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85" r:id="rId6"/>
    <p:sldId id="288" r:id="rId7"/>
    <p:sldId id="286" r:id="rId8"/>
    <p:sldId id="287" r:id="rId9"/>
    <p:sldId id="289" r:id="rId10"/>
    <p:sldId id="278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Hdz" initials="VH" lastIdx="1" clrIdx="0">
    <p:extLst>
      <p:ext uri="{19B8F6BF-5375-455C-9EA6-DF929625EA0E}">
        <p15:presenceInfo xmlns:p15="http://schemas.microsoft.com/office/powerpoint/2012/main" userId="f92ea0c727b868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D4"/>
    <a:srgbClr val="E43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9459D-6759-1243-BFBC-73DBB206C08C}" v="86" dt="2020-12-19T16:14:41.855"/>
  </p1510:revLst>
</p1510:revInfo>
</file>

<file path=ppt/tableStyles.xml><?xml version="1.0" encoding="utf-8"?>
<a:tblStyleLst xmlns:a="http://schemas.openxmlformats.org/drawingml/2006/main" def="{EC2CD70B-DBBC-44F7-A0F7-7BFDDE174DCE}">
  <a:tblStyle styleId="{EC2CD70B-DBBC-44F7-A0F7-7BFDDE174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80855"/>
  </p:normalViewPr>
  <p:slideViewPr>
    <p:cSldViewPr snapToGrid="0" snapToObjects="1">
      <p:cViewPr varScale="1">
        <p:scale>
          <a:sx n="106" d="100"/>
          <a:sy n="106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3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7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7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Conclusioon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51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57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4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797045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PREVENCION DE LAVADO DE DINERO Y SUS SANCIONES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¡Gracias!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8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442720"/>
            <a:ext cx="3136800" cy="3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El lavado de dinero es el proceso a través del cual es encubierto el origen de los fondos generados mediante el ejercicio de algunas actividades ilegales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219452" y="1442720"/>
            <a:ext cx="3339587" cy="3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Actividadesmás comunes, tráfico de drogas o estupefacientes, contrabando de armas, corrupción, fraude, trata de personas, prostitución, extorsión, piratería, evasión fiscal y terrorismo</a:t>
            </a:r>
            <a:r>
              <a:rPr lang="en" dirty="0"/>
              <a:t>.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95BDB3-2C08-D143-B98A-D550DB75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Definción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CNBV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574078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2000" dirty="0"/>
              <a:t>Comisión Nacional Bancaria y de Valores</a:t>
            </a:r>
          </a:p>
          <a:p>
            <a:pPr marL="0" lvl="0" indent="0">
              <a:buNone/>
            </a:pPr>
            <a:r>
              <a:rPr lang="es-MX" sz="2000" dirty="0"/>
              <a:t>Supervisión del cumplimiento de la normatividad. </a:t>
            </a:r>
          </a:p>
          <a:p>
            <a:pPr marL="0" lvl="0" indent="0">
              <a:buNone/>
            </a:pPr>
            <a:r>
              <a:rPr lang="es-MX" sz="2000" dirty="0"/>
              <a:t>Imposición de sanciones. </a:t>
            </a:r>
          </a:p>
          <a:p>
            <a:pPr marL="0" lvl="0" indent="0">
              <a:buNone/>
            </a:pPr>
            <a:r>
              <a:rPr lang="es-MX" sz="2000" dirty="0"/>
              <a:t>Atención a requerimientos de autoridades.</a:t>
            </a:r>
            <a:endParaRPr sz="2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53;p20">
            <a:extLst>
              <a:ext uri="{FF2B5EF4-FFF2-40B4-BE49-F238E27FC236}">
                <a16:creationId xmlns:a16="http://schemas.microsoft.com/office/drawing/2014/main" id="{25102606-3C17-9740-B1FA-F525C5E6C655}"/>
              </a:ext>
            </a:extLst>
          </p:cNvPr>
          <p:cNvSpPr txBox="1">
            <a:spLocks/>
          </p:cNvSpPr>
          <p:nvPr/>
        </p:nvSpPr>
        <p:spPr>
          <a:xfrm>
            <a:off x="893700" y="990600"/>
            <a:ext cx="4287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16862" y="298467"/>
            <a:ext cx="4464469" cy="482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Sanciones</a:t>
            </a:r>
            <a:r>
              <a:rPr lang="en" sz="2400" dirty="0"/>
              <a:t> 2015-2020</a:t>
            </a:r>
            <a:endParaRPr sz="24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3D4946-B4BF-5C4C-89BE-804630E0A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28" b="2587"/>
          <a:stretch/>
        </p:blipFill>
        <p:spPr>
          <a:xfrm>
            <a:off x="4572000" y="0"/>
            <a:ext cx="4571999" cy="50770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1273E84-3C04-6840-BB2B-9C4B24390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24" y="780715"/>
            <a:ext cx="3009793" cy="391621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B05806-B536-064F-82EF-1D10DB7BD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255" y="4764885"/>
            <a:ext cx="1169021" cy="245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79052" y="273659"/>
            <a:ext cx="6339462" cy="795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/>
            </a:br>
            <a:br>
              <a:rPr lang="en" sz="2400" dirty="0"/>
            </a:br>
            <a:endParaRPr sz="24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Google Shape;153;p20">
            <a:extLst>
              <a:ext uri="{FF2B5EF4-FFF2-40B4-BE49-F238E27FC236}">
                <a16:creationId xmlns:a16="http://schemas.microsoft.com/office/drawing/2014/main" id="{5525F1EB-31F7-9D42-9C60-0E7D4B530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8114" y="2174079"/>
            <a:ext cx="3982609" cy="10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1400" dirty="0"/>
              <a:t>16 multas graves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sz="1400" dirty="0"/>
              <a:t>2,585multas no graves</a:t>
            </a:r>
          </a:p>
          <a:p>
            <a:pPr marL="342900"/>
            <a:endParaRPr lang="es-MX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2660799-88AB-A44A-9CAF-6C4D3B6E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28" y="1069001"/>
            <a:ext cx="2902527" cy="3194796"/>
          </a:xfrm>
          <a:prstGeom prst="rect">
            <a:avLst/>
          </a:prstGeom>
        </p:spPr>
      </p:pic>
      <p:sp>
        <p:nvSpPr>
          <p:cNvPr id="26" name="Google Shape;161;p21">
            <a:extLst>
              <a:ext uri="{FF2B5EF4-FFF2-40B4-BE49-F238E27FC236}">
                <a16:creationId xmlns:a16="http://schemas.microsoft.com/office/drawing/2014/main" id="{6E261A86-0838-9549-AEA4-4211AD34C8C6}"/>
              </a:ext>
            </a:extLst>
          </p:cNvPr>
          <p:cNvSpPr txBox="1">
            <a:spLocks/>
          </p:cNvSpPr>
          <p:nvPr/>
        </p:nvSpPr>
        <p:spPr>
          <a:xfrm>
            <a:off x="216862" y="298467"/>
            <a:ext cx="6919434" cy="4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400" dirty="0" err="1"/>
              <a:t>Multas</a:t>
            </a:r>
            <a:r>
              <a:rPr lang="en" sz="2400" dirty="0"/>
              <a:t> graves  </a:t>
            </a:r>
            <a:r>
              <a:rPr lang="en" sz="2400" dirty="0" err="1"/>
              <a:t>relacionadas</a:t>
            </a:r>
            <a:r>
              <a:rPr lang="en" sz="2400" dirty="0"/>
              <a:t> a </a:t>
            </a:r>
            <a:r>
              <a:rPr lang="en" sz="2400" dirty="0" err="1"/>
              <a:t>lavado</a:t>
            </a:r>
            <a:r>
              <a:rPr lang="en" sz="2400" dirty="0"/>
              <a:t> de dinero</a:t>
            </a:r>
            <a:endParaRPr lang="es-MX" sz="2400" dirty="0"/>
          </a:p>
        </p:txBody>
      </p:sp>
      <p:grpSp>
        <p:nvGrpSpPr>
          <p:cNvPr id="37" name="Google Shape;449;p37">
            <a:extLst>
              <a:ext uri="{FF2B5EF4-FFF2-40B4-BE49-F238E27FC236}">
                <a16:creationId xmlns:a16="http://schemas.microsoft.com/office/drawing/2014/main" id="{B99A66C7-0295-4940-A043-79C2EB8278B3}"/>
              </a:ext>
            </a:extLst>
          </p:cNvPr>
          <p:cNvGrpSpPr/>
          <p:nvPr/>
        </p:nvGrpSpPr>
        <p:grpSpPr>
          <a:xfrm>
            <a:off x="1262270" y="2286922"/>
            <a:ext cx="215844" cy="277375"/>
            <a:chOff x="2594325" y="1627175"/>
            <a:chExt cx="440850" cy="440850"/>
          </a:xfrm>
          <a:solidFill>
            <a:srgbClr val="E43D37"/>
          </a:solidFill>
        </p:grpSpPr>
        <p:sp>
          <p:nvSpPr>
            <p:cNvPr id="38" name="Google Shape;450;p37">
              <a:extLst>
                <a:ext uri="{FF2B5EF4-FFF2-40B4-BE49-F238E27FC236}">
                  <a16:creationId xmlns:a16="http://schemas.microsoft.com/office/drawing/2014/main" id="{CFFB63BA-8E33-3B4B-AA53-1A692E5BFF8A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1;p37">
              <a:extLst>
                <a:ext uri="{FF2B5EF4-FFF2-40B4-BE49-F238E27FC236}">
                  <a16:creationId xmlns:a16="http://schemas.microsoft.com/office/drawing/2014/main" id="{D18A83A9-5A4C-5A42-A0F2-8BB29DD40000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2;p37">
              <a:extLst>
                <a:ext uri="{FF2B5EF4-FFF2-40B4-BE49-F238E27FC236}">
                  <a16:creationId xmlns:a16="http://schemas.microsoft.com/office/drawing/2014/main" id="{D87186A5-093E-9A46-9868-9882E24DC45A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49;p37">
            <a:extLst>
              <a:ext uri="{FF2B5EF4-FFF2-40B4-BE49-F238E27FC236}">
                <a16:creationId xmlns:a16="http://schemas.microsoft.com/office/drawing/2014/main" id="{6577F4C6-CC0D-B84A-8376-3CA8B590DC9A}"/>
              </a:ext>
            </a:extLst>
          </p:cNvPr>
          <p:cNvGrpSpPr/>
          <p:nvPr/>
        </p:nvGrpSpPr>
        <p:grpSpPr>
          <a:xfrm>
            <a:off x="1262270" y="2897093"/>
            <a:ext cx="215844" cy="277375"/>
            <a:chOff x="2594325" y="1627175"/>
            <a:chExt cx="440850" cy="440850"/>
          </a:xfrm>
          <a:solidFill>
            <a:srgbClr val="6AACD4"/>
          </a:solidFill>
        </p:grpSpPr>
        <p:sp>
          <p:nvSpPr>
            <p:cNvPr id="42" name="Google Shape;450;p37">
              <a:extLst>
                <a:ext uri="{FF2B5EF4-FFF2-40B4-BE49-F238E27FC236}">
                  <a16:creationId xmlns:a16="http://schemas.microsoft.com/office/drawing/2014/main" id="{1E6A2F7B-58B3-F142-96B4-1FB6C5D757A9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1;p37">
              <a:extLst>
                <a:ext uri="{FF2B5EF4-FFF2-40B4-BE49-F238E27FC236}">
                  <a16:creationId xmlns:a16="http://schemas.microsoft.com/office/drawing/2014/main" id="{4ECEA2BE-38BE-C54E-917B-E101522BA90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2;p37">
              <a:extLst>
                <a:ext uri="{FF2B5EF4-FFF2-40B4-BE49-F238E27FC236}">
                  <a16:creationId xmlns:a16="http://schemas.microsoft.com/office/drawing/2014/main" id="{A5C4DC21-ED08-494B-A669-652404485F2A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57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858DA9-C993-4640-ACD0-17D867746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37F80C-F459-A343-88BF-3B21AF60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94" y="4775634"/>
            <a:ext cx="764841" cy="22286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504CCA3-8F4A-F04D-ADD2-61B7CD8F2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35" y="470222"/>
            <a:ext cx="3822478" cy="422671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3A1A5A4-D67F-654E-BF9C-4B258E5A6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94" y="536895"/>
            <a:ext cx="3487100" cy="4161556"/>
          </a:xfrm>
          <a:prstGeom prst="rect">
            <a:avLst/>
          </a:prstGeom>
        </p:spPr>
      </p:pic>
      <p:sp>
        <p:nvSpPr>
          <p:cNvPr id="24" name="Google Shape;152;p20">
            <a:extLst>
              <a:ext uri="{FF2B5EF4-FFF2-40B4-BE49-F238E27FC236}">
                <a16:creationId xmlns:a16="http://schemas.microsoft.com/office/drawing/2014/main" id="{E76BEF83-FFE8-3640-B5FA-89AEDBD01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395" y="38698"/>
            <a:ext cx="3487100" cy="498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Lavado de dinero</a:t>
            </a:r>
          </a:p>
        </p:txBody>
      </p: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BCB3B6A6-6BE8-7443-9FCD-D6F1985A03AF}"/>
              </a:ext>
            </a:extLst>
          </p:cNvPr>
          <p:cNvSpPr txBox="1">
            <a:spLocks/>
          </p:cNvSpPr>
          <p:nvPr/>
        </p:nvSpPr>
        <p:spPr>
          <a:xfrm>
            <a:off x="4713335" y="38698"/>
            <a:ext cx="3767240" cy="49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 sz="2000" dirty="0"/>
              <a:t>Diferente a lavado de dinero</a:t>
            </a:r>
          </a:p>
        </p:txBody>
      </p:sp>
    </p:spTree>
    <p:extLst>
      <p:ext uri="{BB962C8B-B14F-4D97-AF65-F5344CB8AC3E}">
        <p14:creationId xmlns:p14="http://schemas.microsoft.com/office/powerpoint/2010/main" val="29081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858DA9-C993-4640-ACD0-17D867746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A9448D-B2F6-4B47-A990-8D3191E8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1" y="654341"/>
            <a:ext cx="3586758" cy="4329714"/>
          </a:xfrm>
          <a:prstGeom prst="rect">
            <a:avLst/>
          </a:prstGeom>
        </p:spPr>
      </p:pic>
      <p:sp>
        <p:nvSpPr>
          <p:cNvPr id="11" name="Google Shape;153;p20">
            <a:extLst>
              <a:ext uri="{FF2B5EF4-FFF2-40B4-BE49-F238E27FC236}">
                <a16:creationId xmlns:a16="http://schemas.microsoft.com/office/drawing/2014/main" id="{21AD80CC-0529-374C-B47B-6CAC17B90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1033" y="1031522"/>
            <a:ext cx="4475827" cy="3080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1600" dirty="0"/>
              <a:t>Tres instituciones financieras ocupan el top 5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2017 tiene cuatro lugares en el top 5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Intercam Casa de Bolsa, ocupa los tres primeros lugares con un total acumulado de $34,264,075.60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El total acumulado de multas del top 5 es $51,044,675.60</a:t>
            </a:r>
          </a:p>
        </p:txBody>
      </p:sp>
      <p:sp>
        <p:nvSpPr>
          <p:cNvPr id="12" name="Google Shape;161;p21">
            <a:extLst>
              <a:ext uri="{FF2B5EF4-FFF2-40B4-BE49-F238E27FC236}">
                <a16:creationId xmlns:a16="http://schemas.microsoft.com/office/drawing/2014/main" id="{B1A307C1-FE56-DF4D-BCD3-F3B0BDD1D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052" y="243841"/>
            <a:ext cx="6339462" cy="469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Top 5 de </a:t>
            </a:r>
            <a:r>
              <a:rPr lang="en" sz="2400" dirty="0" err="1"/>
              <a:t>multas</a:t>
            </a:r>
            <a:r>
              <a:rPr lang="en" sz="2400" dirty="0"/>
              <a:t> 2015-2020</a:t>
            </a:r>
            <a:endParaRPr sz="2400" dirty="0"/>
          </a:p>
        </p:txBody>
      </p:sp>
      <p:sp>
        <p:nvSpPr>
          <p:cNvPr id="14" name="Google Shape;453;p37">
            <a:extLst>
              <a:ext uri="{FF2B5EF4-FFF2-40B4-BE49-F238E27FC236}">
                <a16:creationId xmlns:a16="http://schemas.microsoft.com/office/drawing/2014/main" id="{295F5766-620B-0448-BEB7-227626FBB74D}"/>
              </a:ext>
            </a:extLst>
          </p:cNvPr>
          <p:cNvSpPr/>
          <p:nvPr/>
        </p:nvSpPr>
        <p:spPr>
          <a:xfrm>
            <a:off x="4149661" y="1275027"/>
            <a:ext cx="245922" cy="2230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3;p37">
            <a:extLst>
              <a:ext uri="{FF2B5EF4-FFF2-40B4-BE49-F238E27FC236}">
                <a16:creationId xmlns:a16="http://schemas.microsoft.com/office/drawing/2014/main" id="{384F1674-3491-BF4F-B028-FBC2A8A143B6}"/>
              </a:ext>
            </a:extLst>
          </p:cNvPr>
          <p:cNvSpPr/>
          <p:nvPr/>
        </p:nvSpPr>
        <p:spPr>
          <a:xfrm>
            <a:off x="4175111" y="1853581"/>
            <a:ext cx="245922" cy="2230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3;p37">
            <a:extLst>
              <a:ext uri="{FF2B5EF4-FFF2-40B4-BE49-F238E27FC236}">
                <a16:creationId xmlns:a16="http://schemas.microsoft.com/office/drawing/2014/main" id="{923E716B-6294-0C43-99FD-8F249D6D26AE}"/>
              </a:ext>
            </a:extLst>
          </p:cNvPr>
          <p:cNvSpPr/>
          <p:nvPr/>
        </p:nvSpPr>
        <p:spPr>
          <a:xfrm>
            <a:off x="4162386" y="2512100"/>
            <a:ext cx="245922" cy="2230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53;p37">
            <a:extLst>
              <a:ext uri="{FF2B5EF4-FFF2-40B4-BE49-F238E27FC236}">
                <a16:creationId xmlns:a16="http://schemas.microsoft.com/office/drawing/2014/main" id="{EB35C0C3-0F4D-574C-A675-AD50BEC30BF6}"/>
              </a:ext>
            </a:extLst>
          </p:cNvPr>
          <p:cNvSpPr/>
          <p:nvPr/>
        </p:nvSpPr>
        <p:spPr>
          <a:xfrm>
            <a:off x="4175111" y="3645389"/>
            <a:ext cx="245922" cy="2230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09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FED1F5-EECE-D44D-B7AA-8A1655C5E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76797C-A344-AD4F-8B5B-06458481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1" y="892558"/>
            <a:ext cx="3880508" cy="3805979"/>
          </a:xfrm>
          <a:prstGeom prst="rect">
            <a:avLst/>
          </a:prstGeom>
        </p:spPr>
      </p:pic>
      <p:sp>
        <p:nvSpPr>
          <p:cNvPr id="12" name="Google Shape;161;p21">
            <a:extLst>
              <a:ext uri="{FF2B5EF4-FFF2-40B4-BE49-F238E27FC236}">
                <a16:creationId xmlns:a16="http://schemas.microsoft.com/office/drawing/2014/main" id="{1712FA9B-A3D1-F740-8E9F-5B300D6F73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052" y="243841"/>
            <a:ext cx="6339462" cy="469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Multas y montos pagados</a:t>
            </a:r>
            <a:endParaRPr sz="2400" dirty="0"/>
          </a:p>
        </p:txBody>
      </p:sp>
      <p:sp>
        <p:nvSpPr>
          <p:cNvPr id="13" name="Google Shape;153;p20">
            <a:extLst>
              <a:ext uri="{FF2B5EF4-FFF2-40B4-BE49-F238E27FC236}">
                <a16:creationId xmlns:a16="http://schemas.microsoft.com/office/drawing/2014/main" id="{9A36E555-0547-1841-9CEF-8A5414298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7319" y="1870131"/>
            <a:ext cx="3880508" cy="140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1600" dirty="0"/>
              <a:t>Banca Mifel tiene 45 multas por un total de $12,362,539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HSBC Mexico tiene 16 multas por un total de $51,305,690</a:t>
            </a:r>
          </a:p>
        </p:txBody>
      </p:sp>
      <p:grpSp>
        <p:nvGrpSpPr>
          <p:cNvPr id="24" name="Google Shape;520;p37">
            <a:extLst>
              <a:ext uri="{FF2B5EF4-FFF2-40B4-BE49-F238E27FC236}">
                <a16:creationId xmlns:a16="http://schemas.microsoft.com/office/drawing/2014/main" id="{A3D3D3D2-BFE6-2043-8A03-4F513DE2EAF8}"/>
              </a:ext>
            </a:extLst>
          </p:cNvPr>
          <p:cNvGrpSpPr/>
          <p:nvPr/>
        </p:nvGrpSpPr>
        <p:grpSpPr>
          <a:xfrm>
            <a:off x="4886738" y="2086058"/>
            <a:ext cx="340817" cy="306075"/>
            <a:chOff x="3955900" y="2984500"/>
            <a:chExt cx="414000" cy="42252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5" name="Google Shape;521;p37">
              <a:extLst>
                <a:ext uri="{FF2B5EF4-FFF2-40B4-BE49-F238E27FC236}">
                  <a16:creationId xmlns:a16="http://schemas.microsoft.com/office/drawing/2014/main" id="{ED4E4122-4FD4-204D-93AC-67310C26FA63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2;p37">
              <a:extLst>
                <a:ext uri="{FF2B5EF4-FFF2-40B4-BE49-F238E27FC236}">
                  <a16:creationId xmlns:a16="http://schemas.microsoft.com/office/drawing/2014/main" id="{30C363E9-E931-4343-AF7F-C98D4845C00B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3;p37">
              <a:extLst>
                <a:ext uri="{FF2B5EF4-FFF2-40B4-BE49-F238E27FC236}">
                  <a16:creationId xmlns:a16="http://schemas.microsoft.com/office/drawing/2014/main" id="{A53EA805-E558-584E-A415-E476C7FE0411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0;p37">
            <a:extLst>
              <a:ext uri="{FF2B5EF4-FFF2-40B4-BE49-F238E27FC236}">
                <a16:creationId xmlns:a16="http://schemas.microsoft.com/office/drawing/2014/main" id="{D626C2F0-DC32-4D41-B9A0-3B5DC088AF04}"/>
              </a:ext>
            </a:extLst>
          </p:cNvPr>
          <p:cNvGrpSpPr/>
          <p:nvPr/>
        </p:nvGrpSpPr>
        <p:grpSpPr>
          <a:xfrm>
            <a:off x="4883062" y="2944136"/>
            <a:ext cx="340817" cy="306075"/>
            <a:chOff x="3955900" y="2984500"/>
            <a:chExt cx="414000" cy="42252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9" name="Google Shape;521;p37">
              <a:extLst>
                <a:ext uri="{FF2B5EF4-FFF2-40B4-BE49-F238E27FC236}">
                  <a16:creationId xmlns:a16="http://schemas.microsoft.com/office/drawing/2014/main" id="{2FB3E98D-D68C-BF47-A56F-FDB6EF14620B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2;p37">
              <a:extLst>
                <a:ext uri="{FF2B5EF4-FFF2-40B4-BE49-F238E27FC236}">
                  <a16:creationId xmlns:a16="http://schemas.microsoft.com/office/drawing/2014/main" id="{E7EA0321-62F8-0049-935F-B27B99E5CDD6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3;p37">
              <a:extLst>
                <a:ext uri="{FF2B5EF4-FFF2-40B4-BE49-F238E27FC236}">
                  <a16:creationId xmlns:a16="http://schemas.microsoft.com/office/drawing/2014/main" id="{9FAC52A4-DE65-6D40-98BA-AE33332DCE8D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044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C23F2-FEC2-7F40-88AC-EB7D5F74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10" y="0"/>
            <a:ext cx="7656478" cy="697443"/>
          </a:xfrm>
        </p:spPr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bancos</a:t>
            </a:r>
            <a:r>
              <a:rPr lang="en-US" dirty="0"/>
              <a:t> mas </a:t>
            </a:r>
            <a:r>
              <a:rPr lang="en-US" dirty="0" err="1"/>
              <a:t>grandes</a:t>
            </a:r>
            <a:r>
              <a:rPr lang="en-US" dirty="0"/>
              <a:t> de México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E8A68C-DCE0-124E-B787-294B0E173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36863D-A26A-8843-8BB6-F7616C73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96" y="697443"/>
            <a:ext cx="4206349" cy="43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493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210</Words>
  <Application>Microsoft Macintosh PowerPoint</Application>
  <PresentationFormat>Presentación en pantalla (16:9)</PresentationFormat>
  <Paragraphs>41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Antonio template</vt:lpstr>
      <vt:lpstr>PREVENCION DE LAVADO DE DINERO Y SUS SANCIONES</vt:lpstr>
      <vt:lpstr>Definción</vt:lpstr>
      <vt:lpstr>CNBV</vt:lpstr>
      <vt:lpstr>Sanciones 2015-2020</vt:lpstr>
      <vt:lpstr>  </vt:lpstr>
      <vt:lpstr>Lavado de dinero</vt:lpstr>
      <vt:lpstr>Top 5 de multas 2015-2020</vt:lpstr>
      <vt:lpstr>Multas y montos pagados</vt:lpstr>
      <vt:lpstr>Top 5 bancos mas grandes de México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PREVENCION DE LAVADO DE DINERO Y SUS SANCIONES</dc:title>
  <cp:lastModifiedBy>Victor Hdz</cp:lastModifiedBy>
  <cp:revision>4</cp:revision>
  <dcterms:modified xsi:type="dcterms:W3CDTF">2021-01-09T22:57:57Z</dcterms:modified>
</cp:coreProperties>
</file>