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6D3"/>
    <a:srgbClr val="F2F2F2"/>
    <a:srgbClr val="057091"/>
    <a:srgbClr val="E02959"/>
    <a:srgbClr val="0CA0CE"/>
    <a:srgbClr val="033453"/>
    <a:srgbClr val="4472C4"/>
    <a:srgbClr val="C9C9C9"/>
    <a:srgbClr val="0C7185"/>
    <a:srgbClr val="E42B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>
        <p:scale>
          <a:sx n="75" d="100"/>
          <a:sy n="75" d="100"/>
        </p:scale>
        <p:origin x="840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charl\Ironhack\Module2_Data_Analysis_And_Visualization\Proyecto_04\archivos%20exp%20power%20bi\archivo%20manipulado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60997683730486"/>
          <c:y val="9.9805630606161308E-2"/>
          <c:w val="0.7967355506567112"/>
          <c:h val="0.703121039026403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ANFITRION</c:v>
                </c:pt>
              </c:strCache>
            </c:strRef>
          </c:tx>
          <c:spPr>
            <a:solidFill>
              <a:srgbClr val="0C7185"/>
            </a:solidFill>
            <a:ln>
              <a:noFill/>
            </a:ln>
            <a:effectLst/>
          </c:spPr>
          <c:invertIfNegative val="0"/>
          <c:dLbls>
            <c:numFmt formatCode="#,##0;[Red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Santiago 
Chile</c:v>
                </c:pt>
                <c:pt idx="1">
                  <c:v>CDMX
Mexico</c:v>
                </c:pt>
                <c:pt idx="2">
                  <c:v>Buenos Aires
Argentina</c:v>
                </c:pt>
                <c:pt idx="3">
                  <c:v>Rio de Janeiro
Brasil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3566</c:v>
                </c:pt>
                <c:pt idx="1">
                  <c:v>5389</c:v>
                </c:pt>
                <c:pt idx="2">
                  <c:v>6122</c:v>
                </c:pt>
                <c:pt idx="3">
                  <c:v>8652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E7-46A9-92BA-AA2A180E6DA8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SUPER ANFITRION</c:v>
                </c:pt>
              </c:strCache>
            </c:strRef>
          </c:tx>
          <c:spPr>
            <a:solidFill>
              <a:srgbClr val="0CA0CE"/>
            </a:solidFill>
            <a:ln>
              <a:noFill/>
            </a:ln>
            <a:effectLst/>
          </c:spPr>
          <c:invertIfNegative val="0"/>
          <c:dLbls>
            <c:numFmt formatCode="#,##0;[Red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Santiago 
Chile</c:v>
                </c:pt>
                <c:pt idx="1">
                  <c:v>CDMX
Mexico</c:v>
                </c:pt>
                <c:pt idx="2">
                  <c:v>Buenos Aires
Argentina</c:v>
                </c:pt>
                <c:pt idx="3">
                  <c:v>Rio de Janeiro
Brasil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930</c:v>
                </c:pt>
                <c:pt idx="1">
                  <c:v>2786</c:v>
                </c:pt>
                <c:pt idx="2">
                  <c:v>2481</c:v>
                </c:pt>
                <c:pt idx="3">
                  <c:v>2222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E7-46A9-92BA-AA2A180E6DA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65800992"/>
        <c:axId val="965800576"/>
      </c:barChart>
      <c:lineChart>
        <c:grouping val="stacked"/>
        <c:varyColors val="0"/>
        <c:ser>
          <c:idx val="2"/>
          <c:order val="2"/>
          <c:tx>
            <c:strRef>
              <c:f>Hoja1!$D$1</c:f>
              <c:strCache>
                <c:ptCount val="1"/>
                <c:pt idx="0">
                  <c:v># Airbnb</c:v>
                </c:pt>
              </c:strCache>
            </c:strRef>
          </c:tx>
          <c:spPr>
            <a:ln w="28575" cap="rnd">
              <a:solidFill>
                <a:srgbClr val="03345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33453"/>
              </a:solidFill>
              <a:ln w="9525">
                <a:solidFill>
                  <a:srgbClr val="03345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8632022970082487E-2"/>
                  <c:y val="-3.26690645150837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39F-4712-BBBE-C7BB5EF635A6}"/>
                </c:ext>
              </c:extLst>
            </c:dLbl>
            <c:dLbl>
              <c:idx val="1"/>
              <c:layout>
                <c:manualLayout>
                  <c:x val="-4.1961535882825592E-2"/>
                  <c:y val="-4.06107862248213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39F-4712-BBBE-C7BB5EF635A6}"/>
                </c:ext>
              </c:extLst>
            </c:dLbl>
            <c:dLbl>
              <c:idx val="2"/>
              <c:layout>
                <c:manualLayout>
                  <c:x val="-3.8989490543454873E-2"/>
                  <c:y val="-4.33181719731427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39F-4712-BBBE-C7BB5EF635A6}"/>
                </c:ext>
              </c:extLst>
            </c:dLbl>
            <c:dLbl>
              <c:idx val="3"/>
              <c:layout>
                <c:manualLayout>
                  <c:x val="-4.1961535882825592E-2"/>
                  <c:y val="-5.41477149664284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39F-4712-BBBE-C7BB5EF635A6}"/>
                </c:ext>
              </c:extLst>
            </c:dLbl>
            <c:numFmt formatCode="#,##0;[Red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Hoja1!$A$2:$A$5</c:f>
              <c:strCache>
                <c:ptCount val="4"/>
                <c:pt idx="0">
                  <c:v>Santiago 
Chile</c:v>
                </c:pt>
                <c:pt idx="1">
                  <c:v>CDMX
Mexico</c:v>
                </c:pt>
                <c:pt idx="2">
                  <c:v>Buenos Aires
Argentina</c:v>
                </c:pt>
                <c:pt idx="3">
                  <c:v>Rio de Janeiro
Brasil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6520</c:v>
                </c:pt>
                <c:pt idx="1">
                  <c:v>14412</c:v>
                </c:pt>
                <c:pt idx="2">
                  <c:v>15696</c:v>
                </c:pt>
                <c:pt idx="3">
                  <c:v>16145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9F-4712-BBBE-C7BB5EF63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6909760"/>
        <c:axId val="856907264"/>
      </c:lineChart>
      <c:catAx>
        <c:axId val="856909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56907264"/>
        <c:crosses val="autoZero"/>
        <c:auto val="1"/>
        <c:lblAlgn val="ctr"/>
        <c:lblOffset val="100"/>
        <c:noMultiLvlLbl val="0"/>
      </c:catAx>
      <c:valAx>
        <c:axId val="8569072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/>
                  <a:t># de Airbnb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#,##0;[Red]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56909760"/>
        <c:crosses val="autoZero"/>
        <c:crossBetween val="between"/>
      </c:valAx>
      <c:valAx>
        <c:axId val="96580057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/>
                  <a:t># de Anfitriones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#,##0;[Red]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65800992"/>
        <c:crosses val="max"/>
        <c:crossBetween val="between"/>
      </c:valAx>
      <c:catAx>
        <c:axId val="9658009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65800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Hoja4!$BE$2:$BE$75</cx:f>
        <cx:lvl ptCount="74">
          <cx:pt idx="0">Buenos Aires</cx:pt>
          <cx:pt idx="1">Buenos Aires</cx:pt>
          <cx:pt idx="2">Buenos Aires</cx:pt>
          <cx:pt idx="3">Buenos Aires</cx:pt>
          <cx:pt idx="4">Buenos Aires</cx:pt>
          <cx:pt idx="5">Buenos Aires</cx:pt>
          <cx:pt idx="6">Buenos Aires</cx:pt>
          <cx:pt idx="7">Buenos Aires</cx:pt>
          <cx:pt idx="8">Buenos Aires</cx:pt>
          <cx:pt idx="9">Buenos Aires</cx:pt>
          <cx:pt idx="10">Buenos Aires</cx:pt>
          <cx:pt idx="11">Buenos Aires</cx:pt>
          <cx:pt idx="12">Buenos Aires</cx:pt>
          <cx:pt idx="13">Buenos Aires</cx:pt>
          <cx:pt idx="14">Buenos Aires</cx:pt>
          <cx:pt idx="15">Buenos Aires</cx:pt>
          <cx:pt idx="16">Buenos Aires</cx:pt>
          <cx:pt idx="17">Buenos Aires</cx:pt>
          <cx:pt idx="18">Buenos Aires</cx:pt>
          <cx:pt idx="19">Buenos Aires</cx:pt>
          <cx:pt idx="20">Buenos Aires</cx:pt>
          <cx:pt idx="21">Buenos Aires</cx:pt>
          <cx:pt idx="22">CDMX</cx:pt>
          <cx:pt idx="23">CDMX</cx:pt>
          <cx:pt idx="24">CDMX</cx:pt>
          <cx:pt idx="25">CDMX</cx:pt>
          <cx:pt idx="26">CDMX</cx:pt>
          <cx:pt idx="27">CDMX</cx:pt>
          <cx:pt idx="28">CDMX</cx:pt>
          <cx:pt idx="29">CDMX</cx:pt>
          <cx:pt idx="30">CDMX</cx:pt>
          <cx:pt idx="31">CDMX</cx:pt>
          <cx:pt idx="32">CDMX</cx:pt>
          <cx:pt idx="33">CDMX</cx:pt>
          <cx:pt idx="34">CDMX</cx:pt>
          <cx:pt idx="35">CDMX</cx:pt>
          <cx:pt idx="36">Rio de Janeiro</cx:pt>
          <cx:pt idx="37">Rio de Janeiro</cx:pt>
          <cx:pt idx="38">Rio de Janeiro</cx:pt>
          <cx:pt idx="39">Rio de Janeiro</cx:pt>
          <cx:pt idx="40">Rio de Janeiro</cx:pt>
          <cx:pt idx="41">Rio de Janeiro</cx:pt>
          <cx:pt idx="42">Rio de Janeiro</cx:pt>
          <cx:pt idx="43">Rio de Janeiro</cx:pt>
          <cx:pt idx="44">Rio de Janeiro</cx:pt>
          <cx:pt idx="45">Rio de Janeiro</cx:pt>
          <cx:pt idx="46">Rio de Janeiro</cx:pt>
          <cx:pt idx="47">Rio de Janeiro</cx:pt>
          <cx:pt idx="48">Rio de Janeiro</cx:pt>
          <cx:pt idx="49">Rio de Janeiro</cx:pt>
          <cx:pt idx="50">Rio de Janeiro</cx:pt>
          <cx:pt idx="51">Rio de Janeiro</cx:pt>
          <cx:pt idx="52">Rio de Janeiro</cx:pt>
          <cx:pt idx="53">Rio de Janeiro</cx:pt>
          <cx:pt idx="54">Rio de Janeiro</cx:pt>
          <cx:pt idx="55">Rio de Janeiro</cx:pt>
          <cx:pt idx="56">Rio de Janeiro</cx:pt>
          <cx:pt idx="57">Rio de Janeiro</cx:pt>
          <cx:pt idx="58">Rio de Janeiro</cx:pt>
          <cx:pt idx="59">Rio de Janeiro</cx:pt>
          <cx:pt idx="60">Rio de Janeiro</cx:pt>
          <cx:pt idx="61">Rio de Janeiro</cx:pt>
          <cx:pt idx="62">Santiago de Chile</cx:pt>
          <cx:pt idx="63">Santiago de Chile</cx:pt>
          <cx:pt idx="64">Santiago de Chile</cx:pt>
          <cx:pt idx="65">Santiago de Chile</cx:pt>
          <cx:pt idx="66">Santiago de Chile</cx:pt>
          <cx:pt idx="67">Santiago de Chile</cx:pt>
          <cx:pt idx="68">Santiago de Chile</cx:pt>
          <cx:pt idx="69">Santiago de Chile</cx:pt>
          <cx:pt idx="70">Santiago de Chile</cx:pt>
          <cx:pt idx="71">Santiago de Chile</cx:pt>
          <cx:pt idx="72">Santiago de Chile</cx:pt>
          <cx:pt idx="73">Santiago de Chile</cx:pt>
        </cx:lvl>
      </cx:strDim>
      <cx:numDim type="val">
        <cx:f>Hoja4!$BG$2:$BG$75</cx:f>
        <cx:lvl ptCount="74" formatCode="_-&quot;$&quot;* #,##0.00_-;\-&quot;$&quot;* #,##0.00_-;_-&quot;$&quot;* &quot;-&quot;??_-;_-@_-">
          <cx:pt idx="0">532.90875000000005</cx:pt>
          <cx:pt idx="1">621.66422535211291</cx:pt>
          <cx:pt idx="2">794.92600000000016</cx:pt>
          <cx:pt idx="3">691.53818181818178</cx:pt>
          <cx:pt idx="4">447.87600000000003</cx:pt>
          <cx:pt idx="5">352.73333333333335</cx:pt>
          <cx:pt idx="6">490.60709677419362</cx:pt>
          <cx:pt idx="7">748.4168421052633</cx:pt>
          <cx:pt idx="8">599.45111111111123</cx:pt>
          <cx:pt idx="9">539.77702127659563</cx:pt>
          <cx:pt idx="10">701.07342105263137</cx:pt>
          <cx:pt idx="11">671.82280000000003</cx:pt>
          <cx:pt idx="12">927.04022849462467</cx:pt>
          <cx:pt idx="13">1688.4413333333332</cx:pt>
          <cx:pt idx="14">862.92411764705957</cx:pt>
          <cx:pt idx="15">605.40285714285676</cx:pt>
          <cx:pt idx="16">979.08461538461518</cx:pt>
          <cx:pt idx="17">334.96571428571434</cx:pt>
          <cx:pt idx="18">652.23230769230747</cx:pt>
          <cx:pt idx="19">795.3847126436782</cx:pt>
          <cx:pt idx="20">482.21289855072479</cx:pt>
          <cx:pt idx="21">493.27473684210531</cx:pt>
          <cx:pt idx="22">790.08411214953276</cx:pt>
          <cx:pt idx="23">633.27586206896547</cx:pt>
          <cx:pt idx="24">792.94905660377356</cx:pt>
          <cx:pt idx="25">780.87666666666667</cx:pt>
          <cx:pt idx="26">1088.8604651162791</cx:pt>
          <cx:pt idx="27">1090.5129579982126</cx:pt>
          <cx:pt idx="28">467.60000000000002</cx:pt>
          <cx:pt idx="29">480.83783783783781</cx:pt>
          <cx:pt idx="30">375.94736842105266</cx:pt>
          <cx:pt idx="31">769.44444444444446</cx:pt>
          <cx:pt idx="32">1320.8080808080808</cx:pt>
          <cx:pt idx="33">580.55952380952385</cx:pt>
          <cx:pt idx="34">566.44966442953023</cx:pt>
          <cx:pt idx="35">456.625</cx:pt>
          <cx:pt idx="36">1348.3506060606053</cx:pt>
          <cx:pt idx="37">637.0139999999999</cx:pt>
          <cx:pt idx="38">749.63388888888881</cx:pt>
          <cx:pt idx="39">606.19999999999982</cx:pt>
          <cx:pt idx="40">448.78615384615364</cx:pt>
          <cx:pt idx="41">1259.4195185185172</cx:pt>
          <cx:pt idx="42">938.11061728395066</cx:pt>
          <cx:pt idx="43">565.01666666666665</cx:pt>
          <cx:pt idx="44">1610.8049999999994</cx:pt>
          <cx:pt idx="45">562.44533333333334</cx:pt>
          <cx:pt idx="46">989.96333333333348</cx:pt>
          <cx:pt idx="47">1749.665388429753</cx:pt>
          <cx:pt idx="48">941.14330434782585</cx:pt>
          <cx:pt idx="49">712.27625000000012</cx:pt>
          <cx:pt idx="50">1375.104347826087</cx:pt>
          <cx:pt idx="51">814.41872340425516</cx:pt>
          <cx:pt idx="52">1568.3491213389116</cx:pt>
          <cx:pt idx="53">927.83848101265789</cx:pt>
          <cx:pt idx="54">533.8900000000001</cx:pt>
          <cx:pt idx="55">1159.8869491525422</cx:pt>
          <cx:pt idx="56">4829.6147517730496</cx:pt>
          <cx:pt idx="57">5166.3500000000004</cx:pt>
          <cx:pt idx="58">505.76000000000005</cx:pt>
          <cx:pt idx="59">796.05000000000018</cx:pt>
          <cx:pt idx="60">969.48526315789479</cx:pt>
          <cx:pt idx="61">453.90800000000002</cx:pt>
          <cx:pt idx="62">772.84479999999974</cx:pt>
          <cx:pt idx="63">1118.4635000000001</cx:pt>
          <cx:pt idx="64">501.80000000000001</cx:pt>
          <cx:pt idx="65">1327.6593855421688</cx:pt>
          <cx:pt idx="66">3966.9052972972977</cx:pt>
          <cx:pt idx="67">597.10800000000006</cx:pt>
          <cx:pt idx="68">1400.5196470588237</cx:pt>
          <cx:pt idx="69">1072.3421662468509</cx:pt>
          <cx:pt idx="70">704.26131034482762</cx:pt>
          <cx:pt idx="71">888.84074999999996</cx:pt>
          <cx:pt idx="72">813.34146849315039</cx:pt>
          <cx:pt idx="73">1547.8120000000001</cx:pt>
        </cx:lvl>
      </cx:numDim>
    </cx:data>
  </cx:chartData>
  <cx:chart>
    <cx:plotArea>
      <cx:plotAreaRegion>
        <cx:series layoutId="boxWhisker" uniqueId="{5A78EDA4-05B3-4A3C-A8FF-C46160C617FD}" formatIdx="0">
          <cx:spPr>
            <a:solidFill>
              <a:srgbClr val="033453"/>
            </a:solidFill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tickLabels/>
        <cx:numFmt formatCode="_-$* #,##0_-;-$* #,##0_-;_-$* &quot;-&quot;_-;_-@_-" sourceLinked="0"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1BFDF-5095-48C9-9CBB-B375FFEC0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C245A7-60AA-4209-9861-B3E368E0F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43E123-D435-4A74-87CD-0B9631C6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4DA6-3D2E-4CA8-9E6C-38306B8CFD5D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7D2093-7BD0-46AA-8801-8BDBA994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C03D43-131B-41A8-BFF8-D26AB5EA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7C55-1C26-4BBE-A7A6-E765F1FE60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400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89BC9-E45E-4D17-BA1C-3088F8FB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4FAB29-C22A-49B0-A82A-00612F494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8011B6-6805-4309-ACD2-0AD0B822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4DA6-3D2E-4CA8-9E6C-38306B8CFD5D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DFCF05-0425-4382-AD7E-BFC554986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93E7D9-650C-43E5-A5A5-50106A84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7C55-1C26-4BBE-A7A6-E765F1FE60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174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E5EE8C-C710-487C-B8D4-4CBC3BEBD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816BC2-1FF8-43F4-B2F4-83F7DB89D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37C1A9-9004-4377-B089-60CE0FAA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4DA6-3D2E-4CA8-9E6C-38306B8CFD5D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8E2112-7A0A-465C-BDDF-AF52CD04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DF5EC4-B3DD-4809-8466-49A07057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7C55-1C26-4BBE-A7A6-E765F1FE60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586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7B59E-5339-472A-8576-92DEB9FE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EF4397-FEAA-4BE3-BF34-9ACBE1268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1AF4C8-2FB2-4D08-927C-5BF6B80B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4DA6-3D2E-4CA8-9E6C-38306B8CFD5D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500DAC-4194-463D-B365-1834EDE0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600FFB-8622-4183-A849-F4B2AB24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7C55-1C26-4BBE-A7A6-E765F1FE60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914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443F3-8FBB-43FB-80FD-2A8C8F88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A1E623-22AE-4430-88EE-193F24B71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F5A6F3-D4E5-441B-84BD-F6BA46F5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4DA6-3D2E-4CA8-9E6C-38306B8CFD5D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72A6B6-A37D-436B-BFA3-EA36A231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27DA10-7831-4BD5-8B20-EEB48670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7C55-1C26-4BBE-A7A6-E765F1FE60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8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15C5A-5855-408E-A686-B350D3BC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B15B0-13F0-47D4-AADE-A3E3D4238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5F7902-E13F-42F5-8249-015D2C080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F1AB09-C2CD-4CC2-976A-552DE4FF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4DA6-3D2E-4CA8-9E6C-38306B8CFD5D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22869A-8B3B-4E1B-A980-B2D1E3BD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BF3089-6A91-47A4-B2ED-50A1C886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7C55-1C26-4BBE-A7A6-E765F1FE60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567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04C3-C45C-496C-8B1E-B7FD7787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9F1095-F9C1-48CB-A8B1-75F302B36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943E00-D418-4EA4-9A7D-EE0FC6776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43DC0E5-14FD-4380-A320-4718FAADA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1B87D6-1312-430E-82D1-E6307A6E6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2B8923E-9962-49E9-BDAB-E9ECF9A0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4DA6-3D2E-4CA8-9E6C-38306B8CFD5D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3EE61F7-2AE6-4832-948C-D133E424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3686DE-AA76-49A7-87D7-A0C736AD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7C55-1C26-4BBE-A7A6-E765F1FE60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37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9C6D0-DDDA-42BA-945E-6F232893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D83F92-BBB4-4D3B-A812-0F1F3AF0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4DA6-3D2E-4CA8-9E6C-38306B8CFD5D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0694A4-90D4-4DF6-BC6A-3473F6EBD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1317C2-304B-4983-9C16-12CE9691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7C55-1C26-4BBE-A7A6-E765F1FE60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78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F2B890-44F1-4A22-B846-86523E2B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4DA6-3D2E-4CA8-9E6C-38306B8CFD5D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9A45D6-04A9-4602-9051-66D57831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836CE9-C802-40C8-8BA5-4B11ADCA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7C55-1C26-4BBE-A7A6-E765F1FE60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795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F5ECE-7010-4D24-AD3D-EAF53AC9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02BCC2-1E05-4044-8BB6-A6DA004D1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BB9C75-0F72-4E9B-ABD5-F0679DE7F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EC5F8-4B09-43C9-AF94-F20555C4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4DA6-3D2E-4CA8-9E6C-38306B8CFD5D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309856-DE12-42E9-8BD0-E07A80EB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73788F-4902-4249-8F95-D8ADD020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7C55-1C26-4BBE-A7A6-E765F1FE60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95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2039A-685C-4711-ABC6-5D643779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0292527-3CAA-48A1-8E67-B964A8AE8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13E89C-4F1D-4FAF-855A-AFB79BE47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B52F8F-A45D-43AB-BA48-D03C3DC4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4DA6-3D2E-4CA8-9E6C-38306B8CFD5D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5807C9-1E3F-452B-AF7F-3656B149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4F5B30-CE0F-40B8-9331-E02045AA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7C55-1C26-4BBE-A7A6-E765F1FE60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53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01C2E9-1AC0-4C87-BA8F-137CA807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2309AB-912B-43DB-8A55-A570DFFD3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3A28E8-1AA8-4266-9A6E-9CCA189F4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4DA6-3D2E-4CA8-9E6C-38306B8CFD5D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EE9BF1-2B31-47A3-993A-3084788F7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7A6E4F-94EA-41B6-A17F-4F385AF65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A7C55-1C26-4BBE-A7A6-E765F1FE60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991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microsoft.com/office/2014/relationships/chartEx" Target="../charts/chartEx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8.jpeg"/><Relationship Id="rId7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8.jpeg"/><Relationship Id="rId10" Type="http://schemas.openxmlformats.org/officeDocument/2006/relationships/image" Target="../media/image5.png"/><Relationship Id="rId4" Type="http://schemas.openxmlformats.org/officeDocument/2006/relationships/image" Target="../media/image9.jpe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54DA8-7A7E-4C45-8590-EAAFB9611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6DD101-D355-4FFC-BAB9-FAEDB53FB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Image may contain Furniture Wood Hardwood Chair Fireplace Indoors Flooring and Floor">
            <a:extLst>
              <a:ext uri="{FF2B5EF4-FFF2-40B4-BE49-F238E27FC236}">
                <a16:creationId xmlns:a16="http://schemas.microsoft.com/office/drawing/2014/main" id="{8756AF03-1394-4FEC-8DC2-F5E831D35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rapecio 4">
            <a:extLst>
              <a:ext uri="{FF2B5EF4-FFF2-40B4-BE49-F238E27FC236}">
                <a16:creationId xmlns:a16="http://schemas.microsoft.com/office/drawing/2014/main" id="{3CE88CA0-65F6-4713-952E-1BC8E898CE0A}"/>
              </a:ext>
            </a:extLst>
          </p:cNvPr>
          <p:cNvSpPr/>
          <p:nvPr/>
        </p:nvSpPr>
        <p:spPr>
          <a:xfrm rot="5400000">
            <a:off x="1033086" y="-5388630"/>
            <a:ext cx="6550105" cy="8616282"/>
          </a:xfrm>
          <a:prstGeom prst="trapezoid">
            <a:avLst>
              <a:gd name="adj" fmla="val 28199"/>
            </a:avLst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 dirty="0">
              <a:latin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0E8BAD1-E104-4359-A2EE-4F8CA93B57E2}"/>
              </a:ext>
            </a:extLst>
          </p:cNvPr>
          <p:cNvSpPr txBox="1"/>
          <p:nvPr/>
        </p:nvSpPr>
        <p:spPr>
          <a:xfrm>
            <a:off x="-14467" y="201653"/>
            <a:ext cx="3701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  <a:ea typeface="Yu Gothic UI" panose="020B0500000000000000" pitchFamily="34" charset="-128"/>
                <a:cs typeface="Arial" panose="020B0604020202020204" pitchFamily="34" charset="0"/>
              </a:rPr>
              <a:t>Project 4 Data </a:t>
            </a:r>
            <a:r>
              <a:rPr lang="es-ES" sz="2400" b="1" dirty="0" err="1">
                <a:latin typeface="+mj-lt"/>
                <a:ea typeface="Yu Gothic UI" panose="020B0500000000000000" pitchFamily="34" charset="-128"/>
                <a:cs typeface="Arial" panose="020B0604020202020204" pitchFamily="34" charset="0"/>
              </a:rPr>
              <a:t>Visualization</a:t>
            </a:r>
            <a:endParaRPr lang="es-MX" sz="2400" b="1" dirty="0">
              <a:latin typeface="+mj-lt"/>
              <a:ea typeface="Yu Gothic UI" panose="020B05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EE0CC5E-8E82-4390-BFE9-0B1FB476C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96118" y="2419350"/>
            <a:ext cx="7867650" cy="4438650"/>
          </a:xfrm>
          <a:prstGeom prst="rect">
            <a:avLst/>
          </a:prstGeom>
          <a:solidFill>
            <a:srgbClr val="0CA0CE"/>
          </a:solidFill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A7E72BB-0455-40B3-9099-55B752BA4FF3}"/>
              </a:ext>
            </a:extLst>
          </p:cNvPr>
          <p:cNvCxnSpPr>
            <a:cxnSpLocks/>
          </p:cNvCxnSpPr>
          <p:nvPr/>
        </p:nvCxnSpPr>
        <p:spPr>
          <a:xfrm>
            <a:off x="30480" y="661740"/>
            <a:ext cx="3611880" cy="0"/>
          </a:xfrm>
          <a:prstGeom prst="line">
            <a:avLst/>
          </a:prstGeom>
          <a:ln w="57150">
            <a:solidFill>
              <a:srgbClr val="057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670956A-42A2-4586-8BA7-13D7642D4FE8}"/>
              </a:ext>
            </a:extLst>
          </p:cNvPr>
          <p:cNvSpPr txBox="1"/>
          <p:nvPr/>
        </p:nvSpPr>
        <p:spPr>
          <a:xfrm>
            <a:off x="153796" y="806332"/>
            <a:ext cx="336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+mj-lt"/>
                <a:ea typeface="Yu Gothic UI" panose="020B0500000000000000" pitchFamily="34" charset="-128"/>
                <a:cs typeface="Arial" panose="020B0604020202020204" pitchFamily="34" charset="0"/>
              </a:rPr>
              <a:t>Carlos Covarrubias</a:t>
            </a:r>
            <a:endParaRPr lang="es-MX" dirty="0">
              <a:latin typeface="+mj-lt"/>
              <a:ea typeface="Yu Gothic UI" panose="020B05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7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" name="Picture 20" descr="Airbnb Goes Exponential">
            <a:extLst>
              <a:ext uri="{FF2B5EF4-FFF2-40B4-BE49-F238E27FC236}">
                <a16:creationId xmlns:a16="http://schemas.microsoft.com/office/drawing/2014/main" id="{95DD826A-BDA0-48EA-8CCE-474284AB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" y="1932804"/>
            <a:ext cx="4191360" cy="26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ítulo 1">
            <a:extLst>
              <a:ext uri="{FF2B5EF4-FFF2-40B4-BE49-F238E27FC236}">
                <a16:creationId xmlns:a16="http://schemas.microsoft.com/office/drawing/2014/main" id="{6245D20A-FD26-4DA0-8BAF-940A915D4B94}"/>
              </a:ext>
            </a:extLst>
          </p:cNvPr>
          <p:cNvSpPr txBox="1">
            <a:spLocks/>
          </p:cNvSpPr>
          <p:nvPr/>
        </p:nvSpPr>
        <p:spPr>
          <a:xfrm>
            <a:off x="336001" y="649093"/>
            <a:ext cx="11141765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s-ES" sz="2400" b="1" dirty="0">
                <a:solidFill>
                  <a:srgbClr val="E7E6E6">
                    <a:lumMod val="10000"/>
                  </a:srgbClr>
                </a:solidFill>
                <a:latin typeface="+mj-lt"/>
              </a:rPr>
              <a:t>Se seleccionaron 4 ciudades Latinoamericanas que se contara información sobre Airbnb adicionales a la CDMX </a:t>
            </a:r>
            <a:endParaRPr lang="es-MX" sz="2400" b="1" dirty="0">
              <a:solidFill>
                <a:srgbClr val="E7E6E6">
                  <a:lumMod val="10000"/>
                </a:srgbClr>
              </a:solidFill>
              <a:latin typeface="+mj-lt"/>
            </a:endParaRPr>
          </a:p>
        </p:txBody>
      </p:sp>
      <p:pic>
        <p:nvPicPr>
          <p:cNvPr id="1026" name="Picture 2" descr="Bandera de Brasil">
            <a:extLst>
              <a:ext uri="{FF2B5EF4-FFF2-40B4-BE49-F238E27FC236}">
                <a16:creationId xmlns:a16="http://schemas.microsoft.com/office/drawing/2014/main" id="{3401837B-9097-4737-B6D5-830F4178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511" y="3678559"/>
            <a:ext cx="1248350" cy="8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ndera de México">
            <a:extLst>
              <a:ext uri="{FF2B5EF4-FFF2-40B4-BE49-F238E27FC236}">
                <a16:creationId xmlns:a16="http://schemas.microsoft.com/office/drawing/2014/main" id="{9DCF50AB-6277-41E6-AFE8-0AC3568A6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082" y="1932804"/>
            <a:ext cx="1531208" cy="8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ndera de la Argentina">
            <a:extLst>
              <a:ext uri="{FF2B5EF4-FFF2-40B4-BE49-F238E27FC236}">
                <a16:creationId xmlns:a16="http://schemas.microsoft.com/office/drawing/2014/main" id="{C908819D-AEF8-4DF9-9134-77785A74F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18" y="1932804"/>
            <a:ext cx="1396226" cy="8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ndera de Chile">
            <a:extLst>
              <a:ext uri="{FF2B5EF4-FFF2-40B4-BE49-F238E27FC236}">
                <a16:creationId xmlns:a16="http://schemas.microsoft.com/office/drawing/2014/main" id="{914356D2-26DC-4E00-9E09-4B29B3217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512" y="3678559"/>
            <a:ext cx="1309638" cy="8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59506A08-0762-4848-928E-22B73ED9AE1E}"/>
              </a:ext>
            </a:extLst>
          </p:cNvPr>
          <p:cNvSpPr txBox="1"/>
          <p:nvPr/>
        </p:nvSpPr>
        <p:spPr>
          <a:xfrm>
            <a:off x="8574153" y="2780800"/>
            <a:ext cx="10463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77"/>
            <a:r>
              <a:rPr lang="es-ES" sz="16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Argentina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E1B6F30-C2A0-4C75-9266-E58232014A25}"/>
              </a:ext>
            </a:extLst>
          </p:cNvPr>
          <p:cNvSpPr txBox="1"/>
          <p:nvPr/>
        </p:nvSpPr>
        <p:spPr>
          <a:xfrm>
            <a:off x="4774508" y="4513081"/>
            <a:ext cx="10463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77"/>
            <a:r>
              <a:rPr lang="es-ES" sz="16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Brasil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42D7502-7C8B-4997-8878-FA8BCAB24DE5}"/>
              </a:ext>
            </a:extLst>
          </p:cNvPr>
          <p:cNvSpPr txBox="1"/>
          <p:nvPr/>
        </p:nvSpPr>
        <p:spPr>
          <a:xfrm>
            <a:off x="8574153" y="4513081"/>
            <a:ext cx="10463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77"/>
            <a:r>
              <a:rPr lang="es-ES" sz="16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Chile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3FBE584-12D0-4C42-98AE-D892B5C0C2D5}"/>
              </a:ext>
            </a:extLst>
          </p:cNvPr>
          <p:cNvSpPr/>
          <p:nvPr/>
        </p:nvSpPr>
        <p:spPr>
          <a:xfrm>
            <a:off x="0" y="5364864"/>
            <a:ext cx="12201094" cy="831003"/>
          </a:xfrm>
          <a:prstGeom prst="rect">
            <a:avLst/>
          </a:prstGeom>
          <a:solidFill>
            <a:srgbClr val="057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¿Existen similitudes entre los Airbnb en estas ciudades?</a:t>
            </a:r>
            <a:endParaRPr lang="es-MX" sz="2800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F70B1A9C-0A8D-4837-A302-F0B2304DEECF}"/>
              </a:ext>
            </a:extLst>
          </p:cNvPr>
          <p:cNvSpPr/>
          <p:nvPr/>
        </p:nvSpPr>
        <p:spPr>
          <a:xfrm>
            <a:off x="4532082" y="1382891"/>
            <a:ext cx="7273910" cy="262774"/>
          </a:xfrm>
          <a:prstGeom prst="rect">
            <a:avLst/>
          </a:prstGeom>
          <a:solidFill>
            <a:srgbClr val="057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Ciudades</a:t>
            </a:r>
            <a:endParaRPr lang="es-MX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156E0C7-BDF7-4F48-9A1A-F889353138D8}"/>
              </a:ext>
            </a:extLst>
          </p:cNvPr>
          <p:cNvSpPr txBox="1"/>
          <p:nvPr/>
        </p:nvSpPr>
        <p:spPr>
          <a:xfrm>
            <a:off x="6184298" y="1932804"/>
            <a:ext cx="195211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CDMX</a:t>
            </a:r>
            <a:endParaRPr lang="es-ES" sz="1600" dirty="0">
              <a:solidFill>
                <a:srgbClr val="05031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50317"/>
                </a:solidFill>
              </a:rPr>
              <a:t>Pob</a:t>
            </a:r>
            <a:r>
              <a:rPr lang="es-ES" sz="1200" dirty="0">
                <a:solidFill>
                  <a:srgbClr val="050317"/>
                </a:solidFill>
              </a:rPr>
              <a:t>: 9.20 millones de habitantes</a:t>
            </a:r>
            <a:endParaRPr lang="es-MX" sz="1200" dirty="0">
              <a:solidFill>
                <a:srgbClr val="05031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050317"/>
                </a:solidFill>
              </a:rPr>
              <a:t>Superficie: 1,484 km²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288582C-F84A-4343-B562-D402E0AC808C}"/>
              </a:ext>
            </a:extLst>
          </p:cNvPr>
          <p:cNvSpPr txBox="1"/>
          <p:nvPr/>
        </p:nvSpPr>
        <p:spPr>
          <a:xfrm>
            <a:off x="4774508" y="2780800"/>
            <a:ext cx="10463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77"/>
            <a:r>
              <a:rPr lang="es-ES" sz="16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México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15C49CC-4AF6-4F83-B29F-05FE4315FC3F}"/>
              </a:ext>
            </a:extLst>
          </p:cNvPr>
          <p:cNvSpPr txBox="1"/>
          <p:nvPr/>
        </p:nvSpPr>
        <p:spPr>
          <a:xfrm>
            <a:off x="6184298" y="3637816"/>
            <a:ext cx="195211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Rio de Janeiro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50317"/>
                </a:solidFill>
              </a:rPr>
              <a:t>Pob</a:t>
            </a:r>
            <a:r>
              <a:rPr lang="es-ES" sz="1200" dirty="0">
                <a:solidFill>
                  <a:srgbClr val="050317"/>
                </a:solidFill>
              </a:rPr>
              <a:t>: 6.74 millones de habitantes</a:t>
            </a:r>
            <a:endParaRPr lang="es-MX" sz="1200" dirty="0">
              <a:solidFill>
                <a:srgbClr val="05031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050317"/>
                </a:solidFill>
              </a:rPr>
              <a:t>Superficie: 1,256 km²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526E3040-229F-4916-A941-D33ADABF0E1D}"/>
              </a:ext>
            </a:extLst>
          </p:cNvPr>
          <p:cNvSpPr txBox="1"/>
          <p:nvPr/>
        </p:nvSpPr>
        <p:spPr>
          <a:xfrm>
            <a:off x="9987349" y="1932804"/>
            <a:ext cx="195211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Buenos Aires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50317"/>
                </a:solidFill>
              </a:rPr>
              <a:t>Pob</a:t>
            </a:r>
            <a:r>
              <a:rPr lang="es-ES" sz="1200" dirty="0">
                <a:solidFill>
                  <a:srgbClr val="050317"/>
                </a:solidFill>
              </a:rPr>
              <a:t>: 16.66 millones de habitantes</a:t>
            </a:r>
            <a:endParaRPr lang="es-MX" sz="1200" dirty="0">
              <a:solidFill>
                <a:srgbClr val="05031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050317"/>
                </a:solidFill>
              </a:rPr>
              <a:t>Superficie: 203 km²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EBED49A-D652-4E0F-8DEA-99ABCAAE7A45}"/>
              </a:ext>
            </a:extLst>
          </p:cNvPr>
          <p:cNvSpPr txBox="1"/>
          <p:nvPr/>
        </p:nvSpPr>
        <p:spPr>
          <a:xfrm>
            <a:off x="9987349" y="3637816"/>
            <a:ext cx="195211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Santiago de Chile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50317"/>
                </a:solidFill>
              </a:rPr>
              <a:t>Pob</a:t>
            </a:r>
            <a:r>
              <a:rPr lang="es-ES" sz="1200" dirty="0">
                <a:solidFill>
                  <a:srgbClr val="050317"/>
                </a:solidFill>
              </a:rPr>
              <a:t>: 5.61 millones de habitantes</a:t>
            </a:r>
            <a:endParaRPr lang="es-MX" sz="1200" dirty="0">
              <a:solidFill>
                <a:srgbClr val="05031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050317"/>
                </a:solidFill>
              </a:rPr>
              <a:t>Superficie: 641 km²</a:t>
            </a:r>
          </a:p>
        </p:txBody>
      </p:sp>
    </p:spTree>
    <p:extLst>
      <p:ext uri="{BB962C8B-B14F-4D97-AF65-F5344CB8AC3E}">
        <p14:creationId xmlns:p14="http://schemas.microsoft.com/office/powerpoint/2010/main" val="40277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iajes a Ciudad de México">
            <a:extLst>
              <a:ext uri="{FF2B5EF4-FFF2-40B4-BE49-F238E27FC236}">
                <a16:creationId xmlns:a16="http://schemas.microsoft.com/office/drawing/2014/main" id="{7FA0CC2D-D25E-42FA-AE33-A82E5F8CE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10269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D25CFE1B-7644-435C-87CF-F57D99129643}"/>
              </a:ext>
            </a:extLst>
          </p:cNvPr>
          <p:cNvGrpSpPr/>
          <p:nvPr/>
        </p:nvGrpSpPr>
        <p:grpSpPr>
          <a:xfrm>
            <a:off x="5446700" y="-2"/>
            <a:ext cx="3523564" cy="6858002"/>
            <a:chOff x="5091790" y="-2"/>
            <a:chExt cx="3411535" cy="6858002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83A0205C-22B5-4DF8-BF89-8D923208D51B}"/>
                </a:ext>
              </a:extLst>
            </p:cNvPr>
            <p:cNvSpPr/>
            <p:nvPr/>
          </p:nvSpPr>
          <p:spPr>
            <a:xfrm rot="10800000">
              <a:off x="8118241" y="0"/>
              <a:ext cx="314233" cy="5717894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01466DBC-C502-418A-A1A5-EEEB20D9BE92}"/>
                </a:ext>
              </a:extLst>
            </p:cNvPr>
            <p:cNvSpPr/>
            <p:nvPr/>
          </p:nvSpPr>
          <p:spPr>
            <a:xfrm>
              <a:off x="5091790" y="-2"/>
              <a:ext cx="3411535" cy="68580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FCD40642-6E5F-4FD4-92F1-2EE2CC216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406776"/>
              </p:ext>
            </p:extLst>
          </p:nvPr>
        </p:nvGraphicFramePr>
        <p:xfrm>
          <a:off x="177427" y="1537497"/>
          <a:ext cx="8180614" cy="3783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2999C38-34DE-4A91-89BF-ACDC048AE43D}"/>
              </a:ext>
            </a:extLst>
          </p:cNvPr>
          <p:cNvCxnSpPr>
            <a:cxnSpLocks/>
          </p:cNvCxnSpPr>
          <p:nvPr/>
        </p:nvCxnSpPr>
        <p:spPr>
          <a:xfrm flipV="1">
            <a:off x="8970264" y="0"/>
            <a:ext cx="0" cy="6857998"/>
          </a:xfrm>
          <a:prstGeom prst="line">
            <a:avLst/>
          </a:prstGeom>
          <a:ln w="38100">
            <a:solidFill>
              <a:srgbClr val="0C71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B009F1F-1B45-40F5-85BD-E019A9DF43B9}"/>
              </a:ext>
            </a:extLst>
          </p:cNvPr>
          <p:cNvSpPr/>
          <p:nvPr/>
        </p:nvSpPr>
        <p:spPr>
          <a:xfrm>
            <a:off x="8989218" y="621327"/>
            <a:ext cx="3211875" cy="76007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70C023CE-D302-4A0E-A286-3E5FF52A5773}"/>
              </a:ext>
            </a:extLst>
          </p:cNvPr>
          <p:cNvSpPr txBox="1">
            <a:spLocks/>
          </p:cNvSpPr>
          <p:nvPr/>
        </p:nvSpPr>
        <p:spPr>
          <a:xfrm>
            <a:off x="336001" y="649093"/>
            <a:ext cx="11141765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s-ES" sz="2400" b="1" dirty="0">
                <a:solidFill>
                  <a:srgbClr val="E7E6E6">
                    <a:lumMod val="10000"/>
                  </a:srgbClr>
                </a:solidFill>
                <a:latin typeface="+mj-lt"/>
              </a:rPr>
              <a:t>Obtención del número de </a:t>
            </a:r>
            <a:r>
              <a:rPr lang="es-ES" sz="2400" b="1" dirty="0" err="1">
                <a:solidFill>
                  <a:srgbClr val="E7E6E6">
                    <a:lumMod val="10000"/>
                  </a:srgbClr>
                </a:solidFill>
                <a:latin typeface="+mj-lt"/>
              </a:rPr>
              <a:t>Airbnbs</a:t>
            </a:r>
            <a:r>
              <a:rPr lang="es-ES" sz="2400" b="1" dirty="0">
                <a:solidFill>
                  <a:srgbClr val="E7E6E6">
                    <a:lumMod val="10000"/>
                  </a:srgbClr>
                </a:solidFill>
                <a:latin typeface="+mj-lt"/>
              </a:rPr>
              <a:t> y anfitriones por ciudad</a:t>
            </a:r>
            <a:endParaRPr lang="es-MX" sz="2400" b="1" dirty="0">
              <a:solidFill>
                <a:srgbClr val="E7E6E6">
                  <a:lumMod val="10000"/>
                </a:srgbClr>
              </a:solidFill>
              <a:latin typeface="+mj-lt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6BE204C-C7CA-4268-9B3A-7CBE4B5560DD}"/>
              </a:ext>
            </a:extLst>
          </p:cNvPr>
          <p:cNvSpPr txBox="1"/>
          <p:nvPr/>
        </p:nvSpPr>
        <p:spPr>
          <a:xfrm>
            <a:off x="-61473" y="1535091"/>
            <a:ext cx="8180614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Número de Airbnb vs anfitriones por</a:t>
            </a:r>
            <a:r>
              <a:rPr lang="es-MX" baseline="0" dirty="0"/>
              <a:t> ciudad</a:t>
            </a:r>
            <a:endParaRPr lang="es-MX" dirty="0"/>
          </a:p>
        </p:txBody>
      </p:sp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760AC29C-4C4F-488B-88D5-D21CFF77F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23670"/>
              </p:ext>
            </p:extLst>
          </p:nvPr>
        </p:nvGraphicFramePr>
        <p:xfrm>
          <a:off x="591769" y="5397475"/>
          <a:ext cx="3775898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633">
                  <a:extLst>
                    <a:ext uri="{9D8B030D-6E8A-4147-A177-3AD203B41FA5}">
                      <a16:colId xmlns:a16="http://schemas.microsoft.com/office/drawing/2014/main" val="3259447638"/>
                    </a:ext>
                  </a:extLst>
                </a:gridCol>
                <a:gridCol w="1397336">
                  <a:extLst>
                    <a:ext uri="{9D8B030D-6E8A-4147-A177-3AD203B41FA5}">
                      <a16:colId xmlns:a16="http://schemas.microsoft.com/office/drawing/2014/main" val="2700553701"/>
                    </a:ext>
                  </a:extLst>
                </a:gridCol>
                <a:gridCol w="1119929">
                  <a:extLst>
                    <a:ext uri="{9D8B030D-6E8A-4147-A177-3AD203B41FA5}">
                      <a16:colId xmlns:a16="http://schemas.microsoft.com/office/drawing/2014/main" val="14052027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Ciudad</a:t>
                      </a:r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Airbnb / (Anfitrión + super anfitrión)</a:t>
                      </a:r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% de Super Anfitrión</a:t>
                      </a:r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32203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chemeClr val="tx1"/>
                          </a:solidFill>
                        </a:rPr>
                        <a:t>Buenos Aires</a:t>
                      </a:r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chemeClr val="tx1"/>
                          </a:solidFill>
                        </a:rPr>
                        <a:t>1.82</a:t>
                      </a:r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chemeClr val="tx1"/>
                          </a:solidFill>
                        </a:rPr>
                        <a:t>29%</a:t>
                      </a:r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80272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chemeClr val="tx1"/>
                          </a:solidFill>
                        </a:rPr>
                        <a:t>CDMX</a:t>
                      </a:r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chemeClr val="tx1"/>
                          </a:solidFill>
                        </a:rPr>
                        <a:t>1.76</a:t>
                      </a:r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s-MX" sz="900" dirty="0">
                          <a:solidFill>
                            <a:schemeClr val="tx1"/>
                          </a:solidFill>
                        </a:rPr>
                        <a:t>4%</a:t>
                      </a:r>
                      <a:endParaRPr lang="es-E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2734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chemeClr val="tx1"/>
                          </a:solidFill>
                        </a:rPr>
                        <a:t>Rio de Janeiro</a:t>
                      </a:r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chemeClr val="tx1"/>
                          </a:solidFill>
                        </a:rPr>
                        <a:t>1.48</a:t>
                      </a:r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chemeClr val="tx1"/>
                          </a:solidFill>
                        </a:rPr>
                        <a:t>20%</a:t>
                      </a:r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84719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chemeClr val="tx1"/>
                          </a:solidFill>
                        </a:rPr>
                        <a:t>Santiago de Chile</a:t>
                      </a:r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chemeClr val="tx1"/>
                          </a:solidFill>
                        </a:rPr>
                        <a:t>1.45</a:t>
                      </a:r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chemeClr val="tx1"/>
                          </a:solidFill>
                        </a:rPr>
                        <a:t>21%</a:t>
                      </a:r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62879"/>
                  </a:ext>
                </a:extLst>
              </a:tr>
            </a:tbl>
          </a:graphicData>
        </a:graphic>
      </p:graphicFrame>
      <p:sp>
        <p:nvSpPr>
          <p:cNvPr id="5" name="Estrella: 5 puntas 4">
            <a:extLst>
              <a:ext uri="{FF2B5EF4-FFF2-40B4-BE49-F238E27FC236}">
                <a16:creationId xmlns:a16="http://schemas.microsoft.com/office/drawing/2014/main" id="{5687FB11-2304-4FEC-9BF8-9FF9577B51CF}"/>
              </a:ext>
            </a:extLst>
          </p:cNvPr>
          <p:cNvSpPr/>
          <p:nvPr/>
        </p:nvSpPr>
        <p:spPr>
          <a:xfrm>
            <a:off x="4075562" y="5944145"/>
            <a:ext cx="233067" cy="20866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strella: 5 puntas 16">
            <a:extLst>
              <a:ext uri="{FF2B5EF4-FFF2-40B4-BE49-F238E27FC236}">
                <a16:creationId xmlns:a16="http://schemas.microsoft.com/office/drawing/2014/main" id="{B906EB08-9258-4F06-9738-008B352099CB}"/>
              </a:ext>
            </a:extLst>
          </p:cNvPr>
          <p:cNvSpPr/>
          <p:nvPr/>
        </p:nvSpPr>
        <p:spPr>
          <a:xfrm>
            <a:off x="2939199" y="4658349"/>
            <a:ext cx="233067" cy="20866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E22B1F-3E21-43F4-AF7C-45F694A43D1F}"/>
              </a:ext>
            </a:extLst>
          </p:cNvPr>
          <p:cNvSpPr txBox="1"/>
          <p:nvPr/>
        </p:nvSpPr>
        <p:spPr>
          <a:xfrm>
            <a:off x="4871372" y="5737314"/>
            <a:ext cx="3597508" cy="830997"/>
          </a:xfrm>
          <a:prstGeom prst="rect">
            <a:avLst/>
          </a:prstGeom>
          <a:solidFill>
            <a:srgbClr val="F2F2F2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En </a:t>
            </a:r>
            <a:r>
              <a:rPr lang="es-ES" sz="1200" b="1" dirty="0"/>
              <a:t>Brasil</a:t>
            </a:r>
            <a:r>
              <a:rPr lang="es-ES" sz="1200" dirty="0"/>
              <a:t> hay mayor cantidad de Airbnb pero menor proporción de </a:t>
            </a:r>
            <a:r>
              <a:rPr lang="es-ES" sz="1200" dirty="0" err="1"/>
              <a:t>Airbin</a:t>
            </a:r>
            <a:r>
              <a:rPr lang="es-ES" sz="1200" dirty="0"/>
              <a:t>/ Anfitriones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/>
              <a:t>México</a:t>
            </a:r>
            <a:r>
              <a:rPr lang="es-ES" sz="1200" dirty="0"/>
              <a:t> cuenta con mayor cantidad en número y porcentaje de super anfitriones </a:t>
            </a:r>
            <a:r>
              <a:rPr lang="es-ES" sz="1200" b="1" dirty="0"/>
              <a:t>34%</a:t>
            </a:r>
            <a:r>
              <a:rPr lang="es-E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038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uenos Aires travel | Argentina, South America - Lonely Planet">
            <a:extLst>
              <a:ext uri="{FF2B5EF4-FFF2-40B4-BE49-F238E27FC236}">
                <a16:creationId xmlns:a16="http://schemas.microsoft.com/office/drawing/2014/main" id="{7D68B95B-2F57-459B-B3BF-99B3C5131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528" y="0"/>
            <a:ext cx="44424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DFBFBA7-0D3A-41A2-86F7-472CA6705023}"/>
              </a:ext>
            </a:extLst>
          </p:cNvPr>
          <p:cNvCxnSpPr>
            <a:cxnSpLocks/>
          </p:cNvCxnSpPr>
          <p:nvPr/>
        </p:nvCxnSpPr>
        <p:spPr>
          <a:xfrm flipV="1">
            <a:off x="8970264" y="0"/>
            <a:ext cx="0" cy="6857998"/>
          </a:xfrm>
          <a:prstGeom prst="line">
            <a:avLst/>
          </a:prstGeom>
          <a:ln w="38100">
            <a:solidFill>
              <a:srgbClr val="0C71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3E9E15B-E5E2-40E4-AC9D-01D655E8B571}"/>
              </a:ext>
            </a:extLst>
          </p:cNvPr>
          <p:cNvSpPr/>
          <p:nvPr/>
        </p:nvSpPr>
        <p:spPr>
          <a:xfrm>
            <a:off x="7749528" y="-1"/>
            <a:ext cx="1220736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AA6E46C-6D94-46D8-8F46-1667A53F2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32632" y="2419350"/>
            <a:ext cx="7867650" cy="4438650"/>
          </a:xfrm>
          <a:prstGeom prst="rect">
            <a:avLst/>
          </a:prstGeom>
          <a:solidFill>
            <a:srgbClr val="0CA0CE"/>
          </a:solidFill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DBEA7F36-48AF-428B-BAE2-F44C865B3216}"/>
              </a:ext>
            </a:extLst>
          </p:cNvPr>
          <p:cNvSpPr/>
          <p:nvPr/>
        </p:nvSpPr>
        <p:spPr>
          <a:xfrm>
            <a:off x="8989218" y="621327"/>
            <a:ext cx="3211875" cy="76007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A9D61D45-BF23-40C2-B7EA-A7F410D4C45A}"/>
              </a:ext>
            </a:extLst>
          </p:cNvPr>
          <p:cNvSpPr txBox="1">
            <a:spLocks/>
          </p:cNvSpPr>
          <p:nvPr/>
        </p:nvSpPr>
        <p:spPr>
          <a:xfrm>
            <a:off x="336001" y="649093"/>
            <a:ext cx="11141765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s-ES" sz="2400" b="1" dirty="0">
                <a:solidFill>
                  <a:srgbClr val="E7E6E6">
                    <a:lumMod val="10000"/>
                  </a:srgbClr>
                </a:solidFill>
                <a:latin typeface="+mj-lt"/>
              </a:rPr>
              <a:t>Obtención de principales </a:t>
            </a:r>
            <a:r>
              <a:rPr lang="es-ES" sz="2400" b="1" dirty="0" err="1">
                <a:solidFill>
                  <a:srgbClr val="E7E6E6">
                    <a:lumMod val="10000"/>
                  </a:srgbClr>
                </a:solidFill>
                <a:latin typeface="+mj-lt"/>
              </a:rPr>
              <a:t>Airbnbs</a:t>
            </a:r>
            <a:r>
              <a:rPr lang="es-ES" sz="2400" b="1" dirty="0">
                <a:solidFill>
                  <a:srgbClr val="E7E6E6">
                    <a:lumMod val="10000"/>
                  </a:srgbClr>
                </a:solidFill>
                <a:latin typeface="+mj-lt"/>
              </a:rPr>
              <a:t> de acuerdo a criterios</a:t>
            </a:r>
            <a:endParaRPr lang="es-MX" sz="2400" b="1" dirty="0">
              <a:solidFill>
                <a:srgbClr val="E7E6E6">
                  <a:lumMod val="10000"/>
                </a:srgbClr>
              </a:solidFill>
              <a:latin typeface="+mj-lt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533033C-A27D-425D-91CC-A3D2A7351FED}"/>
              </a:ext>
            </a:extLst>
          </p:cNvPr>
          <p:cNvSpPr txBox="1"/>
          <p:nvPr/>
        </p:nvSpPr>
        <p:spPr>
          <a:xfrm>
            <a:off x="5256395" y="4733986"/>
            <a:ext cx="3597508" cy="1015663"/>
          </a:xfrm>
          <a:prstGeom prst="rect">
            <a:avLst/>
          </a:prstGeom>
          <a:solidFill>
            <a:srgbClr val="F2F2F2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En </a:t>
            </a:r>
            <a:r>
              <a:rPr lang="es-ES" sz="1200" b="1" dirty="0"/>
              <a:t>Buenos Aires</a:t>
            </a:r>
            <a:r>
              <a:rPr lang="es-ES" sz="1200" dirty="0"/>
              <a:t> existen mayor cantidad de Airbnb con super anfitriones y el precio promedio menor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Antes de realizar el filtro de los </a:t>
            </a:r>
            <a:r>
              <a:rPr lang="es-ES" sz="1200" dirty="0" err="1"/>
              <a:t>Airbnbs</a:t>
            </a:r>
            <a:r>
              <a:rPr lang="es-ES" sz="1200" dirty="0"/>
              <a:t> </a:t>
            </a:r>
            <a:r>
              <a:rPr lang="es-ES" sz="1200" b="1" dirty="0"/>
              <a:t>Río de Janeiro</a:t>
            </a:r>
            <a:r>
              <a:rPr lang="es-ES" sz="1200" dirty="0"/>
              <a:t> tenía la mayor cantidad, sin embargo ya con estos criterios queda en tercer lugar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0" name="Gráfico 29">
                <a:extLst>
                  <a:ext uri="{FF2B5EF4-FFF2-40B4-BE49-F238E27FC236}">
                    <a16:creationId xmlns:a16="http://schemas.microsoft.com/office/drawing/2014/main" id="{53E15160-EEE7-4C04-A16B-0556F66E1AF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12579195"/>
                  </p:ext>
                </p:extLst>
              </p:nvPr>
            </p:nvGraphicFramePr>
            <p:xfrm>
              <a:off x="187209" y="3918314"/>
              <a:ext cx="4293375" cy="284448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30" name="Gráfico 29">
                <a:extLst>
                  <a:ext uri="{FF2B5EF4-FFF2-40B4-BE49-F238E27FC236}">
                    <a16:creationId xmlns:a16="http://schemas.microsoft.com/office/drawing/2014/main" id="{53E15160-EEE7-4C04-A16B-0556F66E1A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7209" y="3918314"/>
                <a:ext cx="4293375" cy="2844483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upo 73">
            <a:extLst>
              <a:ext uri="{FF2B5EF4-FFF2-40B4-BE49-F238E27FC236}">
                <a16:creationId xmlns:a16="http://schemas.microsoft.com/office/drawing/2014/main" id="{23C13ABA-1982-470F-B44F-0320B1D92AE2}"/>
              </a:ext>
            </a:extLst>
          </p:cNvPr>
          <p:cNvGrpSpPr/>
          <p:nvPr/>
        </p:nvGrpSpPr>
        <p:grpSpPr>
          <a:xfrm>
            <a:off x="575006" y="2248280"/>
            <a:ext cx="2704043" cy="404065"/>
            <a:chOff x="575005" y="2309012"/>
            <a:chExt cx="2704043" cy="404065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AD3702F7-B103-4B53-9961-CFB200E52B72}"/>
                </a:ext>
              </a:extLst>
            </p:cNvPr>
            <p:cNvSpPr/>
            <p:nvPr/>
          </p:nvSpPr>
          <p:spPr>
            <a:xfrm>
              <a:off x="575005" y="2325644"/>
              <a:ext cx="2704043" cy="370800"/>
            </a:xfrm>
            <a:prstGeom prst="rect">
              <a:avLst/>
            </a:prstGeom>
            <a:solidFill>
              <a:srgbClr val="05709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2050" name="Picture 2" descr="airbnb Icon 3550605">
              <a:extLst>
                <a:ext uri="{FF2B5EF4-FFF2-40B4-BE49-F238E27FC236}">
                  <a16:creationId xmlns:a16="http://schemas.microsoft.com/office/drawing/2014/main" id="{004377EE-AC77-4CBF-90CC-605E429441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926" y="2309012"/>
              <a:ext cx="404065" cy="404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EFCABF72-A745-4A45-96D0-388D9DAADA40}"/>
                </a:ext>
              </a:extLst>
            </p:cNvPr>
            <p:cNvSpPr txBox="1"/>
            <p:nvPr/>
          </p:nvSpPr>
          <p:spPr>
            <a:xfrm>
              <a:off x="1165863" y="2384086"/>
              <a:ext cx="209199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Font typeface="Wingdings" panose="05000000000000000000" pitchFamily="2" charset="2"/>
                <a:buNone/>
              </a:pPr>
              <a:r>
                <a:rPr lang="es-ES" sz="1050" dirty="0">
                  <a:solidFill>
                    <a:schemeClr val="tx1"/>
                  </a:solidFill>
                </a:rPr>
                <a:t>50 o más </a:t>
              </a:r>
              <a:r>
                <a:rPr lang="es-ES" sz="1050" dirty="0" err="1">
                  <a:solidFill>
                    <a:schemeClr val="tx1"/>
                  </a:solidFill>
                </a:rPr>
                <a:t>Airbnbs</a:t>
              </a:r>
              <a:r>
                <a:rPr lang="es-ES" sz="1050" dirty="0">
                  <a:solidFill>
                    <a:schemeClr val="tx1"/>
                  </a:solidFill>
                </a:rPr>
                <a:t> por Municipio </a:t>
              </a:r>
              <a:endParaRPr lang="es-MX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8EB47186-A948-4E1C-8ED2-B23B53CAB49E}"/>
              </a:ext>
            </a:extLst>
          </p:cNvPr>
          <p:cNvGrpSpPr/>
          <p:nvPr/>
        </p:nvGrpSpPr>
        <p:grpSpPr>
          <a:xfrm>
            <a:off x="658926" y="2782088"/>
            <a:ext cx="1887242" cy="404065"/>
            <a:chOff x="658926" y="2844082"/>
            <a:chExt cx="1887242" cy="404065"/>
          </a:xfrm>
        </p:grpSpPr>
        <p:pic>
          <p:nvPicPr>
            <p:cNvPr id="2054" name="Picture 6" descr="review Icon 2429504">
              <a:extLst>
                <a:ext uri="{FF2B5EF4-FFF2-40B4-BE49-F238E27FC236}">
                  <a16:creationId xmlns:a16="http://schemas.microsoft.com/office/drawing/2014/main" id="{F04B00A7-AB65-476A-8F97-281313D0E0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926" y="2844082"/>
              <a:ext cx="404065" cy="404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942DCE14-1D4B-48B1-8D5B-02AF0132D6CF}"/>
                </a:ext>
              </a:extLst>
            </p:cNvPr>
            <p:cNvSpPr txBox="1"/>
            <p:nvPr/>
          </p:nvSpPr>
          <p:spPr>
            <a:xfrm>
              <a:off x="1165863" y="2919156"/>
              <a:ext cx="138030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l">
                <a:buFont typeface="Wingdings" panose="05000000000000000000" pitchFamily="2" charset="2"/>
                <a:buNone/>
              </a:pPr>
              <a:r>
                <a:rPr lang="es-ES" sz="1050" dirty="0">
                  <a:solidFill>
                    <a:schemeClr val="tx1"/>
                  </a:solidFill>
                </a:rPr>
                <a:t>Reseñas =&gt; promedio</a:t>
              </a:r>
              <a:endParaRPr lang="es-MX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FFBD0C2E-BBD8-47FB-85D2-022A36B0C9E5}"/>
              </a:ext>
            </a:extLst>
          </p:cNvPr>
          <p:cNvGrpSpPr/>
          <p:nvPr/>
        </p:nvGrpSpPr>
        <p:grpSpPr>
          <a:xfrm>
            <a:off x="575006" y="3255165"/>
            <a:ext cx="2704043" cy="370800"/>
            <a:chOff x="575006" y="3255165"/>
            <a:chExt cx="2704043" cy="370800"/>
          </a:xfrm>
        </p:grpSpPr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EB05D553-0194-437D-BEF1-A65BE7897A3F}"/>
                </a:ext>
              </a:extLst>
            </p:cNvPr>
            <p:cNvSpPr/>
            <p:nvPr/>
          </p:nvSpPr>
          <p:spPr>
            <a:xfrm>
              <a:off x="575006" y="3255165"/>
              <a:ext cx="2704043" cy="370800"/>
            </a:xfrm>
            <a:prstGeom prst="rect">
              <a:avLst/>
            </a:prstGeom>
            <a:solidFill>
              <a:srgbClr val="05709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2052" name="Picture 4" descr="stars Icon 1117713">
              <a:extLst>
                <a:ext uri="{FF2B5EF4-FFF2-40B4-BE49-F238E27FC236}">
                  <a16:creationId xmlns:a16="http://schemas.microsoft.com/office/drawing/2014/main" id="{FB043E79-6F47-431F-9C3B-A04A8A8627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362" b="39750"/>
            <a:stretch/>
          </p:blipFill>
          <p:spPr bwMode="auto">
            <a:xfrm>
              <a:off x="590264" y="3386731"/>
              <a:ext cx="541389" cy="107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142F8D9F-8395-4842-8599-13F7A37EE35D}"/>
                </a:ext>
              </a:extLst>
            </p:cNvPr>
            <p:cNvSpPr txBox="1"/>
            <p:nvPr/>
          </p:nvSpPr>
          <p:spPr>
            <a:xfrm>
              <a:off x="1165863" y="3313607"/>
              <a:ext cx="138030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l">
                <a:buFont typeface="Wingdings" panose="05000000000000000000" pitchFamily="2" charset="2"/>
                <a:buNone/>
              </a:pPr>
              <a:r>
                <a:rPr lang="es-ES" sz="1050" dirty="0">
                  <a:solidFill>
                    <a:schemeClr val="tx1"/>
                  </a:solidFill>
                </a:rPr>
                <a:t>Calificación &gt;= 80</a:t>
              </a:r>
              <a:endParaRPr lang="es-MX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9B5A3C6D-4ECB-41AD-9220-214923006EC6}"/>
              </a:ext>
            </a:extLst>
          </p:cNvPr>
          <p:cNvCxnSpPr>
            <a:cxnSpLocks/>
          </p:cNvCxnSpPr>
          <p:nvPr/>
        </p:nvCxnSpPr>
        <p:spPr>
          <a:xfrm flipV="1">
            <a:off x="1122128" y="5964440"/>
            <a:ext cx="227284" cy="244468"/>
          </a:xfrm>
          <a:prstGeom prst="straightConnector1">
            <a:avLst/>
          </a:prstGeom>
          <a:ln>
            <a:solidFill>
              <a:srgbClr val="0570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AA6B7BA9-FAC3-4222-B546-DCCCF87A2CDD}"/>
              </a:ext>
            </a:extLst>
          </p:cNvPr>
          <p:cNvSpPr txBox="1"/>
          <p:nvPr/>
        </p:nvSpPr>
        <p:spPr>
          <a:xfrm>
            <a:off x="1227326" y="5800056"/>
            <a:ext cx="52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/>
              <a:t>$682.44</a:t>
            </a:r>
            <a:endParaRPr lang="es-MX" sz="800" b="1" dirty="0"/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FB7F3A10-2858-470C-AE20-8E4F2E3BB867}"/>
              </a:ext>
            </a:extLst>
          </p:cNvPr>
          <p:cNvCxnSpPr>
            <a:cxnSpLocks/>
          </p:cNvCxnSpPr>
          <p:nvPr/>
        </p:nvCxnSpPr>
        <p:spPr>
          <a:xfrm flipV="1">
            <a:off x="2103750" y="6015500"/>
            <a:ext cx="193388" cy="118601"/>
          </a:xfrm>
          <a:prstGeom prst="straightConnector1">
            <a:avLst/>
          </a:prstGeom>
          <a:ln>
            <a:solidFill>
              <a:srgbClr val="0570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7FD46980-3D48-451E-A3FA-30B28AA0B7A8}"/>
              </a:ext>
            </a:extLst>
          </p:cNvPr>
          <p:cNvSpPr txBox="1"/>
          <p:nvPr/>
        </p:nvSpPr>
        <p:spPr>
          <a:xfrm>
            <a:off x="2209237" y="5817105"/>
            <a:ext cx="52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/>
              <a:t>$728.20</a:t>
            </a:r>
            <a:endParaRPr lang="es-MX" sz="800" b="1" dirty="0"/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C836CD20-4959-4748-817F-8F300C904C88}"/>
              </a:ext>
            </a:extLst>
          </p:cNvPr>
          <p:cNvCxnSpPr>
            <a:cxnSpLocks/>
          </p:cNvCxnSpPr>
          <p:nvPr/>
        </p:nvCxnSpPr>
        <p:spPr>
          <a:xfrm flipV="1">
            <a:off x="2988553" y="5800056"/>
            <a:ext cx="290496" cy="164386"/>
          </a:xfrm>
          <a:prstGeom prst="straightConnector1">
            <a:avLst/>
          </a:prstGeom>
          <a:ln>
            <a:solidFill>
              <a:srgbClr val="0570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9F672A6F-04A9-46C5-B784-35CD163F6282}"/>
              </a:ext>
            </a:extLst>
          </p:cNvPr>
          <p:cNvSpPr txBox="1"/>
          <p:nvPr/>
        </p:nvSpPr>
        <p:spPr>
          <a:xfrm>
            <a:off x="3113256" y="5615859"/>
            <a:ext cx="5973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/>
              <a:t>$1,239.21</a:t>
            </a:r>
            <a:endParaRPr lang="es-MX" sz="800" b="1" dirty="0"/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4E167116-5A7C-403F-8E03-95B77357A71D}"/>
              </a:ext>
            </a:extLst>
          </p:cNvPr>
          <p:cNvCxnSpPr>
            <a:cxnSpLocks/>
          </p:cNvCxnSpPr>
          <p:nvPr/>
        </p:nvCxnSpPr>
        <p:spPr>
          <a:xfrm flipV="1">
            <a:off x="3920107" y="5793936"/>
            <a:ext cx="175060" cy="170506"/>
          </a:xfrm>
          <a:prstGeom prst="straightConnector1">
            <a:avLst/>
          </a:prstGeom>
          <a:ln>
            <a:solidFill>
              <a:srgbClr val="0570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C1025EDA-FBB6-47B4-A87C-A369A22C6996}"/>
              </a:ext>
            </a:extLst>
          </p:cNvPr>
          <p:cNvSpPr txBox="1"/>
          <p:nvPr/>
        </p:nvSpPr>
        <p:spPr>
          <a:xfrm>
            <a:off x="3992369" y="5578492"/>
            <a:ext cx="5973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/>
              <a:t>$1,225.99</a:t>
            </a:r>
            <a:endParaRPr lang="es-MX" sz="800" b="1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E3ADE94C-F690-4FA2-9515-B83F2793ECD6}"/>
              </a:ext>
            </a:extLst>
          </p:cNvPr>
          <p:cNvSpPr txBox="1"/>
          <p:nvPr/>
        </p:nvSpPr>
        <p:spPr>
          <a:xfrm>
            <a:off x="756906" y="3795363"/>
            <a:ext cx="3153980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Distribuciones por costo </a:t>
            </a:r>
          </a:p>
        </p:txBody>
      </p:sp>
      <p:graphicFrame>
        <p:nvGraphicFramePr>
          <p:cNvPr id="25" name="Tabla 25">
            <a:extLst>
              <a:ext uri="{FF2B5EF4-FFF2-40B4-BE49-F238E27FC236}">
                <a16:creationId xmlns:a16="http://schemas.microsoft.com/office/drawing/2014/main" id="{0F962EC7-531F-4EB8-A842-CBFE6E92C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90464"/>
              </p:ext>
            </p:extLst>
          </p:nvPr>
        </p:nvGraphicFramePr>
        <p:xfrm>
          <a:off x="4402259" y="1532928"/>
          <a:ext cx="3715579" cy="212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661">
                  <a:extLst>
                    <a:ext uri="{9D8B030D-6E8A-4147-A177-3AD203B41FA5}">
                      <a16:colId xmlns:a16="http://schemas.microsoft.com/office/drawing/2014/main" val="452988777"/>
                    </a:ext>
                  </a:extLst>
                </a:gridCol>
                <a:gridCol w="1203959">
                  <a:extLst>
                    <a:ext uri="{9D8B030D-6E8A-4147-A177-3AD203B41FA5}">
                      <a16:colId xmlns:a16="http://schemas.microsoft.com/office/drawing/2014/main" val="1655536645"/>
                    </a:ext>
                  </a:extLst>
                </a:gridCol>
                <a:gridCol w="1203959">
                  <a:extLst>
                    <a:ext uri="{9D8B030D-6E8A-4147-A177-3AD203B41FA5}">
                      <a16:colId xmlns:a16="http://schemas.microsoft.com/office/drawing/2014/main" val="137219519"/>
                    </a:ext>
                  </a:extLst>
                </a:gridCol>
              </a:tblGrid>
              <a:tr h="236466">
                <a:tc rowSpan="2"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solidFill>
                            <a:schemeClr val="tx1"/>
                          </a:solidFill>
                        </a:rPr>
                        <a:t>Ciudad</a:t>
                      </a:r>
                      <a:endParaRPr lang="es-MX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solidFill>
                            <a:schemeClr val="tx1"/>
                          </a:solidFill>
                        </a:rPr>
                        <a:t># Airbnb</a:t>
                      </a:r>
                      <a:endParaRPr lang="es-MX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1527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s-ES" sz="1000" dirty="0"/>
                        <a:t>Ciudad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solidFill>
                            <a:schemeClr val="tx1"/>
                          </a:solidFill>
                        </a:rPr>
                        <a:t>Anfitrión</a:t>
                      </a:r>
                      <a:endParaRPr lang="es-MX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solidFill>
                            <a:schemeClr val="tx1"/>
                          </a:solidFill>
                        </a:rPr>
                        <a:t>Super Anfitrión</a:t>
                      </a:r>
                      <a:endParaRPr lang="es-MX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63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Buenos Aíres</a:t>
                      </a:r>
                      <a:endParaRPr lang="es-MX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709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2,084</a:t>
                      </a:r>
                      <a:endParaRPr lang="es-MX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709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2,437</a:t>
                      </a:r>
                      <a:endParaRPr lang="es-MX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7091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51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CDMX</a:t>
                      </a:r>
                      <a:endParaRPr lang="es-MX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1,946</a:t>
                      </a:r>
                      <a:endParaRPr lang="es-MX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2,350</a:t>
                      </a:r>
                      <a:endParaRPr lang="es-MX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867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Rio de Janeiro</a:t>
                      </a:r>
                      <a:endParaRPr lang="es-MX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709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1,999</a:t>
                      </a:r>
                      <a:endParaRPr lang="es-MX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709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2,004</a:t>
                      </a:r>
                      <a:endParaRPr lang="es-MX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7091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00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Santiago de Chile</a:t>
                      </a:r>
                      <a:endParaRPr lang="es-MX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967</a:t>
                      </a:r>
                      <a:endParaRPr lang="es-MX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813</a:t>
                      </a:r>
                      <a:endParaRPr lang="es-MX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061286"/>
                  </a:ext>
                </a:extLst>
              </a:tr>
            </a:tbl>
          </a:graphicData>
        </a:graphic>
      </p:graphicFrame>
      <p:sp>
        <p:nvSpPr>
          <p:cNvPr id="29" name="Estrella: 5 puntas 28">
            <a:extLst>
              <a:ext uri="{FF2B5EF4-FFF2-40B4-BE49-F238E27FC236}">
                <a16:creationId xmlns:a16="http://schemas.microsoft.com/office/drawing/2014/main" id="{5125B950-3B9D-424C-8BAF-43B6BFCDA3D3}"/>
              </a:ext>
            </a:extLst>
          </p:cNvPr>
          <p:cNvSpPr/>
          <p:nvPr/>
        </p:nvSpPr>
        <p:spPr>
          <a:xfrm>
            <a:off x="4432630" y="2258956"/>
            <a:ext cx="233067" cy="20866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72A7685C-4917-465B-B079-40A524CF7992}"/>
              </a:ext>
            </a:extLst>
          </p:cNvPr>
          <p:cNvSpPr txBox="1"/>
          <p:nvPr/>
        </p:nvSpPr>
        <p:spPr>
          <a:xfrm>
            <a:off x="1337493" y="1784855"/>
            <a:ext cx="103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solidFill>
                  <a:schemeClr val="tx1"/>
                </a:solidFill>
              </a:rPr>
              <a:t>Criterios</a:t>
            </a:r>
            <a:endParaRPr lang="es-MX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74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antiago Airport Transfers - Bus &amp;amp; Van Transport in Chile 2021 |  GetYourGuide">
            <a:extLst>
              <a:ext uri="{FF2B5EF4-FFF2-40B4-BE49-F238E27FC236}">
                <a16:creationId xmlns:a16="http://schemas.microsoft.com/office/drawing/2014/main" id="{0FC01892-4F1A-4E5C-BC02-800A05D8E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526" y="0"/>
            <a:ext cx="44424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536782A-F814-4004-B8E6-015C2C492B64}"/>
              </a:ext>
            </a:extLst>
          </p:cNvPr>
          <p:cNvSpPr/>
          <p:nvPr/>
        </p:nvSpPr>
        <p:spPr>
          <a:xfrm>
            <a:off x="7749528" y="-1"/>
            <a:ext cx="1220736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3507400-7248-4930-92BF-AB5C40642C0C}"/>
              </a:ext>
            </a:extLst>
          </p:cNvPr>
          <p:cNvCxnSpPr>
            <a:cxnSpLocks/>
          </p:cNvCxnSpPr>
          <p:nvPr/>
        </p:nvCxnSpPr>
        <p:spPr>
          <a:xfrm flipV="1">
            <a:off x="8970264" y="0"/>
            <a:ext cx="0" cy="6857998"/>
          </a:xfrm>
          <a:prstGeom prst="line">
            <a:avLst/>
          </a:prstGeom>
          <a:ln w="38100">
            <a:solidFill>
              <a:srgbClr val="0C71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2D31F400-18FE-4CBA-A424-2BA7C47EA698}"/>
              </a:ext>
            </a:extLst>
          </p:cNvPr>
          <p:cNvSpPr/>
          <p:nvPr/>
        </p:nvSpPr>
        <p:spPr>
          <a:xfrm>
            <a:off x="7545024" y="621327"/>
            <a:ext cx="4656070" cy="76007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47BA22-06DF-4771-B07E-62584172C7B7}"/>
              </a:ext>
            </a:extLst>
          </p:cNvPr>
          <p:cNvSpPr txBox="1">
            <a:spLocks/>
          </p:cNvSpPr>
          <p:nvPr/>
        </p:nvSpPr>
        <p:spPr>
          <a:xfrm>
            <a:off x="336001" y="649093"/>
            <a:ext cx="11141765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s-ES" sz="2400" b="1" dirty="0">
                <a:solidFill>
                  <a:srgbClr val="E7E6E6">
                    <a:lumMod val="10000"/>
                  </a:srgbClr>
                </a:solidFill>
                <a:latin typeface="+mj-lt"/>
              </a:rPr>
              <a:t>Análisis cualitativo de </a:t>
            </a:r>
            <a:r>
              <a:rPr lang="es-ES" sz="2400" b="1" dirty="0" err="1">
                <a:solidFill>
                  <a:srgbClr val="E7E6E6">
                    <a:lumMod val="10000"/>
                  </a:srgbClr>
                </a:solidFill>
                <a:latin typeface="+mj-lt"/>
              </a:rPr>
              <a:t>amenities</a:t>
            </a:r>
            <a:r>
              <a:rPr lang="es-ES" sz="2400" b="1" dirty="0">
                <a:solidFill>
                  <a:srgbClr val="E7E6E6">
                    <a:lumMod val="10000"/>
                  </a:srgbClr>
                </a:solidFill>
                <a:latin typeface="+mj-lt"/>
              </a:rPr>
              <a:t> de los principales </a:t>
            </a:r>
            <a:r>
              <a:rPr lang="es-ES" sz="2400" b="1" dirty="0" err="1">
                <a:solidFill>
                  <a:srgbClr val="E7E6E6">
                    <a:lumMod val="10000"/>
                  </a:srgbClr>
                </a:solidFill>
                <a:latin typeface="+mj-lt"/>
              </a:rPr>
              <a:t>Airbnbs</a:t>
            </a:r>
            <a:r>
              <a:rPr lang="es-ES" sz="2400" b="1" dirty="0">
                <a:solidFill>
                  <a:srgbClr val="E7E6E6">
                    <a:lumMod val="10000"/>
                  </a:srgbClr>
                </a:solidFill>
                <a:latin typeface="+mj-lt"/>
              </a:rPr>
              <a:t>…</a:t>
            </a:r>
            <a:endParaRPr lang="es-MX" sz="2400" b="1" dirty="0">
              <a:solidFill>
                <a:srgbClr val="E7E6E6">
                  <a:lumMod val="10000"/>
                </a:srgbClr>
              </a:solidFill>
              <a:latin typeface="+mj-lt"/>
            </a:endParaRP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7E80BCF3-A1FC-4BE1-A93B-E46B8B179760}"/>
              </a:ext>
            </a:extLst>
          </p:cNvPr>
          <p:cNvGrpSpPr/>
          <p:nvPr/>
        </p:nvGrpSpPr>
        <p:grpSpPr>
          <a:xfrm>
            <a:off x="4972716" y="4104688"/>
            <a:ext cx="2767715" cy="2669599"/>
            <a:chOff x="5904642" y="4104688"/>
            <a:chExt cx="2767715" cy="266959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923B1DF2-FDFF-49E3-B05C-0B04786F8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4642" y="4350639"/>
              <a:ext cx="2767715" cy="2423648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96691527-EAAD-4047-8406-5454923540FA}"/>
                </a:ext>
              </a:extLst>
            </p:cNvPr>
            <p:cNvSpPr txBox="1"/>
            <p:nvPr/>
          </p:nvSpPr>
          <p:spPr>
            <a:xfrm>
              <a:off x="6441211" y="4104688"/>
              <a:ext cx="1694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Chile</a:t>
              </a:r>
              <a:endParaRPr lang="es-MX" dirty="0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C7A9FA11-7174-429E-8CDD-4F0733CCC0A0}"/>
                </a:ext>
              </a:extLst>
            </p:cNvPr>
            <p:cNvSpPr/>
            <p:nvPr/>
          </p:nvSpPr>
          <p:spPr>
            <a:xfrm>
              <a:off x="7209335" y="5909230"/>
              <a:ext cx="365600" cy="209505"/>
            </a:xfrm>
            <a:prstGeom prst="rect">
              <a:avLst/>
            </a:prstGeom>
            <a:noFill/>
            <a:ln>
              <a:solidFill>
                <a:srgbClr val="E02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66C59857-EFA0-4175-833B-B816183027B1}"/>
              </a:ext>
            </a:extLst>
          </p:cNvPr>
          <p:cNvGrpSpPr/>
          <p:nvPr/>
        </p:nvGrpSpPr>
        <p:grpSpPr>
          <a:xfrm>
            <a:off x="5027239" y="1294842"/>
            <a:ext cx="2658669" cy="2775767"/>
            <a:chOff x="5959165" y="1294842"/>
            <a:chExt cx="2658669" cy="2775767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C276BC64-95E5-4F76-A68D-665C253D5C3E}"/>
                </a:ext>
              </a:extLst>
            </p:cNvPr>
            <p:cNvGrpSpPr/>
            <p:nvPr/>
          </p:nvGrpSpPr>
          <p:grpSpPr>
            <a:xfrm>
              <a:off x="5959165" y="1613624"/>
              <a:ext cx="2658669" cy="2456985"/>
              <a:chOff x="4405371" y="1613624"/>
              <a:chExt cx="2658669" cy="2456985"/>
            </a:xfrm>
          </p:grpSpPr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BAFFD297-B6EA-4E2D-9CCC-317455EF25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5371" y="1646961"/>
                <a:ext cx="2658669" cy="2423648"/>
              </a:xfrm>
              <a:prstGeom prst="rect">
                <a:avLst/>
              </a:prstGeom>
            </p:spPr>
          </p:pic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11C91D60-68B9-4213-986C-E40E30822B6A}"/>
                  </a:ext>
                </a:extLst>
              </p:cNvPr>
              <p:cNvSpPr/>
              <p:nvPr/>
            </p:nvSpPr>
            <p:spPr>
              <a:xfrm>
                <a:off x="6251300" y="1613624"/>
                <a:ext cx="747712" cy="84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94EA5B44-250B-4C49-81D8-825C271067CD}"/>
                </a:ext>
              </a:extLst>
            </p:cNvPr>
            <p:cNvSpPr txBox="1"/>
            <p:nvPr/>
          </p:nvSpPr>
          <p:spPr>
            <a:xfrm>
              <a:off x="6441211" y="1294842"/>
              <a:ext cx="1694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México</a:t>
              </a:r>
              <a:endParaRPr lang="es-MX" dirty="0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567FDD43-137B-4232-97F4-4166E78CF9E3}"/>
                </a:ext>
              </a:extLst>
            </p:cNvPr>
            <p:cNvSpPr/>
            <p:nvPr/>
          </p:nvSpPr>
          <p:spPr>
            <a:xfrm>
              <a:off x="7644857" y="2249762"/>
              <a:ext cx="419100" cy="16362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4F15B669-47D2-42FD-B04D-87A889FC990D}"/>
                </a:ext>
              </a:extLst>
            </p:cNvPr>
            <p:cNvSpPr/>
            <p:nvPr/>
          </p:nvSpPr>
          <p:spPr>
            <a:xfrm>
              <a:off x="7594523" y="2524080"/>
              <a:ext cx="365600" cy="209505"/>
            </a:xfrm>
            <a:prstGeom prst="rect">
              <a:avLst/>
            </a:prstGeom>
            <a:noFill/>
            <a:ln>
              <a:solidFill>
                <a:srgbClr val="E02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33C3D88B-435B-4D0D-9428-8230EBE12DA9}"/>
                </a:ext>
              </a:extLst>
            </p:cNvPr>
            <p:cNvSpPr/>
            <p:nvPr/>
          </p:nvSpPr>
          <p:spPr>
            <a:xfrm>
              <a:off x="6645602" y="3695087"/>
              <a:ext cx="809297" cy="172063"/>
            </a:xfrm>
            <a:prstGeom prst="rect">
              <a:avLst/>
            </a:prstGeom>
            <a:noFill/>
            <a:ln>
              <a:solidFill>
                <a:srgbClr val="E02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D06C9591-35B5-43A7-9958-1C9D7C940184}"/>
              </a:ext>
            </a:extLst>
          </p:cNvPr>
          <p:cNvGrpSpPr/>
          <p:nvPr/>
        </p:nvGrpSpPr>
        <p:grpSpPr>
          <a:xfrm>
            <a:off x="1057416" y="1294842"/>
            <a:ext cx="2722311" cy="2725008"/>
            <a:chOff x="831748" y="1294842"/>
            <a:chExt cx="2722311" cy="2725008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D37D6981-F59B-4AD0-952B-4B0B803557D9}"/>
                </a:ext>
              </a:extLst>
            </p:cNvPr>
            <p:cNvGrpSpPr/>
            <p:nvPr/>
          </p:nvGrpSpPr>
          <p:grpSpPr>
            <a:xfrm>
              <a:off x="831748" y="1576487"/>
              <a:ext cx="2722311" cy="2443363"/>
              <a:chOff x="1021488" y="1576487"/>
              <a:chExt cx="2722311" cy="2443363"/>
            </a:xfrm>
          </p:grpSpPr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BBD1F6B8-2D77-43A1-AA0B-2A56C651D0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1488" y="1596202"/>
                <a:ext cx="2655646" cy="2423648"/>
              </a:xfrm>
              <a:prstGeom prst="rect">
                <a:avLst/>
              </a:prstGeom>
            </p:spPr>
          </p:pic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EA6F8F33-9957-4655-B31B-054F0362521A}"/>
                  </a:ext>
                </a:extLst>
              </p:cNvPr>
              <p:cNvSpPr/>
              <p:nvPr/>
            </p:nvSpPr>
            <p:spPr>
              <a:xfrm>
                <a:off x="2996087" y="1576487"/>
                <a:ext cx="747712" cy="84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EAAF10BB-88C2-42FE-9A69-A36DF8022EDF}"/>
                </a:ext>
              </a:extLst>
            </p:cNvPr>
            <p:cNvSpPr txBox="1"/>
            <p:nvPr/>
          </p:nvSpPr>
          <p:spPr>
            <a:xfrm>
              <a:off x="1345615" y="1294842"/>
              <a:ext cx="1694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Argentina</a:t>
              </a:r>
              <a:endParaRPr lang="es-MX" dirty="0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A742379E-410E-4E95-8EDC-F7186B663E1C}"/>
                </a:ext>
              </a:extLst>
            </p:cNvPr>
            <p:cNvSpPr/>
            <p:nvPr/>
          </p:nvSpPr>
          <p:spPr>
            <a:xfrm>
              <a:off x="2637304" y="2151173"/>
              <a:ext cx="419100" cy="16362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FD2A3479-D58D-4D41-9D83-C3A6A92B8FFF}"/>
                </a:ext>
              </a:extLst>
            </p:cNvPr>
            <p:cNvSpPr/>
            <p:nvPr/>
          </p:nvSpPr>
          <p:spPr>
            <a:xfrm>
              <a:off x="2271704" y="3219495"/>
              <a:ext cx="365600" cy="209505"/>
            </a:xfrm>
            <a:prstGeom prst="rect">
              <a:avLst/>
            </a:prstGeom>
            <a:noFill/>
            <a:ln>
              <a:solidFill>
                <a:srgbClr val="E02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BAE16431-88D6-464F-8EA8-82402AEF3657}"/>
                </a:ext>
              </a:extLst>
            </p:cNvPr>
            <p:cNvSpPr/>
            <p:nvPr/>
          </p:nvSpPr>
          <p:spPr>
            <a:xfrm>
              <a:off x="1828006" y="2065141"/>
              <a:ext cx="809297" cy="149043"/>
            </a:xfrm>
            <a:prstGeom prst="rect">
              <a:avLst/>
            </a:prstGeom>
            <a:noFill/>
            <a:ln>
              <a:solidFill>
                <a:srgbClr val="E02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B9B6CB9D-5ADA-4384-85A8-09DD635B8205}"/>
              </a:ext>
            </a:extLst>
          </p:cNvPr>
          <p:cNvGrpSpPr/>
          <p:nvPr/>
        </p:nvGrpSpPr>
        <p:grpSpPr>
          <a:xfrm>
            <a:off x="972687" y="4104688"/>
            <a:ext cx="2891768" cy="2669599"/>
            <a:chOff x="747019" y="4104688"/>
            <a:chExt cx="2891768" cy="2669599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2DD5FFB2-FE36-4826-BAA6-AF84E9589559}"/>
                </a:ext>
              </a:extLst>
            </p:cNvPr>
            <p:cNvGrpSpPr/>
            <p:nvPr/>
          </p:nvGrpSpPr>
          <p:grpSpPr>
            <a:xfrm>
              <a:off x="747019" y="4350639"/>
              <a:ext cx="2891768" cy="2423648"/>
              <a:chOff x="642007" y="4149134"/>
              <a:chExt cx="2891768" cy="2423648"/>
            </a:xfrm>
          </p:grpSpPr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B96CC20A-AB7D-4333-B3A2-96F7A24088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007" y="4149134"/>
                <a:ext cx="2886054" cy="2423648"/>
              </a:xfrm>
              <a:prstGeom prst="rect">
                <a:avLst/>
              </a:prstGeom>
            </p:spPr>
          </p:pic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A3F6DFB9-8923-48F1-BA52-E03A61D16AA5}"/>
                  </a:ext>
                </a:extLst>
              </p:cNvPr>
              <p:cNvSpPr/>
              <p:nvPr/>
            </p:nvSpPr>
            <p:spPr>
              <a:xfrm>
                <a:off x="2786063" y="4149134"/>
                <a:ext cx="747712" cy="84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8B8032D8-B917-4C25-A7A6-64C689F06A60}"/>
                </a:ext>
              </a:extLst>
            </p:cNvPr>
            <p:cNvSpPr txBox="1"/>
            <p:nvPr/>
          </p:nvSpPr>
          <p:spPr>
            <a:xfrm>
              <a:off x="1345615" y="4104688"/>
              <a:ext cx="1694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Brasil</a:t>
              </a:r>
              <a:endParaRPr lang="es-MX" dirty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C7BB02E4-3B30-4CB8-B182-1A0D36D24AC5}"/>
                </a:ext>
              </a:extLst>
            </p:cNvPr>
            <p:cNvSpPr/>
            <p:nvPr/>
          </p:nvSpPr>
          <p:spPr>
            <a:xfrm>
              <a:off x="2478094" y="5242429"/>
              <a:ext cx="419100" cy="16362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A1C6F48F-0BDE-429F-9B99-AEBAA507441A}"/>
                </a:ext>
              </a:extLst>
            </p:cNvPr>
            <p:cNvSpPr/>
            <p:nvPr/>
          </p:nvSpPr>
          <p:spPr>
            <a:xfrm>
              <a:off x="2196631" y="5993502"/>
              <a:ext cx="365600" cy="209505"/>
            </a:xfrm>
            <a:prstGeom prst="rect">
              <a:avLst/>
            </a:prstGeom>
            <a:noFill/>
            <a:ln>
              <a:solidFill>
                <a:srgbClr val="E02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DB5EFF9D-35B3-4079-AB26-3EF0C5AC73DF}"/>
                </a:ext>
              </a:extLst>
            </p:cNvPr>
            <p:cNvSpPr/>
            <p:nvPr/>
          </p:nvSpPr>
          <p:spPr>
            <a:xfrm>
              <a:off x="2885361" y="5406052"/>
              <a:ext cx="747712" cy="129613"/>
            </a:xfrm>
            <a:prstGeom prst="rect">
              <a:avLst/>
            </a:prstGeom>
            <a:noFill/>
            <a:ln>
              <a:solidFill>
                <a:srgbClr val="E02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9" name="Rectángulo 38">
            <a:extLst>
              <a:ext uri="{FF2B5EF4-FFF2-40B4-BE49-F238E27FC236}">
                <a16:creationId xmlns:a16="http://schemas.microsoft.com/office/drawing/2014/main" id="{2E4F9F91-DFA6-4715-82A6-CED73E79953E}"/>
              </a:ext>
            </a:extLst>
          </p:cNvPr>
          <p:cNvSpPr/>
          <p:nvPr/>
        </p:nvSpPr>
        <p:spPr>
          <a:xfrm>
            <a:off x="5880000" y="6118735"/>
            <a:ext cx="365600" cy="209505"/>
          </a:xfrm>
          <a:prstGeom prst="rect">
            <a:avLst/>
          </a:prstGeom>
          <a:noFill/>
          <a:ln>
            <a:solidFill>
              <a:srgbClr val="E02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01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io de Janeiro, Brasil - Tourist Destinations">
            <a:extLst>
              <a:ext uri="{FF2B5EF4-FFF2-40B4-BE49-F238E27FC236}">
                <a16:creationId xmlns:a16="http://schemas.microsoft.com/office/drawing/2014/main" id="{65FBBBBF-7E3C-4CC1-8FF5-3F5F454AA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527" y="0"/>
            <a:ext cx="44508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842AD4F-6347-453C-8ADE-C923BD7ECD1E}"/>
              </a:ext>
            </a:extLst>
          </p:cNvPr>
          <p:cNvSpPr/>
          <p:nvPr/>
        </p:nvSpPr>
        <p:spPr>
          <a:xfrm>
            <a:off x="7749528" y="-1"/>
            <a:ext cx="1220736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E3D7F72-6C3D-40B9-A9E9-B77824A6D724}"/>
              </a:ext>
            </a:extLst>
          </p:cNvPr>
          <p:cNvCxnSpPr>
            <a:cxnSpLocks/>
          </p:cNvCxnSpPr>
          <p:nvPr/>
        </p:nvCxnSpPr>
        <p:spPr>
          <a:xfrm flipV="1">
            <a:off x="8970264" y="0"/>
            <a:ext cx="0" cy="6857998"/>
          </a:xfrm>
          <a:prstGeom prst="line">
            <a:avLst/>
          </a:prstGeom>
          <a:ln w="38100">
            <a:solidFill>
              <a:srgbClr val="0C71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DDF49714-5682-4296-BFED-D37C1F3CFB09}"/>
              </a:ext>
            </a:extLst>
          </p:cNvPr>
          <p:cNvSpPr/>
          <p:nvPr/>
        </p:nvSpPr>
        <p:spPr>
          <a:xfrm>
            <a:off x="7545024" y="621327"/>
            <a:ext cx="4656070" cy="76007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3C21DA1-7C76-4046-BB4B-DEBA0592964D}"/>
              </a:ext>
            </a:extLst>
          </p:cNvPr>
          <p:cNvSpPr txBox="1">
            <a:spLocks/>
          </p:cNvSpPr>
          <p:nvPr/>
        </p:nvSpPr>
        <p:spPr>
          <a:xfrm>
            <a:off x="336001" y="649093"/>
            <a:ext cx="11141765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s-ES" sz="2400" b="1" dirty="0">
                <a:solidFill>
                  <a:srgbClr val="E7E6E6">
                    <a:lumMod val="10000"/>
                  </a:srgbClr>
                </a:solidFill>
                <a:latin typeface="+mj-lt"/>
              </a:rPr>
              <a:t>Información adicional…</a:t>
            </a:r>
            <a:endParaRPr lang="es-MX" sz="2400" b="1" dirty="0">
              <a:solidFill>
                <a:srgbClr val="E7E6E6">
                  <a:lumMod val="10000"/>
                </a:srgbClr>
              </a:solidFill>
              <a:latin typeface="+mj-lt"/>
            </a:endParaRP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BB0D450A-420D-4EF4-A6D6-0E75E4D039AB}"/>
              </a:ext>
            </a:extLst>
          </p:cNvPr>
          <p:cNvGrpSpPr/>
          <p:nvPr/>
        </p:nvGrpSpPr>
        <p:grpSpPr>
          <a:xfrm>
            <a:off x="571500" y="1766041"/>
            <a:ext cx="7676141" cy="523220"/>
            <a:chOff x="571500" y="1508866"/>
            <a:chExt cx="7676141" cy="523220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FD4CDE70-A2D3-4109-9BD6-CDCB1D5E0908}"/>
                </a:ext>
              </a:extLst>
            </p:cNvPr>
            <p:cNvSpPr txBox="1"/>
            <p:nvPr/>
          </p:nvSpPr>
          <p:spPr>
            <a:xfrm>
              <a:off x="1313172" y="1508866"/>
              <a:ext cx="6934469" cy="523220"/>
            </a:xfrm>
            <a:prstGeom prst="rect">
              <a:avLst/>
            </a:prstGeom>
            <a:solidFill>
              <a:srgbClr val="F2F2F2">
                <a:alpha val="69804"/>
              </a:srgbClr>
            </a:solidFill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1400" b="1" dirty="0">
                  <a:solidFill>
                    <a:schemeClr val="tx1"/>
                  </a:solidFill>
                </a:rPr>
                <a:t>Edison </a:t>
              </a:r>
              <a:r>
                <a:rPr lang="es-ES" sz="1400" b="1" dirty="0" err="1">
                  <a:solidFill>
                    <a:schemeClr val="tx1"/>
                  </a:solidFill>
                </a:rPr>
                <a:t>Trends</a:t>
              </a:r>
              <a:r>
                <a:rPr lang="es-ES" sz="1400" b="1" dirty="0">
                  <a:solidFill>
                    <a:schemeClr val="tx1"/>
                  </a:solidFill>
                </a:rPr>
                <a:t>:</a:t>
              </a:r>
              <a:r>
                <a:rPr lang="es-ES" sz="1400" dirty="0">
                  <a:solidFill>
                    <a:schemeClr val="tx1"/>
                  </a:solidFill>
                </a:rPr>
                <a:t> la industria hotelera y de alojamiento como Airbnb sufrieron una caída de más del 50% (inicios de pandemia).</a:t>
              </a:r>
            </a:p>
          </p:txBody>
        </p:sp>
        <p:pic>
          <p:nvPicPr>
            <p:cNvPr id="1026" name="Picture 2" descr="down chart Icon 2190283">
              <a:extLst>
                <a:ext uri="{FF2B5EF4-FFF2-40B4-BE49-F238E27FC236}">
                  <a16:creationId xmlns:a16="http://schemas.microsoft.com/office/drawing/2014/main" id="{AE6987E4-2F17-44FD-9E8D-C0EE465E25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1508866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8D91EA15-53A7-489C-B9C6-D30EFAAE945B}"/>
              </a:ext>
            </a:extLst>
          </p:cNvPr>
          <p:cNvGrpSpPr/>
          <p:nvPr/>
        </p:nvGrpSpPr>
        <p:grpSpPr>
          <a:xfrm>
            <a:off x="571500" y="2817281"/>
            <a:ext cx="7676141" cy="523220"/>
            <a:chOff x="571500" y="2553696"/>
            <a:chExt cx="7676141" cy="523220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4C923D1A-61B2-4B79-B65B-7555F4B3E520}"/>
                </a:ext>
              </a:extLst>
            </p:cNvPr>
            <p:cNvSpPr txBox="1"/>
            <p:nvPr/>
          </p:nvSpPr>
          <p:spPr>
            <a:xfrm>
              <a:off x="1313172" y="2553696"/>
              <a:ext cx="6934469" cy="523220"/>
            </a:xfrm>
            <a:prstGeom prst="rect">
              <a:avLst/>
            </a:prstGeom>
            <a:solidFill>
              <a:srgbClr val="F2F2F2">
                <a:alpha val="69804"/>
              </a:srgbClr>
            </a:solidFill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>
                  <a:solidFill>
                    <a:schemeClr val="tx1"/>
                  </a:solidFill>
                </a:rPr>
                <a:t>Airbnb se ha recuperado al paso que durante junio del 2020, sus clientes gastaron 22% más vs junio 2019 (previo a pandemia)</a:t>
              </a:r>
            </a:p>
          </p:txBody>
        </p:sp>
        <p:pic>
          <p:nvPicPr>
            <p:cNvPr id="22" name="Picture 2" descr="airbnb Icon 3550605">
              <a:extLst>
                <a:ext uri="{FF2B5EF4-FFF2-40B4-BE49-F238E27FC236}">
                  <a16:creationId xmlns:a16="http://schemas.microsoft.com/office/drawing/2014/main" id="{0F926E2E-48B1-4E1C-9301-614057DD4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2553696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3A11B2A1-00E0-4E20-8468-338F6DDDCB47}"/>
              </a:ext>
            </a:extLst>
          </p:cNvPr>
          <p:cNvGrpSpPr/>
          <p:nvPr/>
        </p:nvGrpSpPr>
        <p:grpSpPr>
          <a:xfrm>
            <a:off x="571500" y="3868521"/>
            <a:ext cx="7659186" cy="523220"/>
            <a:chOff x="571500" y="3559886"/>
            <a:chExt cx="7659186" cy="523220"/>
          </a:xfrm>
        </p:grpSpPr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17B40927-57DB-44E7-A440-D39590CF5DFC}"/>
                </a:ext>
              </a:extLst>
            </p:cNvPr>
            <p:cNvSpPr txBox="1"/>
            <p:nvPr/>
          </p:nvSpPr>
          <p:spPr>
            <a:xfrm>
              <a:off x="1295597" y="3559886"/>
              <a:ext cx="6935089" cy="523220"/>
            </a:xfrm>
            <a:prstGeom prst="rect">
              <a:avLst/>
            </a:prstGeom>
            <a:solidFill>
              <a:srgbClr val="F2F2F2">
                <a:alpha val="69804"/>
              </a:srgbClr>
            </a:solidFill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b="1" dirty="0" err="1">
                  <a:solidFill>
                    <a:schemeClr val="tx1"/>
                  </a:solidFill>
                </a:rPr>
                <a:t>The</a:t>
              </a:r>
              <a:r>
                <a:rPr lang="es-MX" sz="1400" b="1" dirty="0">
                  <a:solidFill>
                    <a:schemeClr val="tx1"/>
                  </a:solidFill>
                </a:rPr>
                <a:t> Economist</a:t>
              </a:r>
              <a:r>
                <a:rPr lang="es-MX" sz="1400" dirty="0">
                  <a:solidFill>
                    <a:schemeClr val="tx1"/>
                  </a:solidFill>
                </a:rPr>
                <a:t>: los “</a:t>
              </a:r>
              <a:r>
                <a:rPr lang="es-MX" sz="1400" dirty="0" err="1">
                  <a:solidFill>
                    <a:schemeClr val="tx1"/>
                  </a:solidFill>
                </a:rPr>
                <a:t>staycations</a:t>
              </a:r>
              <a:r>
                <a:rPr lang="es-MX" sz="1400" dirty="0">
                  <a:solidFill>
                    <a:schemeClr val="tx1"/>
                  </a:solidFill>
                </a:rPr>
                <a:t> “ y las rentas de un mes han tenido una mayor demanda  para Airbnb ya que este tipo de alquileres se considera más adecuado dada la </a:t>
              </a:r>
              <a:r>
                <a:rPr lang="es-MX" sz="1400" dirty="0" err="1">
                  <a:solidFill>
                    <a:schemeClr val="tx1"/>
                  </a:solidFill>
                </a:rPr>
                <a:t>situación.t</a:t>
              </a:r>
              <a:endParaRPr lang="es-MX" sz="14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Road Trip Icon 3314496">
              <a:extLst>
                <a:ext uri="{FF2B5EF4-FFF2-40B4-BE49-F238E27FC236}">
                  <a16:creationId xmlns:a16="http://schemas.microsoft.com/office/drawing/2014/main" id="{CE9C6C77-BC90-40E0-9AC8-D11EFFC1DA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3559886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E500B8A3-7A7C-4693-ACD4-347897548FEA}"/>
              </a:ext>
            </a:extLst>
          </p:cNvPr>
          <p:cNvGrpSpPr/>
          <p:nvPr/>
        </p:nvGrpSpPr>
        <p:grpSpPr>
          <a:xfrm>
            <a:off x="548414" y="4919761"/>
            <a:ext cx="7719919" cy="523220"/>
            <a:chOff x="548414" y="4662586"/>
            <a:chExt cx="7719919" cy="523220"/>
          </a:xfrm>
        </p:grpSpPr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F5AF3489-F326-48E6-9664-CA62121F610B}"/>
                </a:ext>
              </a:extLst>
            </p:cNvPr>
            <p:cNvSpPr txBox="1"/>
            <p:nvPr/>
          </p:nvSpPr>
          <p:spPr>
            <a:xfrm>
              <a:off x="1333244" y="4662586"/>
              <a:ext cx="6935089" cy="523220"/>
            </a:xfrm>
            <a:prstGeom prst="rect">
              <a:avLst/>
            </a:prstGeom>
            <a:solidFill>
              <a:srgbClr val="F2F2F2">
                <a:alpha val="69804"/>
              </a:srgbClr>
            </a:solidFill>
          </p:spPr>
          <p:txBody>
            <a:bodyPr wrap="square" anchor="ctr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>
                  <a:solidFill>
                    <a:schemeClr val="tx1"/>
                  </a:solidFill>
                </a:rPr>
                <a:t>En México Airbnb ha implementado una estrategia para estancias seguras y responsables</a:t>
              </a:r>
            </a:p>
          </p:txBody>
        </p:sp>
        <p:pic>
          <p:nvPicPr>
            <p:cNvPr id="1030" name="Picture 6" descr="Policies Icon 3146996">
              <a:extLst>
                <a:ext uri="{FF2B5EF4-FFF2-40B4-BE49-F238E27FC236}">
                  <a16:creationId xmlns:a16="http://schemas.microsoft.com/office/drawing/2014/main" id="{5F16F86E-5930-4928-AE66-52983C5989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14" y="4662586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717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6245D20A-FD26-4DA0-8BAF-940A915D4B94}"/>
              </a:ext>
            </a:extLst>
          </p:cNvPr>
          <p:cNvSpPr txBox="1">
            <a:spLocks/>
          </p:cNvSpPr>
          <p:nvPr/>
        </p:nvSpPr>
        <p:spPr>
          <a:xfrm>
            <a:off x="336001" y="649093"/>
            <a:ext cx="11141765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s-ES" sz="2400" b="1" dirty="0">
                <a:solidFill>
                  <a:srgbClr val="E7E6E6">
                    <a:lumMod val="10000"/>
                  </a:srgbClr>
                </a:solidFill>
                <a:latin typeface="+mj-lt"/>
              </a:rPr>
              <a:t>En resumen</a:t>
            </a:r>
            <a:endParaRPr lang="es-MX" sz="2400" b="1" dirty="0">
              <a:solidFill>
                <a:srgbClr val="E7E6E6">
                  <a:lumMod val="10000"/>
                </a:srgbClr>
              </a:solidFill>
              <a:latin typeface="+mj-lt"/>
            </a:endParaRPr>
          </a:p>
        </p:txBody>
      </p:sp>
      <p:pic>
        <p:nvPicPr>
          <p:cNvPr id="18" name="Picture 20" descr="Airbnb Goes Exponential">
            <a:extLst>
              <a:ext uri="{FF2B5EF4-FFF2-40B4-BE49-F238E27FC236}">
                <a16:creationId xmlns:a16="http://schemas.microsoft.com/office/drawing/2014/main" id="{F4B924A0-0D87-4905-AC80-8F234588C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718" y="0"/>
            <a:ext cx="4435403" cy="277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Rio de Janeiro, Brasil - Tourist Destinations">
            <a:extLst>
              <a:ext uri="{FF2B5EF4-FFF2-40B4-BE49-F238E27FC236}">
                <a16:creationId xmlns:a16="http://schemas.microsoft.com/office/drawing/2014/main" id="{FE1F4D5C-7962-4358-8651-59BA557E2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717" y="4733924"/>
            <a:ext cx="2096295" cy="211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Buenos Aires travel | Argentina, South America - Lonely Planet">
            <a:extLst>
              <a:ext uri="{FF2B5EF4-FFF2-40B4-BE49-F238E27FC236}">
                <a16:creationId xmlns:a16="http://schemas.microsoft.com/office/drawing/2014/main" id="{2E2F90F1-2A1B-4E42-923F-A00B3EB29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012" y="4108339"/>
            <a:ext cx="2014557" cy="274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Viajes a Ciudad de México">
            <a:extLst>
              <a:ext uri="{FF2B5EF4-FFF2-40B4-BE49-F238E27FC236}">
                <a16:creationId xmlns:a16="http://schemas.microsoft.com/office/drawing/2014/main" id="{A5868A1D-3B31-42C5-8BAE-E454F3FB2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719" y="2772127"/>
            <a:ext cx="2096296" cy="233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Santiago Airport Transfers - Bus &amp;amp; Van Transport in Chile 2021 |  GetYourGuide">
            <a:extLst>
              <a:ext uri="{FF2B5EF4-FFF2-40B4-BE49-F238E27FC236}">
                <a16:creationId xmlns:a16="http://schemas.microsoft.com/office/drawing/2014/main" id="{EAF848F0-783E-4083-A04C-EC75D50E3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015" y="2761855"/>
            <a:ext cx="2114347" cy="234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6C813B2F-58FB-477A-BCDB-F8D230797BFC}"/>
              </a:ext>
            </a:extLst>
          </p:cNvPr>
          <p:cNvGrpSpPr/>
          <p:nvPr/>
        </p:nvGrpSpPr>
        <p:grpSpPr>
          <a:xfrm>
            <a:off x="668243" y="5221559"/>
            <a:ext cx="7169789" cy="523220"/>
            <a:chOff x="583561" y="1905346"/>
            <a:chExt cx="7169789" cy="523220"/>
          </a:xfrm>
        </p:grpSpPr>
        <p:pic>
          <p:nvPicPr>
            <p:cNvPr id="1026" name="Picture 2" descr="Bandera de Brasil">
              <a:extLst>
                <a:ext uri="{FF2B5EF4-FFF2-40B4-BE49-F238E27FC236}">
                  <a16:creationId xmlns:a16="http://schemas.microsoft.com/office/drawing/2014/main" id="{3401837B-9097-4737-B6D5-830F41780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561" y="1905346"/>
              <a:ext cx="747457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68A2B03F-DCB2-4180-9D4E-D0E64E1E6546}"/>
                </a:ext>
              </a:extLst>
            </p:cNvPr>
            <p:cNvSpPr txBox="1"/>
            <p:nvPr/>
          </p:nvSpPr>
          <p:spPr>
            <a:xfrm>
              <a:off x="1908983" y="1905346"/>
              <a:ext cx="5844367" cy="523220"/>
            </a:xfrm>
            <a:prstGeom prst="rect">
              <a:avLst/>
            </a:prstGeom>
            <a:solidFill>
              <a:srgbClr val="9BC6D3"/>
            </a:solidFill>
          </p:spPr>
          <p:txBody>
            <a:bodyPr wrap="square">
              <a:spAutoFit/>
            </a:bodyPr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s-ES" sz="1400" b="1" dirty="0">
                  <a:solidFill>
                    <a:schemeClr val="tx1"/>
                  </a:solidFill>
                </a:rPr>
                <a:t>Río de Janeiro </a:t>
              </a:r>
              <a:r>
                <a:rPr lang="es-ES" sz="1400" b="0" dirty="0">
                  <a:solidFill>
                    <a:schemeClr val="tx1"/>
                  </a:solidFill>
                </a:rPr>
                <a:t>es la ciudad de América Latina con la mayor cantidad de </a:t>
              </a:r>
              <a:r>
                <a:rPr lang="es-ES" sz="1400" b="0" dirty="0" err="1">
                  <a:solidFill>
                    <a:schemeClr val="tx1"/>
                  </a:solidFill>
                </a:rPr>
                <a:t>Airbnbs</a:t>
              </a:r>
              <a:endParaRPr lang="es-MX" sz="1400" b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ED87993E-520A-4B37-86F7-046FF0E3C46D}"/>
              </a:ext>
            </a:extLst>
          </p:cNvPr>
          <p:cNvGrpSpPr/>
          <p:nvPr/>
        </p:nvGrpSpPr>
        <p:grpSpPr>
          <a:xfrm>
            <a:off x="649894" y="4029044"/>
            <a:ext cx="7188138" cy="523220"/>
            <a:chOff x="565212" y="2721619"/>
            <a:chExt cx="7188138" cy="523220"/>
          </a:xfrm>
        </p:grpSpPr>
        <p:pic>
          <p:nvPicPr>
            <p:cNvPr id="1032" name="Picture 8" descr="Bandera de Chile">
              <a:extLst>
                <a:ext uri="{FF2B5EF4-FFF2-40B4-BE49-F238E27FC236}">
                  <a16:creationId xmlns:a16="http://schemas.microsoft.com/office/drawing/2014/main" id="{914356D2-26DC-4E00-9E09-4B29B32171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" y="2721619"/>
              <a:ext cx="784154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0F8187A6-16DE-4455-9674-653A47036F7E}"/>
                </a:ext>
              </a:extLst>
            </p:cNvPr>
            <p:cNvSpPr txBox="1"/>
            <p:nvPr/>
          </p:nvSpPr>
          <p:spPr>
            <a:xfrm>
              <a:off x="1908983" y="2721619"/>
              <a:ext cx="584436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s-ES" sz="1400" b="1" dirty="0"/>
                <a:t>Santiago de Chile</a:t>
              </a:r>
              <a:r>
                <a:rPr lang="es-ES" sz="1400" dirty="0"/>
                <a:t> es la ciudad con la menor cantidad de </a:t>
              </a:r>
              <a:r>
                <a:rPr lang="es-ES" sz="1400" dirty="0" err="1"/>
                <a:t>Airbnbs</a:t>
              </a:r>
              <a:r>
                <a:rPr lang="es-ES" sz="1400" dirty="0"/>
                <a:t> en el comparativo pero su costo promedio son superiores</a:t>
              </a:r>
              <a:endParaRPr lang="es-MX" sz="1400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C02415B-9795-42CD-9FAA-63B08D393FDA}"/>
              </a:ext>
            </a:extLst>
          </p:cNvPr>
          <p:cNvGrpSpPr/>
          <p:nvPr/>
        </p:nvGrpSpPr>
        <p:grpSpPr>
          <a:xfrm>
            <a:off x="623972" y="2836528"/>
            <a:ext cx="7214060" cy="523220"/>
            <a:chOff x="539290" y="3647908"/>
            <a:chExt cx="7214060" cy="523220"/>
          </a:xfrm>
        </p:grpSpPr>
        <p:pic>
          <p:nvPicPr>
            <p:cNvPr id="1030" name="Picture 6" descr="Bandera de la Argentina">
              <a:extLst>
                <a:ext uri="{FF2B5EF4-FFF2-40B4-BE49-F238E27FC236}">
                  <a16:creationId xmlns:a16="http://schemas.microsoft.com/office/drawing/2014/main" id="{C908819D-AEF8-4DF9-9134-77785A74F6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290" y="3647908"/>
              <a:ext cx="835999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4045715A-B59E-4E6A-BB52-9FAF8FF338DB}"/>
                </a:ext>
              </a:extLst>
            </p:cNvPr>
            <p:cNvSpPr txBox="1"/>
            <p:nvPr/>
          </p:nvSpPr>
          <p:spPr>
            <a:xfrm>
              <a:off x="1908983" y="3647908"/>
              <a:ext cx="5844367" cy="523220"/>
            </a:xfrm>
            <a:prstGeom prst="rect">
              <a:avLst/>
            </a:prstGeom>
            <a:solidFill>
              <a:srgbClr val="9BC6D3"/>
            </a:solidFill>
          </p:spPr>
          <p:txBody>
            <a:bodyPr wrap="square">
              <a:spAutoFit/>
            </a:bodyPr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s-ES" sz="1400" b="1" dirty="0"/>
                <a:t>Buenos Aires </a:t>
              </a:r>
              <a:r>
                <a:rPr lang="es-ES" sz="1400" dirty="0"/>
                <a:t>tiene la mayor cantidad de </a:t>
              </a:r>
              <a:r>
                <a:rPr lang="es-ES" sz="1400" dirty="0" err="1"/>
                <a:t>Airbnbs</a:t>
              </a:r>
              <a:r>
                <a:rPr lang="es-ES" sz="1400" dirty="0"/>
                <a:t> con calidad de acuerdo a los criterios  además de tener el menor costo promedio</a:t>
              </a:r>
              <a:endParaRPr lang="es-MX" sz="1400" dirty="0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F95A3304-C86F-4A59-8E44-52523FADC93D}"/>
              </a:ext>
            </a:extLst>
          </p:cNvPr>
          <p:cNvGrpSpPr/>
          <p:nvPr/>
        </p:nvGrpSpPr>
        <p:grpSpPr>
          <a:xfrm>
            <a:off x="583561" y="1470826"/>
            <a:ext cx="7254471" cy="738664"/>
            <a:chOff x="498879" y="4459006"/>
            <a:chExt cx="7254471" cy="738664"/>
          </a:xfrm>
        </p:grpSpPr>
        <p:pic>
          <p:nvPicPr>
            <p:cNvPr id="1028" name="Picture 4" descr="Bandera de México">
              <a:extLst>
                <a:ext uri="{FF2B5EF4-FFF2-40B4-BE49-F238E27FC236}">
                  <a16:creationId xmlns:a16="http://schemas.microsoft.com/office/drawing/2014/main" id="{9DCF50AB-6277-41E6-AFE8-0AC3568A6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879" y="4545599"/>
              <a:ext cx="9168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F458503F-CE78-413D-8404-B76415074069}"/>
                </a:ext>
              </a:extLst>
            </p:cNvPr>
            <p:cNvSpPr txBox="1"/>
            <p:nvPr/>
          </p:nvSpPr>
          <p:spPr>
            <a:xfrm>
              <a:off x="1908983" y="4459006"/>
              <a:ext cx="5844367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s-ES" sz="1400" dirty="0"/>
                <a:t>La </a:t>
              </a:r>
              <a:r>
                <a:rPr lang="es-ES" sz="1400" b="1" dirty="0"/>
                <a:t>CDMX</a:t>
              </a:r>
              <a:r>
                <a:rPr lang="es-ES" sz="1400" dirty="0"/>
                <a:t> es la ciudad con mejores anfitriones vs las otras ciudades aun cuando tiene menos </a:t>
              </a:r>
              <a:r>
                <a:rPr lang="es-ES" sz="1400" dirty="0" err="1"/>
                <a:t>Airbnbs</a:t>
              </a:r>
              <a:r>
                <a:rPr lang="es-ES" sz="1400" dirty="0"/>
                <a:t> en comparación con Argentina y Brasil. Su costo promedio es el segundo más bajo</a:t>
              </a:r>
              <a:endParaRPr lang="es-MX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526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476</Words>
  <Application>Microsoft Office PowerPoint</Application>
  <PresentationFormat>Panorámica</PresentationFormat>
  <Paragraphs>89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Covarrubias</dc:creator>
  <cp:lastModifiedBy>Carlos Covarrubias</cp:lastModifiedBy>
  <cp:revision>82</cp:revision>
  <dcterms:created xsi:type="dcterms:W3CDTF">2021-06-19T15:27:01Z</dcterms:created>
  <dcterms:modified xsi:type="dcterms:W3CDTF">2021-06-24T00:41:57Z</dcterms:modified>
</cp:coreProperties>
</file>