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80" r:id="rId3"/>
    <p:sldId id="278" r:id="rId4"/>
    <p:sldId id="279" r:id="rId5"/>
    <p:sldId id="281" r:id="rId6"/>
    <p:sldId id="282" r:id="rId7"/>
    <p:sldId id="283" r:id="rId8"/>
    <p:sldId id="284" r:id="rId9"/>
    <p:sldId id="285" r:id="rId10"/>
    <p:sldId id="286" r:id="rId11"/>
    <p:sldId id="287" r:id="rId12"/>
    <p:sldId id="288" r:id="rId13"/>
    <p:sldId id="289" r:id="rId14"/>
    <p:sldId id="290" r:id="rId15"/>
    <p:sldId id="291" r:id="rId16"/>
    <p:sldId id="292" r:id="rId1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99"/>
    <a:srgbClr val="FF5050"/>
    <a:srgbClr val="FF6600"/>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72" d="100"/>
          <a:sy n="72" d="100"/>
        </p:scale>
        <p:origin x="45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D67EA-F9BF-7BE3-8D27-F375AA3323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
          </a:p>
        </p:txBody>
      </p:sp>
      <p:sp>
        <p:nvSpPr>
          <p:cNvPr id="3" name="Subtitle 2">
            <a:extLst>
              <a:ext uri="{FF2B5EF4-FFF2-40B4-BE49-F238E27FC236}">
                <a16:creationId xmlns:a16="http://schemas.microsoft.com/office/drawing/2014/main" id="{9B50BC5C-8C1A-2754-DDB2-FC30B85AFC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
          </a:p>
        </p:txBody>
      </p:sp>
      <p:sp>
        <p:nvSpPr>
          <p:cNvPr id="4" name="Date Placeholder 3">
            <a:extLst>
              <a:ext uri="{FF2B5EF4-FFF2-40B4-BE49-F238E27FC236}">
                <a16:creationId xmlns:a16="http://schemas.microsoft.com/office/drawing/2014/main" id="{1C9421A0-AF4F-0A0F-C982-08C16E0B33FB}"/>
              </a:ext>
            </a:extLst>
          </p:cNvPr>
          <p:cNvSpPr>
            <a:spLocks noGrp="1"/>
          </p:cNvSpPr>
          <p:nvPr>
            <p:ph type="dt" sz="half" idx="10"/>
          </p:nvPr>
        </p:nvSpPr>
        <p:spPr/>
        <p:txBody>
          <a:bodyPr/>
          <a:lstStyle/>
          <a:p>
            <a:fld id="{E48F9B35-E44F-4F6D-AE36-4394ED2F8D31}" type="datetimeFigureOut">
              <a:rPr lang="es-ES" smtClean="0"/>
              <a:t>21/09/2022</a:t>
            </a:fld>
            <a:endParaRPr lang="es-ES"/>
          </a:p>
        </p:txBody>
      </p:sp>
      <p:sp>
        <p:nvSpPr>
          <p:cNvPr id="5" name="Footer Placeholder 4">
            <a:extLst>
              <a:ext uri="{FF2B5EF4-FFF2-40B4-BE49-F238E27FC236}">
                <a16:creationId xmlns:a16="http://schemas.microsoft.com/office/drawing/2014/main" id="{63898715-F60B-9F02-47DA-1E82404454DF}"/>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DAA16DC3-A951-FB74-F572-7047F57C4AA2}"/>
              </a:ext>
            </a:extLst>
          </p:cNvPr>
          <p:cNvSpPr>
            <a:spLocks noGrp="1"/>
          </p:cNvSpPr>
          <p:nvPr>
            <p:ph type="sldNum" sz="quarter" idx="12"/>
          </p:nvPr>
        </p:nvSpPr>
        <p:spPr/>
        <p:txBody>
          <a:bodyPr/>
          <a:lstStyle/>
          <a:p>
            <a:fld id="{CCFA8E50-9C90-4750-A055-8E418C967BB9}" type="slidenum">
              <a:rPr lang="es-ES" smtClean="0"/>
              <a:t>‹#›</a:t>
            </a:fld>
            <a:endParaRPr lang="es-ES"/>
          </a:p>
        </p:txBody>
      </p:sp>
    </p:spTree>
    <p:extLst>
      <p:ext uri="{BB962C8B-B14F-4D97-AF65-F5344CB8AC3E}">
        <p14:creationId xmlns:p14="http://schemas.microsoft.com/office/powerpoint/2010/main" val="1452658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2479-A171-DC9A-11DF-4B22EAA91860}"/>
              </a:ext>
            </a:extLst>
          </p:cNvPr>
          <p:cNvSpPr>
            <a:spLocks noGrp="1"/>
          </p:cNvSpPr>
          <p:nvPr>
            <p:ph type="title"/>
          </p:nvPr>
        </p:nvSpPr>
        <p:spPr/>
        <p:txBody>
          <a:bodyPr/>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C094C993-69F2-02B3-E573-6289877E30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4A233EFC-B50D-AA7F-FABA-B9EB808CE2E1}"/>
              </a:ext>
            </a:extLst>
          </p:cNvPr>
          <p:cNvSpPr>
            <a:spLocks noGrp="1"/>
          </p:cNvSpPr>
          <p:nvPr>
            <p:ph type="dt" sz="half" idx="10"/>
          </p:nvPr>
        </p:nvSpPr>
        <p:spPr/>
        <p:txBody>
          <a:bodyPr/>
          <a:lstStyle/>
          <a:p>
            <a:fld id="{E48F9B35-E44F-4F6D-AE36-4394ED2F8D31}" type="datetimeFigureOut">
              <a:rPr lang="es-ES" smtClean="0"/>
              <a:t>21/09/2022</a:t>
            </a:fld>
            <a:endParaRPr lang="es-ES"/>
          </a:p>
        </p:txBody>
      </p:sp>
      <p:sp>
        <p:nvSpPr>
          <p:cNvPr id="5" name="Footer Placeholder 4">
            <a:extLst>
              <a:ext uri="{FF2B5EF4-FFF2-40B4-BE49-F238E27FC236}">
                <a16:creationId xmlns:a16="http://schemas.microsoft.com/office/drawing/2014/main" id="{4874D102-D876-8E58-47FF-37ACCBB1EE07}"/>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62BB955B-D6A4-46DC-F5F0-B1D979538F22}"/>
              </a:ext>
            </a:extLst>
          </p:cNvPr>
          <p:cNvSpPr>
            <a:spLocks noGrp="1"/>
          </p:cNvSpPr>
          <p:nvPr>
            <p:ph type="sldNum" sz="quarter" idx="12"/>
          </p:nvPr>
        </p:nvSpPr>
        <p:spPr/>
        <p:txBody>
          <a:bodyPr/>
          <a:lstStyle/>
          <a:p>
            <a:fld id="{CCFA8E50-9C90-4750-A055-8E418C967BB9}" type="slidenum">
              <a:rPr lang="es-ES" smtClean="0"/>
              <a:t>‹#›</a:t>
            </a:fld>
            <a:endParaRPr lang="es-ES"/>
          </a:p>
        </p:txBody>
      </p:sp>
    </p:spTree>
    <p:extLst>
      <p:ext uri="{BB962C8B-B14F-4D97-AF65-F5344CB8AC3E}">
        <p14:creationId xmlns:p14="http://schemas.microsoft.com/office/powerpoint/2010/main" val="1557338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7AD365-B6CE-7FF0-2E9D-3278DDC91F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ACEE05E7-DF52-E973-907C-73A06C0B6C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6D5B58F9-4B0E-7314-8FE8-3878829F2F5D}"/>
              </a:ext>
            </a:extLst>
          </p:cNvPr>
          <p:cNvSpPr>
            <a:spLocks noGrp="1"/>
          </p:cNvSpPr>
          <p:nvPr>
            <p:ph type="dt" sz="half" idx="10"/>
          </p:nvPr>
        </p:nvSpPr>
        <p:spPr/>
        <p:txBody>
          <a:bodyPr/>
          <a:lstStyle/>
          <a:p>
            <a:fld id="{E48F9B35-E44F-4F6D-AE36-4394ED2F8D31}" type="datetimeFigureOut">
              <a:rPr lang="es-ES" smtClean="0"/>
              <a:t>21/09/2022</a:t>
            </a:fld>
            <a:endParaRPr lang="es-ES"/>
          </a:p>
        </p:txBody>
      </p:sp>
      <p:sp>
        <p:nvSpPr>
          <p:cNvPr id="5" name="Footer Placeholder 4">
            <a:extLst>
              <a:ext uri="{FF2B5EF4-FFF2-40B4-BE49-F238E27FC236}">
                <a16:creationId xmlns:a16="http://schemas.microsoft.com/office/drawing/2014/main" id="{9BE35F45-C180-AF95-6359-5C2FEB4523A3}"/>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A04E26DF-8D65-9F2B-868B-453D9AAD75DD}"/>
              </a:ext>
            </a:extLst>
          </p:cNvPr>
          <p:cNvSpPr>
            <a:spLocks noGrp="1"/>
          </p:cNvSpPr>
          <p:nvPr>
            <p:ph type="sldNum" sz="quarter" idx="12"/>
          </p:nvPr>
        </p:nvSpPr>
        <p:spPr/>
        <p:txBody>
          <a:bodyPr/>
          <a:lstStyle/>
          <a:p>
            <a:fld id="{CCFA8E50-9C90-4750-A055-8E418C967BB9}" type="slidenum">
              <a:rPr lang="es-ES" smtClean="0"/>
              <a:t>‹#›</a:t>
            </a:fld>
            <a:endParaRPr lang="es-ES"/>
          </a:p>
        </p:txBody>
      </p:sp>
    </p:spTree>
    <p:extLst>
      <p:ext uri="{BB962C8B-B14F-4D97-AF65-F5344CB8AC3E}">
        <p14:creationId xmlns:p14="http://schemas.microsoft.com/office/powerpoint/2010/main" val="3094346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BAC36-74FF-D9FE-FC7B-502B89071CEF}"/>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8F3B3AAB-3FBC-706F-D985-EEB7211101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ABA7FDEA-2FC6-797D-2300-9DD32B89E234}"/>
              </a:ext>
            </a:extLst>
          </p:cNvPr>
          <p:cNvSpPr>
            <a:spLocks noGrp="1"/>
          </p:cNvSpPr>
          <p:nvPr>
            <p:ph type="dt" sz="half" idx="10"/>
          </p:nvPr>
        </p:nvSpPr>
        <p:spPr/>
        <p:txBody>
          <a:bodyPr/>
          <a:lstStyle/>
          <a:p>
            <a:fld id="{E48F9B35-E44F-4F6D-AE36-4394ED2F8D31}" type="datetimeFigureOut">
              <a:rPr lang="es-ES" smtClean="0"/>
              <a:t>21/09/2022</a:t>
            </a:fld>
            <a:endParaRPr lang="es-ES"/>
          </a:p>
        </p:txBody>
      </p:sp>
      <p:sp>
        <p:nvSpPr>
          <p:cNvPr id="5" name="Footer Placeholder 4">
            <a:extLst>
              <a:ext uri="{FF2B5EF4-FFF2-40B4-BE49-F238E27FC236}">
                <a16:creationId xmlns:a16="http://schemas.microsoft.com/office/drawing/2014/main" id="{5EF1BA62-227C-7106-4E87-1836EAF3AE1A}"/>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9454F246-1C33-D91B-96D2-B60193895CE5}"/>
              </a:ext>
            </a:extLst>
          </p:cNvPr>
          <p:cNvSpPr>
            <a:spLocks noGrp="1"/>
          </p:cNvSpPr>
          <p:nvPr>
            <p:ph type="sldNum" sz="quarter" idx="12"/>
          </p:nvPr>
        </p:nvSpPr>
        <p:spPr/>
        <p:txBody>
          <a:bodyPr/>
          <a:lstStyle/>
          <a:p>
            <a:fld id="{CCFA8E50-9C90-4750-A055-8E418C967BB9}" type="slidenum">
              <a:rPr lang="es-ES" smtClean="0"/>
              <a:t>‹#›</a:t>
            </a:fld>
            <a:endParaRPr lang="es-ES"/>
          </a:p>
        </p:txBody>
      </p:sp>
    </p:spTree>
    <p:extLst>
      <p:ext uri="{BB962C8B-B14F-4D97-AF65-F5344CB8AC3E}">
        <p14:creationId xmlns:p14="http://schemas.microsoft.com/office/powerpoint/2010/main" val="2737762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58F68-D271-2E4E-E17E-6A752F47A3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
          </a:p>
        </p:txBody>
      </p:sp>
      <p:sp>
        <p:nvSpPr>
          <p:cNvPr id="3" name="Text Placeholder 2">
            <a:extLst>
              <a:ext uri="{FF2B5EF4-FFF2-40B4-BE49-F238E27FC236}">
                <a16:creationId xmlns:a16="http://schemas.microsoft.com/office/drawing/2014/main" id="{E99D3C59-2808-B4E1-621F-0EF136D0B2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7C5740-942C-5312-BEDC-DD595B7B01F6}"/>
              </a:ext>
            </a:extLst>
          </p:cNvPr>
          <p:cNvSpPr>
            <a:spLocks noGrp="1"/>
          </p:cNvSpPr>
          <p:nvPr>
            <p:ph type="dt" sz="half" idx="10"/>
          </p:nvPr>
        </p:nvSpPr>
        <p:spPr/>
        <p:txBody>
          <a:bodyPr/>
          <a:lstStyle/>
          <a:p>
            <a:fld id="{E48F9B35-E44F-4F6D-AE36-4394ED2F8D31}" type="datetimeFigureOut">
              <a:rPr lang="es-ES" smtClean="0"/>
              <a:t>21/09/2022</a:t>
            </a:fld>
            <a:endParaRPr lang="es-ES"/>
          </a:p>
        </p:txBody>
      </p:sp>
      <p:sp>
        <p:nvSpPr>
          <p:cNvPr id="5" name="Footer Placeholder 4">
            <a:extLst>
              <a:ext uri="{FF2B5EF4-FFF2-40B4-BE49-F238E27FC236}">
                <a16:creationId xmlns:a16="http://schemas.microsoft.com/office/drawing/2014/main" id="{340480F5-1347-9294-CD94-5F204D3E484E}"/>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B7B9D428-880A-B544-D22B-A3DED2234E37}"/>
              </a:ext>
            </a:extLst>
          </p:cNvPr>
          <p:cNvSpPr>
            <a:spLocks noGrp="1"/>
          </p:cNvSpPr>
          <p:nvPr>
            <p:ph type="sldNum" sz="quarter" idx="12"/>
          </p:nvPr>
        </p:nvSpPr>
        <p:spPr/>
        <p:txBody>
          <a:bodyPr/>
          <a:lstStyle/>
          <a:p>
            <a:fld id="{CCFA8E50-9C90-4750-A055-8E418C967BB9}" type="slidenum">
              <a:rPr lang="es-ES" smtClean="0"/>
              <a:t>‹#›</a:t>
            </a:fld>
            <a:endParaRPr lang="es-ES"/>
          </a:p>
        </p:txBody>
      </p:sp>
    </p:spTree>
    <p:extLst>
      <p:ext uri="{BB962C8B-B14F-4D97-AF65-F5344CB8AC3E}">
        <p14:creationId xmlns:p14="http://schemas.microsoft.com/office/powerpoint/2010/main" val="10861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432F2-F019-F9D2-D32E-9AF68C6AEC99}"/>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81965689-616F-40B2-8501-498CBDB313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Content Placeholder 3">
            <a:extLst>
              <a:ext uri="{FF2B5EF4-FFF2-40B4-BE49-F238E27FC236}">
                <a16:creationId xmlns:a16="http://schemas.microsoft.com/office/drawing/2014/main" id="{DD15FEE9-2F2E-92B7-FB4E-CC76227E38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Date Placeholder 4">
            <a:extLst>
              <a:ext uri="{FF2B5EF4-FFF2-40B4-BE49-F238E27FC236}">
                <a16:creationId xmlns:a16="http://schemas.microsoft.com/office/drawing/2014/main" id="{E8F624BD-7F6E-021E-8BDD-F2883B959776}"/>
              </a:ext>
            </a:extLst>
          </p:cNvPr>
          <p:cNvSpPr>
            <a:spLocks noGrp="1"/>
          </p:cNvSpPr>
          <p:nvPr>
            <p:ph type="dt" sz="half" idx="10"/>
          </p:nvPr>
        </p:nvSpPr>
        <p:spPr/>
        <p:txBody>
          <a:bodyPr/>
          <a:lstStyle/>
          <a:p>
            <a:fld id="{E48F9B35-E44F-4F6D-AE36-4394ED2F8D31}" type="datetimeFigureOut">
              <a:rPr lang="es-ES" smtClean="0"/>
              <a:t>21/09/2022</a:t>
            </a:fld>
            <a:endParaRPr lang="es-ES"/>
          </a:p>
        </p:txBody>
      </p:sp>
      <p:sp>
        <p:nvSpPr>
          <p:cNvPr id="6" name="Footer Placeholder 5">
            <a:extLst>
              <a:ext uri="{FF2B5EF4-FFF2-40B4-BE49-F238E27FC236}">
                <a16:creationId xmlns:a16="http://schemas.microsoft.com/office/drawing/2014/main" id="{F286EFA0-EEB7-7F01-5359-E7DBFFAFCC05}"/>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59CD3C16-538E-5EF6-56BA-6E2C7ECE488A}"/>
              </a:ext>
            </a:extLst>
          </p:cNvPr>
          <p:cNvSpPr>
            <a:spLocks noGrp="1"/>
          </p:cNvSpPr>
          <p:nvPr>
            <p:ph type="sldNum" sz="quarter" idx="12"/>
          </p:nvPr>
        </p:nvSpPr>
        <p:spPr/>
        <p:txBody>
          <a:bodyPr/>
          <a:lstStyle/>
          <a:p>
            <a:fld id="{CCFA8E50-9C90-4750-A055-8E418C967BB9}" type="slidenum">
              <a:rPr lang="es-ES" smtClean="0"/>
              <a:t>‹#›</a:t>
            </a:fld>
            <a:endParaRPr lang="es-ES"/>
          </a:p>
        </p:txBody>
      </p:sp>
    </p:spTree>
    <p:extLst>
      <p:ext uri="{BB962C8B-B14F-4D97-AF65-F5344CB8AC3E}">
        <p14:creationId xmlns:p14="http://schemas.microsoft.com/office/powerpoint/2010/main" val="113303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9338A-4D91-D0C9-61D3-6DF72E6FBD27}"/>
              </a:ext>
            </a:extLst>
          </p:cNvPr>
          <p:cNvSpPr>
            <a:spLocks noGrp="1"/>
          </p:cNvSpPr>
          <p:nvPr>
            <p:ph type="title"/>
          </p:nvPr>
        </p:nvSpPr>
        <p:spPr>
          <a:xfrm>
            <a:off x="839788" y="365125"/>
            <a:ext cx="10515600" cy="1325563"/>
          </a:xfrm>
        </p:spPr>
        <p:txBody>
          <a:bodyPr/>
          <a:lstStyle/>
          <a:p>
            <a:r>
              <a:rPr lang="en-US"/>
              <a:t>Click to edit Master title style</a:t>
            </a:r>
            <a:endParaRPr lang="es-ES"/>
          </a:p>
        </p:txBody>
      </p:sp>
      <p:sp>
        <p:nvSpPr>
          <p:cNvPr id="3" name="Text Placeholder 2">
            <a:extLst>
              <a:ext uri="{FF2B5EF4-FFF2-40B4-BE49-F238E27FC236}">
                <a16:creationId xmlns:a16="http://schemas.microsoft.com/office/drawing/2014/main" id="{34C06E89-C282-E550-F18B-8623E9452D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334AB6-E62B-95FD-2E47-8F5BE6BE4D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a:extLst>
              <a:ext uri="{FF2B5EF4-FFF2-40B4-BE49-F238E27FC236}">
                <a16:creationId xmlns:a16="http://schemas.microsoft.com/office/drawing/2014/main" id="{2400BE65-E78B-7817-BCD7-6B2E77BB59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5E24EF-ECC4-E871-6692-DC37366918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7" name="Date Placeholder 6">
            <a:extLst>
              <a:ext uri="{FF2B5EF4-FFF2-40B4-BE49-F238E27FC236}">
                <a16:creationId xmlns:a16="http://schemas.microsoft.com/office/drawing/2014/main" id="{C7B60AEA-5CCD-FABE-9473-343350188297}"/>
              </a:ext>
            </a:extLst>
          </p:cNvPr>
          <p:cNvSpPr>
            <a:spLocks noGrp="1"/>
          </p:cNvSpPr>
          <p:nvPr>
            <p:ph type="dt" sz="half" idx="10"/>
          </p:nvPr>
        </p:nvSpPr>
        <p:spPr/>
        <p:txBody>
          <a:bodyPr/>
          <a:lstStyle/>
          <a:p>
            <a:fld id="{E48F9B35-E44F-4F6D-AE36-4394ED2F8D31}" type="datetimeFigureOut">
              <a:rPr lang="es-ES" smtClean="0"/>
              <a:t>21/09/2022</a:t>
            </a:fld>
            <a:endParaRPr lang="es-ES"/>
          </a:p>
        </p:txBody>
      </p:sp>
      <p:sp>
        <p:nvSpPr>
          <p:cNvPr id="8" name="Footer Placeholder 7">
            <a:extLst>
              <a:ext uri="{FF2B5EF4-FFF2-40B4-BE49-F238E27FC236}">
                <a16:creationId xmlns:a16="http://schemas.microsoft.com/office/drawing/2014/main" id="{07890A32-0272-D681-88DF-5C86247B6585}"/>
              </a:ext>
            </a:extLst>
          </p:cNvPr>
          <p:cNvSpPr>
            <a:spLocks noGrp="1"/>
          </p:cNvSpPr>
          <p:nvPr>
            <p:ph type="ftr" sz="quarter" idx="11"/>
          </p:nvPr>
        </p:nvSpPr>
        <p:spPr/>
        <p:txBody>
          <a:bodyPr/>
          <a:lstStyle/>
          <a:p>
            <a:endParaRPr lang="es-ES"/>
          </a:p>
        </p:txBody>
      </p:sp>
      <p:sp>
        <p:nvSpPr>
          <p:cNvPr id="9" name="Slide Number Placeholder 8">
            <a:extLst>
              <a:ext uri="{FF2B5EF4-FFF2-40B4-BE49-F238E27FC236}">
                <a16:creationId xmlns:a16="http://schemas.microsoft.com/office/drawing/2014/main" id="{5BC57A36-65E5-42A6-6754-7751008F3922}"/>
              </a:ext>
            </a:extLst>
          </p:cNvPr>
          <p:cNvSpPr>
            <a:spLocks noGrp="1"/>
          </p:cNvSpPr>
          <p:nvPr>
            <p:ph type="sldNum" sz="quarter" idx="12"/>
          </p:nvPr>
        </p:nvSpPr>
        <p:spPr/>
        <p:txBody>
          <a:bodyPr/>
          <a:lstStyle/>
          <a:p>
            <a:fld id="{CCFA8E50-9C90-4750-A055-8E418C967BB9}" type="slidenum">
              <a:rPr lang="es-ES" smtClean="0"/>
              <a:t>‹#›</a:t>
            </a:fld>
            <a:endParaRPr lang="es-ES"/>
          </a:p>
        </p:txBody>
      </p:sp>
    </p:spTree>
    <p:extLst>
      <p:ext uri="{BB962C8B-B14F-4D97-AF65-F5344CB8AC3E}">
        <p14:creationId xmlns:p14="http://schemas.microsoft.com/office/powerpoint/2010/main" val="31423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47B78-6B60-50E9-6E88-29241F35CAE7}"/>
              </a:ext>
            </a:extLst>
          </p:cNvPr>
          <p:cNvSpPr>
            <a:spLocks noGrp="1"/>
          </p:cNvSpPr>
          <p:nvPr>
            <p:ph type="title"/>
          </p:nvPr>
        </p:nvSpPr>
        <p:spPr/>
        <p:txBody>
          <a:bodyPr/>
          <a:lstStyle/>
          <a:p>
            <a:r>
              <a:rPr lang="en-US"/>
              <a:t>Click to edit Master title style</a:t>
            </a:r>
            <a:endParaRPr lang="es-ES"/>
          </a:p>
        </p:txBody>
      </p:sp>
      <p:sp>
        <p:nvSpPr>
          <p:cNvPr id="3" name="Date Placeholder 2">
            <a:extLst>
              <a:ext uri="{FF2B5EF4-FFF2-40B4-BE49-F238E27FC236}">
                <a16:creationId xmlns:a16="http://schemas.microsoft.com/office/drawing/2014/main" id="{2BF164CE-A14C-B04E-413E-07C54B5444DD}"/>
              </a:ext>
            </a:extLst>
          </p:cNvPr>
          <p:cNvSpPr>
            <a:spLocks noGrp="1"/>
          </p:cNvSpPr>
          <p:nvPr>
            <p:ph type="dt" sz="half" idx="10"/>
          </p:nvPr>
        </p:nvSpPr>
        <p:spPr/>
        <p:txBody>
          <a:bodyPr/>
          <a:lstStyle/>
          <a:p>
            <a:fld id="{E48F9B35-E44F-4F6D-AE36-4394ED2F8D31}" type="datetimeFigureOut">
              <a:rPr lang="es-ES" smtClean="0"/>
              <a:t>21/09/2022</a:t>
            </a:fld>
            <a:endParaRPr lang="es-ES"/>
          </a:p>
        </p:txBody>
      </p:sp>
      <p:sp>
        <p:nvSpPr>
          <p:cNvPr id="4" name="Footer Placeholder 3">
            <a:extLst>
              <a:ext uri="{FF2B5EF4-FFF2-40B4-BE49-F238E27FC236}">
                <a16:creationId xmlns:a16="http://schemas.microsoft.com/office/drawing/2014/main" id="{44BB238A-2383-12F2-ADD1-7067F8FA43D1}"/>
              </a:ext>
            </a:extLst>
          </p:cNvPr>
          <p:cNvSpPr>
            <a:spLocks noGrp="1"/>
          </p:cNvSpPr>
          <p:nvPr>
            <p:ph type="ftr" sz="quarter" idx="11"/>
          </p:nvPr>
        </p:nvSpPr>
        <p:spPr/>
        <p:txBody>
          <a:bodyPr/>
          <a:lstStyle/>
          <a:p>
            <a:endParaRPr lang="es-ES"/>
          </a:p>
        </p:txBody>
      </p:sp>
      <p:sp>
        <p:nvSpPr>
          <p:cNvPr id="5" name="Slide Number Placeholder 4">
            <a:extLst>
              <a:ext uri="{FF2B5EF4-FFF2-40B4-BE49-F238E27FC236}">
                <a16:creationId xmlns:a16="http://schemas.microsoft.com/office/drawing/2014/main" id="{50913849-B9A0-7897-58C6-1699C391B07D}"/>
              </a:ext>
            </a:extLst>
          </p:cNvPr>
          <p:cNvSpPr>
            <a:spLocks noGrp="1"/>
          </p:cNvSpPr>
          <p:nvPr>
            <p:ph type="sldNum" sz="quarter" idx="12"/>
          </p:nvPr>
        </p:nvSpPr>
        <p:spPr/>
        <p:txBody>
          <a:bodyPr/>
          <a:lstStyle/>
          <a:p>
            <a:fld id="{CCFA8E50-9C90-4750-A055-8E418C967BB9}" type="slidenum">
              <a:rPr lang="es-ES" smtClean="0"/>
              <a:t>‹#›</a:t>
            </a:fld>
            <a:endParaRPr lang="es-ES"/>
          </a:p>
        </p:txBody>
      </p:sp>
    </p:spTree>
    <p:extLst>
      <p:ext uri="{BB962C8B-B14F-4D97-AF65-F5344CB8AC3E}">
        <p14:creationId xmlns:p14="http://schemas.microsoft.com/office/powerpoint/2010/main" val="77703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32A7D8-2C6F-FAAD-02A4-A53D6A643E1A}"/>
              </a:ext>
            </a:extLst>
          </p:cNvPr>
          <p:cNvSpPr>
            <a:spLocks noGrp="1"/>
          </p:cNvSpPr>
          <p:nvPr>
            <p:ph type="dt" sz="half" idx="10"/>
          </p:nvPr>
        </p:nvSpPr>
        <p:spPr/>
        <p:txBody>
          <a:bodyPr/>
          <a:lstStyle/>
          <a:p>
            <a:fld id="{E48F9B35-E44F-4F6D-AE36-4394ED2F8D31}" type="datetimeFigureOut">
              <a:rPr lang="es-ES" smtClean="0"/>
              <a:t>21/09/2022</a:t>
            </a:fld>
            <a:endParaRPr lang="es-ES"/>
          </a:p>
        </p:txBody>
      </p:sp>
      <p:sp>
        <p:nvSpPr>
          <p:cNvPr id="3" name="Footer Placeholder 2">
            <a:extLst>
              <a:ext uri="{FF2B5EF4-FFF2-40B4-BE49-F238E27FC236}">
                <a16:creationId xmlns:a16="http://schemas.microsoft.com/office/drawing/2014/main" id="{94357021-1D8C-25D3-646E-771FF6BB7524}"/>
              </a:ext>
            </a:extLst>
          </p:cNvPr>
          <p:cNvSpPr>
            <a:spLocks noGrp="1"/>
          </p:cNvSpPr>
          <p:nvPr>
            <p:ph type="ftr" sz="quarter" idx="11"/>
          </p:nvPr>
        </p:nvSpPr>
        <p:spPr/>
        <p:txBody>
          <a:bodyPr/>
          <a:lstStyle/>
          <a:p>
            <a:endParaRPr lang="es-ES"/>
          </a:p>
        </p:txBody>
      </p:sp>
      <p:sp>
        <p:nvSpPr>
          <p:cNvPr id="4" name="Slide Number Placeholder 3">
            <a:extLst>
              <a:ext uri="{FF2B5EF4-FFF2-40B4-BE49-F238E27FC236}">
                <a16:creationId xmlns:a16="http://schemas.microsoft.com/office/drawing/2014/main" id="{B81B7E35-E0F3-AAF8-09A6-D3D437EA2E95}"/>
              </a:ext>
            </a:extLst>
          </p:cNvPr>
          <p:cNvSpPr>
            <a:spLocks noGrp="1"/>
          </p:cNvSpPr>
          <p:nvPr>
            <p:ph type="sldNum" sz="quarter" idx="12"/>
          </p:nvPr>
        </p:nvSpPr>
        <p:spPr/>
        <p:txBody>
          <a:bodyPr/>
          <a:lstStyle/>
          <a:p>
            <a:fld id="{CCFA8E50-9C90-4750-A055-8E418C967BB9}" type="slidenum">
              <a:rPr lang="es-ES" smtClean="0"/>
              <a:t>‹#›</a:t>
            </a:fld>
            <a:endParaRPr lang="es-ES"/>
          </a:p>
        </p:txBody>
      </p:sp>
    </p:spTree>
    <p:extLst>
      <p:ext uri="{BB962C8B-B14F-4D97-AF65-F5344CB8AC3E}">
        <p14:creationId xmlns:p14="http://schemas.microsoft.com/office/powerpoint/2010/main" val="1727739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8FBBD-B8CC-3A89-16D8-4EAD2A3436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Content Placeholder 2">
            <a:extLst>
              <a:ext uri="{FF2B5EF4-FFF2-40B4-BE49-F238E27FC236}">
                <a16:creationId xmlns:a16="http://schemas.microsoft.com/office/drawing/2014/main" id="{6516C8FB-3313-102F-06B4-9B956661C9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Text Placeholder 3">
            <a:extLst>
              <a:ext uri="{FF2B5EF4-FFF2-40B4-BE49-F238E27FC236}">
                <a16:creationId xmlns:a16="http://schemas.microsoft.com/office/drawing/2014/main" id="{7D1CC716-EA91-8450-9F88-30F854A8D4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318DD6-A3EB-A4F5-C8F2-BCF55445B9B6}"/>
              </a:ext>
            </a:extLst>
          </p:cNvPr>
          <p:cNvSpPr>
            <a:spLocks noGrp="1"/>
          </p:cNvSpPr>
          <p:nvPr>
            <p:ph type="dt" sz="half" idx="10"/>
          </p:nvPr>
        </p:nvSpPr>
        <p:spPr/>
        <p:txBody>
          <a:bodyPr/>
          <a:lstStyle/>
          <a:p>
            <a:fld id="{E48F9B35-E44F-4F6D-AE36-4394ED2F8D31}" type="datetimeFigureOut">
              <a:rPr lang="es-ES" smtClean="0"/>
              <a:t>21/09/2022</a:t>
            </a:fld>
            <a:endParaRPr lang="es-ES"/>
          </a:p>
        </p:txBody>
      </p:sp>
      <p:sp>
        <p:nvSpPr>
          <p:cNvPr id="6" name="Footer Placeholder 5">
            <a:extLst>
              <a:ext uri="{FF2B5EF4-FFF2-40B4-BE49-F238E27FC236}">
                <a16:creationId xmlns:a16="http://schemas.microsoft.com/office/drawing/2014/main" id="{8D79C40C-49D1-EBD5-B5DB-F356E465E072}"/>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144BA217-5AD6-8172-921B-65281382F6ED}"/>
              </a:ext>
            </a:extLst>
          </p:cNvPr>
          <p:cNvSpPr>
            <a:spLocks noGrp="1"/>
          </p:cNvSpPr>
          <p:nvPr>
            <p:ph type="sldNum" sz="quarter" idx="12"/>
          </p:nvPr>
        </p:nvSpPr>
        <p:spPr/>
        <p:txBody>
          <a:bodyPr/>
          <a:lstStyle/>
          <a:p>
            <a:fld id="{CCFA8E50-9C90-4750-A055-8E418C967BB9}" type="slidenum">
              <a:rPr lang="es-ES" smtClean="0"/>
              <a:t>‹#›</a:t>
            </a:fld>
            <a:endParaRPr lang="es-ES"/>
          </a:p>
        </p:txBody>
      </p:sp>
    </p:spTree>
    <p:extLst>
      <p:ext uri="{BB962C8B-B14F-4D97-AF65-F5344CB8AC3E}">
        <p14:creationId xmlns:p14="http://schemas.microsoft.com/office/powerpoint/2010/main" val="1663251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2A3FF-7BE0-798B-6DDF-94F00CD34F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Picture Placeholder 2">
            <a:extLst>
              <a:ext uri="{FF2B5EF4-FFF2-40B4-BE49-F238E27FC236}">
                <a16:creationId xmlns:a16="http://schemas.microsoft.com/office/drawing/2014/main" id="{975FDAB0-FEA2-0E48-E83E-B833DCAADE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a:extLst>
              <a:ext uri="{FF2B5EF4-FFF2-40B4-BE49-F238E27FC236}">
                <a16:creationId xmlns:a16="http://schemas.microsoft.com/office/drawing/2014/main" id="{2DA8055E-9CAE-F0E6-6913-4F7BC16C7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B6AFF0-35FC-E3CD-913B-011AA5BEE225}"/>
              </a:ext>
            </a:extLst>
          </p:cNvPr>
          <p:cNvSpPr>
            <a:spLocks noGrp="1"/>
          </p:cNvSpPr>
          <p:nvPr>
            <p:ph type="dt" sz="half" idx="10"/>
          </p:nvPr>
        </p:nvSpPr>
        <p:spPr/>
        <p:txBody>
          <a:bodyPr/>
          <a:lstStyle/>
          <a:p>
            <a:fld id="{E48F9B35-E44F-4F6D-AE36-4394ED2F8D31}" type="datetimeFigureOut">
              <a:rPr lang="es-ES" smtClean="0"/>
              <a:t>21/09/2022</a:t>
            </a:fld>
            <a:endParaRPr lang="es-ES"/>
          </a:p>
        </p:txBody>
      </p:sp>
      <p:sp>
        <p:nvSpPr>
          <p:cNvPr id="6" name="Footer Placeholder 5">
            <a:extLst>
              <a:ext uri="{FF2B5EF4-FFF2-40B4-BE49-F238E27FC236}">
                <a16:creationId xmlns:a16="http://schemas.microsoft.com/office/drawing/2014/main" id="{C18164DE-B40F-7BD1-43B9-5EFCD1645B6B}"/>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C6FA674C-D57E-6DE2-2F82-339086ECCAE4}"/>
              </a:ext>
            </a:extLst>
          </p:cNvPr>
          <p:cNvSpPr>
            <a:spLocks noGrp="1"/>
          </p:cNvSpPr>
          <p:nvPr>
            <p:ph type="sldNum" sz="quarter" idx="12"/>
          </p:nvPr>
        </p:nvSpPr>
        <p:spPr/>
        <p:txBody>
          <a:bodyPr/>
          <a:lstStyle/>
          <a:p>
            <a:fld id="{CCFA8E50-9C90-4750-A055-8E418C967BB9}" type="slidenum">
              <a:rPr lang="es-ES" smtClean="0"/>
              <a:t>‹#›</a:t>
            </a:fld>
            <a:endParaRPr lang="es-ES"/>
          </a:p>
        </p:txBody>
      </p:sp>
    </p:spTree>
    <p:extLst>
      <p:ext uri="{BB962C8B-B14F-4D97-AF65-F5344CB8AC3E}">
        <p14:creationId xmlns:p14="http://schemas.microsoft.com/office/powerpoint/2010/main" val="1409022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88CE97-8AE2-6796-7757-AC44ACE87D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
          </a:p>
        </p:txBody>
      </p:sp>
      <p:sp>
        <p:nvSpPr>
          <p:cNvPr id="3" name="Text Placeholder 2">
            <a:extLst>
              <a:ext uri="{FF2B5EF4-FFF2-40B4-BE49-F238E27FC236}">
                <a16:creationId xmlns:a16="http://schemas.microsoft.com/office/drawing/2014/main" id="{DF8D354E-974F-4BAE-60AC-97809238C4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6318373B-223F-FD99-96E2-127D4AD49D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8F9B35-E44F-4F6D-AE36-4394ED2F8D31}" type="datetimeFigureOut">
              <a:rPr lang="es-ES" smtClean="0"/>
              <a:t>21/09/2022</a:t>
            </a:fld>
            <a:endParaRPr lang="es-ES"/>
          </a:p>
        </p:txBody>
      </p:sp>
      <p:sp>
        <p:nvSpPr>
          <p:cNvPr id="5" name="Footer Placeholder 4">
            <a:extLst>
              <a:ext uri="{FF2B5EF4-FFF2-40B4-BE49-F238E27FC236}">
                <a16:creationId xmlns:a16="http://schemas.microsoft.com/office/drawing/2014/main" id="{047E008A-3AC6-8FE6-97BB-2CA9D9EE75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a:extLst>
              <a:ext uri="{FF2B5EF4-FFF2-40B4-BE49-F238E27FC236}">
                <a16:creationId xmlns:a16="http://schemas.microsoft.com/office/drawing/2014/main" id="{3E0FC7C9-FDE6-1495-F194-440C8D3823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FA8E50-9C90-4750-A055-8E418C967BB9}" type="slidenum">
              <a:rPr lang="es-ES" smtClean="0"/>
              <a:t>‹#›</a:t>
            </a:fld>
            <a:endParaRPr lang="es-ES"/>
          </a:p>
        </p:txBody>
      </p:sp>
    </p:spTree>
    <p:extLst>
      <p:ext uri="{BB962C8B-B14F-4D97-AF65-F5344CB8AC3E}">
        <p14:creationId xmlns:p14="http://schemas.microsoft.com/office/powerpoint/2010/main" val="2688086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large bookshelf full of books&#10;&#10;Description automatically generated with low confidence">
            <a:extLst>
              <a:ext uri="{FF2B5EF4-FFF2-40B4-BE49-F238E27FC236}">
                <a16:creationId xmlns:a16="http://schemas.microsoft.com/office/drawing/2014/main" id="{99CB3986-1B52-7901-F3A4-BE1D2D9A3939}"/>
              </a:ext>
            </a:extLst>
          </p:cNvPr>
          <p:cNvPicPr>
            <a:picLocks noChangeAspect="1"/>
          </p:cNvPicPr>
          <p:nvPr/>
        </p:nvPicPr>
        <p:blipFill rotWithShape="1">
          <a:blip r:embed="rId2">
            <a:extLst>
              <a:ext uri="{28A0092B-C50C-407E-A947-70E740481C1C}">
                <a14:useLocalDpi xmlns:a14="http://schemas.microsoft.com/office/drawing/2010/main" val="0"/>
              </a:ext>
            </a:extLst>
          </a:blip>
          <a:srcRect t="3390" b="2877"/>
          <a:stretch/>
        </p:blipFill>
        <p:spPr>
          <a:xfrm>
            <a:off x="20" y="1282"/>
            <a:ext cx="12191980" cy="6856718"/>
          </a:xfrm>
          <a:prstGeom prst="rect">
            <a:avLst/>
          </a:prstGeom>
        </p:spPr>
      </p:pic>
      <p:sp>
        <p:nvSpPr>
          <p:cNvPr id="5" name="Rectangle 4">
            <a:extLst>
              <a:ext uri="{FF2B5EF4-FFF2-40B4-BE49-F238E27FC236}">
                <a16:creationId xmlns:a16="http://schemas.microsoft.com/office/drawing/2014/main" id="{4341006F-9FF8-2E74-2A23-503814BFFD32}"/>
              </a:ext>
            </a:extLst>
          </p:cNvPr>
          <p:cNvSpPr/>
          <p:nvPr/>
        </p:nvSpPr>
        <p:spPr>
          <a:xfrm>
            <a:off x="7208668" y="0"/>
            <a:ext cx="4981808" cy="68580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TextBox 5">
            <a:extLst>
              <a:ext uri="{FF2B5EF4-FFF2-40B4-BE49-F238E27FC236}">
                <a16:creationId xmlns:a16="http://schemas.microsoft.com/office/drawing/2014/main" id="{58D7FED8-57E5-3523-BB9D-80B2704D128C}"/>
              </a:ext>
            </a:extLst>
          </p:cNvPr>
          <p:cNvSpPr txBox="1"/>
          <p:nvPr/>
        </p:nvSpPr>
        <p:spPr>
          <a:xfrm>
            <a:off x="7359583" y="1062472"/>
            <a:ext cx="4891596" cy="4770537"/>
          </a:xfrm>
          <a:prstGeom prst="rect">
            <a:avLst/>
          </a:prstGeom>
          <a:noFill/>
        </p:spPr>
        <p:txBody>
          <a:bodyPr wrap="square" rtlCol="0">
            <a:spAutoFit/>
          </a:bodyPr>
          <a:lstStyle/>
          <a:p>
            <a:r>
              <a:rPr lang="es-ES" sz="4400" b="1" dirty="0">
                <a:solidFill>
                  <a:schemeClr val="bg1"/>
                </a:solidFill>
              </a:rPr>
              <a:t>¿Qué hace que un libro tenga puntuaciones altas?</a:t>
            </a:r>
          </a:p>
          <a:p>
            <a:endParaRPr lang="es-ES" sz="4400" b="1" dirty="0">
              <a:solidFill>
                <a:schemeClr val="bg1"/>
              </a:solidFill>
            </a:endParaRPr>
          </a:p>
          <a:p>
            <a:r>
              <a:rPr lang="es-ES" sz="2000" b="1" dirty="0">
                <a:solidFill>
                  <a:schemeClr val="bg1"/>
                </a:solidFill>
              </a:rPr>
              <a:t>Un proyecto de visualización de datos de:</a:t>
            </a:r>
          </a:p>
          <a:p>
            <a:r>
              <a:rPr lang="es-ES" b="1" dirty="0">
                <a:solidFill>
                  <a:schemeClr val="bg1"/>
                </a:solidFill>
              </a:rPr>
              <a:t>Augusto Guitard </a:t>
            </a:r>
            <a:r>
              <a:rPr lang="es-ES" b="1" dirty="0" err="1">
                <a:solidFill>
                  <a:schemeClr val="bg1"/>
                </a:solidFill>
              </a:rPr>
              <a:t>Lejarreta</a:t>
            </a:r>
            <a:endParaRPr lang="es-ES" b="1" dirty="0">
              <a:solidFill>
                <a:schemeClr val="bg1"/>
              </a:solidFill>
            </a:endParaRPr>
          </a:p>
          <a:p>
            <a:r>
              <a:rPr lang="es-ES" b="1" dirty="0">
                <a:solidFill>
                  <a:schemeClr val="bg1"/>
                </a:solidFill>
              </a:rPr>
              <a:t>DAPT-Julio 2022</a:t>
            </a:r>
          </a:p>
          <a:p>
            <a:endParaRPr lang="es-ES" b="1" dirty="0">
              <a:solidFill>
                <a:schemeClr val="bg1"/>
              </a:solidFill>
            </a:endParaRPr>
          </a:p>
          <a:p>
            <a:r>
              <a:rPr lang="es-ES" b="1" dirty="0" err="1">
                <a:solidFill>
                  <a:schemeClr val="bg1"/>
                </a:solidFill>
              </a:rPr>
              <a:t>Dataset</a:t>
            </a:r>
            <a:r>
              <a:rPr lang="es-ES" b="1" dirty="0">
                <a:solidFill>
                  <a:schemeClr val="bg1"/>
                </a:solidFill>
              </a:rPr>
              <a:t>: https://www.kaggle.com/datasets/jealousleopard/goodreadsbooks</a:t>
            </a:r>
          </a:p>
        </p:txBody>
      </p:sp>
    </p:spTree>
    <p:extLst>
      <p:ext uri="{BB962C8B-B14F-4D97-AF65-F5344CB8AC3E}">
        <p14:creationId xmlns:p14="http://schemas.microsoft.com/office/powerpoint/2010/main" val="1941544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rectangle">
            <a:extLst>
              <a:ext uri="{FF2B5EF4-FFF2-40B4-BE49-F238E27FC236}">
                <a16:creationId xmlns:a16="http://schemas.microsoft.com/office/drawing/2014/main" id="{99767D40-0757-88C4-71E0-8F37534062A2}"/>
              </a:ext>
            </a:extLst>
          </p:cNvPr>
          <p:cNvPicPr>
            <a:picLocks noChangeAspect="1"/>
          </p:cNvPicPr>
          <p:nvPr/>
        </p:nvPicPr>
        <p:blipFill rotWithShape="1">
          <a:blip r:embed="rId2">
            <a:extLst>
              <a:ext uri="{28A0092B-C50C-407E-A947-70E740481C1C}">
                <a14:useLocalDpi xmlns:a14="http://schemas.microsoft.com/office/drawing/2010/main" val="0"/>
              </a:ext>
            </a:extLst>
          </a:blip>
          <a:srcRect l="9691" t="11521" r="10132" b="20518"/>
          <a:stretch/>
        </p:blipFill>
        <p:spPr>
          <a:xfrm>
            <a:off x="0" y="1"/>
            <a:ext cx="12260062" cy="6858000"/>
          </a:xfrm>
          <a:prstGeom prst="rect">
            <a:avLst/>
          </a:prstGeom>
        </p:spPr>
      </p:pic>
      <p:sp>
        <p:nvSpPr>
          <p:cNvPr id="2" name="TextBox 1">
            <a:extLst>
              <a:ext uri="{FF2B5EF4-FFF2-40B4-BE49-F238E27FC236}">
                <a16:creationId xmlns:a16="http://schemas.microsoft.com/office/drawing/2014/main" id="{81223B8C-DDA6-0268-BCD0-090F1F8DB794}"/>
              </a:ext>
            </a:extLst>
          </p:cNvPr>
          <p:cNvSpPr txBox="1"/>
          <p:nvPr/>
        </p:nvSpPr>
        <p:spPr>
          <a:xfrm>
            <a:off x="1275425" y="91657"/>
            <a:ext cx="9641149" cy="584775"/>
          </a:xfrm>
          <a:prstGeom prst="rect">
            <a:avLst/>
          </a:prstGeom>
          <a:noFill/>
        </p:spPr>
        <p:txBody>
          <a:bodyPr wrap="square" rtlCol="0">
            <a:spAutoFit/>
          </a:bodyPr>
          <a:lstStyle/>
          <a:p>
            <a:pPr algn="ctr"/>
            <a:r>
              <a:rPr lang="es-ES" sz="3200" b="1" dirty="0"/>
              <a:t>¿</a:t>
            </a:r>
            <a:r>
              <a:rPr lang="es-ES" sz="3200" dirty="0"/>
              <a:t> </a:t>
            </a:r>
            <a:r>
              <a:rPr lang="es-ES" sz="3200" b="1" dirty="0"/>
              <a:t>Tienen más valoraciones los autores con más libros?</a:t>
            </a:r>
          </a:p>
        </p:txBody>
      </p:sp>
      <p:sp>
        <p:nvSpPr>
          <p:cNvPr id="4" name="TextBox 3">
            <a:extLst>
              <a:ext uri="{FF2B5EF4-FFF2-40B4-BE49-F238E27FC236}">
                <a16:creationId xmlns:a16="http://schemas.microsoft.com/office/drawing/2014/main" id="{B13D3079-27CC-A544-64C2-2767AE9C89EF}"/>
              </a:ext>
            </a:extLst>
          </p:cNvPr>
          <p:cNvSpPr txBox="1"/>
          <p:nvPr/>
        </p:nvSpPr>
        <p:spPr>
          <a:xfrm>
            <a:off x="1331649" y="5142806"/>
            <a:ext cx="9250535" cy="1015663"/>
          </a:xfrm>
          <a:prstGeom prst="rect">
            <a:avLst/>
          </a:prstGeom>
          <a:noFill/>
        </p:spPr>
        <p:txBody>
          <a:bodyPr wrap="square" rtlCol="0">
            <a:spAutoFit/>
          </a:bodyPr>
          <a:lstStyle/>
          <a:p>
            <a:r>
              <a:rPr lang="es-ES" sz="2000" dirty="0">
                <a:solidFill>
                  <a:schemeClr val="tx1">
                    <a:lumMod val="65000"/>
                    <a:lumOff val="35000"/>
                  </a:schemeClr>
                </a:solidFill>
              </a:rPr>
              <a:t>El número medio de valoraciones baja conforme más libros publica un autor: van teniendo una base fiel, que se va reduciendo porque algunos lectores se cansan y otros que ya saben que no les gusta ese autor no le van a seguir leyendo.</a:t>
            </a:r>
          </a:p>
        </p:txBody>
      </p:sp>
      <p:pic>
        <p:nvPicPr>
          <p:cNvPr id="5" name="Picture 4" descr="Chart, scatter chart&#10;&#10;Description automatically generated">
            <a:extLst>
              <a:ext uri="{FF2B5EF4-FFF2-40B4-BE49-F238E27FC236}">
                <a16:creationId xmlns:a16="http://schemas.microsoft.com/office/drawing/2014/main" id="{78ADAB4A-4157-66F3-3BAF-5FE893050135}"/>
              </a:ext>
            </a:extLst>
          </p:cNvPr>
          <p:cNvPicPr>
            <a:picLocks noChangeAspect="1"/>
          </p:cNvPicPr>
          <p:nvPr/>
        </p:nvPicPr>
        <p:blipFill rotWithShape="1">
          <a:blip r:embed="rId3">
            <a:extLst>
              <a:ext uri="{28A0092B-C50C-407E-A947-70E740481C1C}">
                <a14:useLocalDpi xmlns:a14="http://schemas.microsoft.com/office/drawing/2010/main" val="0"/>
              </a:ext>
            </a:extLst>
          </a:blip>
          <a:srcRect l="4267" t="17696" r="7301" b="11517"/>
          <a:stretch/>
        </p:blipFill>
        <p:spPr>
          <a:xfrm>
            <a:off x="1821398" y="1180728"/>
            <a:ext cx="8279908" cy="3539761"/>
          </a:xfrm>
          <a:prstGeom prst="rect">
            <a:avLst/>
          </a:prstGeom>
        </p:spPr>
      </p:pic>
      <p:sp>
        <p:nvSpPr>
          <p:cNvPr id="6" name="TextBox 5">
            <a:extLst>
              <a:ext uri="{FF2B5EF4-FFF2-40B4-BE49-F238E27FC236}">
                <a16:creationId xmlns:a16="http://schemas.microsoft.com/office/drawing/2014/main" id="{2C16EDAC-D4F9-78B9-D7E6-FB955E2AD131}"/>
              </a:ext>
            </a:extLst>
          </p:cNvPr>
          <p:cNvSpPr txBox="1"/>
          <p:nvPr/>
        </p:nvSpPr>
        <p:spPr>
          <a:xfrm>
            <a:off x="5129071" y="4685252"/>
            <a:ext cx="1904261" cy="338554"/>
          </a:xfrm>
          <a:prstGeom prst="rect">
            <a:avLst/>
          </a:prstGeom>
          <a:noFill/>
        </p:spPr>
        <p:txBody>
          <a:bodyPr wrap="square" rtlCol="0">
            <a:spAutoFit/>
          </a:bodyPr>
          <a:lstStyle/>
          <a:p>
            <a:r>
              <a:rPr lang="es-ES" sz="1600" dirty="0" err="1">
                <a:solidFill>
                  <a:schemeClr val="tx1">
                    <a:lumMod val="50000"/>
                    <a:lumOff val="50000"/>
                  </a:schemeClr>
                </a:solidFill>
              </a:rPr>
              <a:t>Published</a:t>
            </a:r>
            <a:r>
              <a:rPr lang="es-ES" sz="1600" dirty="0">
                <a:solidFill>
                  <a:schemeClr val="tx1">
                    <a:lumMod val="50000"/>
                    <a:lumOff val="50000"/>
                  </a:schemeClr>
                </a:solidFill>
              </a:rPr>
              <a:t> </a:t>
            </a:r>
            <a:r>
              <a:rPr lang="es-ES" sz="1600" dirty="0" err="1">
                <a:solidFill>
                  <a:schemeClr val="tx1">
                    <a:lumMod val="50000"/>
                    <a:lumOff val="50000"/>
                  </a:schemeClr>
                </a:solidFill>
              </a:rPr>
              <a:t>books</a:t>
            </a:r>
            <a:endParaRPr lang="es-ES" sz="1600" dirty="0">
              <a:solidFill>
                <a:schemeClr val="tx1">
                  <a:lumMod val="50000"/>
                  <a:lumOff val="50000"/>
                </a:schemeClr>
              </a:solidFill>
            </a:endParaRPr>
          </a:p>
        </p:txBody>
      </p:sp>
      <p:sp>
        <p:nvSpPr>
          <p:cNvPr id="7" name="TextBox 6">
            <a:extLst>
              <a:ext uri="{FF2B5EF4-FFF2-40B4-BE49-F238E27FC236}">
                <a16:creationId xmlns:a16="http://schemas.microsoft.com/office/drawing/2014/main" id="{3795A739-E78F-3B41-6AC1-3DC7FED6D133}"/>
              </a:ext>
            </a:extLst>
          </p:cNvPr>
          <p:cNvSpPr txBox="1"/>
          <p:nvPr/>
        </p:nvSpPr>
        <p:spPr>
          <a:xfrm rot="16200000">
            <a:off x="442729" y="2645012"/>
            <a:ext cx="2415737" cy="338554"/>
          </a:xfrm>
          <a:prstGeom prst="rect">
            <a:avLst/>
          </a:prstGeom>
          <a:noFill/>
        </p:spPr>
        <p:txBody>
          <a:bodyPr wrap="square" rtlCol="0">
            <a:spAutoFit/>
          </a:bodyPr>
          <a:lstStyle/>
          <a:p>
            <a:r>
              <a:rPr lang="es-ES" sz="1600" dirty="0" err="1">
                <a:solidFill>
                  <a:schemeClr val="tx1">
                    <a:lumMod val="50000"/>
                    <a:lumOff val="50000"/>
                  </a:schemeClr>
                </a:solidFill>
              </a:rPr>
              <a:t>Average</a:t>
            </a:r>
            <a:r>
              <a:rPr lang="es-ES" sz="1600" dirty="0">
                <a:solidFill>
                  <a:schemeClr val="tx1">
                    <a:lumMod val="50000"/>
                    <a:lumOff val="50000"/>
                  </a:schemeClr>
                </a:solidFill>
              </a:rPr>
              <a:t>  </a:t>
            </a:r>
            <a:r>
              <a:rPr lang="es-ES" sz="1600" dirty="0" err="1">
                <a:solidFill>
                  <a:schemeClr val="tx1">
                    <a:lumMod val="50000"/>
                    <a:lumOff val="50000"/>
                  </a:schemeClr>
                </a:solidFill>
              </a:rPr>
              <a:t>number</a:t>
            </a:r>
            <a:r>
              <a:rPr lang="es-ES" sz="1600" dirty="0">
                <a:solidFill>
                  <a:schemeClr val="tx1">
                    <a:lumMod val="50000"/>
                    <a:lumOff val="50000"/>
                  </a:schemeClr>
                </a:solidFill>
              </a:rPr>
              <a:t> </a:t>
            </a:r>
            <a:r>
              <a:rPr lang="es-ES" sz="1600" dirty="0" err="1">
                <a:solidFill>
                  <a:schemeClr val="tx1">
                    <a:lumMod val="50000"/>
                    <a:lumOff val="50000"/>
                  </a:schemeClr>
                </a:solidFill>
              </a:rPr>
              <a:t>of</a:t>
            </a:r>
            <a:r>
              <a:rPr lang="es-ES" sz="1600" dirty="0">
                <a:solidFill>
                  <a:schemeClr val="tx1">
                    <a:lumMod val="50000"/>
                    <a:lumOff val="50000"/>
                  </a:schemeClr>
                </a:solidFill>
              </a:rPr>
              <a:t> ratings</a:t>
            </a:r>
          </a:p>
        </p:txBody>
      </p:sp>
      <p:sp>
        <p:nvSpPr>
          <p:cNvPr id="8" name="TextBox 7">
            <a:extLst>
              <a:ext uri="{FF2B5EF4-FFF2-40B4-BE49-F238E27FC236}">
                <a16:creationId xmlns:a16="http://schemas.microsoft.com/office/drawing/2014/main" id="{6A0D6D21-88DC-1427-1CB7-91B699EEF877}"/>
              </a:ext>
            </a:extLst>
          </p:cNvPr>
          <p:cNvSpPr txBox="1"/>
          <p:nvPr/>
        </p:nvSpPr>
        <p:spPr>
          <a:xfrm>
            <a:off x="1747374" y="776886"/>
            <a:ext cx="8000307" cy="461665"/>
          </a:xfrm>
          <a:prstGeom prst="rect">
            <a:avLst/>
          </a:prstGeom>
          <a:noFill/>
        </p:spPr>
        <p:txBody>
          <a:bodyPr wrap="square" rtlCol="0">
            <a:spAutoFit/>
          </a:bodyPr>
          <a:lstStyle/>
          <a:p>
            <a:r>
              <a:rPr lang="es-ES" sz="2400" b="1" dirty="0">
                <a:solidFill>
                  <a:schemeClr val="tx1">
                    <a:lumMod val="65000"/>
                    <a:lumOff val="35000"/>
                  </a:schemeClr>
                </a:solidFill>
                <a:latin typeface="Calibri" panose="020F0502020204030204" pitchFamily="34" charset="0"/>
                <a:cs typeface="Calibri" panose="020F0502020204030204" pitchFamily="34" charset="0"/>
              </a:rPr>
              <a:t>Número medio de valoraciones VS. Libros publicados/autor</a:t>
            </a:r>
            <a:endParaRPr lang="es-ES" sz="2400" dirty="0"/>
          </a:p>
        </p:txBody>
      </p:sp>
    </p:spTree>
    <p:extLst>
      <p:ext uri="{BB962C8B-B14F-4D97-AF65-F5344CB8AC3E}">
        <p14:creationId xmlns:p14="http://schemas.microsoft.com/office/powerpoint/2010/main" val="1064435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rectangle">
            <a:extLst>
              <a:ext uri="{FF2B5EF4-FFF2-40B4-BE49-F238E27FC236}">
                <a16:creationId xmlns:a16="http://schemas.microsoft.com/office/drawing/2014/main" id="{99767D40-0757-88C4-71E0-8F37534062A2}"/>
              </a:ext>
            </a:extLst>
          </p:cNvPr>
          <p:cNvPicPr>
            <a:picLocks noChangeAspect="1"/>
          </p:cNvPicPr>
          <p:nvPr/>
        </p:nvPicPr>
        <p:blipFill rotWithShape="1">
          <a:blip r:embed="rId2">
            <a:extLst>
              <a:ext uri="{28A0092B-C50C-407E-A947-70E740481C1C}">
                <a14:useLocalDpi xmlns:a14="http://schemas.microsoft.com/office/drawing/2010/main" val="0"/>
              </a:ext>
            </a:extLst>
          </a:blip>
          <a:srcRect l="9691" t="11521" r="10132" b="20518"/>
          <a:stretch/>
        </p:blipFill>
        <p:spPr>
          <a:xfrm>
            <a:off x="0" y="1"/>
            <a:ext cx="12260062" cy="6858000"/>
          </a:xfrm>
          <a:prstGeom prst="rect">
            <a:avLst/>
          </a:prstGeom>
        </p:spPr>
      </p:pic>
      <p:sp>
        <p:nvSpPr>
          <p:cNvPr id="2" name="TextBox 1">
            <a:extLst>
              <a:ext uri="{FF2B5EF4-FFF2-40B4-BE49-F238E27FC236}">
                <a16:creationId xmlns:a16="http://schemas.microsoft.com/office/drawing/2014/main" id="{614677EC-E61F-D789-951C-F2DDD60A4831}"/>
              </a:ext>
            </a:extLst>
          </p:cNvPr>
          <p:cNvSpPr txBox="1"/>
          <p:nvPr/>
        </p:nvSpPr>
        <p:spPr>
          <a:xfrm>
            <a:off x="1020107" y="192514"/>
            <a:ext cx="9589365" cy="584775"/>
          </a:xfrm>
          <a:prstGeom prst="rect">
            <a:avLst/>
          </a:prstGeom>
          <a:noFill/>
        </p:spPr>
        <p:txBody>
          <a:bodyPr wrap="square" rtlCol="0">
            <a:spAutoFit/>
          </a:bodyPr>
          <a:lstStyle/>
          <a:p>
            <a:pPr algn="ctr"/>
            <a:r>
              <a:rPr lang="es-ES" sz="3200" b="1" dirty="0"/>
              <a:t>¿</a:t>
            </a:r>
            <a:r>
              <a:rPr lang="es-ES" sz="3200" dirty="0"/>
              <a:t> </a:t>
            </a:r>
            <a:r>
              <a:rPr lang="es-ES" sz="3200" b="1" dirty="0"/>
              <a:t>Tienen mejor puntuación los autores con más libros?</a:t>
            </a:r>
          </a:p>
        </p:txBody>
      </p:sp>
      <p:pic>
        <p:nvPicPr>
          <p:cNvPr id="4" name="Picture 3" descr="Chart, scatter chart">
            <a:extLst>
              <a:ext uri="{FF2B5EF4-FFF2-40B4-BE49-F238E27FC236}">
                <a16:creationId xmlns:a16="http://schemas.microsoft.com/office/drawing/2014/main" id="{73AF6833-9084-33E8-CC32-5626D419814A}"/>
              </a:ext>
            </a:extLst>
          </p:cNvPr>
          <p:cNvPicPr>
            <a:picLocks noChangeAspect="1"/>
          </p:cNvPicPr>
          <p:nvPr/>
        </p:nvPicPr>
        <p:blipFill rotWithShape="1">
          <a:blip r:embed="rId3">
            <a:extLst>
              <a:ext uri="{28A0092B-C50C-407E-A947-70E740481C1C}">
                <a14:useLocalDpi xmlns:a14="http://schemas.microsoft.com/office/drawing/2010/main" val="0"/>
              </a:ext>
            </a:extLst>
          </a:blip>
          <a:srcRect l="4267" t="17445" r="7396" b="11517"/>
          <a:stretch/>
        </p:blipFill>
        <p:spPr>
          <a:xfrm>
            <a:off x="1568384" y="1208360"/>
            <a:ext cx="8271030" cy="3552308"/>
          </a:xfrm>
          <a:prstGeom prst="rect">
            <a:avLst/>
          </a:prstGeom>
        </p:spPr>
      </p:pic>
      <p:sp>
        <p:nvSpPr>
          <p:cNvPr id="5" name="TextBox 4">
            <a:extLst>
              <a:ext uri="{FF2B5EF4-FFF2-40B4-BE49-F238E27FC236}">
                <a16:creationId xmlns:a16="http://schemas.microsoft.com/office/drawing/2014/main" id="{EB95AF32-0B09-EDA0-7924-8E71C61613CE}"/>
              </a:ext>
            </a:extLst>
          </p:cNvPr>
          <p:cNvSpPr txBox="1"/>
          <p:nvPr/>
        </p:nvSpPr>
        <p:spPr>
          <a:xfrm>
            <a:off x="4862660" y="4760668"/>
            <a:ext cx="1904261" cy="338554"/>
          </a:xfrm>
          <a:prstGeom prst="rect">
            <a:avLst/>
          </a:prstGeom>
          <a:noFill/>
        </p:spPr>
        <p:txBody>
          <a:bodyPr wrap="square" rtlCol="0">
            <a:spAutoFit/>
          </a:bodyPr>
          <a:lstStyle/>
          <a:p>
            <a:r>
              <a:rPr lang="es-ES" sz="1600" dirty="0" err="1">
                <a:solidFill>
                  <a:schemeClr val="tx1">
                    <a:lumMod val="50000"/>
                    <a:lumOff val="50000"/>
                  </a:schemeClr>
                </a:solidFill>
              </a:rPr>
              <a:t>Published</a:t>
            </a:r>
            <a:r>
              <a:rPr lang="es-ES" sz="1600" dirty="0">
                <a:solidFill>
                  <a:schemeClr val="tx1">
                    <a:lumMod val="50000"/>
                    <a:lumOff val="50000"/>
                  </a:schemeClr>
                </a:solidFill>
              </a:rPr>
              <a:t> </a:t>
            </a:r>
            <a:r>
              <a:rPr lang="es-ES" sz="1600" dirty="0" err="1">
                <a:solidFill>
                  <a:schemeClr val="tx1">
                    <a:lumMod val="50000"/>
                    <a:lumOff val="50000"/>
                  </a:schemeClr>
                </a:solidFill>
              </a:rPr>
              <a:t>books</a:t>
            </a:r>
            <a:endParaRPr lang="es-ES" sz="1600" dirty="0">
              <a:solidFill>
                <a:schemeClr val="tx1">
                  <a:lumMod val="50000"/>
                  <a:lumOff val="50000"/>
                </a:schemeClr>
              </a:solidFill>
            </a:endParaRPr>
          </a:p>
        </p:txBody>
      </p:sp>
      <p:sp>
        <p:nvSpPr>
          <p:cNvPr id="6" name="TextBox 5">
            <a:extLst>
              <a:ext uri="{FF2B5EF4-FFF2-40B4-BE49-F238E27FC236}">
                <a16:creationId xmlns:a16="http://schemas.microsoft.com/office/drawing/2014/main" id="{6050BB26-9608-337B-27E7-657D82C60CFF}"/>
              </a:ext>
            </a:extLst>
          </p:cNvPr>
          <p:cNvSpPr txBox="1"/>
          <p:nvPr/>
        </p:nvSpPr>
        <p:spPr>
          <a:xfrm rot="16200000">
            <a:off x="706202" y="2983873"/>
            <a:ext cx="1552738" cy="338554"/>
          </a:xfrm>
          <a:prstGeom prst="rect">
            <a:avLst/>
          </a:prstGeom>
          <a:noFill/>
        </p:spPr>
        <p:txBody>
          <a:bodyPr wrap="square" rtlCol="0">
            <a:spAutoFit/>
          </a:bodyPr>
          <a:lstStyle/>
          <a:p>
            <a:r>
              <a:rPr lang="es-ES" sz="1600" dirty="0" err="1">
                <a:solidFill>
                  <a:schemeClr val="tx1">
                    <a:lumMod val="50000"/>
                    <a:lumOff val="50000"/>
                  </a:schemeClr>
                </a:solidFill>
              </a:rPr>
              <a:t>Average</a:t>
            </a:r>
            <a:r>
              <a:rPr lang="es-ES" sz="1600" dirty="0">
                <a:solidFill>
                  <a:schemeClr val="tx1">
                    <a:lumMod val="50000"/>
                    <a:lumOff val="50000"/>
                  </a:schemeClr>
                </a:solidFill>
              </a:rPr>
              <a:t> ratings</a:t>
            </a:r>
          </a:p>
        </p:txBody>
      </p:sp>
      <p:sp>
        <p:nvSpPr>
          <p:cNvPr id="7" name="TextBox 6">
            <a:extLst>
              <a:ext uri="{FF2B5EF4-FFF2-40B4-BE49-F238E27FC236}">
                <a16:creationId xmlns:a16="http://schemas.microsoft.com/office/drawing/2014/main" id="{39A0B94F-AA2C-D1B0-8F25-342680B26E3C}"/>
              </a:ext>
            </a:extLst>
          </p:cNvPr>
          <p:cNvSpPr txBox="1"/>
          <p:nvPr/>
        </p:nvSpPr>
        <p:spPr>
          <a:xfrm>
            <a:off x="1668182" y="5262763"/>
            <a:ext cx="8985024" cy="1015663"/>
          </a:xfrm>
          <a:prstGeom prst="rect">
            <a:avLst/>
          </a:prstGeom>
          <a:noFill/>
        </p:spPr>
        <p:txBody>
          <a:bodyPr wrap="square" rtlCol="0">
            <a:spAutoFit/>
          </a:bodyPr>
          <a:lstStyle/>
          <a:p>
            <a:r>
              <a:rPr lang="es-ES" sz="2000" dirty="0">
                <a:solidFill>
                  <a:schemeClr val="tx1">
                    <a:lumMod val="65000"/>
                    <a:lumOff val="35000"/>
                  </a:schemeClr>
                </a:solidFill>
              </a:rPr>
              <a:t>Según aumentan los libros publicados por un autor, se estrecha el rango de notas y sobre sobre todo la nota mínima: esos autores van teniendo un público fiel y además tienen ya una reputación.</a:t>
            </a:r>
          </a:p>
        </p:txBody>
      </p:sp>
      <p:sp>
        <p:nvSpPr>
          <p:cNvPr id="8" name="TextBox 7">
            <a:extLst>
              <a:ext uri="{FF2B5EF4-FFF2-40B4-BE49-F238E27FC236}">
                <a16:creationId xmlns:a16="http://schemas.microsoft.com/office/drawing/2014/main" id="{FAE5FBC0-8E68-E597-02EC-838B804BD15B}"/>
              </a:ext>
            </a:extLst>
          </p:cNvPr>
          <p:cNvSpPr txBox="1"/>
          <p:nvPr/>
        </p:nvSpPr>
        <p:spPr>
          <a:xfrm>
            <a:off x="1482571" y="799976"/>
            <a:ext cx="8000307" cy="461665"/>
          </a:xfrm>
          <a:prstGeom prst="rect">
            <a:avLst/>
          </a:prstGeom>
          <a:noFill/>
        </p:spPr>
        <p:txBody>
          <a:bodyPr wrap="square" rtlCol="0">
            <a:spAutoFit/>
          </a:bodyPr>
          <a:lstStyle/>
          <a:p>
            <a:r>
              <a:rPr lang="es-ES" sz="2400" b="1" dirty="0">
                <a:solidFill>
                  <a:schemeClr val="tx1">
                    <a:lumMod val="65000"/>
                    <a:lumOff val="35000"/>
                  </a:schemeClr>
                </a:solidFill>
                <a:latin typeface="Calibri" panose="020F0502020204030204" pitchFamily="34" charset="0"/>
                <a:cs typeface="Calibri" panose="020F0502020204030204" pitchFamily="34" charset="0"/>
              </a:rPr>
              <a:t>Puntuación media VS. Libros publicados/autor</a:t>
            </a:r>
            <a:endParaRPr lang="es-ES" sz="2400" dirty="0"/>
          </a:p>
        </p:txBody>
      </p:sp>
    </p:spTree>
    <p:extLst>
      <p:ext uri="{BB962C8B-B14F-4D97-AF65-F5344CB8AC3E}">
        <p14:creationId xmlns:p14="http://schemas.microsoft.com/office/powerpoint/2010/main" val="708057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rectangle">
            <a:extLst>
              <a:ext uri="{FF2B5EF4-FFF2-40B4-BE49-F238E27FC236}">
                <a16:creationId xmlns:a16="http://schemas.microsoft.com/office/drawing/2014/main" id="{99767D40-0757-88C4-71E0-8F37534062A2}"/>
              </a:ext>
            </a:extLst>
          </p:cNvPr>
          <p:cNvPicPr>
            <a:picLocks noChangeAspect="1"/>
          </p:cNvPicPr>
          <p:nvPr/>
        </p:nvPicPr>
        <p:blipFill rotWithShape="1">
          <a:blip r:embed="rId2">
            <a:extLst>
              <a:ext uri="{28A0092B-C50C-407E-A947-70E740481C1C}">
                <a14:useLocalDpi xmlns:a14="http://schemas.microsoft.com/office/drawing/2010/main" val="0"/>
              </a:ext>
            </a:extLst>
          </a:blip>
          <a:srcRect l="9691" t="11521" r="10132" b="20518"/>
          <a:stretch/>
        </p:blipFill>
        <p:spPr>
          <a:xfrm>
            <a:off x="0" y="1"/>
            <a:ext cx="12260062" cy="6858000"/>
          </a:xfrm>
          <a:prstGeom prst="rect">
            <a:avLst/>
          </a:prstGeom>
        </p:spPr>
      </p:pic>
      <p:sp>
        <p:nvSpPr>
          <p:cNvPr id="2" name="TextBox 1">
            <a:extLst>
              <a:ext uri="{FF2B5EF4-FFF2-40B4-BE49-F238E27FC236}">
                <a16:creationId xmlns:a16="http://schemas.microsoft.com/office/drawing/2014/main" id="{BB12CCA6-7502-8D0E-60DC-1D3083438E17}"/>
              </a:ext>
            </a:extLst>
          </p:cNvPr>
          <p:cNvSpPr txBox="1"/>
          <p:nvPr/>
        </p:nvSpPr>
        <p:spPr>
          <a:xfrm>
            <a:off x="1910178" y="150963"/>
            <a:ext cx="8371643" cy="584775"/>
          </a:xfrm>
          <a:prstGeom prst="rect">
            <a:avLst/>
          </a:prstGeom>
          <a:noFill/>
        </p:spPr>
        <p:txBody>
          <a:bodyPr wrap="square" rtlCol="0">
            <a:spAutoFit/>
          </a:bodyPr>
          <a:lstStyle/>
          <a:p>
            <a:r>
              <a:rPr lang="es-ES" sz="3200" b="1" dirty="0"/>
              <a:t>¿Tienen mejor puntuación los libros más largos?</a:t>
            </a:r>
          </a:p>
        </p:txBody>
      </p:sp>
      <p:sp>
        <p:nvSpPr>
          <p:cNvPr id="4" name="TextBox 3">
            <a:extLst>
              <a:ext uri="{FF2B5EF4-FFF2-40B4-BE49-F238E27FC236}">
                <a16:creationId xmlns:a16="http://schemas.microsoft.com/office/drawing/2014/main" id="{A879DDA7-1D6E-1A69-5D1E-9FB9B7BA7338}"/>
              </a:ext>
            </a:extLst>
          </p:cNvPr>
          <p:cNvSpPr txBox="1"/>
          <p:nvPr/>
        </p:nvSpPr>
        <p:spPr>
          <a:xfrm>
            <a:off x="2602637" y="5413885"/>
            <a:ext cx="6986724" cy="738664"/>
          </a:xfrm>
          <a:prstGeom prst="rect">
            <a:avLst/>
          </a:prstGeom>
          <a:noFill/>
        </p:spPr>
        <p:txBody>
          <a:bodyPr wrap="square" rtlCol="0">
            <a:spAutoFit/>
          </a:bodyPr>
          <a:lstStyle/>
          <a:p>
            <a:r>
              <a:rPr lang="es-ES" sz="2100" dirty="0">
                <a:solidFill>
                  <a:schemeClr val="tx1">
                    <a:lumMod val="65000"/>
                    <a:lumOff val="35000"/>
                  </a:schemeClr>
                </a:solidFill>
              </a:rPr>
              <a:t>Inglés, que es el idioma mayoritario, tiene un número muy grande de </a:t>
            </a:r>
            <a:r>
              <a:rPr lang="es-ES" sz="2100" dirty="0" err="1">
                <a:solidFill>
                  <a:schemeClr val="tx1">
                    <a:lumMod val="65000"/>
                    <a:lumOff val="35000"/>
                  </a:schemeClr>
                </a:solidFill>
              </a:rPr>
              <a:t>outliers</a:t>
            </a:r>
            <a:r>
              <a:rPr lang="es-ES" sz="2100" dirty="0">
                <a:solidFill>
                  <a:schemeClr val="tx1">
                    <a:lumMod val="65000"/>
                    <a:lumOff val="35000"/>
                  </a:schemeClr>
                </a:solidFill>
              </a:rPr>
              <a:t>, lo que sesga mucho la comparación. </a:t>
            </a:r>
          </a:p>
        </p:txBody>
      </p:sp>
      <p:pic>
        <p:nvPicPr>
          <p:cNvPr id="5" name="Picture 4" descr="Chart&#10;&#10;Description automatically generated with medium confidence">
            <a:extLst>
              <a:ext uri="{FF2B5EF4-FFF2-40B4-BE49-F238E27FC236}">
                <a16:creationId xmlns:a16="http://schemas.microsoft.com/office/drawing/2014/main" id="{8A99DD3E-1967-0795-C1F5-46A46C2A4C04}"/>
              </a:ext>
            </a:extLst>
          </p:cNvPr>
          <p:cNvPicPr>
            <a:picLocks noChangeAspect="1"/>
          </p:cNvPicPr>
          <p:nvPr/>
        </p:nvPicPr>
        <p:blipFill rotWithShape="1">
          <a:blip r:embed="rId3">
            <a:extLst>
              <a:ext uri="{28A0092B-C50C-407E-A947-70E740481C1C}">
                <a14:useLocalDpi xmlns:a14="http://schemas.microsoft.com/office/drawing/2010/main" val="0"/>
              </a:ext>
            </a:extLst>
          </a:blip>
          <a:srcRect t="17724" r="12026" b="5807"/>
          <a:stretch/>
        </p:blipFill>
        <p:spPr>
          <a:xfrm>
            <a:off x="1711146" y="1347513"/>
            <a:ext cx="8237046" cy="3823929"/>
          </a:xfrm>
          <a:prstGeom prst="rect">
            <a:avLst/>
          </a:prstGeom>
        </p:spPr>
      </p:pic>
      <p:sp>
        <p:nvSpPr>
          <p:cNvPr id="7" name="TextBox 6">
            <a:extLst>
              <a:ext uri="{FF2B5EF4-FFF2-40B4-BE49-F238E27FC236}">
                <a16:creationId xmlns:a16="http://schemas.microsoft.com/office/drawing/2014/main" id="{3EAED927-1996-9F60-10A8-0B1920B9970F}"/>
              </a:ext>
            </a:extLst>
          </p:cNvPr>
          <p:cNvSpPr txBox="1"/>
          <p:nvPr/>
        </p:nvSpPr>
        <p:spPr>
          <a:xfrm>
            <a:off x="1644589" y="885848"/>
            <a:ext cx="6130030" cy="461665"/>
          </a:xfrm>
          <a:prstGeom prst="rect">
            <a:avLst/>
          </a:prstGeom>
          <a:noFill/>
        </p:spPr>
        <p:txBody>
          <a:bodyPr wrap="square">
            <a:spAutoFit/>
          </a:bodyPr>
          <a:lstStyle/>
          <a:p>
            <a:r>
              <a:rPr lang="es-ES" sz="2400" b="1" dirty="0">
                <a:solidFill>
                  <a:schemeClr val="tx1">
                    <a:lumMod val="65000"/>
                    <a:lumOff val="35000"/>
                  </a:schemeClr>
                </a:solidFill>
                <a:latin typeface="Calibri" panose="020F0502020204030204" pitchFamily="34" charset="0"/>
                <a:cs typeface="Calibri" panose="020F0502020204030204" pitchFamily="34" charset="0"/>
              </a:rPr>
              <a:t>Distribución de número de páginas por idioma</a:t>
            </a:r>
            <a:endParaRPr lang="es-ES" sz="2400" dirty="0"/>
          </a:p>
        </p:txBody>
      </p:sp>
    </p:spTree>
    <p:extLst>
      <p:ext uri="{BB962C8B-B14F-4D97-AF65-F5344CB8AC3E}">
        <p14:creationId xmlns:p14="http://schemas.microsoft.com/office/powerpoint/2010/main" val="1872586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rectangle">
            <a:extLst>
              <a:ext uri="{FF2B5EF4-FFF2-40B4-BE49-F238E27FC236}">
                <a16:creationId xmlns:a16="http://schemas.microsoft.com/office/drawing/2014/main" id="{99767D40-0757-88C4-71E0-8F37534062A2}"/>
              </a:ext>
            </a:extLst>
          </p:cNvPr>
          <p:cNvPicPr>
            <a:picLocks noChangeAspect="1"/>
          </p:cNvPicPr>
          <p:nvPr/>
        </p:nvPicPr>
        <p:blipFill rotWithShape="1">
          <a:blip r:embed="rId2">
            <a:extLst>
              <a:ext uri="{28A0092B-C50C-407E-A947-70E740481C1C}">
                <a14:useLocalDpi xmlns:a14="http://schemas.microsoft.com/office/drawing/2010/main" val="0"/>
              </a:ext>
            </a:extLst>
          </a:blip>
          <a:srcRect l="9691" t="11521" r="10132" b="20518"/>
          <a:stretch/>
        </p:blipFill>
        <p:spPr>
          <a:xfrm>
            <a:off x="0" y="1"/>
            <a:ext cx="12260062" cy="6858000"/>
          </a:xfrm>
          <a:prstGeom prst="rect">
            <a:avLst/>
          </a:prstGeom>
        </p:spPr>
      </p:pic>
      <p:sp>
        <p:nvSpPr>
          <p:cNvPr id="2" name="TextBox 1">
            <a:extLst>
              <a:ext uri="{FF2B5EF4-FFF2-40B4-BE49-F238E27FC236}">
                <a16:creationId xmlns:a16="http://schemas.microsoft.com/office/drawing/2014/main" id="{BA96C7A2-704C-CAD6-78DB-F4AD4B68CBF4}"/>
              </a:ext>
            </a:extLst>
          </p:cNvPr>
          <p:cNvSpPr txBox="1"/>
          <p:nvPr/>
        </p:nvSpPr>
        <p:spPr>
          <a:xfrm>
            <a:off x="1910178" y="150963"/>
            <a:ext cx="8371643" cy="584775"/>
          </a:xfrm>
          <a:prstGeom prst="rect">
            <a:avLst/>
          </a:prstGeom>
          <a:noFill/>
        </p:spPr>
        <p:txBody>
          <a:bodyPr wrap="square" rtlCol="0">
            <a:spAutoFit/>
          </a:bodyPr>
          <a:lstStyle/>
          <a:p>
            <a:r>
              <a:rPr lang="es-ES" sz="3200" b="1" dirty="0"/>
              <a:t>¿Tienen mejor puntuación los libros más largos?</a:t>
            </a:r>
          </a:p>
        </p:txBody>
      </p:sp>
      <p:sp>
        <p:nvSpPr>
          <p:cNvPr id="4" name="TextBox 3">
            <a:extLst>
              <a:ext uri="{FF2B5EF4-FFF2-40B4-BE49-F238E27FC236}">
                <a16:creationId xmlns:a16="http://schemas.microsoft.com/office/drawing/2014/main" id="{E618C18A-ADCD-8CCD-80CF-2D9EF84A643E}"/>
              </a:ext>
            </a:extLst>
          </p:cNvPr>
          <p:cNvSpPr txBox="1"/>
          <p:nvPr/>
        </p:nvSpPr>
        <p:spPr>
          <a:xfrm>
            <a:off x="985520" y="5323011"/>
            <a:ext cx="9800082" cy="1061829"/>
          </a:xfrm>
          <a:prstGeom prst="rect">
            <a:avLst/>
          </a:prstGeom>
          <a:noFill/>
        </p:spPr>
        <p:txBody>
          <a:bodyPr wrap="square" rtlCol="0">
            <a:spAutoFit/>
          </a:bodyPr>
          <a:lstStyle/>
          <a:p>
            <a:r>
              <a:rPr lang="es-ES" sz="2100" dirty="0">
                <a:solidFill>
                  <a:schemeClr val="tx1">
                    <a:lumMod val="65000"/>
                    <a:lumOff val="35000"/>
                  </a:schemeClr>
                </a:solidFill>
              </a:rPr>
              <a:t>En español hay más libros por debajo de la mediana, que es aproximadamente 375 páginas. En alemán y francés ocurre al revés: hay más libros por encima de la mediana. Los libros más cortos son en francés y los más largos en alemán.</a:t>
            </a:r>
          </a:p>
        </p:txBody>
      </p:sp>
      <p:pic>
        <p:nvPicPr>
          <p:cNvPr id="5" name="Picture 4" descr="Chart, box and whisker chart&#10;&#10;Description automatically generated">
            <a:extLst>
              <a:ext uri="{FF2B5EF4-FFF2-40B4-BE49-F238E27FC236}">
                <a16:creationId xmlns:a16="http://schemas.microsoft.com/office/drawing/2014/main" id="{75FF2655-4EC1-BE28-8D21-96F0F36AB3A2}"/>
              </a:ext>
            </a:extLst>
          </p:cNvPr>
          <p:cNvPicPr>
            <a:picLocks noChangeAspect="1"/>
          </p:cNvPicPr>
          <p:nvPr/>
        </p:nvPicPr>
        <p:blipFill rotWithShape="1">
          <a:blip r:embed="rId3">
            <a:extLst>
              <a:ext uri="{28A0092B-C50C-407E-A947-70E740481C1C}">
                <a14:useLocalDpi xmlns:a14="http://schemas.microsoft.com/office/drawing/2010/main" val="0"/>
              </a:ext>
            </a:extLst>
          </a:blip>
          <a:srcRect t="17514" r="7206" b="6017"/>
          <a:stretch/>
        </p:blipFill>
        <p:spPr>
          <a:xfrm>
            <a:off x="1751836" y="1323176"/>
            <a:ext cx="8688326" cy="3823929"/>
          </a:xfrm>
          <a:prstGeom prst="rect">
            <a:avLst/>
          </a:prstGeom>
        </p:spPr>
      </p:pic>
      <p:sp>
        <p:nvSpPr>
          <p:cNvPr id="6" name="TextBox 5">
            <a:extLst>
              <a:ext uri="{FF2B5EF4-FFF2-40B4-BE49-F238E27FC236}">
                <a16:creationId xmlns:a16="http://schemas.microsoft.com/office/drawing/2014/main" id="{5AA20C60-43B8-CC82-9557-862F207705E2}"/>
              </a:ext>
            </a:extLst>
          </p:cNvPr>
          <p:cNvSpPr txBox="1"/>
          <p:nvPr/>
        </p:nvSpPr>
        <p:spPr>
          <a:xfrm>
            <a:off x="1644589" y="885848"/>
            <a:ext cx="7428390" cy="461665"/>
          </a:xfrm>
          <a:prstGeom prst="rect">
            <a:avLst/>
          </a:prstGeom>
          <a:noFill/>
        </p:spPr>
        <p:txBody>
          <a:bodyPr wrap="square">
            <a:spAutoFit/>
          </a:bodyPr>
          <a:lstStyle/>
          <a:p>
            <a:r>
              <a:rPr lang="es-ES" sz="2400" b="1" dirty="0">
                <a:solidFill>
                  <a:schemeClr val="tx1">
                    <a:lumMod val="65000"/>
                    <a:lumOff val="35000"/>
                  </a:schemeClr>
                </a:solidFill>
                <a:latin typeface="Calibri" panose="020F0502020204030204" pitchFamily="34" charset="0"/>
                <a:cs typeface="Calibri" panose="020F0502020204030204" pitchFamily="34" charset="0"/>
              </a:rPr>
              <a:t>Distribución de número de páginas por idioma sin inglés</a:t>
            </a:r>
            <a:endParaRPr lang="es-ES" sz="2400" dirty="0"/>
          </a:p>
        </p:txBody>
      </p:sp>
    </p:spTree>
    <p:extLst>
      <p:ext uri="{BB962C8B-B14F-4D97-AF65-F5344CB8AC3E}">
        <p14:creationId xmlns:p14="http://schemas.microsoft.com/office/powerpoint/2010/main" val="2157083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rectangle">
            <a:extLst>
              <a:ext uri="{FF2B5EF4-FFF2-40B4-BE49-F238E27FC236}">
                <a16:creationId xmlns:a16="http://schemas.microsoft.com/office/drawing/2014/main" id="{99767D40-0757-88C4-71E0-8F37534062A2}"/>
              </a:ext>
            </a:extLst>
          </p:cNvPr>
          <p:cNvPicPr>
            <a:picLocks noChangeAspect="1"/>
          </p:cNvPicPr>
          <p:nvPr/>
        </p:nvPicPr>
        <p:blipFill rotWithShape="1">
          <a:blip r:embed="rId2">
            <a:extLst>
              <a:ext uri="{28A0092B-C50C-407E-A947-70E740481C1C}">
                <a14:useLocalDpi xmlns:a14="http://schemas.microsoft.com/office/drawing/2010/main" val="0"/>
              </a:ext>
            </a:extLst>
          </a:blip>
          <a:srcRect l="9691" t="11521" r="10132" b="20518"/>
          <a:stretch/>
        </p:blipFill>
        <p:spPr>
          <a:xfrm>
            <a:off x="0" y="1"/>
            <a:ext cx="12260062" cy="6858000"/>
          </a:xfrm>
          <a:prstGeom prst="rect">
            <a:avLst/>
          </a:prstGeom>
        </p:spPr>
      </p:pic>
      <p:sp>
        <p:nvSpPr>
          <p:cNvPr id="2" name="TextBox 1">
            <a:extLst>
              <a:ext uri="{FF2B5EF4-FFF2-40B4-BE49-F238E27FC236}">
                <a16:creationId xmlns:a16="http://schemas.microsoft.com/office/drawing/2014/main" id="{D41DCE01-F540-12EA-6C4D-45BFCCADD1E6}"/>
              </a:ext>
            </a:extLst>
          </p:cNvPr>
          <p:cNvSpPr txBox="1"/>
          <p:nvPr/>
        </p:nvSpPr>
        <p:spPr>
          <a:xfrm>
            <a:off x="1910178" y="150963"/>
            <a:ext cx="8371643" cy="584775"/>
          </a:xfrm>
          <a:prstGeom prst="rect">
            <a:avLst/>
          </a:prstGeom>
          <a:noFill/>
        </p:spPr>
        <p:txBody>
          <a:bodyPr wrap="square" rtlCol="0">
            <a:spAutoFit/>
          </a:bodyPr>
          <a:lstStyle/>
          <a:p>
            <a:r>
              <a:rPr lang="es-ES" sz="3200" b="1" dirty="0"/>
              <a:t>¿Tienen mejor puntuación los libros más largos?</a:t>
            </a:r>
          </a:p>
        </p:txBody>
      </p:sp>
      <p:sp>
        <p:nvSpPr>
          <p:cNvPr id="4" name="TextBox 3">
            <a:extLst>
              <a:ext uri="{FF2B5EF4-FFF2-40B4-BE49-F238E27FC236}">
                <a16:creationId xmlns:a16="http://schemas.microsoft.com/office/drawing/2014/main" id="{D73C26F6-C651-8094-B76B-27B3EA6C7F05}"/>
              </a:ext>
            </a:extLst>
          </p:cNvPr>
          <p:cNvSpPr txBox="1"/>
          <p:nvPr/>
        </p:nvSpPr>
        <p:spPr>
          <a:xfrm>
            <a:off x="1228079" y="5227178"/>
            <a:ext cx="9946639" cy="1061829"/>
          </a:xfrm>
          <a:prstGeom prst="rect">
            <a:avLst/>
          </a:prstGeom>
          <a:noFill/>
        </p:spPr>
        <p:txBody>
          <a:bodyPr wrap="square" rtlCol="0">
            <a:spAutoFit/>
          </a:bodyPr>
          <a:lstStyle/>
          <a:p>
            <a:r>
              <a:rPr lang="es-ES" sz="2100" dirty="0">
                <a:solidFill>
                  <a:schemeClr val="tx1">
                    <a:lumMod val="65000"/>
                    <a:lumOff val="35000"/>
                  </a:schemeClr>
                </a:solidFill>
              </a:rPr>
              <a:t>Cuanto más largo es un libro, más alta es la nota mínima, y más estrecho el rango de puntuaciones: la gente valora más leer un libro largo (“leer al peso”). Además, si uno acaba un libro largo es porque le está gustando y entonces lo puntuará bien.</a:t>
            </a:r>
          </a:p>
        </p:txBody>
      </p:sp>
      <p:pic>
        <p:nvPicPr>
          <p:cNvPr id="5" name="Picture 4" descr="Chart, scatter chart">
            <a:extLst>
              <a:ext uri="{FF2B5EF4-FFF2-40B4-BE49-F238E27FC236}">
                <a16:creationId xmlns:a16="http://schemas.microsoft.com/office/drawing/2014/main" id="{B779E67E-30D7-D549-0AEA-5E849128D50B}"/>
              </a:ext>
            </a:extLst>
          </p:cNvPr>
          <p:cNvPicPr>
            <a:picLocks noChangeAspect="1"/>
          </p:cNvPicPr>
          <p:nvPr/>
        </p:nvPicPr>
        <p:blipFill rotWithShape="1">
          <a:blip r:embed="rId3">
            <a:extLst>
              <a:ext uri="{28A0092B-C50C-407E-A947-70E740481C1C}">
                <a14:useLocalDpi xmlns:a14="http://schemas.microsoft.com/office/drawing/2010/main" val="0"/>
              </a:ext>
            </a:extLst>
          </a:blip>
          <a:srcRect l="1960" t="17516" r="7301" b="6519"/>
          <a:stretch/>
        </p:blipFill>
        <p:spPr>
          <a:xfrm>
            <a:off x="1714869" y="1347513"/>
            <a:ext cx="8495930" cy="3798805"/>
          </a:xfrm>
          <a:prstGeom prst="rect">
            <a:avLst/>
          </a:prstGeom>
        </p:spPr>
      </p:pic>
      <p:sp>
        <p:nvSpPr>
          <p:cNvPr id="6" name="TextBox 5">
            <a:extLst>
              <a:ext uri="{FF2B5EF4-FFF2-40B4-BE49-F238E27FC236}">
                <a16:creationId xmlns:a16="http://schemas.microsoft.com/office/drawing/2014/main" id="{72586B2E-A5F7-C4A6-F553-6BC1F4F4E92F}"/>
              </a:ext>
            </a:extLst>
          </p:cNvPr>
          <p:cNvSpPr txBox="1"/>
          <p:nvPr/>
        </p:nvSpPr>
        <p:spPr>
          <a:xfrm>
            <a:off x="1644589" y="885848"/>
            <a:ext cx="7428390" cy="461665"/>
          </a:xfrm>
          <a:prstGeom prst="rect">
            <a:avLst/>
          </a:prstGeom>
          <a:noFill/>
        </p:spPr>
        <p:txBody>
          <a:bodyPr wrap="square">
            <a:spAutoFit/>
          </a:bodyPr>
          <a:lstStyle/>
          <a:p>
            <a:r>
              <a:rPr lang="es-ES" sz="2400" b="1" dirty="0">
                <a:solidFill>
                  <a:schemeClr val="tx1">
                    <a:lumMod val="65000"/>
                    <a:lumOff val="35000"/>
                  </a:schemeClr>
                </a:solidFill>
                <a:latin typeface="Calibri" panose="020F0502020204030204" pitchFamily="34" charset="0"/>
                <a:cs typeface="Calibri" panose="020F0502020204030204" pitchFamily="34" charset="0"/>
              </a:rPr>
              <a:t>Número de páginas VS. puntuación media </a:t>
            </a:r>
            <a:endParaRPr lang="es-ES" sz="2400" dirty="0"/>
          </a:p>
        </p:txBody>
      </p:sp>
    </p:spTree>
    <p:extLst>
      <p:ext uri="{BB962C8B-B14F-4D97-AF65-F5344CB8AC3E}">
        <p14:creationId xmlns:p14="http://schemas.microsoft.com/office/powerpoint/2010/main" val="704761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rectangle">
            <a:extLst>
              <a:ext uri="{FF2B5EF4-FFF2-40B4-BE49-F238E27FC236}">
                <a16:creationId xmlns:a16="http://schemas.microsoft.com/office/drawing/2014/main" id="{99767D40-0757-88C4-71E0-8F37534062A2}"/>
              </a:ext>
            </a:extLst>
          </p:cNvPr>
          <p:cNvPicPr>
            <a:picLocks noChangeAspect="1"/>
          </p:cNvPicPr>
          <p:nvPr/>
        </p:nvPicPr>
        <p:blipFill rotWithShape="1">
          <a:blip r:embed="rId2">
            <a:extLst>
              <a:ext uri="{28A0092B-C50C-407E-A947-70E740481C1C}">
                <a14:useLocalDpi xmlns:a14="http://schemas.microsoft.com/office/drawing/2010/main" val="0"/>
              </a:ext>
            </a:extLst>
          </a:blip>
          <a:srcRect l="9691" t="11521" r="10132" b="20518"/>
          <a:stretch/>
        </p:blipFill>
        <p:spPr>
          <a:xfrm>
            <a:off x="0" y="1"/>
            <a:ext cx="12260062" cy="6858000"/>
          </a:xfrm>
          <a:prstGeom prst="rect">
            <a:avLst/>
          </a:prstGeom>
        </p:spPr>
      </p:pic>
      <p:sp>
        <p:nvSpPr>
          <p:cNvPr id="2" name="TextBox 1">
            <a:extLst>
              <a:ext uri="{FF2B5EF4-FFF2-40B4-BE49-F238E27FC236}">
                <a16:creationId xmlns:a16="http://schemas.microsoft.com/office/drawing/2014/main" id="{C39190CE-8089-383A-A8BA-6B6B6DED207C}"/>
              </a:ext>
            </a:extLst>
          </p:cNvPr>
          <p:cNvSpPr txBox="1"/>
          <p:nvPr/>
        </p:nvSpPr>
        <p:spPr>
          <a:xfrm>
            <a:off x="3133818" y="133208"/>
            <a:ext cx="5042516" cy="584775"/>
          </a:xfrm>
          <a:prstGeom prst="rect">
            <a:avLst/>
          </a:prstGeom>
          <a:noFill/>
        </p:spPr>
        <p:txBody>
          <a:bodyPr wrap="square" rtlCol="0">
            <a:spAutoFit/>
          </a:bodyPr>
          <a:lstStyle/>
          <a:p>
            <a:r>
              <a:rPr lang="es-ES" sz="3200" b="1" dirty="0"/>
              <a:t>Conclusiones</a:t>
            </a:r>
          </a:p>
        </p:txBody>
      </p:sp>
      <p:sp>
        <p:nvSpPr>
          <p:cNvPr id="4" name="TextBox 3">
            <a:extLst>
              <a:ext uri="{FF2B5EF4-FFF2-40B4-BE49-F238E27FC236}">
                <a16:creationId xmlns:a16="http://schemas.microsoft.com/office/drawing/2014/main" id="{F8272B99-6683-1B5C-8D66-FB7CC7A77153}"/>
              </a:ext>
            </a:extLst>
          </p:cNvPr>
          <p:cNvSpPr txBox="1"/>
          <p:nvPr/>
        </p:nvSpPr>
        <p:spPr>
          <a:xfrm>
            <a:off x="1358283" y="1046314"/>
            <a:ext cx="9652987" cy="5678478"/>
          </a:xfrm>
          <a:prstGeom prst="rect">
            <a:avLst/>
          </a:prstGeom>
          <a:noFill/>
        </p:spPr>
        <p:txBody>
          <a:bodyPr wrap="square" rtlCol="0">
            <a:spAutoFit/>
          </a:bodyPr>
          <a:lstStyle/>
          <a:p>
            <a:pPr marL="285750" indent="-285750">
              <a:buFontTx/>
              <a:buChar char="-"/>
            </a:pPr>
            <a:r>
              <a:rPr lang="es-ES" sz="2100" u="sng" dirty="0">
                <a:solidFill>
                  <a:schemeClr val="tx1">
                    <a:lumMod val="65000"/>
                    <a:lumOff val="35000"/>
                  </a:schemeClr>
                </a:solidFill>
              </a:rPr>
              <a:t>Idioma:</a:t>
            </a:r>
            <a:r>
              <a:rPr lang="es-ES" sz="2100" dirty="0">
                <a:solidFill>
                  <a:schemeClr val="tx1">
                    <a:lumMod val="65000"/>
                    <a:lumOff val="35000"/>
                  </a:schemeClr>
                </a:solidFill>
              </a:rPr>
              <a:t> Un libro editado en japonés o en inglés tendrá una nota media más alta.</a:t>
            </a:r>
          </a:p>
          <a:p>
            <a:pPr marL="285750" indent="-285750">
              <a:buFontTx/>
              <a:buChar char="-"/>
            </a:pPr>
            <a:endParaRPr lang="es-ES" sz="2100" dirty="0">
              <a:solidFill>
                <a:schemeClr val="tx1">
                  <a:lumMod val="65000"/>
                  <a:lumOff val="35000"/>
                </a:schemeClr>
              </a:solidFill>
            </a:endParaRPr>
          </a:p>
          <a:p>
            <a:pPr marL="285750" indent="-285750">
              <a:buFontTx/>
              <a:buChar char="-"/>
            </a:pPr>
            <a:r>
              <a:rPr lang="es-ES" sz="2100" u="sng" dirty="0">
                <a:solidFill>
                  <a:schemeClr val="tx1">
                    <a:lumMod val="65000"/>
                    <a:lumOff val="35000"/>
                  </a:schemeClr>
                </a:solidFill>
              </a:rPr>
              <a:t>Año de publicación</a:t>
            </a:r>
            <a:r>
              <a:rPr lang="es-ES" sz="2100" dirty="0">
                <a:solidFill>
                  <a:schemeClr val="tx1">
                    <a:lumMod val="65000"/>
                    <a:lumOff val="35000"/>
                  </a:schemeClr>
                </a:solidFill>
              </a:rPr>
              <a:t>: Un libro publicado recientemente tendrá más valoraciones que un libro antiguo, pero la puntuación también es más variable.</a:t>
            </a:r>
          </a:p>
          <a:p>
            <a:pPr marL="285750" indent="-285750">
              <a:buFontTx/>
              <a:buChar char="-"/>
            </a:pPr>
            <a:endParaRPr lang="es-ES" sz="2100" dirty="0">
              <a:solidFill>
                <a:schemeClr val="tx1">
                  <a:lumMod val="65000"/>
                  <a:lumOff val="35000"/>
                </a:schemeClr>
              </a:solidFill>
            </a:endParaRPr>
          </a:p>
          <a:p>
            <a:pPr marL="285750" indent="-285750">
              <a:buFontTx/>
              <a:buChar char="-"/>
            </a:pPr>
            <a:r>
              <a:rPr lang="es-ES" sz="2100" u="sng" dirty="0">
                <a:solidFill>
                  <a:schemeClr val="tx1">
                    <a:lumMod val="65000"/>
                    <a:lumOff val="35000"/>
                  </a:schemeClr>
                </a:solidFill>
              </a:rPr>
              <a:t>Número de valoraciones: </a:t>
            </a:r>
            <a:r>
              <a:rPr lang="es-ES" sz="2100" dirty="0">
                <a:solidFill>
                  <a:schemeClr val="tx1">
                    <a:lumMod val="65000"/>
                    <a:lumOff val="35000"/>
                  </a:schemeClr>
                </a:solidFill>
              </a:rPr>
              <a:t>Un libro con muchas valoraciones, tendrá mejor puntuación. Seguramente se retroalimentan: si el libro gusta mucho más gente lo puntúa, y si tiene más valoraciones más gente lo lee.</a:t>
            </a:r>
          </a:p>
          <a:p>
            <a:pPr marL="285750" indent="-285750">
              <a:buFontTx/>
              <a:buChar char="-"/>
            </a:pPr>
            <a:endParaRPr lang="es-ES" sz="2100" dirty="0">
              <a:solidFill>
                <a:schemeClr val="tx1">
                  <a:lumMod val="65000"/>
                  <a:lumOff val="35000"/>
                </a:schemeClr>
              </a:solidFill>
            </a:endParaRPr>
          </a:p>
          <a:p>
            <a:pPr marL="285750" indent="-285750">
              <a:buFontTx/>
              <a:buChar char="-"/>
            </a:pPr>
            <a:r>
              <a:rPr lang="es-ES" sz="2100" u="sng" dirty="0">
                <a:solidFill>
                  <a:schemeClr val="tx1">
                    <a:lumMod val="65000"/>
                    <a:lumOff val="35000"/>
                  </a:schemeClr>
                </a:solidFill>
              </a:rPr>
              <a:t>Número de libros publicados/autor:</a:t>
            </a:r>
            <a:r>
              <a:rPr lang="es-ES" sz="2100" dirty="0">
                <a:solidFill>
                  <a:schemeClr val="tx1">
                    <a:lumMod val="65000"/>
                    <a:lumOff val="35000"/>
                  </a:schemeClr>
                </a:solidFill>
              </a:rPr>
              <a:t> Si un autor ya ha publicado varios libros antes, tendrá más valoraciones. Seguramente porque ya es conocido. La nota media será un poco más baja, pero el rango de puntuaciones será más estrecho porque ya tiene una reputación y un estilo definidos.</a:t>
            </a:r>
          </a:p>
          <a:p>
            <a:pPr marL="285750" indent="-285750">
              <a:buFontTx/>
              <a:buChar char="-"/>
            </a:pPr>
            <a:endParaRPr lang="es-ES" sz="2100" dirty="0">
              <a:solidFill>
                <a:schemeClr val="tx1">
                  <a:lumMod val="65000"/>
                  <a:lumOff val="35000"/>
                </a:schemeClr>
              </a:solidFill>
            </a:endParaRPr>
          </a:p>
          <a:p>
            <a:pPr marL="285750" indent="-285750">
              <a:buFontTx/>
              <a:buChar char="-"/>
            </a:pPr>
            <a:r>
              <a:rPr lang="es-ES" sz="2100" u="sng" dirty="0">
                <a:solidFill>
                  <a:schemeClr val="tx1">
                    <a:lumMod val="65000"/>
                    <a:lumOff val="35000"/>
                  </a:schemeClr>
                </a:solidFill>
              </a:rPr>
              <a:t>Número de páginas: </a:t>
            </a:r>
            <a:r>
              <a:rPr lang="es-ES" sz="2100" dirty="0">
                <a:solidFill>
                  <a:schemeClr val="tx1">
                    <a:lumMod val="65000"/>
                    <a:lumOff val="35000"/>
                  </a:schemeClr>
                </a:solidFill>
              </a:rPr>
              <a:t>Si el libro es más largo tendrá mejor puntuación.</a:t>
            </a:r>
          </a:p>
          <a:p>
            <a:pPr marL="285750" indent="-285750">
              <a:buFontTx/>
              <a:buChar char="-"/>
            </a:pPr>
            <a:endParaRPr lang="es-ES" sz="2400" dirty="0"/>
          </a:p>
          <a:p>
            <a:pPr marL="285750" indent="-285750">
              <a:buFontTx/>
              <a:buChar char="-"/>
            </a:pPr>
            <a:endParaRPr lang="es-ES" sz="2400" dirty="0"/>
          </a:p>
        </p:txBody>
      </p:sp>
    </p:spTree>
    <p:extLst>
      <p:ext uri="{BB962C8B-B14F-4D97-AF65-F5344CB8AC3E}">
        <p14:creationId xmlns:p14="http://schemas.microsoft.com/office/powerpoint/2010/main" val="1430906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erson holding a book in front of a shelf of books&#10;&#10;Description automatically generated with low confidence">
            <a:extLst>
              <a:ext uri="{FF2B5EF4-FFF2-40B4-BE49-F238E27FC236}">
                <a16:creationId xmlns:a16="http://schemas.microsoft.com/office/drawing/2014/main" id="{DC6994FB-A322-6A7C-4852-FF8FAACB458A}"/>
              </a:ext>
            </a:extLst>
          </p:cNvPr>
          <p:cNvPicPr>
            <a:picLocks noChangeAspect="1"/>
          </p:cNvPicPr>
          <p:nvPr/>
        </p:nvPicPr>
        <p:blipFill rotWithShape="1">
          <a:blip r:embed="rId2">
            <a:extLst>
              <a:ext uri="{28A0092B-C50C-407E-A947-70E740481C1C}">
                <a14:useLocalDpi xmlns:a14="http://schemas.microsoft.com/office/drawing/2010/main" val="0"/>
              </a:ext>
            </a:extLst>
          </a:blip>
          <a:srcRect t="7426" b="8320"/>
          <a:stretch/>
        </p:blipFill>
        <p:spPr>
          <a:xfrm>
            <a:off x="20" y="1282"/>
            <a:ext cx="12191980" cy="6856718"/>
          </a:xfrm>
          <a:prstGeom prst="rect">
            <a:avLst/>
          </a:prstGeom>
        </p:spPr>
      </p:pic>
      <p:sp>
        <p:nvSpPr>
          <p:cNvPr id="4" name="Rectangle 3">
            <a:extLst>
              <a:ext uri="{FF2B5EF4-FFF2-40B4-BE49-F238E27FC236}">
                <a16:creationId xmlns:a16="http://schemas.microsoft.com/office/drawing/2014/main" id="{E5E51C57-E8FB-A7DA-CCC6-89D52D272A08}"/>
              </a:ext>
            </a:extLst>
          </p:cNvPr>
          <p:cNvSpPr/>
          <p:nvPr/>
        </p:nvSpPr>
        <p:spPr>
          <a:xfrm>
            <a:off x="0" y="0"/>
            <a:ext cx="12190476" cy="215392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TextBox 4">
            <a:extLst>
              <a:ext uri="{FF2B5EF4-FFF2-40B4-BE49-F238E27FC236}">
                <a16:creationId xmlns:a16="http://schemas.microsoft.com/office/drawing/2014/main" id="{E8E0AAE3-2F00-B438-F1C3-4DE7E013FADC}"/>
              </a:ext>
            </a:extLst>
          </p:cNvPr>
          <p:cNvSpPr txBox="1"/>
          <p:nvPr/>
        </p:nvSpPr>
        <p:spPr>
          <a:xfrm>
            <a:off x="711200" y="501405"/>
            <a:ext cx="11712699" cy="1446550"/>
          </a:xfrm>
          <a:prstGeom prst="rect">
            <a:avLst/>
          </a:prstGeom>
          <a:noFill/>
        </p:spPr>
        <p:txBody>
          <a:bodyPr wrap="square" rtlCol="0">
            <a:spAutoFit/>
          </a:bodyPr>
          <a:lstStyle/>
          <a:p>
            <a:pPr algn="ctr"/>
            <a:r>
              <a:rPr lang="es-ES" sz="4400" b="1" dirty="0">
                <a:solidFill>
                  <a:schemeClr val="bg1"/>
                </a:solidFill>
              </a:rPr>
              <a:t>¡Muchas gracias!...</a:t>
            </a:r>
          </a:p>
          <a:p>
            <a:pPr algn="ctr"/>
            <a:r>
              <a:rPr lang="es-ES" sz="4400" b="1" dirty="0">
                <a:solidFill>
                  <a:schemeClr val="bg1"/>
                </a:solidFill>
              </a:rPr>
              <a:t>FIN</a:t>
            </a:r>
          </a:p>
        </p:txBody>
      </p:sp>
    </p:spTree>
    <p:extLst>
      <p:ext uri="{BB962C8B-B14F-4D97-AF65-F5344CB8AC3E}">
        <p14:creationId xmlns:p14="http://schemas.microsoft.com/office/powerpoint/2010/main" val="1203617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rectangle">
            <a:extLst>
              <a:ext uri="{FF2B5EF4-FFF2-40B4-BE49-F238E27FC236}">
                <a16:creationId xmlns:a16="http://schemas.microsoft.com/office/drawing/2014/main" id="{99767D40-0757-88C4-71E0-8F37534062A2}"/>
              </a:ext>
            </a:extLst>
          </p:cNvPr>
          <p:cNvPicPr>
            <a:picLocks noChangeAspect="1"/>
          </p:cNvPicPr>
          <p:nvPr/>
        </p:nvPicPr>
        <p:blipFill rotWithShape="1">
          <a:blip r:embed="rId2">
            <a:extLst>
              <a:ext uri="{28A0092B-C50C-407E-A947-70E740481C1C}">
                <a14:useLocalDpi xmlns:a14="http://schemas.microsoft.com/office/drawing/2010/main" val="0"/>
              </a:ext>
            </a:extLst>
          </a:blip>
          <a:srcRect l="9691" t="11521" r="10132" b="20518"/>
          <a:stretch/>
        </p:blipFill>
        <p:spPr>
          <a:xfrm>
            <a:off x="0" y="1"/>
            <a:ext cx="12260062" cy="6858000"/>
          </a:xfrm>
          <a:prstGeom prst="rect">
            <a:avLst/>
          </a:prstGeom>
        </p:spPr>
      </p:pic>
      <p:sp>
        <p:nvSpPr>
          <p:cNvPr id="2" name="Rectangle: Rounded Corners 1">
            <a:extLst>
              <a:ext uri="{FF2B5EF4-FFF2-40B4-BE49-F238E27FC236}">
                <a16:creationId xmlns:a16="http://schemas.microsoft.com/office/drawing/2014/main" id="{4702FEF2-56E3-E353-1F6B-CCDB3862B2C0}"/>
              </a:ext>
            </a:extLst>
          </p:cNvPr>
          <p:cNvSpPr/>
          <p:nvPr/>
        </p:nvSpPr>
        <p:spPr>
          <a:xfrm>
            <a:off x="4264609" y="2305944"/>
            <a:ext cx="3568823" cy="2370338"/>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TextBox 3">
            <a:extLst>
              <a:ext uri="{FF2B5EF4-FFF2-40B4-BE49-F238E27FC236}">
                <a16:creationId xmlns:a16="http://schemas.microsoft.com/office/drawing/2014/main" id="{66BF032C-4142-05C2-8C43-3B42666A6D47}"/>
              </a:ext>
            </a:extLst>
          </p:cNvPr>
          <p:cNvSpPr txBox="1"/>
          <p:nvPr/>
        </p:nvSpPr>
        <p:spPr>
          <a:xfrm>
            <a:off x="4412939" y="208766"/>
            <a:ext cx="3736762" cy="584775"/>
          </a:xfrm>
          <a:prstGeom prst="rect">
            <a:avLst/>
          </a:prstGeom>
          <a:noFill/>
        </p:spPr>
        <p:txBody>
          <a:bodyPr wrap="square" rtlCol="0">
            <a:spAutoFit/>
          </a:bodyPr>
          <a:lstStyle/>
          <a:p>
            <a:r>
              <a:rPr lang="es-ES" sz="3200" b="1" dirty="0"/>
              <a:t>El conjunto de datos</a:t>
            </a:r>
          </a:p>
        </p:txBody>
      </p:sp>
      <p:sp>
        <p:nvSpPr>
          <p:cNvPr id="5" name="TextBox 4">
            <a:extLst>
              <a:ext uri="{FF2B5EF4-FFF2-40B4-BE49-F238E27FC236}">
                <a16:creationId xmlns:a16="http://schemas.microsoft.com/office/drawing/2014/main" id="{B71BCE6C-5CD1-A1FF-9909-F2D3D67DAD25}"/>
              </a:ext>
            </a:extLst>
          </p:cNvPr>
          <p:cNvSpPr txBox="1"/>
          <p:nvPr/>
        </p:nvSpPr>
        <p:spPr>
          <a:xfrm>
            <a:off x="5135730" y="5358519"/>
            <a:ext cx="1998955" cy="817245"/>
          </a:xfrm>
          <a:prstGeom prst="roundRect">
            <a:avLst/>
          </a:prstGeom>
          <a:noFill/>
          <a:ln>
            <a:solidFill>
              <a:schemeClr val="tx1">
                <a:lumMod val="65000"/>
                <a:lumOff val="35000"/>
              </a:schemeClr>
            </a:solidFill>
          </a:ln>
        </p:spPr>
        <p:txBody>
          <a:bodyPr wrap="square" rtlCol="0">
            <a:spAutoFit/>
          </a:bodyPr>
          <a:lstStyle/>
          <a:p>
            <a:r>
              <a:rPr lang="es-ES" sz="2100" dirty="0">
                <a:solidFill>
                  <a:schemeClr val="tx1">
                    <a:lumMod val="65000"/>
                    <a:lumOff val="35000"/>
                  </a:schemeClr>
                </a:solidFill>
              </a:rPr>
              <a:t>353 páginas de media</a:t>
            </a:r>
          </a:p>
        </p:txBody>
      </p:sp>
      <p:sp>
        <p:nvSpPr>
          <p:cNvPr id="6" name="TextBox 5">
            <a:extLst>
              <a:ext uri="{FF2B5EF4-FFF2-40B4-BE49-F238E27FC236}">
                <a16:creationId xmlns:a16="http://schemas.microsoft.com/office/drawing/2014/main" id="{EFEF5F97-DEE8-B243-3B23-DA97869FAAED}"/>
              </a:ext>
            </a:extLst>
          </p:cNvPr>
          <p:cNvSpPr txBox="1"/>
          <p:nvPr/>
        </p:nvSpPr>
        <p:spPr>
          <a:xfrm>
            <a:off x="1375298" y="2054209"/>
            <a:ext cx="2459854" cy="1174790"/>
          </a:xfrm>
          <a:prstGeom prst="roundRect">
            <a:avLst/>
          </a:prstGeom>
          <a:noFill/>
          <a:ln>
            <a:solidFill>
              <a:schemeClr val="tx1">
                <a:lumMod val="65000"/>
                <a:lumOff val="35000"/>
              </a:schemeClr>
            </a:solidFill>
          </a:ln>
        </p:spPr>
        <p:txBody>
          <a:bodyPr wrap="square" rtlCol="0">
            <a:spAutoFit/>
          </a:bodyPr>
          <a:lstStyle/>
          <a:p>
            <a:r>
              <a:rPr lang="es-ES" sz="2100" dirty="0">
                <a:solidFill>
                  <a:schemeClr val="tx1">
                    <a:lumMod val="65000"/>
                    <a:lumOff val="35000"/>
                  </a:schemeClr>
                </a:solidFill>
              </a:rPr>
              <a:t>3.94 calificación media, para más de 50 valoraciones</a:t>
            </a:r>
          </a:p>
        </p:txBody>
      </p:sp>
      <p:sp>
        <p:nvSpPr>
          <p:cNvPr id="7" name="TextBox 6">
            <a:extLst>
              <a:ext uri="{FF2B5EF4-FFF2-40B4-BE49-F238E27FC236}">
                <a16:creationId xmlns:a16="http://schemas.microsoft.com/office/drawing/2014/main" id="{B0F59834-17A2-7465-8AD9-C11601AF6007}"/>
              </a:ext>
            </a:extLst>
          </p:cNvPr>
          <p:cNvSpPr txBox="1"/>
          <p:nvPr/>
        </p:nvSpPr>
        <p:spPr>
          <a:xfrm>
            <a:off x="1385299" y="4021338"/>
            <a:ext cx="2343704" cy="817245"/>
          </a:xfrm>
          <a:prstGeom prst="roundRect">
            <a:avLst/>
          </a:prstGeom>
          <a:noFill/>
          <a:ln>
            <a:solidFill>
              <a:schemeClr val="tx1">
                <a:lumMod val="65000"/>
                <a:lumOff val="35000"/>
              </a:schemeClr>
            </a:solidFill>
          </a:ln>
        </p:spPr>
        <p:txBody>
          <a:bodyPr wrap="square" rtlCol="0">
            <a:spAutoFit/>
          </a:bodyPr>
          <a:lstStyle/>
          <a:p>
            <a:r>
              <a:rPr lang="es-ES" sz="2100" dirty="0">
                <a:solidFill>
                  <a:schemeClr val="tx1">
                    <a:lumMod val="65000"/>
                    <a:lumOff val="35000"/>
                  </a:schemeClr>
                </a:solidFill>
              </a:rPr>
              <a:t>1890 valoraciones de media</a:t>
            </a:r>
          </a:p>
        </p:txBody>
      </p:sp>
      <p:sp>
        <p:nvSpPr>
          <p:cNvPr id="8" name="TextBox 7">
            <a:extLst>
              <a:ext uri="{FF2B5EF4-FFF2-40B4-BE49-F238E27FC236}">
                <a16:creationId xmlns:a16="http://schemas.microsoft.com/office/drawing/2014/main" id="{331F7B0A-A8E8-1516-DBAA-87B6415999D0}"/>
              </a:ext>
            </a:extLst>
          </p:cNvPr>
          <p:cNvSpPr txBox="1"/>
          <p:nvPr/>
        </p:nvSpPr>
        <p:spPr>
          <a:xfrm>
            <a:off x="8369038" y="3911814"/>
            <a:ext cx="2343704" cy="1174790"/>
          </a:xfrm>
          <a:prstGeom prst="roundRect">
            <a:avLst/>
          </a:prstGeom>
          <a:noFill/>
          <a:ln>
            <a:solidFill>
              <a:schemeClr val="tx1">
                <a:lumMod val="65000"/>
                <a:lumOff val="35000"/>
              </a:schemeClr>
            </a:solidFill>
          </a:ln>
        </p:spPr>
        <p:txBody>
          <a:bodyPr wrap="square" rtlCol="0">
            <a:spAutoFit/>
          </a:bodyPr>
          <a:lstStyle/>
          <a:p>
            <a:r>
              <a:rPr lang="es-ES" sz="2100" dirty="0">
                <a:solidFill>
                  <a:schemeClr val="tx1">
                    <a:lumMod val="65000"/>
                    <a:lumOff val="35000"/>
                  </a:schemeClr>
                </a:solidFill>
              </a:rPr>
              <a:t>6244 autores. Incluye libros con más de un autor</a:t>
            </a:r>
          </a:p>
        </p:txBody>
      </p:sp>
      <p:sp>
        <p:nvSpPr>
          <p:cNvPr id="9" name="TextBox 8">
            <a:extLst>
              <a:ext uri="{FF2B5EF4-FFF2-40B4-BE49-F238E27FC236}">
                <a16:creationId xmlns:a16="http://schemas.microsoft.com/office/drawing/2014/main" id="{0177446F-78CD-2EA1-EFBB-CCE7B9983130}"/>
              </a:ext>
            </a:extLst>
          </p:cNvPr>
          <p:cNvSpPr txBox="1"/>
          <p:nvPr/>
        </p:nvSpPr>
        <p:spPr>
          <a:xfrm>
            <a:off x="8541413" y="2066551"/>
            <a:ext cx="1998955" cy="1174790"/>
          </a:xfrm>
          <a:prstGeom prst="roundRect">
            <a:avLst/>
          </a:prstGeom>
          <a:noFill/>
          <a:ln>
            <a:solidFill>
              <a:schemeClr val="tx1">
                <a:lumMod val="65000"/>
                <a:lumOff val="35000"/>
              </a:schemeClr>
            </a:solidFill>
          </a:ln>
        </p:spPr>
        <p:txBody>
          <a:bodyPr wrap="square" rtlCol="0">
            <a:spAutoFit/>
          </a:bodyPr>
          <a:lstStyle/>
          <a:p>
            <a:r>
              <a:rPr lang="es-ES" sz="2100" dirty="0">
                <a:solidFill>
                  <a:schemeClr val="tx1">
                    <a:lumMod val="65000"/>
                    <a:lumOff val="35000"/>
                  </a:schemeClr>
                </a:solidFill>
              </a:rPr>
              <a:t>11123 libros, 10555 filtrando audiolibros </a:t>
            </a:r>
          </a:p>
        </p:txBody>
      </p:sp>
      <p:sp>
        <p:nvSpPr>
          <p:cNvPr id="10" name="TextBox 9">
            <a:extLst>
              <a:ext uri="{FF2B5EF4-FFF2-40B4-BE49-F238E27FC236}">
                <a16:creationId xmlns:a16="http://schemas.microsoft.com/office/drawing/2014/main" id="{88611388-DFB0-17E4-C573-6A41A7E409AC}"/>
              </a:ext>
            </a:extLst>
          </p:cNvPr>
          <p:cNvSpPr txBox="1"/>
          <p:nvPr/>
        </p:nvSpPr>
        <p:spPr>
          <a:xfrm>
            <a:off x="5289238" y="1002305"/>
            <a:ext cx="1691938" cy="817245"/>
          </a:xfrm>
          <a:prstGeom prst="roundRect">
            <a:avLst/>
          </a:prstGeom>
          <a:noFill/>
          <a:ln>
            <a:solidFill>
              <a:schemeClr val="tx1">
                <a:lumMod val="65000"/>
                <a:lumOff val="35000"/>
              </a:schemeClr>
            </a:solidFill>
          </a:ln>
        </p:spPr>
        <p:txBody>
          <a:bodyPr wrap="square" rtlCol="0">
            <a:spAutoFit/>
          </a:bodyPr>
          <a:lstStyle/>
          <a:p>
            <a:r>
              <a:rPr lang="es-ES" sz="2100" dirty="0">
                <a:solidFill>
                  <a:schemeClr val="tx1">
                    <a:lumMod val="65000"/>
                    <a:lumOff val="35000"/>
                  </a:schemeClr>
                </a:solidFill>
              </a:rPr>
              <a:t>24 idiomas, 94.7% inglés</a:t>
            </a:r>
          </a:p>
        </p:txBody>
      </p:sp>
    </p:spTree>
    <p:extLst>
      <p:ext uri="{BB962C8B-B14F-4D97-AF65-F5344CB8AC3E}">
        <p14:creationId xmlns:p14="http://schemas.microsoft.com/office/powerpoint/2010/main" val="3136521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rectangle">
            <a:extLst>
              <a:ext uri="{FF2B5EF4-FFF2-40B4-BE49-F238E27FC236}">
                <a16:creationId xmlns:a16="http://schemas.microsoft.com/office/drawing/2014/main" id="{99767D40-0757-88C4-71E0-8F37534062A2}"/>
              </a:ext>
            </a:extLst>
          </p:cNvPr>
          <p:cNvPicPr>
            <a:picLocks noChangeAspect="1"/>
          </p:cNvPicPr>
          <p:nvPr/>
        </p:nvPicPr>
        <p:blipFill rotWithShape="1">
          <a:blip r:embed="rId2">
            <a:extLst>
              <a:ext uri="{28A0092B-C50C-407E-A947-70E740481C1C}">
                <a14:useLocalDpi xmlns:a14="http://schemas.microsoft.com/office/drawing/2010/main" val="0"/>
              </a:ext>
            </a:extLst>
          </a:blip>
          <a:srcRect l="9691" t="11521" r="10132" b="20518"/>
          <a:stretch/>
        </p:blipFill>
        <p:spPr>
          <a:xfrm>
            <a:off x="0" y="1"/>
            <a:ext cx="12260062" cy="6858000"/>
          </a:xfrm>
          <a:prstGeom prst="rect">
            <a:avLst/>
          </a:prstGeom>
        </p:spPr>
      </p:pic>
      <p:sp>
        <p:nvSpPr>
          <p:cNvPr id="4" name="TextBox 3">
            <a:extLst>
              <a:ext uri="{FF2B5EF4-FFF2-40B4-BE49-F238E27FC236}">
                <a16:creationId xmlns:a16="http://schemas.microsoft.com/office/drawing/2014/main" id="{20ECF31C-C204-1A1B-14ED-50B85BE179BC}"/>
              </a:ext>
            </a:extLst>
          </p:cNvPr>
          <p:cNvSpPr txBox="1"/>
          <p:nvPr/>
        </p:nvSpPr>
        <p:spPr>
          <a:xfrm>
            <a:off x="4911570" y="188493"/>
            <a:ext cx="2368858" cy="584775"/>
          </a:xfrm>
          <a:prstGeom prst="rect">
            <a:avLst/>
          </a:prstGeom>
          <a:noFill/>
        </p:spPr>
        <p:txBody>
          <a:bodyPr wrap="square" rtlCol="0">
            <a:spAutoFit/>
          </a:bodyPr>
          <a:lstStyle/>
          <a:p>
            <a:r>
              <a:rPr lang="es-ES" sz="3200" b="1" dirty="0"/>
              <a:t>La pregunta</a:t>
            </a:r>
          </a:p>
        </p:txBody>
      </p:sp>
      <p:pic>
        <p:nvPicPr>
          <p:cNvPr id="5" name="Picture 4">
            <a:extLst>
              <a:ext uri="{FF2B5EF4-FFF2-40B4-BE49-F238E27FC236}">
                <a16:creationId xmlns:a16="http://schemas.microsoft.com/office/drawing/2014/main" id="{C5D10535-CE1E-E68E-251D-4194BBF756CB}"/>
              </a:ext>
            </a:extLst>
          </p:cNvPr>
          <p:cNvPicPr>
            <a:picLocks noChangeAspect="1"/>
          </p:cNvPicPr>
          <p:nvPr/>
        </p:nvPicPr>
        <p:blipFill>
          <a:blip r:embed="rId3"/>
          <a:stretch>
            <a:fillRect/>
          </a:stretch>
        </p:blipFill>
        <p:spPr>
          <a:xfrm>
            <a:off x="1891551" y="1901674"/>
            <a:ext cx="4091999" cy="821973"/>
          </a:xfrm>
          <a:prstGeom prst="rect">
            <a:avLst/>
          </a:prstGeom>
        </p:spPr>
      </p:pic>
      <p:sp>
        <p:nvSpPr>
          <p:cNvPr id="6" name="Rectangle 5">
            <a:extLst>
              <a:ext uri="{FF2B5EF4-FFF2-40B4-BE49-F238E27FC236}">
                <a16:creationId xmlns:a16="http://schemas.microsoft.com/office/drawing/2014/main" id="{D618A6FC-7853-3E24-F1F8-384174B9B3A9}"/>
              </a:ext>
            </a:extLst>
          </p:cNvPr>
          <p:cNvSpPr/>
          <p:nvPr/>
        </p:nvSpPr>
        <p:spPr>
          <a:xfrm>
            <a:off x="1891551" y="2459118"/>
            <a:ext cx="3763525" cy="2645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Picture 6">
            <a:extLst>
              <a:ext uri="{FF2B5EF4-FFF2-40B4-BE49-F238E27FC236}">
                <a16:creationId xmlns:a16="http://schemas.microsoft.com/office/drawing/2014/main" id="{0EC26840-F7DA-3858-22C3-59D0A14BC7C4}"/>
              </a:ext>
            </a:extLst>
          </p:cNvPr>
          <p:cNvPicPr>
            <a:picLocks noChangeAspect="1"/>
          </p:cNvPicPr>
          <p:nvPr/>
        </p:nvPicPr>
        <p:blipFill>
          <a:blip r:embed="rId4"/>
          <a:stretch>
            <a:fillRect/>
          </a:stretch>
        </p:blipFill>
        <p:spPr>
          <a:xfrm>
            <a:off x="6834282" y="1618703"/>
            <a:ext cx="3460362" cy="1104944"/>
          </a:xfrm>
          <a:prstGeom prst="rect">
            <a:avLst/>
          </a:prstGeom>
        </p:spPr>
      </p:pic>
      <p:sp>
        <p:nvSpPr>
          <p:cNvPr id="9" name="Rectangle 8">
            <a:extLst>
              <a:ext uri="{FF2B5EF4-FFF2-40B4-BE49-F238E27FC236}">
                <a16:creationId xmlns:a16="http://schemas.microsoft.com/office/drawing/2014/main" id="{A78D3F8D-5568-E168-9F29-34CB7FC1DCA3}"/>
              </a:ext>
            </a:extLst>
          </p:cNvPr>
          <p:cNvSpPr/>
          <p:nvPr/>
        </p:nvSpPr>
        <p:spPr>
          <a:xfrm>
            <a:off x="6682700" y="2459118"/>
            <a:ext cx="3763525" cy="2645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TextBox 9">
            <a:extLst>
              <a:ext uri="{FF2B5EF4-FFF2-40B4-BE49-F238E27FC236}">
                <a16:creationId xmlns:a16="http://schemas.microsoft.com/office/drawing/2014/main" id="{298AF989-61BE-840D-4A6C-6C53FA25C64A}"/>
              </a:ext>
            </a:extLst>
          </p:cNvPr>
          <p:cNvSpPr txBox="1"/>
          <p:nvPr/>
        </p:nvSpPr>
        <p:spPr>
          <a:xfrm>
            <a:off x="1450018" y="3327260"/>
            <a:ext cx="6655295" cy="1938992"/>
          </a:xfrm>
          <a:prstGeom prst="rect">
            <a:avLst/>
          </a:prstGeom>
          <a:noFill/>
        </p:spPr>
        <p:txBody>
          <a:bodyPr wrap="square" rtlCol="0">
            <a:spAutoFit/>
          </a:bodyPr>
          <a:lstStyle/>
          <a:p>
            <a:r>
              <a:rPr lang="es-ES" sz="3200" b="1" i="0" dirty="0">
                <a:solidFill>
                  <a:schemeClr val="tx1">
                    <a:lumMod val="65000"/>
                    <a:lumOff val="35000"/>
                  </a:schemeClr>
                </a:solidFill>
                <a:effectLst/>
                <a:latin typeface="Calibri" panose="020F0502020204030204" pitchFamily="34" charset="0"/>
                <a:cs typeface="Calibri" panose="020F0502020204030204" pitchFamily="34" charset="0"/>
              </a:rPr>
              <a:t>“Me gusta más la crítica aguda de un hombre inteligente que la aprobación irreflexiva de las masas.”</a:t>
            </a:r>
          </a:p>
          <a:p>
            <a:r>
              <a:rPr lang="es-ES" sz="2400" dirty="0" err="1">
                <a:solidFill>
                  <a:schemeClr val="tx1">
                    <a:lumMod val="65000"/>
                    <a:lumOff val="35000"/>
                  </a:schemeClr>
                </a:solidFill>
                <a:latin typeface="Calibri" panose="020F0502020204030204" pitchFamily="34" charset="0"/>
                <a:cs typeface="Calibri" panose="020F0502020204030204" pitchFamily="34" charset="0"/>
              </a:rPr>
              <a:t>Johanes</a:t>
            </a:r>
            <a:r>
              <a:rPr lang="es-ES" sz="2400" dirty="0">
                <a:solidFill>
                  <a:schemeClr val="tx1">
                    <a:lumMod val="65000"/>
                    <a:lumOff val="35000"/>
                  </a:schemeClr>
                </a:solidFill>
                <a:latin typeface="Calibri" panose="020F0502020204030204" pitchFamily="34" charset="0"/>
                <a:cs typeface="Calibri" panose="020F0502020204030204" pitchFamily="34" charset="0"/>
              </a:rPr>
              <a:t> Kepler, astrónomo alemán s. XVII</a:t>
            </a:r>
          </a:p>
        </p:txBody>
      </p:sp>
      <p:sp>
        <p:nvSpPr>
          <p:cNvPr id="11" name="TextBox 10">
            <a:extLst>
              <a:ext uri="{FF2B5EF4-FFF2-40B4-BE49-F238E27FC236}">
                <a16:creationId xmlns:a16="http://schemas.microsoft.com/office/drawing/2014/main" id="{DFBFD57D-E41D-9E68-3719-44E339099F04}"/>
              </a:ext>
            </a:extLst>
          </p:cNvPr>
          <p:cNvSpPr txBox="1"/>
          <p:nvPr/>
        </p:nvSpPr>
        <p:spPr>
          <a:xfrm>
            <a:off x="4431739" y="990760"/>
            <a:ext cx="3328519" cy="461665"/>
          </a:xfrm>
          <a:prstGeom prst="rect">
            <a:avLst/>
          </a:prstGeom>
          <a:noFill/>
        </p:spPr>
        <p:txBody>
          <a:bodyPr wrap="square" rtlCol="0">
            <a:spAutoFit/>
          </a:bodyPr>
          <a:lstStyle/>
          <a:p>
            <a:r>
              <a:rPr lang="es-ES" sz="2400" b="1" i="0" dirty="0">
                <a:solidFill>
                  <a:schemeClr val="tx1">
                    <a:lumMod val="65000"/>
                    <a:lumOff val="35000"/>
                  </a:schemeClr>
                </a:solidFill>
                <a:effectLst/>
                <a:latin typeface="Calibri" panose="020F0502020204030204" pitchFamily="34" charset="0"/>
                <a:cs typeface="Calibri" panose="020F0502020204030204" pitchFamily="34" charset="0"/>
              </a:rPr>
              <a:t>¿Cómo puede ser que…?</a:t>
            </a:r>
            <a:endParaRPr lang="es-ES" sz="2400" dirty="0"/>
          </a:p>
        </p:txBody>
      </p:sp>
      <p:sp>
        <p:nvSpPr>
          <p:cNvPr id="12" name="TextBox 11">
            <a:extLst>
              <a:ext uri="{FF2B5EF4-FFF2-40B4-BE49-F238E27FC236}">
                <a16:creationId xmlns:a16="http://schemas.microsoft.com/office/drawing/2014/main" id="{81DE6305-5BC9-A0A3-89AF-C28C0062475E}"/>
              </a:ext>
            </a:extLst>
          </p:cNvPr>
          <p:cNvSpPr txBox="1"/>
          <p:nvPr/>
        </p:nvSpPr>
        <p:spPr>
          <a:xfrm>
            <a:off x="5947276" y="2201418"/>
            <a:ext cx="461639" cy="707886"/>
          </a:xfrm>
          <a:prstGeom prst="rect">
            <a:avLst/>
          </a:prstGeom>
          <a:noFill/>
        </p:spPr>
        <p:txBody>
          <a:bodyPr wrap="square" rtlCol="0">
            <a:spAutoFit/>
          </a:bodyPr>
          <a:lstStyle/>
          <a:p>
            <a:r>
              <a:rPr lang="es-ES" sz="4000" b="1" dirty="0"/>
              <a:t>=</a:t>
            </a:r>
          </a:p>
        </p:txBody>
      </p:sp>
      <p:pic>
        <p:nvPicPr>
          <p:cNvPr id="13" name="Picture 12" descr="A person with a beard&#10;&#10;Description automatically generated">
            <a:extLst>
              <a:ext uri="{FF2B5EF4-FFF2-40B4-BE49-F238E27FC236}">
                <a16:creationId xmlns:a16="http://schemas.microsoft.com/office/drawing/2014/main" id="{C39AF5E0-DC9A-F280-460E-9B1DC91C104E}"/>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600" b="99800" l="10000" r="90000">
                        <a14:foregroundMark x1="34250" y1="86800" x2="21125" y2="97200"/>
                        <a14:foregroundMark x1="21125" y1="97200" x2="19250" y2="99800"/>
                        <a14:foregroundMark x1="40125" y1="9600" x2="46625" y2="7600"/>
                        <a14:foregroundMark x1="46625" y1="7600" x2="53125" y2="9600"/>
                        <a14:foregroundMark x1="53125" y1="9600" x2="53750" y2="10000"/>
                      </a14:backgroundRemoval>
                    </a14:imgEffect>
                  </a14:imgLayer>
                </a14:imgProps>
              </a:ext>
              <a:ext uri="{28A0092B-C50C-407E-A947-70E740481C1C}">
                <a14:useLocalDpi xmlns:a14="http://schemas.microsoft.com/office/drawing/2010/main" val="0"/>
              </a:ext>
            </a:extLst>
          </a:blip>
          <a:stretch>
            <a:fillRect/>
          </a:stretch>
        </p:blipFill>
        <p:spPr>
          <a:xfrm>
            <a:off x="7992570" y="3429000"/>
            <a:ext cx="5047248" cy="3154530"/>
          </a:xfrm>
          <a:prstGeom prst="rect">
            <a:avLst/>
          </a:prstGeom>
        </p:spPr>
      </p:pic>
    </p:spTree>
    <p:extLst>
      <p:ext uri="{BB962C8B-B14F-4D97-AF65-F5344CB8AC3E}">
        <p14:creationId xmlns:p14="http://schemas.microsoft.com/office/powerpoint/2010/main" val="1900935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rectangle">
            <a:extLst>
              <a:ext uri="{FF2B5EF4-FFF2-40B4-BE49-F238E27FC236}">
                <a16:creationId xmlns:a16="http://schemas.microsoft.com/office/drawing/2014/main" id="{99767D40-0757-88C4-71E0-8F37534062A2}"/>
              </a:ext>
            </a:extLst>
          </p:cNvPr>
          <p:cNvPicPr>
            <a:picLocks noChangeAspect="1"/>
          </p:cNvPicPr>
          <p:nvPr/>
        </p:nvPicPr>
        <p:blipFill rotWithShape="1">
          <a:blip r:embed="rId2">
            <a:extLst>
              <a:ext uri="{28A0092B-C50C-407E-A947-70E740481C1C}">
                <a14:useLocalDpi xmlns:a14="http://schemas.microsoft.com/office/drawing/2010/main" val="0"/>
              </a:ext>
            </a:extLst>
          </a:blip>
          <a:srcRect l="9691" t="11521" r="10132" b="20518"/>
          <a:stretch/>
        </p:blipFill>
        <p:spPr>
          <a:xfrm>
            <a:off x="0" y="1"/>
            <a:ext cx="12260062" cy="6858000"/>
          </a:xfrm>
          <a:prstGeom prst="rect">
            <a:avLst/>
          </a:prstGeom>
        </p:spPr>
      </p:pic>
      <p:sp>
        <p:nvSpPr>
          <p:cNvPr id="2" name="TextBox 1">
            <a:extLst>
              <a:ext uri="{FF2B5EF4-FFF2-40B4-BE49-F238E27FC236}">
                <a16:creationId xmlns:a16="http://schemas.microsoft.com/office/drawing/2014/main" id="{458A3CC9-7371-9727-97D9-86CAF67153F9}"/>
              </a:ext>
            </a:extLst>
          </p:cNvPr>
          <p:cNvSpPr txBox="1"/>
          <p:nvPr/>
        </p:nvSpPr>
        <p:spPr>
          <a:xfrm>
            <a:off x="1930892" y="488271"/>
            <a:ext cx="8416031" cy="584775"/>
          </a:xfrm>
          <a:prstGeom prst="rect">
            <a:avLst/>
          </a:prstGeom>
          <a:noFill/>
        </p:spPr>
        <p:txBody>
          <a:bodyPr wrap="square" rtlCol="0">
            <a:spAutoFit/>
          </a:bodyPr>
          <a:lstStyle/>
          <a:p>
            <a:r>
              <a:rPr lang="es-ES" sz="3200" b="1" dirty="0"/>
              <a:t>Qué hace que un libro tenga puntuaciones altas?</a:t>
            </a:r>
          </a:p>
        </p:txBody>
      </p:sp>
      <p:sp>
        <p:nvSpPr>
          <p:cNvPr id="8" name="TextBox 7">
            <a:extLst>
              <a:ext uri="{FF2B5EF4-FFF2-40B4-BE49-F238E27FC236}">
                <a16:creationId xmlns:a16="http://schemas.microsoft.com/office/drawing/2014/main" id="{ACF98BA1-AE0D-C843-A4D6-3C4B60F07843}"/>
              </a:ext>
            </a:extLst>
          </p:cNvPr>
          <p:cNvSpPr txBox="1"/>
          <p:nvPr/>
        </p:nvSpPr>
        <p:spPr>
          <a:xfrm>
            <a:off x="1930892" y="1321619"/>
            <a:ext cx="7075503" cy="2954655"/>
          </a:xfrm>
          <a:prstGeom prst="rect">
            <a:avLst/>
          </a:prstGeom>
          <a:noFill/>
        </p:spPr>
        <p:txBody>
          <a:bodyPr wrap="square" rtlCol="0">
            <a:spAutoFit/>
          </a:bodyPr>
          <a:lstStyle/>
          <a:p>
            <a:pPr marL="342900" indent="-342900">
              <a:buAutoNum type="arabicPeriod"/>
            </a:pPr>
            <a:r>
              <a:rPr lang="es-ES" sz="2400" dirty="0">
                <a:solidFill>
                  <a:schemeClr val="tx1">
                    <a:lumMod val="65000"/>
                    <a:lumOff val="35000"/>
                  </a:schemeClr>
                </a:solidFill>
              </a:rPr>
              <a:t>¿Afecta el idioma del libro?</a:t>
            </a:r>
          </a:p>
          <a:p>
            <a:pPr marL="342900" indent="-342900">
              <a:buAutoNum type="arabicPeriod"/>
            </a:pPr>
            <a:r>
              <a:rPr lang="es-ES" sz="2400" dirty="0">
                <a:solidFill>
                  <a:schemeClr val="tx1">
                    <a:lumMod val="65000"/>
                    <a:lumOff val="35000"/>
                  </a:schemeClr>
                </a:solidFill>
              </a:rPr>
              <a:t>¿Son mejores los libros más recientes?</a:t>
            </a:r>
          </a:p>
          <a:p>
            <a:pPr marL="342900" indent="-342900">
              <a:buAutoNum type="arabicPeriod"/>
            </a:pPr>
            <a:r>
              <a:rPr lang="es-ES" sz="2400" dirty="0">
                <a:solidFill>
                  <a:schemeClr val="tx1">
                    <a:lumMod val="65000"/>
                    <a:lumOff val="35000"/>
                  </a:schemeClr>
                </a:solidFill>
              </a:rPr>
              <a:t>¿Afecta el número de valoraciones a la puntuación?</a:t>
            </a:r>
          </a:p>
          <a:p>
            <a:pPr marL="342900" indent="-342900">
              <a:buAutoNum type="arabicPeriod"/>
            </a:pPr>
            <a:r>
              <a:rPr lang="es-ES" sz="2400" dirty="0">
                <a:solidFill>
                  <a:schemeClr val="tx1">
                    <a:lumMod val="65000"/>
                    <a:lumOff val="35000"/>
                  </a:schemeClr>
                </a:solidFill>
              </a:rPr>
              <a:t>¿Tienen mejor puntuación media los autores con más libros?</a:t>
            </a:r>
          </a:p>
          <a:p>
            <a:pPr marL="342900" indent="-342900">
              <a:buAutoNum type="arabicPeriod"/>
            </a:pPr>
            <a:r>
              <a:rPr lang="es-ES" sz="2400" dirty="0">
                <a:solidFill>
                  <a:schemeClr val="tx1">
                    <a:lumMod val="65000"/>
                    <a:lumOff val="35000"/>
                  </a:schemeClr>
                </a:solidFill>
              </a:rPr>
              <a:t>¿Tienen mejor puntuación los libros más largos?</a:t>
            </a:r>
          </a:p>
          <a:p>
            <a:pPr marL="342900" indent="-342900">
              <a:buAutoNum type="arabicPeriod"/>
            </a:pPr>
            <a:r>
              <a:rPr lang="es-ES" sz="2400" dirty="0">
                <a:solidFill>
                  <a:schemeClr val="tx1">
                    <a:lumMod val="65000"/>
                    <a:lumOff val="35000"/>
                  </a:schemeClr>
                </a:solidFill>
              </a:rPr>
              <a:t>Conclusiones</a:t>
            </a:r>
          </a:p>
          <a:p>
            <a:pPr marL="342900" indent="-342900">
              <a:buAutoNum type="arabicPeriod"/>
            </a:pPr>
            <a:endParaRPr lang="es-ES" dirty="0"/>
          </a:p>
        </p:txBody>
      </p:sp>
    </p:spTree>
    <p:extLst>
      <p:ext uri="{BB962C8B-B14F-4D97-AF65-F5344CB8AC3E}">
        <p14:creationId xmlns:p14="http://schemas.microsoft.com/office/powerpoint/2010/main" val="2291498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rectangle">
            <a:extLst>
              <a:ext uri="{FF2B5EF4-FFF2-40B4-BE49-F238E27FC236}">
                <a16:creationId xmlns:a16="http://schemas.microsoft.com/office/drawing/2014/main" id="{99767D40-0757-88C4-71E0-8F37534062A2}"/>
              </a:ext>
            </a:extLst>
          </p:cNvPr>
          <p:cNvPicPr>
            <a:picLocks noChangeAspect="1"/>
          </p:cNvPicPr>
          <p:nvPr/>
        </p:nvPicPr>
        <p:blipFill rotWithShape="1">
          <a:blip r:embed="rId2">
            <a:extLst>
              <a:ext uri="{28A0092B-C50C-407E-A947-70E740481C1C}">
                <a14:useLocalDpi xmlns:a14="http://schemas.microsoft.com/office/drawing/2010/main" val="0"/>
              </a:ext>
            </a:extLst>
          </a:blip>
          <a:srcRect l="9691" t="11521" r="10132" b="20518"/>
          <a:stretch/>
        </p:blipFill>
        <p:spPr>
          <a:xfrm>
            <a:off x="0" y="1"/>
            <a:ext cx="12260062" cy="6858000"/>
          </a:xfrm>
          <a:prstGeom prst="rect">
            <a:avLst/>
          </a:prstGeom>
        </p:spPr>
      </p:pic>
      <p:sp>
        <p:nvSpPr>
          <p:cNvPr id="2" name="TextBox 1">
            <a:extLst>
              <a:ext uri="{FF2B5EF4-FFF2-40B4-BE49-F238E27FC236}">
                <a16:creationId xmlns:a16="http://schemas.microsoft.com/office/drawing/2014/main" id="{D62C61E0-E6FF-14D6-7CB1-44BA5ED204EA}"/>
              </a:ext>
            </a:extLst>
          </p:cNvPr>
          <p:cNvSpPr txBox="1"/>
          <p:nvPr/>
        </p:nvSpPr>
        <p:spPr>
          <a:xfrm>
            <a:off x="3518081" y="185292"/>
            <a:ext cx="4930938" cy="584775"/>
          </a:xfrm>
          <a:prstGeom prst="rect">
            <a:avLst/>
          </a:prstGeom>
          <a:noFill/>
        </p:spPr>
        <p:txBody>
          <a:bodyPr wrap="square" rtlCol="0">
            <a:spAutoFit/>
          </a:bodyPr>
          <a:lstStyle/>
          <a:p>
            <a:r>
              <a:rPr lang="es-ES" sz="3200" b="1" dirty="0"/>
              <a:t>¿Afecta el idioma del libro?</a:t>
            </a:r>
          </a:p>
        </p:txBody>
      </p:sp>
      <p:pic>
        <p:nvPicPr>
          <p:cNvPr id="4" name="Picture 3" descr="Application&#10;&#10;Description automatically generated with medium confidence">
            <a:extLst>
              <a:ext uri="{FF2B5EF4-FFF2-40B4-BE49-F238E27FC236}">
                <a16:creationId xmlns:a16="http://schemas.microsoft.com/office/drawing/2014/main" id="{E98E756F-2F07-6E85-C8DF-5869021A0133}"/>
              </a:ext>
            </a:extLst>
          </p:cNvPr>
          <p:cNvPicPr>
            <a:picLocks noChangeAspect="1"/>
          </p:cNvPicPr>
          <p:nvPr/>
        </p:nvPicPr>
        <p:blipFill rotWithShape="1">
          <a:blip r:embed="rId3">
            <a:extLst>
              <a:ext uri="{28A0092B-C50C-407E-A947-70E740481C1C}">
                <a14:useLocalDpi xmlns:a14="http://schemas.microsoft.com/office/drawing/2010/main" val="0"/>
              </a:ext>
            </a:extLst>
          </a:blip>
          <a:srcRect l="1580" t="17649" r="7301" b="6194"/>
          <a:stretch/>
        </p:blipFill>
        <p:spPr>
          <a:xfrm>
            <a:off x="660945" y="1624614"/>
            <a:ext cx="9968782" cy="4348692"/>
          </a:xfrm>
          <a:prstGeom prst="rect">
            <a:avLst/>
          </a:prstGeom>
        </p:spPr>
      </p:pic>
      <p:sp>
        <p:nvSpPr>
          <p:cNvPr id="5" name="TextBox 4">
            <a:extLst>
              <a:ext uri="{FF2B5EF4-FFF2-40B4-BE49-F238E27FC236}">
                <a16:creationId xmlns:a16="http://schemas.microsoft.com/office/drawing/2014/main" id="{73F419CC-498E-683B-7454-C5D82EC24E93}"/>
              </a:ext>
            </a:extLst>
          </p:cNvPr>
          <p:cNvSpPr txBox="1"/>
          <p:nvPr/>
        </p:nvSpPr>
        <p:spPr>
          <a:xfrm>
            <a:off x="7069781" y="1801624"/>
            <a:ext cx="3559946" cy="1384995"/>
          </a:xfrm>
          <a:prstGeom prst="rect">
            <a:avLst/>
          </a:prstGeom>
          <a:noFill/>
        </p:spPr>
        <p:txBody>
          <a:bodyPr wrap="square" rtlCol="0">
            <a:spAutoFit/>
          </a:bodyPr>
          <a:lstStyle/>
          <a:p>
            <a:pPr marL="742950" lvl="1" indent="-285750">
              <a:buFontTx/>
              <a:buChar char="-"/>
            </a:pPr>
            <a:r>
              <a:rPr lang="es-ES" sz="2100" dirty="0">
                <a:solidFill>
                  <a:schemeClr val="tx1">
                    <a:lumMod val="65000"/>
                    <a:lumOff val="35000"/>
                  </a:schemeClr>
                </a:solidFill>
              </a:rPr>
              <a:t>Español (218/ 37,2%)</a:t>
            </a:r>
          </a:p>
          <a:p>
            <a:pPr marL="742950" lvl="1" indent="-285750">
              <a:buFontTx/>
              <a:buChar char="-"/>
            </a:pPr>
            <a:r>
              <a:rPr lang="es-ES" sz="2100" dirty="0">
                <a:solidFill>
                  <a:schemeClr val="tx1">
                    <a:lumMod val="65000"/>
                    <a:lumOff val="35000"/>
                  </a:schemeClr>
                </a:solidFill>
              </a:rPr>
              <a:t>Francés (144/ 24,5%)</a:t>
            </a:r>
          </a:p>
          <a:p>
            <a:pPr marL="742950" lvl="1" indent="-285750">
              <a:buFontTx/>
              <a:buChar char="-"/>
            </a:pPr>
            <a:r>
              <a:rPr lang="es-ES" sz="2100" dirty="0">
                <a:solidFill>
                  <a:schemeClr val="tx1">
                    <a:lumMod val="65000"/>
                    <a:lumOff val="35000"/>
                  </a:schemeClr>
                </a:solidFill>
              </a:rPr>
              <a:t>Alemán (99 / 16,89%)</a:t>
            </a:r>
          </a:p>
          <a:p>
            <a:pPr marL="742950" lvl="1" indent="-285750">
              <a:buFontTx/>
              <a:buChar char="-"/>
            </a:pPr>
            <a:r>
              <a:rPr lang="es-ES" sz="2100" dirty="0">
                <a:solidFill>
                  <a:schemeClr val="tx1">
                    <a:lumMod val="65000"/>
                    <a:lumOff val="35000"/>
                  </a:schemeClr>
                </a:solidFill>
              </a:rPr>
              <a:t>Japonés (46/ 7,85%)</a:t>
            </a:r>
          </a:p>
        </p:txBody>
      </p:sp>
      <p:sp>
        <p:nvSpPr>
          <p:cNvPr id="6" name="TextBox 5">
            <a:extLst>
              <a:ext uri="{FF2B5EF4-FFF2-40B4-BE49-F238E27FC236}">
                <a16:creationId xmlns:a16="http://schemas.microsoft.com/office/drawing/2014/main" id="{7A8167ED-F7AC-1DC3-2ABA-3E8695E5C326}"/>
              </a:ext>
            </a:extLst>
          </p:cNvPr>
          <p:cNvSpPr txBox="1"/>
          <p:nvPr/>
        </p:nvSpPr>
        <p:spPr>
          <a:xfrm>
            <a:off x="900643" y="1162949"/>
            <a:ext cx="6077206" cy="461665"/>
          </a:xfrm>
          <a:prstGeom prst="rect">
            <a:avLst/>
          </a:prstGeom>
          <a:noFill/>
        </p:spPr>
        <p:txBody>
          <a:bodyPr wrap="square" rtlCol="0">
            <a:spAutoFit/>
          </a:bodyPr>
          <a:lstStyle/>
          <a:p>
            <a:r>
              <a:rPr lang="es-ES" sz="2400" b="1" dirty="0">
                <a:solidFill>
                  <a:schemeClr val="tx1">
                    <a:lumMod val="65000"/>
                    <a:lumOff val="35000"/>
                  </a:schemeClr>
                </a:solidFill>
                <a:latin typeface="Calibri" panose="020F0502020204030204" pitchFamily="34" charset="0"/>
                <a:cs typeface="Calibri" panose="020F0502020204030204" pitchFamily="34" charset="0"/>
              </a:rPr>
              <a:t>Número de libros en cada idioma (sin inglés)</a:t>
            </a:r>
            <a:endParaRPr lang="es-ES" sz="2400" dirty="0"/>
          </a:p>
        </p:txBody>
      </p:sp>
    </p:spTree>
    <p:extLst>
      <p:ext uri="{BB962C8B-B14F-4D97-AF65-F5344CB8AC3E}">
        <p14:creationId xmlns:p14="http://schemas.microsoft.com/office/powerpoint/2010/main" val="1953674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rectangle">
            <a:extLst>
              <a:ext uri="{FF2B5EF4-FFF2-40B4-BE49-F238E27FC236}">
                <a16:creationId xmlns:a16="http://schemas.microsoft.com/office/drawing/2014/main" id="{99767D40-0757-88C4-71E0-8F37534062A2}"/>
              </a:ext>
            </a:extLst>
          </p:cNvPr>
          <p:cNvPicPr>
            <a:picLocks noChangeAspect="1"/>
          </p:cNvPicPr>
          <p:nvPr/>
        </p:nvPicPr>
        <p:blipFill rotWithShape="1">
          <a:blip r:embed="rId2">
            <a:extLst>
              <a:ext uri="{28A0092B-C50C-407E-A947-70E740481C1C}">
                <a14:useLocalDpi xmlns:a14="http://schemas.microsoft.com/office/drawing/2010/main" val="0"/>
              </a:ext>
            </a:extLst>
          </a:blip>
          <a:srcRect l="9691" t="11521" r="10132" b="20518"/>
          <a:stretch/>
        </p:blipFill>
        <p:spPr>
          <a:xfrm>
            <a:off x="0" y="1"/>
            <a:ext cx="12260062" cy="6858000"/>
          </a:xfrm>
          <a:prstGeom prst="rect">
            <a:avLst/>
          </a:prstGeom>
        </p:spPr>
      </p:pic>
      <p:sp>
        <p:nvSpPr>
          <p:cNvPr id="2" name="TextBox 1">
            <a:extLst>
              <a:ext uri="{FF2B5EF4-FFF2-40B4-BE49-F238E27FC236}">
                <a16:creationId xmlns:a16="http://schemas.microsoft.com/office/drawing/2014/main" id="{07EFE86D-D572-8769-07EF-8018F1F81A38}"/>
              </a:ext>
            </a:extLst>
          </p:cNvPr>
          <p:cNvSpPr txBox="1"/>
          <p:nvPr/>
        </p:nvSpPr>
        <p:spPr>
          <a:xfrm>
            <a:off x="3518081" y="336212"/>
            <a:ext cx="4930938" cy="584775"/>
          </a:xfrm>
          <a:prstGeom prst="rect">
            <a:avLst/>
          </a:prstGeom>
          <a:noFill/>
        </p:spPr>
        <p:txBody>
          <a:bodyPr wrap="square" rtlCol="0">
            <a:spAutoFit/>
          </a:bodyPr>
          <a:lstStyle/>
          <a:p>
            <a:r>
              <a:rPr lang="es-ES" sz="3200" b="1" dirty="0"/>
              <a:t>¿Afecta el idioma del libro?</a:t>
            </a:r>
          </a:p>
        </p:txBody>
      </p:sp>
      <p:sp>
        <p:nvSpPr>
          <p:cNvPr id="4" name="Rectangle 3">
            <a:extLst>
              <a:ext uri="{FF2B5EF4-FFF2-40B4-BE49-F238E27FC236}">
                <a16:creationId xmlns:a16="http://schemas.microsoft.com/office/drawing/2014/main" id="{A67A2AEF-F246-2797-81CE-58479CFA7075}"/>
              </a:ext>
            </a:extLst>
          </p:cNvPr>
          <p:cNvSpPr/>
          <p:nvPr/>
        </p:nvSpPr>
        <p:spPr>
          <a:xfrm>
            <a:off x="8558074" y="1233999"/>
            <a:ext cx="337352" cy="328473"/>
          </a:xfrm>
          <a:prstGeom prst="rect">
            <a:avLst/>
          </a:prstGeom>
          <a:solidFill>
            <a:srgbClr val="6666FF"/>
          </a:solidFill>
          <a:ln>
            <a:solidFill>
              <a:srgbClr val="66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angle 4">
            <a:extLst>
              <a:ext uri="{FF2B5EF4-FFF2-40B4-BE49-F238E27FC236}">
                <a16:creationId xmlns:a16="http://schemas.microsoft.com/office/drawing/2014/main" id="{C8F44CBB-C1AC-6F1A-B698-3F81EE9C1395}"/>
              </a:ext>
            </a:extLst>
          </p:cNvPr>
          <p:cNvSpPr/>
          <p:nvPr/>
        </p:nvSpPr>
        <p:spPr>
          <a:xfrm>
            <a:off x="8558074" y="1703035"/>
            <a:ext cx="337352" cy="328473"/>
          </a:xfrm>
          <a:prstGeom prst="rect">
            <a:avLst/>
          </a:prstGeom>
          <a:solidFill>
            <a:srgbClr val="FF505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angle 5">
            <a:extLst>
              <a:ext uri="{FF2B5EF4-FFF2-40B4-BE49-F238E27FC236}">
                <a16:creationId xmlns:a16="http://schemas.microsoft.com/office/drawing/2014/main" id="{D49E24E2-030E-99E3-C36D-C68CED33FE37}"/>
              </a:ext>
            </a:extLst>
          </p:cNvPr>
          <p:cNvSpPr/>
          <p:nvPr/>
        </p:nvSpPr>
        <p:spPr>
          <a:xfrm>
            <a:off x="8558074" y="2177377"/>
            <a:ext cx="337352" cy="328473"/>
          </a:xfrm>
          <a:prstGeom prst="rect">
            <a:avLst/>
          </a:prstGeom>
          <a:solidFill>
            <a:srgbClr val="00CC99"/>
          </a:solid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TextBox 6">
            <a:extLst>
              <a:ext uri="{FF2B5EF4-FFF2-40B4-BE49-F238E27FC236}">
                <a16:creationId xmlns:a16="http://schemas.microsoft.com/office/drawing/2014/main" id="{123DBAFB-F3A6-57FA-85FF-328392F6F45E}"/>
              </a:ext>
            </a:extLst>
          </p:cNvPr>
          <p:cNvSpPr txBox="1"/>
          <p:nvPr/>
        </p:nvSpPr>
        <p:spPr>
          <a:xfrm>
            <a:off x="9138038" y="1213569"/>
            <a:ext cx="1873188" cy="369332"/>
          </a:xfrm>
          <a:prstGeom prst="rect">
            <a:avLst/>
          </a:prstGeom>
          <a:noFill/>
        </p:spPr>
        <p:txBody>
          <a:bodyPr wrap="square" rtlCol="0">
            <a:spAutoFit/>
          </a:bodyPr>
          <a:lstStyle/>
          <a:p>
            <a:r>
              <a:rPr lang="es-ES" dirty="0" err="1">
                <a:solidFill>
                  <a:schemeClr val="tx1">
                    <a:lumMod val="65000"/>
                    <a:lumOff val="35000"/>
                  </a:schemeClr>
                </a:solidFill>
              </a:rPr>
              <a:t>Average</a:t>
            </a:r>
            <a:r>
              <a:rPr lang="es-ES" dirty="0">
                <a:solidFill>
                  <a:schemeClr val="tx1">
                    <a:lumMod val="65000"/>
                    <a:lumOff val="35000"/>
                  </a:schemeClr>
                </a:solidFill>
              </a:rPr>
              <a:t> rating</a:t>
            </a:r>
          </a:p>
        </p:txBody>
      </p:sp>
      <p:sp>
        <p:nvSpPr>
          <p:cNvPr id="8" name="TextBox 7">
            <a:extLst>
              <a:ext uri="{FF2B5EF4-FFF2-40B4-BE49-F238E27FC236}">
                <a16:creationId xmlns:a16="http://schemas.microsoft.com/office/drawing/2014/main" id="{58F4A174-FB5E-AE2E-310A-8FE347382000}"/>
              </a:ext>
            </a:extLst>
          </p:cNvPr>
          <p:cNvSpPr txBox="1"/>
          <p:nvPr/>
        </p:nvSpPr>
        <p:spPr>
          <a:xfrm>
            <a:off x="9151095" y="1682605"/>
            <a:ext cx="1873188" cy="369332"/>
          </a:xfrm>
          <a:prstGeom prst="rect">
            <a:avLst/>
          </a:prstGeom>
          <a:noFill/>
        </p:spPr>
        <p:txBody>
          <a:bodyPr wrap="square" rtlCol="0">
            <a:spAutoFit/>
          </a:bodyPr>
          <a:lstStyle/>
          <a:p>
            <a:r>
              <a:rPr lang="es-ES" dirty="0">
                <a:solidFill>
                  <a:schemeClr val="tx1">
                    <a:lumMod val="65000"/>
                    <a:lumOff val="35000"/>
                  </a:schemeClr>
                </a:solidFill>
              </a:rPr>
              <a:t>Max rating</a:t>
            </a:r>
          </a:p>
        </p:txBody>
      </p:sp>
      <p:sp>
        <p:nvSpPr>
          <p:cNvPr id="9" name="TextBox 8">
            <a:extLst>
              <a:ext uri="{FF2B5EF4-FFF2-40B4-BE49-F238E27FC236}">
                <a16:creationId xmlns:a16="http://schemas.microsoft.com/office/drawing/2014/main" id="{1880B8D4-4FCF-EEF8-F2A6-E9C9CF79C364}"/>
              </a:ext>
            </a:extLst>
          </p:cNvPr>
          <p:cNvSpPr txBox="1"/>
          <p:nvPr/>
        </p:nvSpPr>
        <p:spPr>
          <a:xfrm>
            <a:off x="9151095" y="2148924"/>
            <a:ext cx="1873188" cy="369332"/>
          </a:xfrm>
          <a:prstGeom prst="rect">
            <a:avLst/>
          </a:prstGeom>
          <a:noFill/>
        </p:spPr>
        <p:txBody>
          <a:bodyPr wrap="square" rtlCol="0">
            <a:spAutoFit/>
          </a:bodyPr>
          <a:lstStyle/>
          <a:p>
            <a:r>
              <a:rPr lang="es-ES" dirty="0">
                <a:solidFill>
                  <a:schemeClr val="tx1">
                    <a:lumMod val="65000"/>
                    <a:lumOff val="35000"/>
                  </a:schemeClr>
                </a:solidFill>
              </a:rPr>
              <a:t>Min rating</a:t>
            </a:r>
          </a:p>
        </p:txBody>
      </p:sp>
      <p:sp>
        <p:nvSpPr>
          <p:cNvPr id="10" name="TextBox 9">
            <a:extLst>
              <a:ext uri="{FF2B5EF4-FFF2-40B4-BE49-F238E27FC236}">
                <a16:creationId xmlns:a16="http://schemas.microsoft.com/office/drawing/2014/main" id="{E9B0EB61-FF95-8138-ADBC-0975686D365A}"/>
              </a:ext>
            </a:extLst>
          </p:cNvPr>
          <p:cNvSpPr txBox="1"/>
          <p:nvPr/>
        </p:nvSpPr>
        <p:spPr>
          <a:xfrm>
            <a:off x="796651" y="5407611"/>
            <a:ext cx="9184765" cy="738664"/>
          </a:xfrm>
          <a:prstGeom prst="rect">
            <a:avLst/>
          </a:prstGeom>
          <a:noFill/>
        </p:spPr>
        <p:txBody>
          <a:bodyPr wrap="square" rtlCol="0">
            <a:spAutoFit/>
          </a:bodyPr>
          <a:lstStyle/>
          <a:p>
            <a:pPr marL="285750" indent="-285750">
              <a:buFontTx/>
              <a:buChar char="-"/>
            </a:pPr>
            <a:r>
              <a:rPr lang="es-ES" sz="2100" dirty="0">
                <a:solidFill>
                  <a:schemeClr val="tx1">
                    <a:lumMod val="65000"/>
                    <a:lumOff val="35000"/>
                  </a:schemeClr>
                </a:solidFill>
              </a:rPr>
              <a:t>los angloparlantes son más exigentes: peor nota media y nota mínima más baja</a:t>
            </a:r>
          </a:p>
          <a:p>
            <a:pPr marL="285750" indent="-285750">
              <a:buFontTx/>
              <a:buChar char="-"/>
            </a:pPr>
            <a:r>
              <a:rPr lang="es-ES" sz="2100" dirty="0">
                <a:solidFill>
                  <a:schemeClr val="tx1">
                    <a:lumMod val="65000"/>
                    <a:lumOff val="35000"/>
                  </a:schemeClr>
                </a:solidFill>
              </a:rPr>
              <a:t>Los japoneses son más positivos: nota media más alta, y nota mínima más alta</a:t>
            </a:r>
          </a:p>
        </p:txBody>
      </p:sp>
      <p:graphicFrame>
        <p:nvGraphicFramePr>
          <p:cNvPr id="18" name="Table 16">
            <a:extLst>
              <a:ext uri="{FF2B5EF4-FFF2-40B4-BE49-F238E27FC236}">
                <a16:creationId xmlns:a16="http://schemas.microsoft.com/office/drawing/2014/main" id="{AD4C546E-294D-1E83-DA07-0D7BF01DC0F5}"/>
              </a:ext>
            </a:extLst>
          </p:cNvPr>
          <p:cNvGraphicFramePr>
            <a:graphicFrameLocks noGrp="1"/>
          </p:cNvGraphicFramePr>
          <p:nvPr>
            <p:extLst>
              <p:ext uri="{D42A27DB-BD31-4B8C-83A1-F6EECF244321}">
                <p14:modId xmlns:p14="http://schemas.microsoft.com/office/powerpoint/2010/main" val="2504772849"/>
              </p:ext>
            </p:extLst>
          </p:nvPr>
        </p:nvGraphicFramePr>
        <p:xfrm>
          <a:off x="8531358" y="2894715"/>
          <a:ext cx="3030248" cy="2011680"/>
        </p:xfrm>
        <a:graphic>
          <a:graphicData uri="http://schemas.openxmlformats.org/drawingml/2006/table">
            <a:tbl>
              <a:tblPr firstRow="1" bandRow="1">
                <a:tableStyleId>{0E3FDE45-AF77-4B5C-9715-49D594BDF05E}</a:tableStyleId>
              </a:tblPr>
              <a:tblGrid>
                <a:gridCol w="1083076">
                  <a:extLst>
                    <a:ext uri="{9D8B030D-6E8A-4147-A177-3AD203B41FA5}">
                      <a16:colId xmlns:a16="http://schemas.microsoft.com/office/drawing/2014/main" val="2315671551"/>
                    </a:ext>
                  </a:extLst>
                </a:gridCol>
                <a:gridCol w="678064">
                  <a:extLst>
                    <a:ext uri="{9D8B030D-6E8A-4147-A177-3AD203B41FA5}">
                      <a16:colId xmlns:a16="http://schemas.microsoft.com/office/drawing/2014/main" val="860319107"/>
                    </a:ext>
                  </a:extLst>
                </a:gridCol>
                <a:gridCol w="605500">
                  <a:extLst>
                    <a:ext uri="{9D8B030D-6E8A-4147-A177-3AD203B41FA5}">
                      <a16:colId xmlns:a16="http://schemas.microsoft.com/office/drawing/2014/main" val="1063601139"/>
                    </a:ext>
                  </a:extLst>
                </a:gridCol>
                <a:gridCol w="663608">
                  <a:extLst>
                    <a:ext uri="{9D8B030D-6E8A-4147-A177-3AD203B41FA5}">
                      <a16:colId xmlns:a16="http://schemas.microsoft.com/office/drawing/2014/main" val="3940894409"/>
                    </a:ext>
                  </a:extLst>
                </a:gridCol>
              </a:tblGrid>
              <a:tr h="318823">
                <a:tc>
                  <a:txBody>
                    <a:bodyPr/>
                    <a:lstStyle/>
                    <a:p>
                      <a:endParaRPr lang="es-ES" sz="1600" dirty="0"/>
                    </a:p>
                  </a:txBody>
                  <a:tcPr/>
                </a:tc>
                <a:tc>
                  <a:txBody>
                    <a:bodyPr/>
                    <a:lstStyle/>
                    <a:p>
                      <a:r>
                        <a:rPr lang="es-ES" sz="1600" dirty="0"/>
                        <a:t>mean</a:t>
                      </a:r>
                    </a:p>
                  </a:txBody>
                  <a:tcPr/>
                </a:tc>
                <a:tc>
                  <a:txBody>
                    <a:bodyPr/>
                    <a:lstStyle/>
                    <a:p>
                      <a:r>
                        <a:rPr lang="es-ES" sz="1600" dirty="0" err="1"/>
                        <a:t>max</a:t>
                      </a:r>
                      <a:endParaRPr lang="es-ES" sz="1600" dirty="0"/>
                    </a:p>
                  </a:txBody>
                  <a:tcPr/>
                </a:tc>
                <a:tc>
                  <a:txBody>
                    <a:bodyPr/>
                    <a:lstStyle/>
                    <a:p>
                      <a:r>
                        <a:rPr lang="es-ES" sz="1600" dirty="0"/>
                        <a:t>min</a:t>
                      </a:r>
                    </a:p>
                  </a:txBody>
                  <a:tcPr/>
                </a:tc>
                <a:extLst>
                  <a:ext uri="{0D108BD9-81ED-4DB2-BD59-A6C34878D82A}">
                    <a16:rowId xmlns:a16="http://schemas.microsoft.com/office/drawing/2014/main" val="1178325515"/>
                  </a:ext>
                </a:extLst>
              </a:tr>
              <a:tr h="318823">
                <a:tc>
                  <a:txBody>
                    <a:bodyPr/>
                    <a:lstStyle/>
                    <a:p>
                      <a:r>
                        <a:rPr lang="es-ES" sz="1600" dirty="0"/>
                        <a:t>English</a:t>
                      </a:r>
                    </a:p>
                  </a:txBody>
                  <a:tcPr/>
                </a:tc>
                <a:tc>
                  <a:txBody>
                    <a:bodyPr/>
                    <a:lstStyle/>
                    <a:p>
                      <a:pPr algn="l" fontAlgn="ctr"/>
                      <a:r>
                        <a:rPr lang="es-ES" sz="1600" dirty="0">
                          <a:effectLst/>
                        </a:rPr>
                        <a:t>3.947</a:t>
                      </a:r>
                    </a:p>
                  </a:txBody>
                  <a:tcPr anchor="ctr"/>
                </a:tc>
                <a:tc>
                  <a:txBody>
                    <a:bodyPr/>
                    <a:lstStyle/>
                    <a:p>
                      <a:r>
                        <a:rPr lang="es-ES" sz="1600" dirty="0"/>
                        <a:t>4.82</a:t>
                      </a:r>
                    </a:p>
                  </a:txBody>
                  <a:tcPr/>
                </a:tc>
                <a:tc>
                  <a:txBody>
                    <a:bodyPr/>
                    <a:lstStyle/>
                    <a:p>
                      <a:r>
                        <a:rPr lang="es-ES" sz="1600" dirty="0"/>
                        <a:t>2.40</a:t>
                      </a:r>
                    </a:p>
                  </a:txBody>
                  <a:tcPr/>
                </a:tc>
                <a:extLst>
                  <a:ext uri="{0D108BD9-81ED-4DB2-BD59-A6C34878D82A}">
                    <a16:rowId xmlns:a16="http://schemas.microsoft.com/office/drawing/2014/main" val="1355227194"/>
                  </a:ext>
                </a:extLst>
              </a:tr>
              <a:tr h="318823">
                <a:tc>
                  <a:txBody>
                    <a:bodyPr/>
                    <a:lstStyle/>
                    <a:p>
                      <a:r>
                        <a:rPr lang="es-ES" sz="1600" dirty="0" err="1"/>
                        <a:t>Spanish</a:t>
                      </a:r>
                      <a:endParaRPr lang="es-ES" sz="1600" dirty="0"/>
                    </a:p>
                  </a:txBody>
                  <a:tcPr/>
                </a:tc>
                <a:tc>
                  <a:txBody>
                    <a:bodyPr/>
                    <a:lstStyle/>
                    <a:p>
                      <a:r>
                        <a:rPr lang="es-ES" sz="1600" b="0" kern="1200" dirty="0">
                          <a:solidFill>
                            <a:schemeClr val="dk1"/>
                          </a:solidFill>
                          <a:effectLst/>
                        </a:rPr>
                        <a:t>3.958</a:t>
                      </a:r>
                      <a:endParaRPr lang="es-ES" sz="1600" dirty="0"/>
                    </a:p>
                  </a:txBody>
                  <a:tcPr/>
                </a:tc>
                <a:tc>
                  <a:txBody>
                    <a:bodyPr/>
                    <a:lstStyle/>
                    <a:p>
                      <a:r>
                        <a:rPr lang="es-ES" sz="1600" dirty="0"/>
                        <a:t>4.57</a:t>
                      </a:r>
                    </a:p>
                  </a:txBody>
                  <a:tcPr/>
                </a:tc>
                <a:tc>
                  <a:txBody>
                    <a:bodyPr/>
                    <a:lstStyle/>
                    <a:p>
                      <a:r>
                        <a:rPr lang="es-ES" sz="1600" dirty="0"/>
                        <a:t>3.28</a:t>
                      </a:r>
                    </a:p>
                  </a:txBody>
                  <a:tcPr/>
                </a:tc>
                <a:extLst>
                  <a:ext uri="{0D108BD9-81ED-4DB2-BD59-A6C34878D82A}">
                    <a16:rowId xmlns:a16="http://schemas.microsoft.com/office/drawing/2014/main" val="1195047473"/>
                  </a:ext>
                </a:extLst>
              </a:tr>
              <a:tr h="318823">
                <a:tc>
                  <a:txBody>
                    <a:bodyPr/>
                    <a:lstStyle/>
                    <a:p>
                      <a:r>
                        <a:rPr lang="es-ES" sz="1600" dirty="0"/>
                        <a:t>French</a:t>
                      </a:r>
                    </a:p>
                  </a:txBody>
                  <a:tcPr/>
                </a:tc>
                <a:tc>
                  <a:txBody>
                    <a:bodyPr/>
                    <a:lstStyle/>
                    <a:p>
                      <a:pPr algn="l" fontAlgn="ctr"/>
                      <a:r>
                        <a:rPr lang="es-ES" sz="1600" dirty="0">
                          <a:effectLst/>
                        </a:rPr>
                        <a:t>3.965</a:t>
                      </a:r>
                    </a:p>
                  </a:txBody>
                  <a:tcPr anchor="ctr"/>
                </a:tc>
                <a:tc>
                  <a:txBody>
                    <a:bodyPr/>
                    <a:lstStyle/>
                    <a:p>
                      <a:r>
                        <a:rPr lang="es-ES" sz="1600" dirty="0"/>
                        <a:t>4.44</a:t>
                      </a:r>
                    </a:p>
                  </a:txBody>
                  <a:tcPr/>
                </a:tc>
                <a:tc>
                  <a:txBody>
                    <a:bodyPr/>
                    <a:lstStyle/>
                    <a:p>
                      <a:r>
                        <a:rPr lang="es-ES" sz="1600" dirty="0"/>
                        <a:t>3.46</a:t>
                      </a:r>
                    </a:p>
                  </a:txBody>
                  <a:tcPr/>
                </a:tc>
                <a:extLst>
                  <a:ext uri="{0D108BD9-81ED-4DB2-BD59-A6C34878D82A}">
                    <a16:rowId xmlns:a16="http://schemas.microsoft.com/office/drawing/2014/main" val="3207350466"/>
                  </a:ext>
                </a:extLst>
              </a:tr>
              <a:tr h="318823">
                <a:tc>
                  <a:txBody>
                    <a:bodyPr/>
                    <a:lstStyle/>
                    <a:p>
                      <a:r>
                        <a:rPr lang="es-ES" sz="1600" dirty="0"/>
                        <a:t>German</a:t>
                      </a:r>
                    </a:p>
                  </a:txBody>
                  <a:tcPr/>
                </a:tc>
                <a:tc>
                  <a:txBody>
                    <a:bodyPr/>
                    <a:lstStyle/>
                    <a:p>
                      <a:pPr algn="l" fontAlgn="ctr"/>
                      <a:r>
                        <a:rPr lang="es-ES" sz="1600" dirty="0">
                          <a:effectLst/>
                        </a:rPr>
                        <a:t>3.965</a:t>
                      </a:r>
                    </a:p>
                  </a:txBody>
                  <a:tcPr anchor="ctr"/>
                </a:tc>
                <a:tc>
                  <a:txBody>
                    <a:bodyPr/>
                    <a:lstStyle/>
                    <a:p>
                      <a:r>
                        <a:rPr lang="es-ES" sz="1600" dirty="0"/>
                        <a:t>4.42</a:t>
                      </a:r>
                    </a:p>
                  </a:txBody>
                  <a:tcPr/>
                </a:tc>
                <a:tc>
                  <a:txBody>
                    <a:bodyPr/>
                    <a:lstStyle/>
                    <a:p>
                      <a:r>
                        <a:rPr lang="es-ES" sz="1600" dirty="0"/>
                        <a:t>3.54</a:t>
                      </a:r>
                    </a:p>
                  </a:txBody>
                  <a:tcPr/>
                </a:tc>
                <a:extLst>
                  <a:ext uri="{0D108BD9-81ED-4DB2-BD59-A6C34878D82A}">
                    <a16:rowId xmlns:a16="http://schemas.microsoft.com/office/drawing/2014/main" val="2900911100"/>
                  </a:ext>
                </a:extLst>
              </a:tr>
              <a:tr h="318823">
                <a:tc>
                  <a:txBody>
                    <a:bodyPr/>
                    <a:lstStyle/>
                    <a:p>
                      <a:r>
                        <a:rPr lang="es-ES" sz="1600" dirty="0" err="1"/>
                        <a:t>Japanese</a:t>
                      </a:r>
                      <a:endParaRPr lang="es-ES" sz="1600" dirty="0"/>
                    </a:p>
                  </a:txBody>
                  <a:tcPr/>
                </a:tc>
                <a:tc>
                  <a:txBody>
                    <a:bodyPr/>
                    <a:lstStyle/>
                    <a:p>
                      <a:pPr algn="l" fontAlgn="ctr"/>
                      <a:r>
                        <a:rPr lang="es-ES" sz="1600" dirty="0">
                          <a:effectLst/>
                        </a:rPr>
                        <a:t>4.292</a:t>
                      </a:r>
                    </a:p>
                  </a:txBody>
                  <a:tcPr anchor="ctr"/>
                </a:tc>
                <a:tc>
                  <a:txBody>
                    <a:bodyPr/>
                    <a:lstStyle/>
                    <a:p>
                      <a:r>
                        <a:rPr lang="es-ES" sz="1600" dirty="0"/>
                        <a:t>4.50</a:t>
                      </a:r>
                    </a:p>
                  </a:txBody>
                  <a:tcPr/>
                </a:tc>
                <a:tc>
                  <a:txBody>
                    <a:bodyPr/>
                    <a:lstStyle/>
                    <a:p>
                      <a:r>
                        <a:rPr lang="es-ES" sz="1600" dirty="0"/>
                        <a:t>4.11</a:t>
                      </a:r>
                    </a:p>
                  </a:txBody>
                  <a:tcPr/>
                </a:tc>
                <a:extLst>
                  <a:ext uri="{0D108BD9-81ED-4DB2-BD59-A6C34878D82A}">
                    <a16:rowId xmlns:a16="http://schemas.microsoft.com/office/drawing/2014/main" val="1050165734"/>
                  </a:ext>
                </a:extLst>
              </a:tr>
            </a:tbl>
          </a:graphicData>
        </a:graphic>
      </p:graphicFrame>
      <p:grpSp>
        <p:nvGrpSpPr>
          <p:cNvPr id="20" name="Group 19">
            <a:extLst>
              <a:ext uri="{FF2B5EF4-FFF2-40B4-BE49-F238E27FC236}">
                <a16:creationId xmlns:a16="http://schemas.microsoft.com/office/drawing/2014/main" id="{DBC8B4D9-8092-A8BD-B60C-CADDC4C51B22}"/>
              </a:ext>
            </a:extLst>
          </p:cNvPr>
          <p:cNvGrpSpPr/>
          <p:nvPr/>
        </p:nvGrpSpPr>
        <p:grpSpPr>
          <a:xfrm>
            <a:off x="630394" y="1562472"/>
            <a:ext cx="7448286" cy="3613210"/>
            <a:chOff x="1216286" y="1499961"/>
            <a:chExt cx="6640827" cy="3228892"/>
          </a:xfrm>
        </p:grpSpPr>
        <p:pic>
          <p:nvPicPr>
            <p:cNvPr id="11" name="Picture 10" descr="Chart, bar chart">
              <a:extLst>
                <a:ext uri="{FF2B5EF4-FFF2-40B4-BE49-F238E27FC236}">
                  <a16:creationId xmlns:a16="http://schemas.microsoft.com/office/drawing/2014/main" id="{EF14E862-B8C8-E415-A84E-A07B625D8EC2}"/>
                </a:ext>
              </a:extLst>
            </p:cNvPr>
            <p:cNvPicPr>
              <a:picLocks noChangeAspect="1"/>
            </p:cNvPicPr>
            <p:nvPr/>
          </p:nvPicPr>
          <p:blipFill rotWithShape="1">
            <a:blip r:embed="rId3">
              <a:extLst>
                <a:ext uri="{28A0092B-C50C-407E-A947-70E740481C1C}">
                  <a14:useLocalDpi xmlns:a14="http://schemas.microsoft.com/office/drawing/2010/main" val="0"/>
                </a:ext>
              </a:extLst>
            </a:blip>
            <a:srcRect l="3477" t="17989" r="15075" b="14007"/>
            <a:stretch/>
          </p:blipFill>
          <p:spPr>
            <a:xfrm>
              <a:off x="1216984" y="1499961"/>
              <a:ext cx="6640129" cy="2961068"/>
            </a:xfrm>
            <a:prstGeom prst="rect">
              <a:avLst/>
            </a:prstGeom>
          </p:spPr>
        </p:pic>
        <p:sp>
          <p:nvSpPr>
            <p:cNvPr id="12" name="Rectangle 11">
              <a:extLst>
                <a:ext uri="{FF2B5EF4-FFF2-40B4-BE49-F238E27FC236}">
                  <a16:creationId xmlns:a16="http://schemas.microsoft.com/office/drawing/2014/main" id="{296E0E4D-8F8E-101C-1784-BCFB548B0904}"/>
                </a:ext>
              </a:extLst>
            </p:cNvPr>
            <p:cNvSpPr/>
            <p:nvPr/>
          </p:nvSpPr>
          <p:spPr>
            <a:xfrm>
              <a:off x="1651247" y="4410920"/>
              <a:ext cx="6205866" cy="307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TextBox 12">
              <a:extLst>
                <a:ext uri="{FF2B5EF4-FFF2-40B4-BE49-F238E27FC236}">
                  <a16:creationId xmlns:a16="http://schemas.microsoft.com/office/drawing/2014/main" id="{257DDBFB-7852-7E51-56C4-A2F3F3584E96}"/>
                </a:ext>
              </a:extLst>
            </p:cNvPr>
            <p:cNvSpPr txBox="1"/>
            <p:nvPr/>
          </p:nvSpPr>
          <p:spPr>
            <a:xfrm>
              <a:off x="1827279" y="4416523"/>
              <a:ext cx="725445" cy="307777"/>
            </a:xfrm>
            <a:prstGeom prst="rect">
              <a:avLst/>
            </a:prstGeom>
            <a:noFill/>
          </p:spPr>
          <p:txBody>
            <a:bodyPr wrap="square" rtlCol="0">
              <a:spAutoFit/>
            </a:bodyPr>
            <a:lstStyle/>
            <a:p>
              <a:r>
                <a:rPr lang="es-ES" sz="1400" dirty="0">
                  <a:solidFill>
                    <a:schemeClr val="tx1">
                      <a:lumMod val="65000"/>
                      <a:lumOff val="35000"/>
                    </a:schemeClr>
                  </a:solidFill>
                </a:rPr>
                <a:t>English</a:t>
              </a:r>
            </a:p>
          </p:txBody>
        </p:sp>
        <p:sp>
          <p:nvSpPr>
            <p:cNvPr id="14" name="TextBox 13">
              <a:extLst>
                <a:ext uri="{FF2B5EF4-FFF2-40B4-BE49-F238E27FC236}">
                  <a16:creationId xmlns:a16="http://schemas.microsoft.com/office/drawing/2014/main" id="{7766F734-4178-763B-EA9C-4ADFE533F2D0}"/>
                </a:ext>
              </a:extLst>
            </p:cNvPr>
            <p:cNvSpPr txBox="1"/>
            <p:nvPr/>
          </p:nvSpPr>
          <p:spPr>
            <a:xfrm>
              <a:off x="3093212" y="4421076"/>
              <a:ext cx="763000" cy="307777"/>
            </a:xfrm>
            <a:prstGeom prst="rect">
              <a:avLst/>
            </a:prstGeom>
            <a:noFill/>
          </p:spPr>
          <p:txBody>
            <a:bodyPr wrap="square" rtlCol="0">
              <a:spAutoFit/>
            </a:bodyPr>
            <a:lstStyle/>
            <a:p>
              <a:r>
                <a:rPr lang="es-ES" sz="1400" dirty="0" err="1">
                  <a:solidFill>
                    <a:schemeClr val="tx1">
                      <a:lumMod val="65000"/>
                      <a:lumOff val="35000"/>
                    </a:schemeClr>
                  </a:solidFill>
                </a:rPr>
                <a:t>Spanish</a:t>
              </a:r>
              <a:endParaRPr lang="es-ES" sz="1400" dirty="0">
                <a:solidFill>
                  <a:schemeClr val="tx1">
                    <a:lumMod val="65000"/>
                    <a:lumOff val="35000"/>
                  </a:schemeClr>
                </a:solidFill>
              </a:endParaRPr>
            </a:p>
          </p:txBody>
        </p:sp>
        <p:sp>
          <p:nvSpPr>
            <p:cNvPr id="15" name="TextBox 14">
              <a:extLst>
                <a:ext uri="{FF2B5EF4-FFF2-40B4-BE49-F238E27FC236}">
                  <a16:creationId xmlns:a16="http://schemas.microsoft.com/office/drawing/2014/main" id="{86FEAC5C-1D09-5FEB-1D4A-DFDCAD442509}"/>
                </a:ext>
              </a:extLst>
            </p:cNvPr>
            <p:cNvSpPr txBox="1"/>
            <p:nvPr/>
          </p:nvSpPr>
          <p:spPr>
            <a:xfrm>
              <a:off x="4310346" y="4421076"/>
              <a:ext cx="763000" cy="307777"/>
            </a:xfrm>
            <a:prstGeom prst="rect">
              <a:avLst/>
            </a:prstGeom>
            <a:noFill/>
          </p:spPr>
          <p:txBody>
            <a:bodyPr wrap="square" rtlCol="0">
              <a:spAutoFit/>
            </a:bodyPr>
            <a:lstStyle/>
            <a:p>
              <a:r>
                <a:rPr lang="es-ES" sz="1400" dirty="0">
                  <a:solidFill>
                    <a:schemeClr val="tx1">
                      <a:lumMod val="65000"/>
                      <a:lumOff val="35000"/>
                    </a:schemeClr>
                  </a:solidFill>
                </a:rPr>
                <a:t>French</a:t>
              </a:r>
            </a:p>
          </p:txBody>
        </p:sp>
        <p:sp>
          <p:nvSpPr>
            <p:cNvPr id="16" name="TextBox 15">
              <a:extLst>
                <a:ext uri="{FF2B5EF4-FFF2-40B4-BE49-F238E27FC236}">
                  <a16:creationId xmlns:a16="http://schemas.microsoft.com/office/drawing/2014/main" id="{8B00E764-0F1E-950C-3D30-1FD3257B77CC}"/>
                </a:ext>
              </a:extLst>
            </p:cNvPr>
            <p:cNvSpPr txBox="1"/>
            <p:nvPr/>
          </p:nvSpPr>
          <p:spPr>
            <a:xfrm>
              <a:off x="5531603" y="4412198"/>
              <a:ext cx="857979" cy="307777"/>
            </a:xfrm>
            <a:prstGeom prst="rect">
              <a:avLst/>
            </a:prstGeom>
            <a:noFill/>
          </p:spPr>
          <p:txBody>
            <a:bodyPr wrap="square" rtlCol="0">
              <a:spAutoFit/>
            </a:bodyPr>
            <a:lstStyle/>
            <a:p>
              <a:r>
                <a:rPr lang="es-ES" sz="1400" dirty="0">
                  <a:solidFill>
                    <a:schemeClr val="tx1">
                      <a:lumMod val="65000"/>
                      <a:lumOff val="35000"/>
                    </a:schemeClr>
                  </a:solidFill>
                </a:rPr>
                <a:t>German</a:t>
              </a:r>
            </a:p>
          </p:txBody>
        </p:sp>
        <p:sp>
          <p:nvSpPr>
            <p:cNvPr id="17" name="TextBox 16">
              <a:extLst>
                <a:ext uri="{FF2B5EF4-FFF2-40B4-BE49-F238E27FC236}">
                  <a16:creationId xmlns:a16="http://schemas.microsoft.com/office/drawing/2014/main" id="{45F6483D-28DC-3EAC-35A1-43EBDED511C9}"/>
                </a:ext>
              </a:extLst>
            </p:cNvPr>
            <p:cNvSpPr txBox="1"/>
            <p:nvPr/>
          </p:nvSpPr>
          <p:spPr>
            <a:xfrm>
              <a:off x="6764510" y="4403320"/>
              <a:ext cx="857979" cy="307777"/>
            </a:xfrm>
            <a:prstGeom prst="rect">
              <a:avLst/>
            </a:prstGeom>
            <a:noFill/>
          </p:spPr>
          <p:txBody>
            <a:bodyPr wrap="square" rtlCol="0">
              <a:spAutoFit/>
            </a:bodyPr>
            <a:lstStyle/>
            <a:p>
              <a:r>
                <a:rPr lang="es-ES" sz="1400" dirty="0" err="1">
                  <a:solidFill>
                    <a:schemeClr val="tx1">
                      <a:lumMod val="65000"/>
                      <a:lumOff val="35000"/>
                    </a:schemeClr>
                  </a:solidFill>
                </a:rPr>
                <a:t>Japanese</a:t>
              </a:r>
              <a:endParaRPr lang="es-ES" sz="1400" dirty="0">
                <a:solidFill>
                  <a:schemeClr val="tx1">
                    <a:lumMod val="65000"/>
                    <a:lumOff val="35000"/>
                  </a:schemeClr>
                </a:solidFill>
              </a:endParaRPr>
            </a:p>
          </p:txBody>
        </p:sp>
        <p:sp>
          <p:nvSpPr>
            <p:cNvPr id="19" name="Rectangle 18">
              <a:extLst>
                <a:ext uri="{FF2B5EF4-FFF2-40B4-BE49-F238E27FC236}">
                  <a16:creationId xmlns:a16="http://schemas.microsoft.com/office/drawing/2014/main" id="{24A98DF6-16CD-FEFE-4D90-5809AB7EF0C3}"/>
                </a:ext>
              </a:extLst>
            </p:cNvPr>
            <p:cNvSpPr/>
            <p:nvPr/>
          </p:nvSpPr>
          <p:spPr>
            <a:xfrm>
              <a:off x="1216286" y="4448526"/>
              <a:ext cx="470473" cy="275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1" name="TextBox 20">
            <a:extLst>
              <a:ext uri="{FF2B5EF4-FFF2-40B4-BE49-F238E27FC236}">
                <a16:creationId xmlns:a16="http://schemas.microsoft.com/office/drawing/2014/main" id="{4FE25EB5-31FB-159F-3B80-9BBB596F882A}"/>
              </a:ext>
            </a:extLst>
          </p:cNvPr>
          <p:cNvSpPr txBox="1"/>
          <p:nvPr/>
        </p:nvSpPr>
        <p:spPr>
          <a:xfrm>
            <a:off x="900643" y="1162949"/>
            <a:ext cx="6077206" cy="461665"/>
          </a:xfrm>
          <a:prstGeom prst="rect">
            <a:avLst/>
          </a:prstGeom>
          <a:noFill/>
        </p:spPr>
        <p:txBody>
          <a:bodyPr wrap="square" rtlCol="0">
            <a:spAutoFit/>
          </a:bodyPr>
          <a:lstStyle/>
          <a:p>
            <a:r>
              <a:rPr lang="es-ES" sz="2400" b="1" dirty="0">
                <a:solidFill>
                  <a:schemeClr val="tx1">
                    <a:lumMod val="65000"/>
                    <a:lumOff val="35000"/>
                  </a:schemeClr>
                </a:solidFill>
                <a:latin typeface="Calibri" panose="020F0502020204030204" pitchFamily="34" charset="0"/>
                <a:cs typeface="Calibri" panose="020F0502020204030204" pitchFamily="34" charset="0"/>
              </a:rPr>
              <a:t>Comparación de idiomas(sin inglés)</a:t>
            </a:r>
            <a:endParaRPr lang="es-ES" sz="2400" dirty="0"/>
          </a:p>
        </p:txBody>
      </p:sp>
    </p:spTree>
    <p:extLst>
      <p:ext uri="{BB962C8B-B14F-4D97-AF65-F5344CB8AC3E}">
        <p14:creationId xmlns:p14="http://schemas.microsoft.com/office/powerpoint/2010/main" val="3003161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rectangle">
            <a:extLst>
              <a:ext uri="{FF2B5EF4-FFF2-40B4-BE49-F238E27FC236}">
                <a16:creationId xmlns:a16="http://schemas.microsoft.com/office/drawing/2014/main" id="{99767D40-0757-88C4-71E0-8F37534062A2}"/>
              </a:ext>
            </a:extLst>
          </p:cNvPr>
          <p:cNvPicPr>
            <a:picLocks noChangeAspect="1"/>
          </p:cNvPicPr>
          <p:nvPr/>
        </p:nvPicPr>
        <p:blipFill rotWithShape="1">
          <a:blip r:embed="rId2">
            <a:extLst>
              <a:ext uri="{28A0092B-C50C-407E-A947-70E740481C1C}">
                <a14:useLocalDpi xmlns:a14="http://schemas.microsoft.com/office/drawing/2010/main" val="0"/>
              </a:ext>
            </a:extLst>
          </a:blip>
          <a:srcRect l="9691" t="11521" r="10132" b="20518"/>
          <a:stretch/>
        </p:blipFill>
        <p:spPr>
          <a:xfrm>
            <a:off x="0" y="1"/>
            <a:ext cx="12260062" cy="6858000"/>
          </a:xfrm>
          <a:prstGeom prst="rect">
            <a:avLst/>
          </a:prstGeom>
        </p:spPr>
      </p:pic>
      <p:sp>
        <p:nvSpPr>
          <p:cNvPr id="2" name="TextBox 1">
            <a:extLst>
              <a:ext uri="{FF2B5EF4-FFF2-40B4-BE49-F238E27FC236}">
                <a16:creationId xmlns:a16="http://schemas.microsoft.com/office/drawing/2014/main" id="{E030B3F2-3DA6-87A1-3902-907C83D0758B}"/>
              </a:ext>
            </a:extLst>
          </p:cNvPr>
          <p:cNvSpPr txBox="1"/>
          <p:nvPr/>
        </p:nvSpPr>
        <p:spPr>
          <a:xfrm>
            <a:off x="2624831" y="133206"/>
            <a:ext cx="6942338" cy="584775"/>
          </a:xfrm>
          <a:prstGeom prst="rect">
            <a:avLst/>
          </a:prstGeom>
          <a:noFill/>
        </p:spPr>
        <p:txBody>
          <a:bodyPr wrap="square" rtlCol="0">
            <a:spAutoFit/>
          </a:bodyPr>
          <a:lstStyle/>
          <a:p>
            <a:r>
              <a:rPr lang="es-ES" sz="3200" b="1" dirty="0"/>
              <a:t>¿</a:t>
            </a:r>
            <a:r>
              <a:rPr lang="es-ES" sz="3200" dirty="0"/>
              <a:t> </a:t>
            </a:r>
            <a:r>
              <a:rPr lang="es-ES" sz="3200" b="1" dirty="0"/>
              <a:t>Son mejores los libros más recientes?</a:t>
            </a:r>
          </a:p>
        </p:txBody>
      </p:sp>
      <p:sp>
        <p:nvSpPr>
          <p:cNvPr id="4" name="TextBox 3">
            <a:extLst>
              <a:ext uri="{FF2B5EF4-FFF2-40B4-BE49-F238E27FC236}">
                <a16:creationId xmlns:a16="http://schemas.microsoft.com/office/drawing/2014/main" id="{75E8857D-CE45-DB41-5070-EE8B4358ED39}"/>
              </a:ext>
            </a:extLst>
          </p:cNvPr>
          <p:cNvSpPr txBox="1"/>
          <p:nvPr/>
        </p:nvSpPr>
        <p:spPr>
          <a:xfrm>
            <a:off x="1553599" y="5281593"/>
            <a:ext cx="9428085" cy="1015663"/>
          </a:xfrm>
          <a:prstGeom prst="rect">
            <a:avLst/>
          </a:prstGeom>
          <a:noFill/>
        </p:spPr>
        <p:txBody>
          <a:bodyPr wrap="square" rtlCol="0">
            <a:spAutoFit/>
          </a:bodyPr>
          <a:lstStyle/>
          <a:p>
            <a:r>
              <a:rPr lang="es-ES" sz="2000" dirty="0">
                <a:solidFill>
                  <a:schemeClr val="tx1">
                    <a:lumMod val="65000"/>
                    <a:lumOff val="35000"/>
                  </a:schemeClr>
                </a:solidFill>
              </a:rPr>
              <a:t>Para libros más recientes hay muchas más </a:t>
            </a:r>
            <a:r>
              <a:rPr lang="es-ES" sz="2000" dirty="0" err="1">
                <a:solidFill>
                  <a:schemeClr val="tx1">
                    <a:lumMod val="65000"/>
                    <a:lumOff val="35000"/>
                  </a:schemeClr>
                </a:solidFill>
              </a:rPr>
              <a:t>reviews</a:t>
            </a:r>
            <a:r>
              <a:rPr lang="es-ES" sz="2000" dirty="0">
                <a:solidFill>
                  <a:schemeClr val="tx1">
                    <a:lumMod val="65000"/>
                    <a:lumOff val="35000"/>
                  </a:schemeClr>
                </a:solidFill>
              </a:rPr>
              <a:t>, y en general son más variadas. La gente lee más libros recientes y a lo mejor también se respetan menos. No ha pasado tiempo para considerarlos “obras maestras”.</a:t>
            </a:r>
          </a:p>
        </p:txBody>
      </p:sp>
      <p:pic>
        <p:nvPicPr>
          <p:cNvPr id="5" name="Picture 4" descr="Chart">
            <a:extLst>
              <a:ext uri="{FF2B5EF4-FFF2-40B4-BE49-F238E27FC236}">
                <a16:creationId xmlns:a16="http://schemas.microsoft.com/office/drawing/2014/main" id="{550322A4-1C70-2438-78EA-550C5B19EBBA}"/>
              </a:ext>
            </a:extLst>
          </p:cNvPr>
          <p:cNvPicPr>
            <a:picLocks noChangeAspect="1"/>
          </p:cNvPicPr>
          <p:nvPr/>
        </p:nvPicPr>
        <p:blipFill rotWithShape="1">
          <a:blip r:embed="rId3">
            <a:extLst>
              <a:ext uri="{28A0092B-C50C-407E-A947-70E740481C1C}">
                <a14:useLocalDpi xmlns:a14="http://schemas.microsoft.com/office/drawing/2010/main" val="0"/>
              </a:ext>
            </a:extLst>
          </a:blip>
          <a:srcRect l="4615" t="17819" r="6068" b="9615"/>
          <a:stretch/>
        </p:blipFill>
        <p:spPr>
          <a:xfrm>
            <a:off x="1614212" y="1180730"/>
            <a:ext cx="8692763" cy="3643706"/>
          </a:xfrm>
          <a:prstGeom prst="rect">
            <a:avLst/>
          </a:prstGeom>
        </p:spPr>
      </p:pic>
      <p:sp>
        <p:nvSpPr>
          <p:cNvPr id="6" name="TextBox 5">
            <a:extLst>
              <a:ext uri="{FF2B5EF4-FFF2-40B4-BE49-F238E27FC236}">
                <a16:creationId xmlns:a16="http://schemas.microsoft.com/office/drawing/2014/main" id="{B6E61FE3-52F2-445C-4EB3-9B507E613EC0}"/>
              </a:ext>
            </a:extLst>
          </p:cNvPr>
          <p:cNvSpPr txBox="1"/>
          <p:nvPr/>
        </p:nvSpPr>
        <p:spPr>
          <a:xfrm>
            <a:off x="5015882" y="4824436"/>
            <a:ext cx="1677879" cy="338554"/>
          </a:xfrm>
          <a:prstGeom prst="rect">
            <a:avLst/>
          </a:prstGeom>
          <a:noFill/>
        </p:spPr>
        <p:txBody>
          <a:bodyPr wrap="square" rtlCol="0">
            <a:spAutoFit/>
          </a:bodyPr>
          <a:lstStyle/>
          <a:p>
            <a:r>
              <a:rPr lang="es-ES" sz="1600" dirty="0" err="1">
                <a:solidFill>
                  <a:schemeClr val="tx1">
                    <a:lumMod val="50000"/>
                    <a:lumOff val="50000"/>
                  </a:schemeClr>
                </a:solidFill>
              </a:rPr>
              <a:t>Publication</a:t>
            </a:r>
            <a:r>
              <a:rPr lang="es-ES" sz="1600" dirty="0">
                <a:solidFill>
                  <a:schemeClr val="tx1">
                    <a:lumMod val="50000"/>
                    <a:lumOff val="50000"/>
                  </a:schemeClr>
                </a:solidFill>
              </a:rPr>
              <a:t> </a:t>
            </a:r>
            <a:r>
              <a:rPr lang="es-ES" sz="1600" dirty="0" err="1">
                <a:solidFill>
                  <a:schemeClr val="tx1">
                    <a:lumMod val="50000"/>
                    <a:lumOff val="50000"/>
                  </a:schemeClr>
                </a:solidFill>
              </a:rPr>
              <a:t>year</a:t>
            </a:r>
            <a:endParaRPr lang="es-ES" sz="1600" dirty="0">
              <a:solidFill>
                <a:schemeClr val="tx1">
                  <a:lumMod val="50000"/>
                  <a:lumOff val="50000"/>
                </a:schemeClr>
              </a:solidFill>
            </a:endParaRPr>
          </a:p>
        </p:txBody>
      </p:sp>
      <p:sp>
        <p:nvSpPr>
          <p:cNvPr id="7" name="TextBox 6">
            <a:extLst>
              <a:ext uri="{FF2B5EF4-FFF2-40B4-BE49-F238E27FC236}">
                <a16:creationId xmlns:a16="http://schemas.microsoft.com/office/drawing/2014/main" id="{E991973D-A31F-8D7A-8FA6-AF5F321EF808}"/>
              </a:ext>
            </a:extLst>
          </p:cNvPr>
          <p:cNvSpPr txBox="1"/>
          <p:nvPr/>
        </p:nvSpPr>
        <p:spPr>
          <a:xfrm rot="16200000">
            <a:off x="605996" y="2511292"/>
            <a:ext cx="1677879" cy="338554"/>
          </a:xfrm>
          <a:prstGeom prst="rect">
            <a:avLst/>
          </a:prstGeom>
          <a:noFill/>
        </p:spPr>
        <p:txBody>
          <a:bodyPr wrap="square" rtlCol="0">
            <a:spAutoFit/>
          </a:bodyPr>
          <a:lstStyle/>
          <a:p>
            <a:r>
              <a:rPr lang="es-ES" sz="1600" dirty="0" err="1">
                <a:solidFill>
                  <a:schemeClr val="tx1">
                    <a:lumMod val="50000"/>
                    <a:lumOff val="50000"/>
                  </a:schemeClr>
                </a:solidFill>
              </a:rPr>
              <a:t>Average</a:t>
            </a:r>
            <a:r>
              <a:rPr lang="es-ES" sz="1600" dirty="0">
                <a:solidFill>
                  <a:schemeClr val="tx1">
                    <a:lumMod val="50000"/>
                    <a:lumOff val="50000"/>
                  </a:schemeClr>
                </a:solidFill>
              </a:rPr>
              <a:t>  rating</a:t>
            </a:r>
          </a:p>
        </p:txBody>
      </p:sp>
      <p:sp>
        <p:nvSpPr>
          <p:cNvPr id="8" name="TextBox 7">
            <a:extLst>
              <a:ext uri="{FF2B5EF4-FFF2-40B4-BE49-F238E27FC236}">
                <a16:creationId xmlns:a16="http://schemas.microsoft.com/office/drawing/2014/main" id="{538176F5-A926-CF82-A182-4A1FD94C1F62}"/>
              </a:ext>
            </a:extLst>
          </p:cNvPr>
          <p:cNvSpPr txBox="1"/>
          <p:nvPr/>
        </p:nvSpPr>
        <p:spPr>
          <a:xfrm>
            <a:off x="1614211" y="785712"/>
            <a:ext cx="6077206" cy="461665"/>
          </a:xfrm>
          <a:prstGeom prst="rect">
            <a:avLst/>
          </a:prstGeom>
          <a:noFill/>
        </p:spPr>
        <p:txBody>
          <a:bodyPr wrap="square" rtlCol="0">
            <a:spAutoFit/>
          </a:bodyPr>
          <a:lstStyle/>
          <a:p>
            <a:r>
              <a:rPr lang="es-ES" sz="2400" b="1" dirty="0">
                <a:solidFill>
                  <a:schemeClr val="tx1">
                    <a:lumMod val="65000"/>
                    <a:lumOff val="35000"/>
                  </a:schemeClr>
                </a:solidFill>
                <a:latin typeface="Calibri" panose="020F0502020204030204" pitchFamily="34" charset="0"/>
                <a:cs typeface="Calibri" panose="020F0502020204030204" pitchFamily="34" charset="0"/>
              </a:rPr>
              <a:t>Puntuación media VS. año de publicación</a:t>
            </a:r>
            <a:endParaRPr lang="es-ES" sz="2400" dirty="0"/>
          </a:p>
        </p:txBody>
      </p:sp>
    </p:spTree>
    <p:extLst>
      <p:ext uri="{BB962C8B-B14F-4D97-AF65-F5344CB8AC3E}">
        <p14:creationId xmlns:p14="http://schemas.microsoft.com/office/powerpoint/2010/main" val="203857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rectangle">
            <a:extLst>
              <a:ext uri="{FF2B5EF4-FFF2-40B4-BE49-F238E27FC236}">
                <a16:creationId xmlns:a16="http://schemas.microsoft.com/office/drawing/2014/main" id="{99767D40-0757-88C4-71E0-8F37534062A2}"/>
              </a:ext>
            </a:extLst>
          </p:cNvPr>
          <p:cNvPicPr>
            <a:picLocks noChangeAspect="1"/>
          </p:cNvPicPr>
          <p:nvPr/>
        </p:nvPicPr>
        <p:blipFill rotWithShape="1">
          <a:blip r:embed="rId2">
            <a:extLst>
              <a:ext uri="{28A0092B-C50C-407E-A947-70E740481C1C}">
                <a14:useLocalDpi xmlns:a14="http://schemas.microsoft.com/office/drawing/2010/main" val="0"/>
              </a:ext>
            </a:extLst>
          </a:blip>
          <a:srcRect l="9691" t="11521" r="10132" b="20518"/>
          <a:stretch/>
        </p:blipFill>
        <p:spPr>
          <a:xfrm>
            <a:off x="0" y="1"/>
            <a:ext cx="12260062" cy="6858000"/>
          </a:xfrm>
          <a:prstGeom prst="rect">
            <a:avLst/>
          </a:prstGeom>
        </p:spPr>
      </p:pic>
      <p:sp>
        <p:nvSpPr>
          <p:cNvPr id="2" name="TextBox 1">
            <a:extLst>
              <a:ext uri="{FF2B5EF4-FFF2-40B4-BE49-F238E27FC236}">
                <a16:creationId xmlns:a16="http://schemas.microsoft.com/office/drawing/2014/main" id="{B52702A5-AA0D-F11A-1A32-C4FB0329824B}"/>
              </a:ext>
            </a:extLst>
          </p:cNvPr>
          <p:cNvSpPr txBox="1"/>
          <p:nvPr/>
        </p:nvSpPr>
        <p:spPr>
          <a:xfrm>
            <a:off x="1216245" y="5175365"/>
            <a:ext cx="9800948" cy="1015663"/>
          </a:xfrm>
          <a:prstGeom prst="rect">
            <a:avLst/>
          </a:prstGeom>
          <a:noFill/>
        </p:spPr>
        <p:txBody>
          <a:bodyPr wrap="square" rtlCol="0">
            <a:spAutoFit/>
          </a:bodyPr>
          <a:lstStyle/>
          <a:p>
            <a:r>
              <a:rPr lang="es-ES" sz="2000" dirty="0">
                <a:solidFill>
                  <a:schemeClr val="tx1">
                    <a:lumMod val="65000"/>
                    <a:lumOff val="35000"/>
                  </a:schemeClr>
                </a:solidFill>
              </a:rPr>
              <a:t>A partir de 3000 </a:t>
            </a:r>
            <a:r>
              <a:rPr lang="es-ES" sz="2000" dirty="0" err="1">
                <a:solidFill>
                  <a:schemeClr val="tx1">
                    <a:lumMod val="65000"/>
                    <a:lumOff val="35000"/>
                  </a:schemeClr>
                </a:solidFill>
              </a:rPr>
              <a:t>reviews</a:t>
            </a:r>
            <a:r>
              <a:rPr lang="es-ES" sz="2000" dirty="0">
                <a:solidFill>
                  <a:schemeClr val="tx1">
                    <a:lumMod val="65000"/>
                    <a:lumOff val="35000"/>
                  </a:schemeClr>
                </a:solidFill>
              </a:rPr>
              <a:t> </a:t>
            </a:r>
            <a:r>
              <a:rPr lang="es-ES" sz="2000" dirty="0" err="1">
                <a:solidFill>
                  <a:schemeClr val="tx1">
                    <a:lumMod val="65000"/>
                    <a:lumOff val="35000"/>
                  </a:schemeClr>
                </a:solidFill>
              </a:rPr>
              <a:t>aprox</a:t>
            </a:r>
            <a:r>
              <a:rPr lang="es-ES" sz="2000" dirty="0">
                <a:solidFill>
                  <a:schemeClr val="tx1">
                    <a:lumMod val="65000"/>
                    <a:lumOff val="35000"/>
                  </a:schemeClr>
                </a:solidFill>
              </a:rPr>
              <a:t> se estrecha el rango de valoraciones y la nota mínima sube:</a:t>
            </a:r>
          </a:p>
          <a:p>
            <a:pPr marL="342900" indent="-342900">
              <a:buFontTx/>
              <a:buChar char="-"/>
            </a:pPr>
            <a:r>
              <a:rPr lang="es-ES" sz="2000" dirty="0">
                <a:solidFill>
                  <a:schemeClr val="tx1">
                    <a:lumMod val="65000"/>
                    <a:lumOff val="35000"/>
                  </a:schemeClr>
                </a:solidFill>
              </a:rPr>
              <a:t>Los libros más leídos tienen más </a:t>
            </a:r>
            <a:r>
              <a:rPr lang="es-ES" sz="2000" dirty="0" err="1">
                <a:solidFill>
                  <a:schemeClr val="tx1">
                    <a:lumMod val="65000"/>
                    <a:lumOff val="35000"/>
                  </a:schemeClr>
                </a:solidFill>
              </a:rPr>
              <a:t>reviews</a:t>
            </a:r>
            <a:r>
              <a:rPr lang="es-ES" sz="2000" dirty="0">
                <a:solidFill>
                  <a:schemeClr val="tx1">
                    <a:lumMod val="65000"/>
                    <a:lumOff val="35000"/>
                  </a:schemeClr>
                </a:solidFill>
              </a:rPr>
              <a:t>, y si es muy leído se considera que es bueno. </a:t>
            </a:r>
          </a:p>
          <a:p>
            <a:pPr marL="342900" indent="-342900">
              <a:buFontTx/>
              <a:buChar char="-"/>
            </a:pPr>
            <a:r>
              <a:rPr lang="es-ES" sz="2000" dirty="0">
                <a:solidFill>
                  <a:schemeClr val="tx1">
                    <a:lumMod val="65000"/>
                    <a:lumOff val="35000"/>
                  </a:schemeClr>
                </a:solidFill>
              </a:rPr>
              <a:t>Se acaba estableciendo un “consenso” de la mayoría sobre la calidad del libro.</a:t>
            </a:r>
          </a:p>
        </p:txBody>
      </p:sp>
      <p:sp>
        <p:nvSpPr>
          <p:cNvPr id="4" name="TextBox 3">
            <a:extLst>
              <a:ext uri="{FF2B5EF4-FFF2-40B4-BE49-F238E27FC236}">
                <a16:creationId xmlns:a16="http://schemas.microsoft.com/office/drawing/2014/main" id="{26C51AAC-5827-7AC3-3B4C-E7C685D305C8}"/>
              </a:ext>
            </a:extLst>
          </p:cNvPr>
          <p:cNvSpPr txBox="1"/>
          <p:nvPr/>
        </p:nvSpPr>
        <p:spPr>
          <a:xfrm>
            <a:off x="4907131" y="4709253"/>
            <a:ext cx="1904261" cy="338554"/>
          </a:xfrm>
          <a:prstGeom prst="rect">
            <a:avLst/>
          </a:prstGeom>
          <a:noFill/>
        </p:spPr>
        <p:txBody>
          <a:bodyPr wrap="square" rtlCol="0">
            <a:spAutoFit/>
          </a:bodyPr>
          <a:lstStyle/>
          <a:p>
            <a:r>
              <a:rPr lang="es-ES" sz="1600" dirty="0" err="1">
                <a:solidFill>
                  <a:schemeClr val="tx1">
                    <a:lumMod val="50000"/>
                    <a:lumOff val="50000"/>
                  </a:schemeClr>
                </a:solidFill>
              </a:rPr>
              <a:t>Number</a:t>
            </a:r>
            <a:r>
              <a:rPr lang="es-ES" sz="1600" dirty="0">
                <a:solidFill>
                  <a:schemeClr val="tx1">
                    <a:lumMod val="50000"/>
                    <a:lumOff val="50000"/>
                  </a:schemeClr>
                </a:solidFill>
              </a:rPr>
              <a:t> </a:t>
            </a:r>
            <a:r>
              <a:rPr lang="es-ES" sz="1600" dirty="0" err="1">
                <a:solidFill>
                  <a:schemeClr val="tx1">
                    <a:lumMod val="50000"/>
                    <a:lumOff val="50000"/>
                  </a:schemeClr>
                </a:solidFill>
              </a:rPr>
              <a:t>of</a:t>
            </a:r>
            <a:r>
              <a:rPr lang="es-ES" sz="1600" dirty="0">
                <a:solidFill>
                  <a:schemeClr val="tx1">
                    <a:lumMod val="50000"/>
                    <a:lumOff val="50000"/>
                  </a:schemeClr>
                </a:solidFill>
              </a:rPr>
              <a:t> </a:t>
            </a:r>
            <a:r>
              <a:rPr lang="es-ES" sz="1600" dirty="0" err="1">
                <a:solidFill>
                  <a:schemeClr val="tx1">
                    <a:lumMod val="50000"/>
                    <a:lumOff val="50000"/>
                  </a:schemeClr>
                </a:solidFill>
              </a:rPr>
              <a:t>reviews</a:t>
            </a:r>
            <a:endParaRPr lang="es-ES" sz="1600" dirty="0">
              <a:solidFill>
                <a:schemeClr val="tx1">
                  <a:lumMod val="50000"/>
                  <a:lumOff val="50000"/>
                </a:schemeClr>
              </a:solidFill>
            </a:endParaRPr>
          </a:p>
        </p:txBody>
      </p:sp>
      <p:sp>
        <p:nvSpPr>
          <p:cNvPr id="5" name="TextBox 4">
            <a:extLst>
              <a:ext uri="{FF2B5EF4-FFF2-40B4-BE49-F238E27FC236}">
                <a16:creationId xmlns:a16="http://schemas.microsoft.com/office/drawing/2014/main" id="{1570B34F-0CA3-917F-65C9-AFFC40E38980}"/>
              </a:ext>
            </a:extLst>
          </p:cNvPr>
          <p:cNvSpPr txBox="1"/>
          <p:nvPr/>
        </p:nvSpPr>
        <p:spPr>
          <a:xfrm>
            <a:off x="2947388" y="159841"/>
            <a:ext cx="6338656" cy="584775"/>
          </a:xfrm>
          <a:prstGeom prst="rect">
            <a:avLst/>
          </a:prstGeom>
          <a:noFill/>
        </p:spPr>
        <p:txBody>
          <a:bodyPr wrap="square" rtlCol="0">
            <a:spAutoFit/>
          </a:bodyPr>
          <a:lstStyle/>
          <a:p>
            <a:r>
              <a:rPr lang="es-ES" sz="3200" b="1" dirty="0"/>
              <a:t>¿Afecta el número de valoraciones?</a:t>
            </a:r>
          </a:p>
        </p:txBody>
      </p:sp>
      <p:pic>
        <p:nvPicPr>
          <p:cNvPr id="6" name="Picture 5" descr="Chart, scatter chart&#10;&#10;Description automatically generated">
            <a:extLst>
              <a:ext uri="{FF2B5EF4-FFF2-40B4-BE49-F238E27FC236}">
                <a16:creationId xmlns:a16="http://schemas.microsoft.com/office/drawing/2014/main" id="{327C5F64-F991-6C1B-5B91-5AB9884C10DD}"/>
              </a:ext>
            </a:extLst>
          </p:cNvPr>
          <p:cNvPicPr>
            <a:picLocks noChangeAspect="1"/>
          </p:cNvPicPr>
          <p:nvPr/>
        </p:nvPicPr>
        <p:blipFill rotWithShape="1">
          <a:blip r:embed="rId3">
            <a:extLst>
              <a:ext uri="{28A0092B-C50C-407E-A947-70E740481C1C}">
                <a14:useLocalDpi xmlns:a14="http://schemas.microsoft.com/office/drawing/2010/main" val="0"/>
              </a:ext>
            </a:extLst>
          </a:blip>
          <a:srcRect l="4678" t="17751" r="6005" b="10325"/>
          <a:stretch/>
        </p:blipFill>
        <p:spPr>
          <a:xfrm>
            <a:off x="1677881" y="1189607"/>
            <a:ext cx="8362765" cy="3596695"/>
          </a:xfrm>
          <a:prstGeom prst="rect">
            <a:avLst/>
          </a:prstGeom>
        </p:spPr>
      </p:pic>
      <p:sp>
        <p:nvSpPr>
          <p:cNvPr id="7" name="TextBox 6">
            <a:extLst>
              <a:ext uri="{FF2B5EF4-FFF2-40B4-BE49-F238E27FC236}">
                <a16:creationId xmlns:a16="http://schemas.microsoft.com/office/drawing/2014/main" id="{C909C9F0-F171-F20C-2B5D-7EE9A484B4C3}"/>
              </a:ext>
            </a:extLst>
          </p:cNvPr>
          <p:cNvSpPr txBox="1"/>
          <p:nvPr/>
        </p:nvSpPr>
        <p:spPr>
          <a:xfrm rot="16200000">
            <a:off x="668141" y="2489649"/>
            <a:ext cx="1677879" cy="338554"/>
          </a:xfrm>
          <a:prstGeom prst="rect">
            <a:avLst/>
          </a:prstGeom>
          <a:noFill/>
        </p:spPr>
        <p:txBody>
          <a:bodyPr wrap="square" rtlCol="0">
            <a:spAutoFit/>
          </a:bodyPr>
          <a:lstStyle/>
          <a:p>
            <a:r>
              <a:rPr lang="es-ES" sz="1600" dirty="0" err="1">
                <a:solidFill>
                  <a:schemeClr val="tx1">
                    <a:lumMod val="50000"/>
                    <a:lumOff val="50000"/>
                  </a:schemeClr>
                </a:solidFill>
              </a:rPr>
              <a:t>Average</a:t>
            </a:r>
            <a:r>
              <a:rPr lang="es-ES" sz="1600" dirty="0">
                <a:solidFill>
                  <a:schemeClr val="tx1">
                    <a:lumMod val="50000"/>
                    <a:lumOff val="50000"/>
                  </a:schemeClr>
                </a:solidFill>
              </a:rPr>
              <a:t>  rating</a:t>
            </a:r>
          </a:p>
        </p:txBody>
      </p:sp>
      <p:sp>
        <p:nvSpPr>
          <p:cNvPr id="8" name="TextBox 7">
            <a:extLst>
              <a:ext uri="{FF2B5EF4-FFF2-40B4-BE49-F238E27FC236}">
                <a16:creationId xmlns:a16="http://schemas.microsoft.com/office/drawing/2014/main" id="{977DA9EA-9D09-7D4E-F527-059CDF91F4DE}"/>
              </a:ext>
            </a:extLst>
          </p:cNvPr>
          <p:cNvSpPr txBox="1"/>
          <p:nvPr/>
        </p:nvSpPr>
        <p:spPr>
          <a:xfrm>
            <a:off x="1605332" y="779597"/>
            <a:ext cx="6338655" cy="461665"/>
          </a:xfrm>
          <a:prstGeom prst="rect">
            <a:avLst/>
          </a:prstGeom>
          <a:noFill/>
        </p:spPr>
        <p:txBody>
          <a:bodyPr wrap="square" rtlCol="0">
            <a:spAutoFit/>
          </a:bodyPr>
          <a:lstStyle/>
          <a:p>
            <a:r>
              <a:rPr lang="es-ES" sz="2400" b="1" dirty="0">
                <a:solidFill>
                  <a:schemeClr val="tx1">
                    <a:lumMod val="65000"/>
                    <a:lumOff val="35000"/>
                  </a:schemeClr>
                </a:solidFill>
                <a:latin typeface="Calibri" panose="020F0502020204030204" pitchFamily="34" charset="0"/>
                <a:cs typeface="Calibri" panose="020F0502020204030204" pitchFamily="34" charset="0"/>
              </a:rPr>
              <a:t>Puntuación media VS. Número de valoraciones</a:t>
            </a:r>
            <a:endParaRPr lang="es-ES" sz="2400" dirty="0"/>
          </a:p>
        </p:txBody>
      </p:sp>
    </p:spTree>
    <p:extLst>
      <p:ext uri="{BB962C8B-B14F-4D97-AF65-F5344CB8AC3E}">
        <p14:creationId xmlns:p14="http://schemas.microsoft.com/office/powerpoint/2010/main" val="1163621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rectangle">
            <a:extLst>
              <a:ext uri="{FF2B5EF4-FFF2-40B4-BE49-F238E27FC236}">
                <a16:creationId xmlns:a16="http://schemas.microsoft.com/office/drawing/2014/main" id="{99767D40-0757-88C4-71E0-8F37534062A2}"/>
              </a:ext>
            </a:extLst>
          </p:cNvPr>
          <p:cNvPicPr>
            <a:picLocks noChangeAspect="1"/>
          </p:cNvPicPr>
          <p:nvPr/>
        </p:nvPicPr>
        <p:blipFill rotWithShape="1">
          <a:blip r:embed="rId2">
            <a:extLst>
              <a:ext uri="{28A0092B-C50C-407E-A947-70E740481C1C}">
                <a14:useLocalDpi xmlns:a14="http://schemas.microsoft.com/office/drawing/2010/main" val="0"/>
              </a:ext>
            </a:extLst>
          </a:blip>
          <a:srcRect l="9691" t="11521" r="10132" b="20518"/>
          <a:stretch/>
        </p:blipFill>
        <p:spPr>
          <a:xfrm>
            <a:off x="0" y="1"/>
            <a:ext cx="12260062" cy="6858000"/>
          </a:xfrm>
          <a:prstGeom prst="rect">
            <a:avLst/>
          </a:prstGeom>
        </p:spPr>
      </p:pic>
      <p:sp>
        <p:nvSpPr>
          <p:cNvPr id="2" name="TextBox 1">
            <a:extLst>
              <a:ext uri="{FF2B5EF4-FFF2-40B4-BE49-F238E27FC236}">
                <a16:creationId xmlns:a16="http://schemas.microsoft.com/office/drawing/2014/main" id="{37ABC0D8-D4F7-316F-23B9-A2D7AE2B5087}"/>
              </a:ext>
            </a:extLst>
          </p:cNvPr>
          <p:cNvSpPr txBox="1"/>
          <p:nvPr/>
        </p:nvSpPr>
        <p:spPr>
          <a:xfrm>
            <a:off x="2149874" y="232703"/>
            <a:ext cx="7998781" cy="584775"/>
          </a:xfrm>
          <a:prstGeom prst="rect">
            <a:avLst/>
          </a:prstGeom>
          <a:noFill/>
        </p:spPr>
        <p:txBody>
          <a:bodyPr wrap="square" rtlCol="0">
            <a:spAutoFit/>
          </a:bodyPr>
          <a:lstStyle/>
          <a:p>
            <a:r>
              <a:rPr lang="es-ES" sz="3200" b="1" dirty="0"/>
              <a:t>¿Afecta el número de valoraciones escritas?</a:t>
            </a:r>
          </a:p>
        </p:txBody>
      </p:sp>
      <p:sp>
        <p:nvSpPr>
          <p:cNvPr id="4" name="TextBox 3">
            <a:extLst>
              <a:ext uri="{FF2B5EF4-FFF2-40B4-BE49-F238E27FC236}">
                <a16:creationId xmlns:a16="http://schemas.microsoft.com/office/drawing/2014/main" id="{DF870FFE-82A8-1D6B-F7C9-7B5A2B1B45C2}"/>
              </a:ext>
            </a:extLst>
          </p:cNvPr>
          <p:cNvSpPr txBox="1"/>
          <p:nvPr/>
        </p:nvSpPr>
        <p:spPr>
          <a:xfrm>
            <a:off x="921793" y="5060453"/>
            <a:ext cx="9724007" cy="1015663"/>
          </a:xfrm>
          <a:prstGeom prst="rect">
            <a:avLst/>
          </a:prstGeom>
          <a:noFill/>
        </p:spPr>
        <p:txBody>
          <a:bodyPr wrap="square" rtlCol="0">
            <a:spAutoFit/>
          </a:bodyPr>
          <a:lstStyle/>
          <a:p>
            <a:r>
              <a:rPr lang="es-ES" sz="2000" dirty="0">
                <a:solidFill>
                  <a:schemeClr val="tx1">
                    <a:lumMod val="65000"/>
                    <a:lumOff val="35000"/>
                  </a:schemeClr>
                </a:solidFill>
              </a:rPr>
              <a:t>Similar a la anterior: A partir de 300 valoraciones escritas aprox. El rango se estrecha, con el añadido de que escribir una valoración escrita es un esfuerzo extra, por lo que es más lógico que la escriba gente a la que le ha interesado o gustado mucho el libro.</a:t>
            </a:r>
          </a:p>
        </p:txBody>
      </p:sp>
      <p:pic>
        <p:nvPicPr>
          <p:cNvPr id="5" name="Picture 4" descr="Chart, scatter chart">
            <a:extLst>
              <a:ext uri="{FF2B5EF4-FFF2-40B4-BE49-F238E27FC236}">
                <a16:creationId xmlns:a16="http://schemas.microsoft.com/office/drawing/2014/main" id="{5248DECB-01DC-34D8-1CE7-9D11E9787E3F}"/>
              </a:ext>
            </a:extLst>
          </p:cNvPr>
          <p:cNvPicPr>
            <a:picLocks noChangeAspect="1"/>
          </p:cNvPicPr>
          <p:nvPr/>
        </p:nvPicPr>
        <p:blipFill rotWithShape="1">
          <a:blip r:embed="rId3">
            <a:extLst>
              <a:ext uri="{28A0092B-C50C-407E-A947-70E740481C1C}">
                <a14:useLocalDpi xmlns:a14="http://schemas.microsoft.com/office/drawing/2010/main" val="0"/>
              </a:ext>
            </a:extLst>
          </a:blip>
          <a:srcRect l="4630" t="18112" r="6259" b="11343"/>
          <a:stretch/>
        </p:blipFill>
        <p:spPr>
          <a:xfrm>
            <a:off x="1612009" y="1175109"/>
            <a:ext cx="8343576" cy="3527708"/>
          </a:xfrm>
          <a:prstGeom prst="rect">
            <a:avLst/>
          </a:prstGeom>
        </p:spPr>
      </p:pic>
      <p:sp>
        <p:nvSpPr>
          <p:cNvPr id="7" name="TextBox 6">
            <a:extLst>
              <a:ext uri="{FF2B5EF4-FFF2-40B4-BE49-F238E27FC236}">
                <a16:creationId xmlns:a16="http://schemas.microsoft.com/office/drawing/2014/main" id="{175B6FA3-91EF-E120-64DC-C23EC5A8F3F5}"/>
              </a:ext>
            </a:extLst>
          </p:cNvPr>
          <p:cNvSpPr txBox="1"/>
          <p:nvPr/>
        </p:nvSpPr>
        <p:spPr>
          <a:xfrm>
            <a:off x="4809473" y="4651875"/>
            <a:ext cx="2230519" cy="338554"/>
          </a:xfrm>
          <a:prstGeom prst="rect">
            <a:avLst/>
          </a:prstGeom>
          <a:noFill/>
        </p:spPr>
        <p:txBody>
          <a:bodyPr wrap="square" rtlCol="0">
            <a:spAutoFit/>
          </a:bodyPr>
          <a:lstStyle/>
          <a:p>
            <a:r>
              <a:rPr lang="es-ES" sz="1600" dirty="0" err="1">
                <a:solidFill>
                  <a:schemeClr val="tx1">
                    <a:lumMod val="50000"/>
                    <a:lumOff val="50000"/>
                  </a:schemeClr>
                </a:solidFill>
              </a:rPr>
              <a:t>Number</a:t>
            </a:r>
            <a:r>
              <a:rPr lang="es-ES" sz="1600" dirty="0">
                <a:solidFill>
                  <a:schemeClr val="tx1">
                    <a:lumMod val="50000"/>
                    <a:lumOff val="50000"/>
                  </a:schemeClr>
                </a:solidFill>
              </a:rPr>
              <a:t> </a:t>
            </a:r>
            <a:r>
              <a:rPr lang="es-ES" sz="1600" dirty="0" err="1">
                <a:solidFill>
                  <a:schemeClr val="tx1">
                    <a:lumMod val="50000"/>
                    <a:lumOff val="50000"/>
                  </a:schemeClr>
                </a:solidFill>
              </a:rPr>
              <a:t>of</a:t>
            </a:r>
            <a:r>
              <a:rPr lang="es-ES" sz="1600" dirty="0">
                <a:solidFill>
                  <a:schemeClr val="tx1">
                    <a:lumMod val="50000"/>
                    <a:lumOff val="50000"/>
                  </a:schemeClr>
                </a:solidFill>
              </a:rPr>
              <a:t> </a:t>
            </a:r>
            <a:r>
              <a:rPr lang="es-ES" sz="1600" dirty="0" err="1">
                <a:solidFill>
                  <a:schemeClr val="tx1">
                    <a:lumMod val="50000"/>
                    <a:lumOff val="50000"/>
                  </a:schemeClr>
                </a:solidFill>
              </a:rPr>
              <a:t>text</a:t>
            </a:r>
            <a:r>
              <a:rPr lang="es-ES" sz="1600" dirty="0">
                <a:solidFill>
                  <a:schemeClr val="tx1">
                    <a:lumMod val="50000"/>
                    <a:lumOff val="50000"/>
                  </a:schemeClr>
                </a:solidFill>
              </a:rPr>
              <a:t> </a:t>
            </a:r>
            <a:r>
              <a:rPr lang="es-ES" sz="1600" dirty="0" err="1">
                <a:solidFill>
                  <a:schemeClr val="tx1">
                    <a:lumMod val="50000"/>
                    <a:lumOff val="50000"/>
                  </a:schemeClr>
                </a:solidFill>
              </a:rPr>
              <a:t>reviews</a:t>
            </a:r>
            <a:endParaRPr lang="es-ES" sz="1600" dirty="0">
              <a:solidFill>
                <a:schemeClr val="tx1">
                  <a:lumMod val="50000"/>
                  <a:lumOff val="50000"/>
                </a:schemeClr>
              </a:solidFill>
            </a:endParaRPr>
          </a:p>
        </p:txBody>
      </p:sp>
      <p:sp>
        <p:nvSpPr>
          <p:cNvPr id="8" name="TextBox 7">
            <a:extLst>
              <a:ext uri="{FF2B5EF4-FFF2-40B4-BE49-F238E27FC236}">
                <a16:creationId xmlns:a16="http://schemas.microsoft.com/office/drawing/2014/main" id="{55930176-AC95-DB76-ABBF-6E70293BBA90}"/>
              </a:ext>
            </a:extLst>
          </p:cNvPr>
          <p:cNvSpPr txBox="1"/>
          <p:nvPr/>
        </p:nvSpPr>
        <p:spPr>
          <a:xfrm rot="16200000">
            <a:off x="687255" y="2460602"/>
            <a:ext cx="1677879" cy="338554"/>
          </a:xfrm>
          <a:prstGeom prst="rect">
            <a:avLst/>
          </a:prstGeom>
          <a:noFill/>
        </p:spPr>
        <p:txBody>
          <a:bodyPr wrap="square" rtlCol="0">
            <a:spAutoFit/>
          </a:bodyPr>
          <a:lstStyle/>
          <a:p>
            <a:r>
              <a:rPr lang="es-ES" sz="1600" dirty="0" err="1">
                <a:solidFill>
                  <a:schemeClr val="tx1">
                    <a:lumMod val="50000"/>
                    <a:lumOff val="50000"/>
                  </a:schemeClr>
                </a:solidFill>
              </a:rPr>
              <a:t>Average</a:t>
            </a:r>
            <a:r>
              <a:rPr lang="es-ES" sz="1600" dirty="0">
                <a:solidFill>
                  <a:schemeClr val="tx1">
                    <a:lumMod val="50000"/>
                    <a:lumOff val="50000"/>
                  </a:schemeClr>
                </a:solidFill>
              </a:rPr>
              <a:t>  rating</a:t>
            </a:r>
          </a:p>
        </p:txBody>
      </p:sp>
      <p:sp>
        <p:nvSpPr>
          <p:cNvPr id="9" name="TextBox 8">
            <a:extLst>
              <a:ext uri="{FF2B5EF4-FFF2-40B4-BE49-F238E27FC236}">
                <a16:creationId xmlns:a16="http://schemas.microsoft.com/office/drawing/2014/main" id="{7D1FA159-1B14-B3EC-7A65-5C4CA9F6EC5A}"/>
              </a:ext>
            </a:extLst>
          </p:cNvPr>
          <p:cNvSpPr txBox="1"/>
          <p:nvPr/>
        </p:nvSpPr>
        <p:spPr>
          <a:xfrm>
            <a:off x="1605332" y="779597"/>
            <a:ext cx="7156928" cy="461665"/>
          </a:xfrm>
          <a:prstGeom prst="rect">
            <a:avLst/>
          </a:prstGeom>
          <a:noFill/>
        </p:spPr>
        <p:txBody>
          <a:bodyPr wrap="square" rtlCol="0">
            <a:spAutoFit/>
          </a:bodyPr>
          <a:lstStyle/>
          <a:p>
            <a:r>
              <a:rPr lang="es-ES" sz="2400" b="1" dirty="0">
                <a:solidFill>
                  <a:schemeClr val="tx1">
                    <a:lumMod val="65000"/>
                    <a:lumOff val="35000"/>
                  </a:schemeClr>
                </a:solidFill>
                <a:latin typeface="Calibri" panose="020F0502020204030204" pitchFamily="34" charset="0"/>
                <a:cs typeface="Calibri" panose="020F0502020204030204" pitchFamily="34" charset="0"/>
              </a:rPr>
              <a:t>Puntuación media VS. Número de valoraciones escritas</a:t>
            </a:r>
            <a:endParaRPr lang="es-ES" sz="2400" dirty="0"/>
          </a:p>
        </p:txBody>
      </p:sp>
    </p:spTree>
    <p:extLst>
      <p:ext uri="{BB962C8B-B14F-4D97-AF65-F5344CB8AC3E}">
        <p14:creationId xmlns:p14="http://schemas.microsoft.com/office/powerpoint/2010/main" val="1014108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681</TotalTime>
  <Words>958</Words>
  <Application>Microsoft Office PowerPoint</Application>
  <PresentationFormat>Widescreen</PresentationFormat>
  <Paragraphs>115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Tito Guitard</dc:creator>
  <cp:lastModifiedBy>Tito Guitard</cp:lastModifiedBy>
  <cp:revision>5</cp:revision>
  <dcterms:created xsi:type="dcterms:W3CDTF">2022-09-18T18:33:02Z</dcterms:created>
  <dcterms:modified xsi:type="dcterms:W3CDTF">2022-09-22T01:29:17Z</dcterms:modified>
</cp:coreProperties>
</file>