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0"/>
  </p:notesMasterIdLst>
  <p:sldIdLst>
    <p:sldId id="256" r:id="rId2"/>
    <p:sldId id="271" r:id="rId3"/>
    <p:sldId id="279" r:id="rId4"/>
    <p:sldId id="282" r:id="rId5"/>
    <p:sldId id="283" r:id="rId6"/>
    <p:sldId id="284" r:id="rId7"/>
    <p:sldId id="285" r:id="rId8"/>
    <p:sldId id="28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9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99CFD-3688-4CE3-AB0F-756AE4AAF796}" type="datetimeFigureOut">
              <a:rPr lang="es-MX" smtClean="0"/>
              <a:t>30/06/2021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D88E4-4903-49D0-B4F6-5B7C78C1D385}" type="slidenum">
              <a:rPr lang="es-MX" smtClean="0"/>
              <a:t>‹Nº›</a:t>
            </a:fld>
            <a:endParaRPr lang="es-MX"/>
          </a:p>
        </p:txBody>
      </p:sp>
    </p:spTree>
    <p:extLst>
      <p:ext uri="{BB962C8B-B14F-4D97-AF65-F5344CB8AC3E}">
        <p14:creationId xmlns:p14="http://schemas.microsoft.com/office/powerpoint/2010/main" val="349574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a:t>
            </a:fld>
            <a:endParaRPr lang="es-ES"/>
          </a:p>
        </p:txBody>
      </p:sp>
    </p:spTree>
    <p:extLst>
      <p:ext uri="{BB962C8B-B14F-4D97-AF65-F5344CB8AC3E}">
        <p14:creationId xmlns:p14="http://schemas.microsoft.com/office/powerpoint/2010/main" val="191652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a:t>
            </a:fld>
            <a:endParaRPr lang="es-ES"/>
          </a:p>
        </p:txBody>
      </p:sp>
    </p:spTree>
    <p:extLst>
      <p:ext uri="{BB962C8B-B14F-4D97-AF65-F5344CB8AC3E}">
        <p14:creationId xmlns:p14="http://schemas.microsoft.com/office/powerpoint/2010/main" val="46435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posición de notas 2"/>
          <p:cNvSpPr>
            <a:spLocks noGrp="1"/>
          </p:cNvSpPr>
          <p:nvPr>
            <p:ph type="body" idx="1"/>
          </p:nvPr>
        </p:nvSpPr>
        <p:spPr/>
        <p:txBody>
          <a:bodyPr rtlCol="0"/>
          <a:lstStyle/>
          <a:p>
            <a:pPr rtl="0"/>
            <a:r>
              <a:rPr lang="es-ES" noProof="0" dirty="0"/>
              <a:t>En el modo Presentación con diapositivas, seleccione las flechas para visitar los vínculos.</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4</a:t>
            </a:fld>
            <a:endParaRPr lang="es-ES"/>
          </a:p>
        </p:txBody>
      </p:sp>
    </p:spTree>
    <p:extLst>
      <p:ext uri="{BB962C8B-B14F-4D97-AF65-F5344CB8AC3E}">
        <p14:creationId xmlns:p14="http://schemas.microsoft.com/office/powerpoint/2010/main" val="342178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posición de notas 2"/>
          <p:cNvSpPr>
            <a:spLocks noGrp="1"/>
          </p:cNvSpPr>
          <p:nvPr>
            <p:ph type="body" idx="1"/>
          </p:nvPr>
        </p:nvSpPr>
        <p:spPr/>
        <p:txBody>
          <a:bodyPr rtlCol="0"/>
          <a:lstStyle/>
          <a:p>
            <a:pPr rtl="0"/>
            <a:r>
              <a:rPr lang="es-ES" noProof="0" dirty="0"/>
              <a:t>En el modo Presentación con diapositivas, seleccione las flechas para visitar los vínculos.</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5</a:t>
            </a:fld>
            <a:endParaRPr lang="es-ES"/>
          </a:p>
        </p:txBody>
      </p:sp>
    </p:spTree>
    <p:extLst>
      <p:ext uri="{BB962C8B-B14F-4D97-AF65-F5344CB8AC3E}">
        <p14:creationId xmlns:p14="http://schemas.microsoft.com/office/powerpoint/2010/main" val="210191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posición de notas 2"/>
          <p:cNvSpPr>
            <a:spLocks noGrp="1"/>
          </p:cNvSpPr>
          <p:nvPr>
            <p:ph type="body" idx="1"/>
          </p:nvPr>
        </p:nvSpPr>
        <p:spPr/>
        <p:txBody>
          <a:bodyPr rtlCol="0"/>
          <a:lstStyle/>
          <a:p>
            <a:pPr rtl="0"/>
            <a:r>
              <a:rPr lang="es-ES" noProof="0" dirty="0"/>
              <a:t>En el modo Presentación con diapositivas, seleccione las flechas para visitar los vínculos.</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6</a:t>
            </a:fld>
            <a:endParaRPr lang="es-ES"/>
          </a:p>
        </p:txBody>
      </p:sp>
    </p:spTree>
    <p:extLst>
      <p:ext uri="{BB962C8B-B14F-4D97-AF65-F5344CB8AC3E}">
        <p14:creationId xmlns:p14="http://schemas.microsoft.com/office/powerpoint/2010/main" val="967459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posición de notas 2"/>
          <p:cNvSpPr>
            <a:spLocks noGrp="1"/>
          </p:cNvSpPr>
          <p:nvPr>
            <p:ph type="body" idx="1"/>
          </p:nvPr>
        </p:nvSpPr>
        <p:spPr/>
        <p:txBody>
          <a:bodyPr rtlCol="0"/>
          <a:lstStyle/>
          <a:p>
            <a:pPr rtl="0"/>
            <a:r>
              <a:rPr lang="es-ES" noProof="0" dirty="0"/>
              <a:t>En el modo Presentación con diapositivas, seleccione las flechas para visitar los vínculos.</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7</a:t>
            </a:fld>
            <a:endParaRPr lang="es-ES"/>
          </a:p>
        </p:txBody>
      </p:sp>
    </p:spTree>
    <p:extLst>
      <p:ext uri="{BB962C8B-B14F-4D97-AF65-F5344CB8AC3E}">
        <p14:creationId xmlns:p14="http://schemas.microsoft.com/office/powerpoint/2010/main" val="3770342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posición de notas 2"/>
          <p:cNvSpPr>
            <a:spLocks noGrp="1"/>
          </p:cNvSpPr>
          <p:nvPr>
            <p:ph type="body" idx="1"/>
          </p:nvPr>
        </p:nvSpPr>
        <p:spPr/>
        <p:txBody>
          <a:bodyPr rtlCol="0"/>
          <a:lstStyle/>
          <a:p>
            <a:pPr rtl="0"/>
            <a:r>
              <a:rPr lang="es-ES" noProof="0" dirty="0"/>
              <a:t>En el modo Presentación con diapositivas, seleccione las flechas para visitar los vínculos.</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8</a:t>
            </a:fld>
            <a:endParaRPr lang="es-ES"/>
          </a:p>
        </p:txBody>
      </p:sp>
    </p:spTree>
    <p:extLst>
      <p:ext uri="{BB962C8B-B14F-4D97-AF65-F5344CB8AC3E}">
        <p14:creationId xmlns:p14="http://schemas.microsoft.com/office/powerpoint/2010/main" val="262936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contenido">
    <p:spTree>
      <p:nvGrpSpPr>
        <p:cNvPr id="1" name=""/>
        <p:cNvGrpSpPr/>
        <p:nvPr/>
      </p:nvGrpSpPr>
      <p:grpSpPr>
        <a:xfrm>
          <a:off x="0" y="0"/>
          <a:ext cx="0" cy="0"/>
          <a:chOff x="0" y="0"/>
          <a:chExt cx="0" cy="0"/>
        </a:xfrm>
      </p:grpSpPr>
      <p:sp>
        <p:nvSpPr>
          <p:cNvPr id="9" name="Rectá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cxnSp>
        <p:nvCxnSpPr>
          <p:cNvPr id="12" name="Conector rec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
        <p:nvSpPr>
          <p:cNvPr id="6"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BBF53A3-647D-4EB5-8024-AB2FE87A599F}" type="datetime1">
              <a:rPr lang="es-ES" noProof="0" smtClean="0"/>
              <a:t>30/06/2021</a:t>
            </a:fld>
            <a:endParaRPr lang="es-ES" noProof="0"/>
          </a:p>
        </p:txBody>
      </p:sp>
      <p:sp>
        <p:nvSpPr>
          <p:cNvPr id="7"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8" name="Marcador de posición de número de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spTree>
    <p:extLst>
      <p:ext uri="{BB962C8B-B14F-4D97-AF65-F5344CB8AC3E}">
        <p14:creationId xmlns:p14="http://schemas.microsoft.com/office/powerpoint/2010/main" val="2349686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9" name="Rectá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10" name="Rectá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es-ES" noProof="0"/>
              <a:t>Haga clic para modificar el estilo de título del patrón</a:t>
            </a:r>
          </a:p>
        </p:txBody>
      </p:sp>
      <p:sp>
        <p:nvSpPr>
          <p:cNvPr id="7" name="Marcador de contenido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Tree>
    <p:extLst>
      <p:ext uri="{BB962C8B-B14F-4D97-AF65-F5344CB8AC3E}">
        <p14:creationId xmlns:p14="http://schemas.microsoft.com/office/powerpoint/2010/main" val="410439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6/30/2021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6/30/2021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61D25-032F-4326-B8B6-A16625125E47}"/>
              </a:ext>
            </a:extLst>
          </p:cNvPr>
          <p:cNvSpPr>
            <a:spLocks noGrp="1"/>
          </p:cNvSpPr>
          <p:nvPr>
            <p:ph type="ctrTitle"/>
          </p:nvPr>
        </p:nvSpPr>
        <p:spPr/>
        <p:txBody>
          <a:bodyPr/>
          <a:lstStyle/>
          <a:p>
            <a:r>
              <a:rPr lang="es-ES" dirty="0"/>
              <a:t>Proyecto 4 - DAPT </a:t>
            </a:r>
            <a:br>
              <a:rPr lang="es-ES" dirty="0"/>
            </a:br>
            <a:r>
              <a:rPr lang="es-ES" dirty="0"/>
              <a:t>Data </a:t>
            </a:r>
            <a:r>
              <a:rPr lang="es-ES" dirty="0" err="1"/>
              <a:t>Visualization</a:t>
            </a:r>
            <a:endParaRPr lang="es-MX" dirty="0"/>
          </a:p>
        </p:txBody>
      </p:sp>
      <p:sp>
        <p:nvSpPr>
          <p:cNvPr id="3" name="Subtítulo 2">
            <a:extLst>
              <a:ext uri="{FF2B5EF4-FFF2-40B4-BE49-F238E27FC236}">
                <a16:creationId xmlns:a16="http://schemas.microsoft.com/office/drawing/2014/main" id="{305029DC-EED8-47B5-A03E-383B88017E20}"/>
              </a:ext>
            </a:extLst>
          </p:cNvPr>
          <p:cNvSpPr>
            <a:spLocks noGrp="1"/>
          </p:cNvSpPr>
          <p:nvPr>
            <p:ph type="subTitle" idx="1"/>
          </p:nvPr>
        </p:nvSpPr>
        <p:spPr/>
        <p:txBody>
          <a:bodyPr/>
          <a:lstStyle/>
          <a:p>
            <a:r>
              <a:rPr lang="es-ES" dirty="0"/>
              <a:t>José Juan Herrera G.</a:t>
            </a:r>
            <a:endParaRPr lang="es-MX" dirty="0"/>
          </a:p>
        </p:txBody>
      </p:sp>
      <p:pic>
        <p:nvPicPr>
          <p:cNvPr id="5" name="Imagen 4">
            <a:extLst>
              <a:ext uri="{FF2B5EF4-FFF2-40B4-BE49-F238E27FC236}">
                <a16:creationId xmlns:a16="http://schemas.microsoft.com/office/drawing/2014/main" id="{F854FEDF-9ED5-4D2C-A2EC-705BB6FEEC13}"/>
              </a:ext>
            </a:extLst>
          </p:cNvPr>
          <p:cNvPicPr>
            <a:picLocks noChangeAspect="1"/>
          </p:cNvPicPr>
          <p:nvPr/>
        </p:nvPicPr>
        <p:blipFill>
          <a:blip r:embed="rId2"/>
          <a:stretch>
            <a:fillRect/>
          </a:stretch>
        </p:blipFill>
        <p:spPr>
          <a:xfrm>
            <a:off x="9263683" y="1937399"/>
            <a:ext cx="2928317" cy="2732847"/>
          </a:xfrm>
          <a:prstGeom prst="rect">
            <a:avLst/>
          </a:prstGeom>
        </p:spPr>
      </p:pic>
      <p:pic>
        <p:nvPicPr>
          <p:cNvPr id="7" name="Imagen 6">
            <a:extLst>
              <a:ext uri="{FF2B5EF4-FFF2-40B4-BE49-F238E27FC236}">
                <a16:creationId xmlns:a16="http://schemas.microsoft.com/office/drawing/2014/main" id="{45A7A6A7-873D-4A77-9DAC-9E6187772D80}"/>
              </a:ext>
            </a:extLst>
          </p:cNvPr>
          <p:cNvPicPr>
            <a:picLocks noChangeAspect="1"/>
          </p:cNvPicPr>
          <p:nvPr/>
        </p:nvPicPr>
        <p:blipFill>
          <a:blip r:embed="rId3"/>
          <a:stretch>
            <a:fillRect/>
          </a:stretch>
        </p:blipFill>
        <p:spPr>
          <a:xfrm>
            <a:off x="4552121" y="127685"/>
            <a:ext cx="2743200" cy="612648"/>
          </a:xfrm>
          <a:prstGeom prst="rect">
            <a:avLst/>
          </a:prstGeom>
        </p:spPr>
      </p:pic>
    </p:spTree>
    <p:extLst>
      <p:ext uri="{BB962C8B-B14F-4D97-AF65-F5344CB8AC3E}">
        <p14:creationId xmlns:p14="http://schemas.microsoft.com/office/powerpoint/2010/main" val="139960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err="1">
                <a:latin typeface="Segoe UI Light" panose="020B0502040204020203" pitchFamily="34" charset="0"/>
                <a:cs typeface="Segoe UI Light" panose="020B0502040204020203" pitchFamily="34" charset="0"/>
              </a:rPr>
              <a:t>World</a:t>
            </a:r>
            <a:r>
              <a:rPr lang="es-ES" dirty="0">
                <a:latin typeface="Segoe UI Light" panose="020B0502040204020203" pitchFamily="34" charset="0"/>
                <a:cs typeface="Segoe UI Light" panose="020B0502040204020203" pitchFamily="34" charset="0"/>
              </a:rPr>
              <a:t> </a:t>
            </a:r>
            <a:r>
              <a:rPr lang="es-ES" dirty="0" err="1">
                <a:latin typeface="Segoe UI Light" panose="020B0502040204020203" pitchFamily="34" charset="0"/>
                <a:cs typeface="Segoe UI Light" panose="020B0502040204020203" pitchFamily="34" charset="0"/>
              </a:rPr>
              <a:t>Championship</a:t>
            </a:r>
            <a:endParaRPr lang="es-ES" dirty="0">
              <a:latin typeface="Segoe UI Light" panose="020B0502040204020203" pitchFamily="34" charset="0"/>
              <a:cs typeface="Segoe UI Light" panose="020B0502040204020203" pitchFamily="34" charset="0"/>
            </a:endParaRPr>
          </a:p>
        </p:txBody>
      </p:sp>
      <p:pic>
        <p:nvPicPr>
          <p:cNvPr id="5" name="Imagen 4"/>
          <p:cNvPicPr>
            <a:picLocks noChangeAspect="1"/>
          </p:cNvPicPr>
          <p:nvPr/>
        </p:nvPicPr>
        <p:blipFill>
          <a:blip r:embed="rId3"/>
          <a:srcRect/>
          <a:stretch/>
        </p:blipFill>
        <p:spPr>
          <a:xfrm>
            <a:off x="4249799" y="1682293"/>
            <a:ext cx="7165945" cy="394817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40000"/>
              </a:schemeClr>
            </a:glow>
          </a:effectLst>
        </p:spPr>
      </p:pic>
      <p:sp>
        <p:nvSpPr>
          <p:cNvPr id="38" name="Marcador de posición de contenido 17"/>
          <p:cNvSpPr txBox="1">
            <a:spLocks/>
          </p:cNvSpPr>
          <p:nvPr/>
        </p:nvSpPr>
        <p:spPr>
          <a:xfrm>
            <a:off x="541609" y="1524708"/>
            <a:ext cx="4891627"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sz="1400" dirty="0">
                <a:latin typeface="Segoe UI" panose="020B0502040204020203" pitchFamily="34" charset="0"/>
                <a:cs typeface="Segoe UI" panose="020B0502040204020203" pitchFamily="34" charset="0"/>
              </a:rPr>
              <a:t>Que es una competencia </a:t>
            </a:r>
            <a:r>
              <a:rPr lang="es-ES" sz="1400" dirty="0" err="1">
                <a:latin typeface="Segoe UI" panose="020B0502040204020203" pitchFamily="34" charset="0"/>
                <a:cs typeface="Segoe UI" panose="020B0502040204020203" pitchFamily="34" charset="0"/>
              </a:rPr>
              <a:t>Ironman</a:t>
            </a:r>
            <a:r>
              <a:rPr lang="es-ES" sz="1400" dirty="0">
                <a:latin typeface="Segoe UI" panose="020B0502040204020203" pitchFamily="34" charset="0"/>
                <a:cs typeface="Segoe UI" panose="020B0502040204020203" pitchFamily="34" charset="0"/>
              </a:rPr>
              <a:t>?</a:t>
            </a:r>
          </a:p>
          <a:p>
            <a:pPr marL="0" lvl="0" indent="0" rtl="0">
              <a:spcAft>
                <a:spcPts val="600"/>
              </a:spcAft>
              <a:buNone/>
              <a:defRPr/>
            </a:pPr>
            <a:r>
              <a:rPr lang="es-ES" sz="1400" dirty="0">
                <a:latin typeface="Segoe UI" panose="020B0502040204020203" pitchFamily="34" charset="0"/>
                <a:cs typeface="Segoe UI" panose="020B0502040204020203" pitchFamily="34" charset="0"/>
              </a:rPr>
              <a:t>Completo</a:t>
            </a:r>
          </a:p>
          <a:p>
            <a:pPr>
              <a:lnSpc>
                <a:spcPct val="100000"/>
              </a:lnSpc>
              <a:spcAft>
                <a:spcPts val="600"/>
              </a:spcAft>
              <a:defRPr/>
            </a:pPr>
            <a:r>
              <a:rPr lang="es-ES" sz="1400" dirty="0">
                <a:latin typeface="Segoe UI" panose="020B0502040204020203" pitchFamily="34" charset="0"/>
                <a:cs typeface="Segoe UI" panose="020B0502040204020203" pitchFamily="34" charset="0"/>
              </a:rPr>
              <a:t>3,86 Km de Natación</a:t>
            </a:r>
          </a:p>
          <a:p>
            <a:pPr>
              <a:lnSpc>
                <a:spcPct val="100000"/>
              </a:lnSpc>
              <a:spcAft>
                <a:spcPts val="600"/>
              </a:spcAft>
              <a:defRPr/>
            </a:pPr>
            <a:r>
              <a:rPr lang="es-ES" sz="1400" dirty="0">
                <a:latin typeface="Segoe UI" panose="020B0502040204020203" pitchFamily="34" charset="0"/>
                <a:cs typeface="Segoe UI" panose="020B0502040204020203" pitchFamily="34" charset="0"/>
              </a:rPr>
              <a:t>180 Km de Ciclismo</a:t>
            </a:r>
          </a:p>
          <a:p>
            <a:pPr>
              <a:lnSpc>
                <a:spcPct val="100000"/>
              </a:lnSpc>
              <a:spcAft>
                <a:spcPts val="600"/>
              </a:spcAft>
              <a:defRPr/>
            </a:pPr>
            <a:r>
              <a:rPr lang="es-ES" sz="1400" dirty="0">
                <a:latin typeface="Segoe UI" panose="020B0502040204020203" pitchFamily="34" charset="0"/>
                <a:cs typeface="Segoe UI" panose="020B0502040204020203" pitchFamily="34" charset="0"/>
              </a:rPr>
              <a:t>42,2 Km Corriendo</a:t>
            </a:r>
          </a:p>
          <a:p>
            <a:pPr>
              <a:lnSpc>
                <a:spcPct val="100000"/>
              </a:lnSpc>
              <a:spcAft>
                <a:spcPts val="600"/>
              </a:spcAft>
              <a:defRPr/>
            </a:pPr>
            <a:endParaRPr lang="es-ES" sz="1400" dirty="0">
              <a:latin typeface="Segoe UI" panose="020B0502040204020203" pitchFamily="34" charset="0"/>
              <a:cs typeface="Segoe UI" panose="020B0502040204020203" pitchFamily="34" charset="0"/>
            </a:endParaRPr>
          </a:p>
          <a:p>
            <a:pPr marL="0" lvl="0" indent="0" rtl="0">
              <a:spcAft>
                <a:spcPts val="600"/>
              </a:spcAft>
              <a:buNone/>
              <a:defRPr/>
            </a:pPr>
            <a:r>
              <a:rPr lang="es-ES" sz="1400" dirty="0">
                <a:latin typeface="Segoe UI" panose="020B0502040204020203" pitchFamily="34" charset="0"/>
                <a:cs typeface="Segoe UI" panose="020B0502040204020203" pitchFamily="34" charset="0"/>
              </a:rPr>
              <a:t>Medio </a:t>
            </a:r>
            <a:r>
              <a:rPr lang="es-ES" sz="1400" dirty="0" err="1">
                <a:latin typeface="Segoe UI" panose="020B0502040204020203" pitchFamily="34" charset="0"/>
                <a:cs typeface="Segoe UI" panose="020B0502040204020203" pitchFamily="34" charset="0"/>
              </a:rPr>
              <a:t>Ironman</a:t>
            </a:r>
            <a:r>
              <a:rPr lang="es-ES" sz="1400" dirty="0">
                <a:latin typeface="Segoe UI" panose="020B0502040204020203" pitchFamily="34" charset="0"/>
                <a:cs typeface="Segoe UI" panose="020B0502040204020203" pitchFamily="34" charset="0"/>
              </a:rPr>
              <a:t> 70.3</a:t>
            </a:r>
          </a:p>
          <a:p>
            <a:pPr>
              <a:spcAft>
                <a:spcPts val="600"/>
              </a:spcAft>
              <a:defRPr/>
            </a:pPr>
            <a:r>
              <a:rPr lang="es-ES" sz="1400" dirty="0">
                <a:latin typeface="Segoe UI" panose="020B0502040204020203" pitchFamily="34" charset="0"/>
                <a:cs typeface="Segoe UI" panose="020B0502040204020203" pitchFamily="34" charset="0"/>
              </a:rPr>
              <a:t>1,9 Km de Natación</a:t>
            </a:r>
          </a:p>
          <a:p>
            <a:pPr>
              <a:lnSpc>
                <a:spcPct val="100000"/>
              </a:lnSpc>
              <a:spcAft>
                <a:spcPts val="600"/>
              </a:spcAft>
              <a:defRPr/>
            </a:pPr>
            <a:r>
              <a:rPr lang="es-ES" sz="1400" dirty="0">
                <a:latin typeface="Segoe UI" panose="020B0502040204020203" pitchFamily="34" charset="0"/>
                <a:cs typeface="Segoe UI" panose="020B0502040204020203" pitchFamily="34" charset="0"/>
              </a:rPr>
              <a:t>90 Km de Ciclismo</a:t>
            </a:r>
          </a:p>
          <a:p>
            <a:pPr>
              <a:lnSpc>
                <a:spcPct val="100000"/>
              </a:lnSpc>
              <a:spcAft>
                <a:spcPts val="600"/>
              </a:spcAft>
              <a:defRPr/>
            </a:pPr>
            <a:r>
              <a:rPr lang="es-ES" sz="1400" dirty="0">
                <a:latin typeface="Segoe UI" panose="020B0502040204020203" pitchFamily="34" charset="0"/>
                <a:cs typeface="Segoe UI" panose="020B0502040204020203" pitchFamily="34" charset="0"/>
              </a:rPr>
              <a:t>21 Km Corriendo</a:t>
            </a:r>
          </a:p>
          <a:p>
            <a:pPr>
              <a:lnSpc>
                <a:spcPct val="100000"/>
              </a:lnSpc>
              <a:spcAft>
                <a:spcPts val="600"/>
              </a:spcAft>
              <a:defRPr/>
            </a:pPr>
            <a:endParaRPr lang="es-E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es-ES" dirty="0">
                <a:latin typeface="Segoe UI Light" panose="020B0502040204020203" pitchFamily="34" charset="0"/>
                <a:cs typeface="Segoe UI Light" panose="020B0502040204020203" pitchFamily="34" charset="0"/>
              </a:rPr>
              <a:t>¿Que nos interesa descubrir?</a:t>
            </a:r>
          </a:p>
        </p:txBody>
      </p:sp>
      <p:grpSp>
        <p:nvGrpSpPr>
          <p:cNvPr id="18" name="Grupo 17" descr="Círculo pequeño con el número 1 en su interior para indicar que se encuentra en el paso 1"/>
          <p:cNvGrpSpPr/>
          <p:nvPr/>
        </p:nvGrpSpPr>
        <p:grpSpPr bwMode="blackWhite">
          <a:xfrm>
            <a:off x="531552" y="1917997"/>
            <a:ext cx="558179" cy="409838"/>
            <a:chOff x="6953426" y="711274"/>
            <a:chExt cx="558179" cy="409838"/>
          </a:xfrm>
        </p:grpSpPr>
        <p:sp>
          <p:nvSpPr>
            <p:cNvPr id="19" name="Elipse 18"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Cuadro de texto 19" descr="Número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a:solidFill>
                    <a:schemeClr val="bg1"/>
                  </a:solidFill>
                  <a:latin typeface="Segoe UI Semibold" panose="020B0702040204020203" pitchFamily="34" charset="0"/>
                  <a:cs typeface="Segoe UI Semibold" panose="020B0702040204020203" pitchFamily="34" charset="0"/>
                </a:rPr>
                <a:t>1</a:t>
              </a:r>
            </a:p>
          </p:txBody>
        </p:sp>
      </p:grpSp>
      <p:sp>
        <p:nvSpPr>
          <p:cNvPr id="21" name="Marcador de contenido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sz="1600" dirty="0">
                <a:solidFill>
                  <a:prstClr val="black">
                    <a:lumMod val="75000"/>
                    <a:lumOff val="25000"/>
                  </a:prstClr>
                </a:solidFill>
                <a:latin typeface="Segoe UI" panose="020B0502040204020203" pitchFamily="34" charset="0"/>
                <a:cs typeface="Segoe UI" panose="020B0502040204020203" pitchFamily="34" charset="0"/>
              </a:rPr>
              <a:t>¿Todos los competidores de cada competencia son del mismo país?</a:t>
            </a:r>
          </a:p>
        </p:txBody>
      </p:sp>
      <p:grpSp>
        <p:nvGrpSpPr>
          <p:cNvPr id="33" name="Grupo 32" descr="Círculo pequeño con el número 2 en su interior para indicar que se encuentra en el paso 2"/>
          <p:cNvGrpSpPr/>
          <p:nvPr/>
        </p:nvGrpSpPr>
        <p:grpSpPr bwMode="blackWhite">
          <a:xfrm>
            <a:off x="531552" y="3042895"/>
            <a:ext cx="558179" cy="409838"/>
            <a:chOff x="6953426" y="711274"/>
            <a:chExt cx="558179" cy="409838"/>
          </a:xfrm>
        </p:grpSpPr>
        <p:sp>
          <p:nvSpPr>
            <p:cNvPr id="34" name="Elipse 33"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5" name="Cuadro de texto 34" descr="Número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2</a:t>
              </a:r>
            </a:p>
          </p:txBody>
        </p:sp>
      </p:grpSp>
      <p:sp>
        <p:nvSpPr>
          <p:cNvPr id="36" name="Marcador de contenido 17"/>
          <p:cNvSpPr txBox="1">
            <a:spLocks/>
          </p:cNvSpPr>
          <p:nvPr/>
        </p:nvSpPr>
        <p:spPr>
          <a:xfrm>
            <a:off x="1056513" y="3032325"/>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s-ES" sz="1600" dirty="0">
                <a:solidFill>
                  <a:prstClr val="black">
                    <a:lumMod val="75000"/>
                    <a:lumOff val="25000"/>
                  </a:prstClr>
                </a:solidFill>
                <a:latin typeface="Segoe UI" panose="020B0502040204020203" pitchFamily="34" charset="0"/>
                <a:cs typeface="Segoe UI" panose="020B0502040204020203" pitchFamily="34" charset="0"/>
              </a:rPr>
              <a:t>¿Las condiciones de temperatura afectan mucho el desempeño de los competidores locales?</a:t>
            </a:r>
          </a:p>
        </p:txBody>
      </p:sp>
      <p:grpSp>
        <p:nvGrpSpPr>
          <p:cNvPr id="22" name="Grupo 21" descr="Círculo pequeño con el número 3 en su interior para indicar que se encuentra en el paso 3"/>
          <p:cNvGrpSpPr/>
          <p:nvPr/>
        </p:nvGrpSpPr>
        <p:grpSpPr bwMode="blackWhite">
          <a:xfrm>
            <a:off x="531552" y="4081764"/>
            <a:ext cx="558179" cy="409838"/>
            <a:chOff x="6953426" y="711274"/>
            <a:chExt cx="558179" cy="409838"/>
          </a:xfrm>
        </p:grpSpPr>
        <p:sp>
          <p:nvSpPr>
            <p:cNvPr id="24" name="Elipse 23"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0" name="Cuadro de texto 29" descr="Número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a:solidFill>
                    <a:schemeClr val="bg1"/>
                  </a:solidFill>
                  <a:latin typeface="Segoe UI Semibold" panose="020B0702040204020203" pitchFamily="34" charset="0"/>
                  <a:cs typeface="Segoe UI Semibold" panose="020B0702040204020203" pitchFamily="34" charset="0"/>
                </a:rPr>
                <a:t>3</a:t>
              </a:r>
            </a:p>
          </p:txBody>
        </p:sp>
      </p:grpSp>
      <p:sp>
        <p:nvSpPr>
          <p:cNvPr id="32" name="Marcador de contenido 17"/>
          <p:cNvSpPr txBox="1">
            <a:spLocks/>
          </p:cNvSpPr>
          <p:nvPr/>
        </p:nvSpPr>
        <p:spPr>
          <a:xfrm>
            <a:off x="1056513" y="41220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sz="1600" dirty="0">
                <a:solidFill>
                  <a:prstClr val="black">
                    <a:lumMod val="75000"/>
                    <a:lumOff val="25000"/>
                  </a:prstClr>
                </a:solidFill>
                <a:latin typeface="Segoe UI" panose="020B0502040204020203" pitchFamily="34" charset="0"/>
                <a:cs typeface="Segoe UI" panose="020B0502040204020203" pitchFamily="34" charset="0"/>
              </a:rPr>
              <a:t>Es el mismo tiempo promedio para todas las competencias?</a:t>
            </a:r>
            <a:endParaRPr lang="es-ES" sz="1600" dirty="0">
              <a:solidFill>
                <a:prstClr val="black">
                  <a:lumMod val="75000"/>
                  <a:lumOff val="25000"/>
                </a:prstClr>
              </a:solidFill>
              <a:cs typeface="Segoe UI"/>
            </a:endParaRPr>
          </a:p>
        </p:txBody>
      </p:sp>
      <p:grpSp>
        <p:nvGrpSpPr>
          <p:cNvPr id="37" name="Grupo 36" descr="Círculo pequeño con el número 4 en su interior para indicar que se encuentra en el paso 4"/>
          <p:cNvGrpSpPr/>
          <p:nvPr/>
        </p:nvGrpSpPr>
        <p:grpSpPr bwMode="blackWhite">
          <a:xfrm>
            <a:off x="531552" y="5137379"/>
            <a:ext cx="558179" cy="409838"/>
            <a:chOff x="6953426" y="711274"/>
            <a:chExt cx="558179" cy="409838"/>
          </a:xfrm>
        </p:grpSpPr>
        <p:sp>
          <p:nvSpPr>
            <p:cNvPr id="38" name="Elipse 37"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9" name="Cuadro de texto 38" descr="Número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a:solidFill>
                    <a:schemeClr val="bg1"/>
                  </a:solidFill>
                  <a:latin typeface="Segoe UI Semibold" panose="020B0702040204020203" pitchFamily="34" charset="0"/>
                  <a:cs typeface="Segoe UI Semibold" panose="020B0702040204020203" pitchFamily="34" charset="0"/>
                </a:rPr>
                <a:t>4</a:t>
              </a:r>
            </a:p>
          </p:txBody>
        </p:sp>
      </p:grpSp>
      <p:sp>
        <p:nvSpPr>
          <p:cNvPr id="40" name="Marcador de contenido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s-ES" sz="1600" dirty="0">
                <a:solidFill>
                  <a:prstClr val="black">
                    <a:lumMod val="75000"/>
                    <a:lumOff val="25000"/>
                  </a:prstClr>
                </a:solidFill>
                <a:latin typeface="Segoe UI" panose="020B0502040204020203" pitchFamily="34" charset="0"/>
                <a:cs typeface="Segoe UI" panose="020B0502040204020203" pitchFamily="34" charset="0"/>
              </a:rPr>
              <a:t>Que tan distribuidos están los competidores alrededor del mundo?</a:t>
            </a:r>
          </a:p>
        </p:txBody>
      </p:sp>
      <p:pic>
        <p:nvPicPr>
          <p:cNvPr id="3" name="Gráfico 2" descr="Lupa">
            <a:extLst>
              <a:ext uri="{FF2B5EF4-FFF2-40B4-BE49-F238E27FC236}">
                <a16:creationId xmlns:a16="http://schemas.microsoft.com/office/drawing/2014/main" id="{0E337BC4-0EAF-4A84-BA7A-BA3A79FA1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1248" y="1917997"/>
            <a:ext cx="3405061" cy="340506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sz="half" idx="4294967295"/>
          </p:nvPr>
        </p:nvSpPr>
        <p:spPr>
          <a:xfrm>
            <a:off x="541612" y="2934466"/>
            <a:ext cx="7547617" cy="883153"/>
          </a:xfrm>
        </p:spPr>
        <p:txBody>
          <a:bodyPr rtlCol="0">
            <a:normAutofit fontScale="25000" lnSpcReduction="20000"/>
          </a:bodyPr>
          <a:lstStyle/>
          <a:p>
            <a:pPr marL="0" indent="0">
              <a:lnSpc>
                <a:spcPts val="3600"/>
              </a:lnSpc>
              <a:buNone/>
            </a:pPr>
            <a:r>
              <a:rPr lang="es-ES" sz="8000" dirty="0">
                <a:solidFill>
                  <a:prstClr val="black">
                    <a:lumMod val="75000"/>
                    <a:lumOff val="25000"/>
                  </a:prstClr>
                </a:solidFill>
                <a:latin typeface="Segoe UI" panose="020B0502040204020203" pitchFamily="34" charset="0"/>
                <a:cs typeface="Segoe UI" panose="020B0502040204020203" pitchFamily="34" charset="0"/>
              </a:rPr>
              <a:t>¿Todos los competidores del ranking de cada competencia son del mismo país?</a:t>
            </a:r>
          </a:p>
          <a:p>
            <a:pPr marL="0" indent="0">
              <a:lnSpc>
                <a:spcPts val="3600"/>
              </a:lnSpc>
              <a:buNone/>
            </a:pPr>
            <a:r>
              <a:rPr lang="es-ES" sz="1600" dirty="0">
                <a:solidFill>
                  <a:prstClr val="black">
                    <a:lumMod val="75000"/>
                    <a:lumOff val="25000"/>
                  </a:prstClr>
                </a:solidFill>
                <a:latin typeface="Segoe UI" panose="020B0502040204020203" pitchFamily="34" charset="0"/>
                <a:cs typeface="Segoe UI" panose="020B0502040204020203" pitchFamily="34" charset="0"/>
              </a:rPr>
              <a:t>ranking</a:t>
            </a:r>
            <a:endParaRPr lang="es-ES" sz="1600" dirty="0">
              <a:latin typeface="Segoe UI Light" panose="020B0502040204020203" pitchFamily="34" charset="0"/>
              <a:cs typeface="Segoe UI Light" panose="020B0502040204020203" pitchFamily="34" charset="0"/>
            </a:endParaRPr>
          </a:p>
        </p:txBody>
      </p:sp>
      <p:sp>
        <p:nvSpPr>
          <p:cNvPr id="9" name="Cuadro de texto 8"/>
          <p:cNvSpPr txBox="1"/>
          <p:nvPr/>
        </p:nvSpPr>
        <p:spPr>
          <a:xfrm>
            <a:off x="541611" y="3945338"/>
            <a:ext cx="6842168" cy="1200329"/>
          </a:xfrm>
          <a:prstGeom prst="rect">
            <a:avLst/>
          </a:prstGeom>
          <a:noFill/>
        </p:spPr>
        <p:txBody>
          <a:bodyPr wrap="square" rtlCol="0">
            <a:spAutoFit/>
          </a:bodyPr>
          <a:lstStyle/>
          <a:p>
            <a:pPr algn="l" rtl="0"/>
            <a:r>
              <a:rPr lang="es-ES" dirty="0">
                <a:latin typeface="Segoe UI Light" panose="020B0502040204020203" pitchFamily="34" charset="0"/>
                <a:cs typeface="Segoe UI Light" panose="020B0502040204020203" pitchFamily="34" charset="0"/>
              </a:rPr>
              <a:t>No, aunque podemos observar que en la mayoría de las competencias los atletas si son del mismo país no significa que no puedan haber competidores de otro país o que no puedan figurar en el ranking de los 20.</a:t>
            </a:r>
          </a:p>
        </p:txBody>
      </p:sp>
      <p:pic>
        <p:nvPicPr>
          <p:cNvPr id="4" name="Imagen 3">
            <a:extLst>
              <a:ext uri="{FF2B5EF4-FFF2-40B4-BE49-F238E27FC236}">
                <a16:creationId xmlns:a16="http://schemas.microsoft.com/office/drawing/2014/main" id="{FB5B4443-C011-49D5-B690-4A0B791EB1F1}"/>
              </a:ext>
            </a:extLst>
          </p:cNvPr>
          <p:cNvPicPr>
            <a:picLocks noChangeAspect="1"/>
          </p:cNvPicPr>
          <p:nvPr/>
        </p:nvPicPr>
        <p:blipFill>
          <a:blip r:embed="rId3"/>
          <a:stretch>
            <a:fillRect/>
          </a:stretch>
        </p:blipFill>
        <p:spPr>
          <a:xfrm>
            <a:off x="9098139" y="763372"/>
            <a:ext cx="2019582" cy="4982270"/>
          </a:xfrm>
          <a:prstGeom prst="rect">
            <a:avLst/>
          </a:prstGeom>
          <a:effectLst>
            <a:glow rad="190500">
              <a:schemeClr val="accent5">
                <a:alpha val="40000"/>
              </a:schemeClr>
            </a:glow>
            <a:reflection endPos="15000" dist="50800" dir="5400000" sy="-100000" algn="bl" rotWithShape="0"/>
          </a:effectLst>
        </p:spPr>
      </p:pic>
      <p:sp>
        <p:nvSpPr>
          <p:cNvPr id="12" name="Título 11">
            <a:extLst>
              <a:ext uri="{FF2B5EF4-FFF2-40B4-BE49-F238E27FC236}">
                <a16:creationId xmlns:a16="http://schemas.microsoft.com/office/drawing/2014/main" id="{97C3BF47-DE2E-4E53-8B38-735543B2D429}"/>
              </a:ext>
            </a:extLst>
          </p:cNvPr>
          <p:cNvSpPr>
            <a:spLocks noGrp="1"/>
          </p:cNvSpPr>
          <p:nvPr>
            <p:ph type="title"/>
          </p:nvPr>
        </p:nvSpPr>
        <p:spPr/>
        <p:txBody>
          <a:bodyPr/>
          <a:lstStyle/>
          <a:p>
            <a:r>
              <a:rPr lang="es-ES" dirty="0"/>
              <a:t>Conclusiones</a:t>
            </a:r>
            <a:endParaRPr lang="es-MX"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sz="half" idx="4294967295"/>
          </p:nvPr>
        </p:nvSpPr>
        <p:spPr>
          <a:xfrm>
            <a:off x="471764" y="699902"/>
            <a:ext cx="10396899" cy="917443"/>
          </a:xfrm>
        </p:spPr>
        <p:txBody>
          <a:bodyPr rtlCol="0">
            <a:normAutofit/>
          </a:bodyPr>
          <a:lstStyle/>
          <a:p>
            <a:pPr marL="0" lvl="0" indent="0" rtl="0">
              <a:spcAft>
                <a:spcPts val="2000"/>
              </a:spcAft>
              <a:buNone/>
              <a:defRPr/>
            </a:pPr>
            <a:r>
              <a:rPr lang="es-ES" sz="2400" dirty="0">
                <a:solidFill>
                  <a:schemeClr val="bg1"/>
                </a:solidFill>
                <a:latin typeface="Segoe UI" panose="020B0502040204020203" pitchFamily="34" charset="0"/>
                <a:cs typeface="Segoe UI" panose="020B0502040204020203" pitchFamily="34" charset="0"/>
              </a:rPr>
              <a:t>¿Las condiciones de temperatura afectan o favorecen el desempeño de los competidores locales?</a:t>
            </a:r>
          </a:p>
        </p:txBody>
      </p:sp>
      <p:sp>
        <p:nvSpPr>
          <p:cNvPr id="9" name="Cuadro de texto 8"/>
          <p:cNvSpPr txBox="1"/>
          <p:nvPr/>
        </p:nvSpPr>
        <p:spPr>
          <a:xfrm>
            <a:off x="861651" y="2640331"/>
            <a:ext cx="3037584" cy="3477875"/>
          </a:xfrm>
          <a:prstGeom prst="rect">
            <a:avLst/>
          </a:prstGeom>
          <a:noFill/>
        </p:spPr>
        <p:txBody>
          <a:bodyPr wrap="square" rtlCol="0">
            <a:spAutoFit/>
          </a:bodyPr>
          <a:lstStyle/>
          <a:p>
            <a:pPr algn="l" rtl="0"/>
            <a:r>
              <a:rPr lang="es-ES" sz="2000" dirty="0">
                <a:latin typeface="Segoe UI Light" panose="020B0502040204020203" pitchFamily="34" charset="0"/>
                <a:cs typeface="Segoe UI Light" panose="020B0502040204020203" pitchFamily="34" charset="0"/>
              </a:rPr>
              <a:t>Como es lógico, las condiciones del clima sí favorecen a los atletas que están acostumbrados al clima de su región ya que notamos que el porcentaje de competidores del ranking de los 20  de cada país por lo general son de la misma región que la competencia. </a:t>
            </a:r>
          </a:p>
        </p:txBody>
      </p:sp>
      <p:pic>
        <p:nvPicPr>
          <p:cNvPr id="7" name="Imagen 6">
            <a:extLst>
              <a:ext uri="{FF2B5EF4-FFF2-40B4-BE49-F238E27FC236}">
                <a16:creationId xmlns:a16="http://schemas.microsoft.com/office/drawing/2014/main" id="{D1D88EAA-FCE5-4360-9913-FF75006C68F3}"/>
              </a:ext>
            </a:extLst>
          </p:cNvPr>
          <p:cNvPicPr>
            <a:picLocks noChangeAspect="1"/>
          </p:cNvPicPr>
          <p:nvPr/>
        </p:nvPicPr>
        <p:blipFill>
          <a:blip r:embed="rId3"/>
          <a:stretch>
            <a:fillRect/>
          </a:stretch>
        </p:blipFill>
        <p:spPr>
          <a:xfrm>
            <a:off x="4880610" y="1868804"/>
            <a:ext cx="6020738" cy="3371851"/>
          </a:xfrm>
          <a:prstGeom prst="rect">
            <a:avLst/>
          </a:prstGeom>
          <a:effectLst>
            <a:glow rad="330200">
              <a:schemeClr val="accent1">
                <a:alpha val="40000"/>
              </a:schemeClr>
            </a:glow>
          </a:effectLst>
        </p:spPr>
      </p:pic>
      <p:pic>
        <p:nvPicPr>
          <p:cNvPr id="11" name="Imagen 10">
            <a:extLst>
              <a:ext uri="{FF2B5EF4-FFF2-40B4-BE49-F238E27FC236}">
                <a16:creationId xmlns:a16="http://schemas.microsoft.com/office/drawing/2014/main" id="{BD3073E4-BADF-489C-823F-338622A56587}"/>
              </a:ext>
            </a:extLst>
          </p:cNvPr>
          <p:cNvPicPr>
            <a:picLocks noChangeAspect="1"/>
          </p:cNvPicPr>
          <p:nvPr/>
        </p:nvPicPr>
        <p:blipFill>
          <a:blip r:embed="rId4"/>
          <a:stretch>
            <a:fillRect/>
          </a:stretch>
        </p:blipFill>
        <p:spPr>
          <a:xfrm>
            <a:off x="7641240" y="2867501"/>
            <a:ext cx="3544253" cy="3660458"/>
          </a:xfrm>
          <a:prstGeom prst="rect">
            <a:avLst/>
          </a:prstGeom>
          <a:effectLst>
            <a:glow rad="152400">
              <a:schemeClr val="accent1">
                <a:alpha val="40000"/>
              </a:schemeClr>
            </a:glow>
            <a:softEdge rad="0"/>
          </a:effectLst>
        </p:spPr>
      </p:pic>
    </p:spTree>
    <p:extLst>
      <p:ext uri="{BB962C8B-B14F-4D97-AF65-F5344CB8AC3E}">
        <p14:creationId xmlns:p14="http://schemas.microsoft.com/office/powerpoint/2010/main" val="5131672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541611" y="1132347"/>
            <a:ext cx="7547618" cy="640080"/>
          </a:xfrm>
        </p:spPr>
        <p:txBody>
          <a:bodyPr rtlCol="0">
            <a:noAutofit/>
          </a:bodyPr>
          <a:lstStyle/>
          <a:p>
            <a:pPr marL="0" lvl="0" indent="0" rtl="0">
              <a:spcAft>
                <a:spcPts val="600"/>
              </a:spcAft>
              <a:buNone/>
              <a:defRPr/>
            </a:pPr>
            <a:r>
              <a:rPr lang="es-ES" sz="2400" dirty="0">
                <a:latin typeface="Segoe UI" panose="020B0502040204020203" pitchFamily="34" charset="0"/>
                <a:cs typeface="Segoe UI" panose="020B0502040204020203" pitchFamily="34" charset="0"/>
              </a:rPr>
              <a:t>Es el mismo tiempo promedio para todas las competencias?</a:t>
            </a:r>
            <a:endParaRPr lang="es-ES" sz="2400" dirty="0">
              <a:cs typeface="Segoe UI"/>
            </a:endParaRPr>
          </a:p>
        </p:txBody>
      </p:sp>
      <p:sp>
        <p:nvSpPr>
          <p:cNvPr id="9" name="Cuadro de texto 8"/>
          <p:cNvSpPr txBox="1"/>
          <p:nvPr/>
        </p:nvSpPr>
        <p:spPr>
          <a:xfrm>
            <a:off x="541611" y="2460494"/>
            <a:ext cx="2853099" cy="2031325"/>
          </a:xfrm>
          <a:prstGeom prst="rect">
            <a:avLst/>
          </a:prstGeom>
          <a:noFill/>
        </p:spPr>
        <p:txBody>
          <a:bodyPr wrap="square" rtlCol="0">
            <a:spAutoFit/>
          </a:bodyPr>
          <a:lstStyle/>
          <a:p>
            <a:pPr algn="l" rtl="0"/>
            <a:r>
              <a:rPr lang="es-ES" dirty="0">
                <a:latin typeface="Segoe UI Light" panose="020B0502040204020203" pitchFamily="34" charset="0"/>
                <a:cs typeface="Segoe UI Light" panose="020B0502040204020203" pitchFamily="34" charset="0"/>
              </a:rPr>
              <a:t>No, como era de esperarse en éste caso al tratarse de competencias que se lleven a cabo en zonas montañosas afectan sobre todo en la parte del maratón y natación.</a:t>
            </a:r>
          </a:p>
        </p:txBody>
      </p:sp>
      <p:pic>
        <p:nvPicPr>
          <p:cNvPr id="3" name="Imagen 2">
            <a:extLst>
              <a:ext uri="{FF2B5EF4-FFF2-40B4-BE49-F238E27FC236}">
                <a16:creationId xmlns:a16="http://schemas.microsoft.com/office/drawing/2014/main" id="{D66A80F9-9CF9-404C-9B11-7584104D7CCF}"/>
              </a:ext>
            </a:extLst>
          </p:cNvPr>
          <p:cNvPicPr>
            <a:picLocks noChangeAspect="1"/>
          </p:cNvPicPr>
          <p:nvPr/>
        </p:nvPicPr>
        <p:blipFill>
          <a:blip r:embed="rId3"/>
          <a:stretch>
            <a:fillRect/>
          </a:stretch>
        </p:blipFill>
        <p:spPr>
          <a:xfrm>
            <a:off x="7113270" y="1239578"/>
            <a:ext cx="4431030" cy="2441831"/>
          </a:xfrm>
          <a:prstGeom prst="rect">
            <a:avLst/>
          </a:prstGeom>
          <a:effectLst>
            <a:glow rad="355600">
              <a:schemeClr val="accent1">
                <a:alpha val="40000"/>
              </a:schemeClr>
            </a:glow>
          </a:effectLst>
        </p:spPr>
      </p:pic>
      <p:pic>
        <p:nvPicPr>
          <p:cNvPr id="7" name="Imagen 6">
            <a:extLst>
              <a:ext uri="{FF2B5EF4-FFF2-40B4-BE49-F238E27FC236}">
                <a16:creationId xmlns:a16="http://schemas.microsoft.com/office/drawing/2014/main" id="{D291EA9D-E72F-4D7D-B881-878188DE3D8A}"/>
              </a:ext>
            </a:extLst>
          </p:cNvPr>
          <p:cNvPicPr>
            <a:picLocks noChangeAspect="1"/>
          </p:cNvPicPr>
          <p:nvPr/>
        </p:nvPicPr>
        <p:blipFill>
          <a:blip r:embed="rId4"/>
          <a:stretch>
            <a:fillRect/>
          </a:stretch>
        </p:blipFill>
        <p:spPr>
          <a:xfrm>
            <a:off x="3915370" y="3788640"/>
            <a:ext cx="6787172" cy="2584162"/>
          </a:xfrm>
          <a:prstGeom prst="rect">
            <a:avLst/>
          </a:prstGeom>
          <a:effectLst>
            <a:glow rad="165100">
              <a:schemeClr val="accent1">
                <a:alpha val="40000"/>
              </a:schemeClr>
            </a:glow>
          </a:effectLst>
        </p:spPr>
      </p:pic>
    </p:spTree>
    <p:extLst>
      <p:ext uri="{BB962C8B-B14F-4D97-AF65-F5344CB8AC3E}">
        <p14:creationId xmlns:p14="http://schemas.microsoft.com/office/powerpoint/2010/main" val="35816521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541610" y="763372"/>
            <a:ext cx="11002690" cy="640080"/>
          </a:xfrm>
        </p:spPr>
        <p:txBody>
          <a:bodyPr rtlCol="0">
            <a:normAutofit/>
          </a:bodyPr>
          <a:lstStyle/>
          <a:p>
            <a:pPr marL="0" lvl="0" indent="0" rtl="0">
              <a:spcAft>
                <a:spcPts val="2000"/>
              </a:spcAft>
              <a:buNone/>
              <a:defRPr/>
            </a:pPr>
            <a:r>
              <a:rPr lang="es-ES" sz="2400" dirty="0">
                <a:latin typeface="Segoe UI" panose="020B0502040204020203" pitchFamily="34" charset="0"/>
                <a:cs typeface="Segoe UI" panose="020B0502040204020203" pitchFamily="34" charset="0"/>
              </a:rPr>
              <a:t>Que tan distribuidos están los competidores alrededor del mundo?</a:t>
            </a:r>
          </a:p>
        </p:txBody>
      </p:sp>
      <p:sp>
        <p:nvSpPr>
          <p:cNvPr id="9" name="Cuadro de texto 8"/>
          <p:cNvSpPr txBox="1"/>
          <p:nvPr/>
        </p:nvSpPr>
        <p:spPr>
          <a:xfrm>
            <a:off x="1067390" y="2746244"/>
            <a:ext cx="3058840" cy="2554545"/>
          </a:xfrm>
          <a:prstGeom prst="rect">
            <a:avLst/>
          </a:prstGeom>
          <a:noFill/>
        </p:spPr>
        <p:txBody>
          <a:bodyPr wrap="square" rtlCol="0">
            <a:spAutoFit/>
          </a:bodyPr>
          <a:lstStyle/>
          <a:p>
            <a:pPr algn="l" rtl="0"/>
            <a:r>
              <a:rPr lang="es-ES" sz="2000" dirty="0">
                <a:latin typeface="Segoe UI Light" panose="020B0502040204020203" pitchFamily="34" charset="0"/>
                <a:cs typeface="Segoe UI Light" panose="020B0502040204020203" pitchFamily="34" charset="0"/>
              </a:rPr>
              <a:t>Por lo general podemos apreciar que los atletas prefieren las competencias de su región, sin embargo hay algunos audaces que deciden salir de su zona de confort y probar nuevos lugares.</a:t>
            </a:r>
          </a:p>
        </p:txBody>
      </p:sp>
      <p:pic>
        <p:nvPicPr>
          <p:cNvPr id="3" name="Imagen 2">
            <a:extLst>
              <a:ext uri="{FF2B5EF4-FFF2-40B4-BE49-F238E27FC236}">
                <a16:creationId xmlns:a16="http://schemas.microsoft.com/office/drawing/2014/main" id="{E4FD43DD-C8F3-4D71-BF31-A4D3C0B9CE50}"/>
              </a:ext>
            </a:extLst>
          </p:cNvPr>
          <p:cNvPicPr>
            <a:picLocks noChangeAspect="1"/>
          </p:cNvPicPr>
          <p:nvPr/>
        </p:nvPicPr>
        <p:blipFill>
          <a:blip r:embed="rId3"/>
          <a:stretch>
            <a:fillRect/>
          </a:stretch>
        </p:blipFill>
        <p:spPr>
          <a:xfrm>
            <a:off x="5704885" y="1916735"/>
            <a:ext cx="4971805" cy="4543653"/>
          </a:xfrm>
          <a:prstGeom prst="rect">
            <a:avLst/>
          </a:prstGeom>
          <a:effectLst>
            <a:glow rad="127000">
              <a:schemeClr val="accent1">
                <a:alpha val="40000"/>
              </a:schemeClr>
            </a:glow>
          </a:effectLst>
        </p:spPr>
      </p:pic>
    </p:spTree>
    <p:extLst>
      <p:ext uri="{BB962C8B-B14F-4D97-AF65-F5344CB8AC3E}">
        <p14:creationId xmlns:p14="http://schemas.microsoft.com/office/powerpoint/2010/main" val="30775637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541611" y="1435334"/>
            <a:ext cx="7547618" cy="640080"/>
          </a:xfrm>
        </p:spPr>
        <p:txBody>
          <a:bodyPr rtlCol="0">
            <a:normAutofit/>
          </a:bodyPr>
          <a:lstStyle/>
          <a:p>
            <a:pPr rtl="0"/>
            <a:r>
              <a:rPr lang="es-ES" dirty="0">
                <a:latin typeface="Segoe UI Light" panose="020B0502040204020203" pitchFamily="34" charset="0"/>
                <a:cs typeface="Segoe UI Light" panose="020B0502040204020203" pitchFamily="34" charset="0"/>
              </a:rPr>
              <a:t>Muchas gracia por su atención</a:t>
            </a:r>
          </a:p>
        </p:txBody>
      </p:sp>
      <p:pic>
        <p:nvPicPr>
          <p:cNvPr id="3" name="Imagen 2">
            <a:extLst>
              <a:ext uri="{FF2B5EF4-FFF2-40B4-BE49-F238E27FC236}">
                <a16:creationId xmlns:a16="http://schemas.microsoft.com/office/drawing/2014/main" id="{41406F44-045C-4A84-B19D-82DF4DFCE144}"/>
              </a:ext>
            </a:extLst>
          </p:cNvPr>
          <p:cNvPicPr>
            <a:picLocks noChangeAspect="1"/>
          </p:cNvPicPr>
          <p:nvPr/>
        </p:nvPicPr>
        <p:blipFill>
          <a:blip r:embed="rId3"/>
          <a:stretch>
            <a:fillRect/>
          </a:stretch>
        </p:blipFill>
        <p:spPr>
          <a:xfrm>
            <a:off x="4029075" y="2379345"/>
            <a:ext cx="4133850" cy="4133850"/>
          </a:xfrm>
          <a:prstGeom prst="rect">
            <a:avLst/>
          </a:prstGeom>
        </p:spPr>
      </p:pic>
    </p:spTree>
    <p:extLst>
      <p:ext uri="{BB962C8B-B14F-4D97-AF65-F5344CB8AC3E}">
        <p14:creationId xmlns:p14="http://schemas.microsoft.com/office/powerpoint/2010/main" val="17479641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TM03457475[[fn=Marco]]</Template>
  <TotalTime>99</TotalTime>
  <Words>395</Words>
  <Application>Microsoft Office PowerPoint</Application>
  <PresentationFormat>Panorámica</PresentationFormat>
  <Paragraphs>45</Paragraphs>
  <Slides>8</Slides>
  <Notes>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Corbel</vt:lpstr>
      <vt:lpstr>Segoe UI</vt:lpstr>
      <vt:lpstr>Segoe UI Light</vt:lpstr>
      <vt:lpstr>Segoe UI Semibold</vt:lpstr>
      <vt:lpstr>Wingdings 2</vt:lpstr>
      <vt:lpstr>Marco</vt:lpstr>
      <vt:lpstr>Proyecto 4 - DAPT  Data Visualization</vt:lpstr>
      <vt:lpstr>World Championship</vt:lpstr>
      <vt:lpstr>¿Que nos interesa descubrir?</vt:lpstr>
      <vt:lpstr>Conclusiones</vt:lpstr>
      <vt:lpstr>Presentación de PowerPoint</vt:lpstr>
      <vt:lpstr>Es el mismo tiempo promedio para todas las competencias?</vt:lpstr>
      <vt:lpstr>Que tan distribuidos están los competidores alrededor del mundo?</vt:lpstr>
      <vt:lpstr>Muchas gracia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4  Data Visualization</dc:title>
  <dc:creator>Stark</dc:creator>
  <cp:lastModifiedBy>Stark</cp:lastModifiedBy>
  <cp:revision>12</cp:revision>
  <dcterms:created xsi:type="dcterms:W3CDTF">2021-07-01T00:30:38Z</dcterms:created>
  <dcterms:modified xsi:type="dcterms:W3CDTF">2021-07-01T02:09:43Z</dcterms:modified>
</cp:coreProperties>
</file>