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8" r:id="rId6"/>
    <p:sldId id="269" r:id="rId7"/>
    <p:sldId id="270" r:id="rId8"/>
    <p:sldId id="271" r:id="rId9"/>
    <p:sldId id="272" r:id="rId10"/>
    <p:sldId id="262" r:id="rId11"/>
    <p:sldId id="259" r:id="rId12"/>
    <p:sldId id="264" r:id="rId13"/>
    <p:sldId id="257" r:id="rId14"/>
    <p:sldId id="273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8E1"/>
    <a:srgbClr val="6754B8"/>
    <a:srgbClr val="8484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D7D2A-DA2A-4256-9FD9-C469A8FD0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FC280C-DC50-4F64-86FD-71B3A01C6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50108E-16A2-481A-9F65-B6BD83F4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BE9-4242-4CD7-ACE7-0E00967DD879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E81A2-FDE4-490F-A2EB-2C2E21BE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4D4A90-9F63-4680-99AA-F85408E0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A45-8DFA-4D88-B19A-7C3124249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88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688DB-A49B-4116-AA06-8EBF438B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B7E651-401B-461D-8A70-789EA035D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B8DBBF-19E0-4D85-A67E-AD3D5B8D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BE9-4242-4CD7-ACE7-0E00967DD879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E77000-D18F-4C85-97DE-4E292BF8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9F9FB3-0F13-4140-A7A3-055043CC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A45-8DFA-4D88-B19A-7C3124249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1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275B22-EF5E-4112-824F-55FB6BB5E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218A5D-B176-4700-B34F-D1FBD67C3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DA604-932B-4800-B1CB-87480160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BE9-4242-4CD7-ACE7-0E00967DD879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E45D8D-F702-46E8-BA44-70666342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27A4A0-CABC-41AC-8843-8732E7B6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A45-8DFA-4D88-B19A-7C3124249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76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A6A00-D087-40B3-9F3D-959DDD38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84C66A-12D7-4E8F-AA8F-5B623093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73A919-6509-46F8-B8EC-B41016A5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BE9-4242-4CD7-ACE7-0E00967DD879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A81FB6-79A6-4FDE-9AA2-68934657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DBCFF-A125-44C0-A870-C777EDB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A45-8DFA-4D88-B19A-7C3124249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856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76F73-49ED-40FD-9A33-1408E9B8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C96FE1-EAAF-4647-B176-27B9D44D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46DE89-E2A0-472D-A0E2-4C64C413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BE9-4242-4CD7-ACE7-0E00967DD879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610D3-A07A-4CA7-9623-7C11A3A3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8E05ED-26AF-4C23-8D50-AA1FDD24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A45-8DFA-4D88-B19A-7C3124249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19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8635F-A512-47A8-88B9-29A92D85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0C3E80-F3E2-4F76-9B58-2222D2BB1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F4C9E6-A1A5-4DCC-BB4C-A3F21BAFF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BE9CE2-ED11-469A-A166-C12E4259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BE9-4242-4CD7-ACE7-0E00967DD879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C33474-D4EF-4F23-AEA6-1DB95482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75D973-6073-4238-BF3E-5AA82DC5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A45-8DFA-4D88-B19A-7C3124249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77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84B2D-AA8D-4136-AC81-DCC60C56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7BB294-7074-49EE-9FBC-AF4737691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259545-EDED-4F8A-A26D-40894E710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6BF65A-6B1C-4609-B81F-2EFD90486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84E24F-0A1A-4803-AAB9-5BD494CB9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F27708-03A7-4F73-9287-AF5E12F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BE9-4242-4CD7-ACE7-0E00967DD879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6A65F4-992D-4FD0-BFEC-5696F37B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E8DB83-92AA-44E2-B46A-4C6CB4ED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A45-8DFA-4D88-B19A-7C3124249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55DD3-0041-4CE7-9F76-BF6020B4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6E5498-2608-4980-9A9F-7795217A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BE9-4242-4CD7-ACE7-0E00967DD879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03D060-9F39-48CC-A3FC-5F87C11F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FF61E9-1D91-4B78-AC2D-DA0C2917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A45-8DFA-4D88-B19A-7C3124249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2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F33D77-AB7D-48BA-A109-BFC3597B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BE9-4242-4CD7-ACE7-0E00967DD879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C30A27-7155-4A24-AD64-37651211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DC94F-D9F4-47CB-BF03-369E7747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A45-8DFA-4D88-B19A-7C3124249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78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DB65C-1E6D-4B22-ADF2-F3AC7A32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BCA78-3975-4C4E-AC0A-227010DBE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3B0062-16B8-4D3D-957E-3B14E655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FBABA9-F78A-4382-93BE-68CEA4EF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BE9-4242-4CD7-ACE7-0E00967DD879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8E33CD-D90D-4809-B7CC-7EBF140C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AA181F-AEBC-43BB-9B12-222DC02B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A45-8DFA-4D88-B19A-7C3124249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69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EC020-7126-4D53-9DE9-402DC021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4609C2-B399-47E8-A978-0EFCDDC53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42F9AF-2802-4D23-9D22-9A7EC59E4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380C2E-E8FF-431D-B088-9FB9F6A9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BE9-4242-4CD7-ACE7-0E00967DD879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3BF71F-D836-4434-8769-78794724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0D5BF7-6C40-4EF2-BAE4-66DB7167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A45-8DFA-4D88-B19A-7C3124249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14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D7F012-3211-45B3-B324-909A8CA8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94EC7D-2C16-43FE-9251-03904D06F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8BF8A-EE8A-4A02-BECB-E81444E70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4BBE9-4242-4CD7-ACE7-0E00967DD879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AEC63-EE47-4DAE-9CB5-8F6ABA62B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DC65F-BA4C-48A6-B73D-64CC735DF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8A45-8DFA-4D88-B19A-7C3124249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88FDB-114E-44AD-B3F2-3FBAEC986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Photo Wallpaper House, Style, Architecture, Mansion, - House - HD Wallpaper ">
            <a:extLst>
              <a:ext uri="{FF2B5EF4-FFF2-40B4-BE49-F238E27FC236}">
                <a16:creationId xmlns:a16="http://schemas.microsoft.com/office/drawing/2014/main" id="{86134B4C-AF51-4C14-9E56-A24C001E0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86433" cy="796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 12">
            <a:extLst>
              <a:ext uri="{FF2B5EF4-FFF2-40B4-BE49-F238E27FC236}">
                <a16:creationId xmlns:a16="http://schemas.microsoft.com/office/drawing/2014/main" id="{46DAB7D1-9EC2-4C46-8C95-2EF944923BDC}"/>
              </a:ext>
            </a:extLst>
          </p:cNvPr>
          <p:cNvSpPr/>
          <p:nvPr/>
        </p:nvSpPr>
        <p:spPr>
          <a:xfrm flipH="1">
            <a:off x="-2" y="3602563"/>
            <a:ext cx="12486432" cy="6212450"/>
          </a:xfrm>
          <a:custGeom>
            <a:avLst/>
            <a:gdLst>
              <a:gd name="connsiteX0" fmla="*/ 0 w 11069052"/>
              <a:gd name="connsiteY0" fmla="*/ 3176337 h 7483642"/>
              <a:gd name="connsiteX1" fmla="*/ 11069052 w 11069052"/>
              <a:gd name="connsiteY1" fmla="*/ 0 h 7483642"/>
              <a:gd name="connsiteX2" fmla="*/ 11069052 w 11069052"/>
              <a:gd name="connsiteY2" fmla="*/ 7483642 h 7483642"/>
              <a:gd name="connsiteX3" fmla="*/ 10804358 w 11069052"/>
              <a:gd name="connsiteY3" fmla="*/ 7483642 h 7483642"/>
              <a:gd name="connsiteX4" fmla="*/ 0 w 11069052"/>
              <a:gd name="connsiteY4" fmla="*/ 7483642 h 7483642"/>
              <a:gd name="connsiteX5" fmla="*/ 0 w 11069052"/>
              <a:gd name="connsiteY5" fmla="*/ 3176337 h 748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9052" h="7483642">
                <a:moveTo>
                  <a:pt x="0" y="3176337"/>
                </a:moveTo>
                <a:lnTo>
                  <a:pt x="11069052" y="0"/>
                </a:lnTo>
                <a:lnTo>
                  <a:pt x="11069052" y="7483642"/>
                </a:lnTo>
                <a:lnTo>
                  <a:pt x="10804358" y="7483642"/>
                </a:lnTo>
                <a:lnTo>
                  <a:pt x="0" y="7483642"/>
                </a:lnTo>
                <a:lnTo>
                  <a:pt x="0" y="3176337"/>
                </a:lnTo>
                <a:close/>
              </a:path>
            </a:pathLst>
          </a:custGeom>
          <a:solidFill>
            <a:srgbClr val="ACD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90"/>
            <a:endParaRPr lang="es-ES" sz="2399" dirty="0">
              <a:solidFill>
                <a:srgbClr val="FFFFFF"/>
              </a:solidFill>
            </a:endParaRPr>
          </a:p>
        </p:txBody>
      </p:sp>
      <p:sp>
        <p:nvSpPr>
          <p:cNvPr id="5" name="Forma libre 13">
            <a:extLst>
              <a:ext uri="{FF2B5EF4-FFF2-40B4-BE49-F238E27FC236}">
                <a16:creationId xmlns:a16="http://schemas.microsoft.com/office/drawing/2014/main" id="{918A0242-9313-4FEC-82B5-7FF72944FB44}"/>
              </a:ext>
            </a:extLst>
          </p:cNvPr>
          <p:cNvSpPr/>
          <p:nvPr/>
        </p:nvSpPr>
        <p:spPr>
          <a:xfrm rot="10800000" flipV="1">
            <a:off x="0" y="3602038"/>
            <a:ext cx="12486433" cy="8275767"/>
          </a:xfrm>
          <a:custGeom>
            <a:avLst/>
            <a:gdLst>
              <a:gd name="connsiteX0" fmla="*/ 0 w 11069052"/>
              <a:gd name="connsiteY0" fmla="*/ 3176337 h 7483642"/>
              <a:gd name="connsiteX1" fmla="*/ 11069052 w 11069052"/>
              <a:gd name="connsiteY1" fmla="*/ 0 h 7483642"/>
              <a:gd name="connsiteX2" fmla="*/ 11069052 w 11069052"/>
              <a:gd name="connsiteY2" fmla="*/ 7483642 h 7483642"/>
              <a:gd name="connsiteX3" fmla="*/ 10804358 w 11069052"/>
              <a:gd name="connsiteY3" fmla="*/ 7483642 h 7483642"/>
              <a:gd name="connsiteX4" fmla="*/ 0 w 11069052"/>
              <a:gd name="connsiteY4" fmla="*/ 7483642 h 7483642"/>
              <a:gd name="connsiteX5" fmla="*/ 0 w 11069052"/>
              <a:gd name="connsiteY5" fmla="*/ 3176337 h 748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9052" h="7483642">
                <a:moveTo>
                  <a:pt x="0" y="3176337"/>
                </a:moveTo>
                <a:lnTo>
                  <a:pt x="11069052" y="0"/>
                </a:lnTo>
                <a:lnTo>
                  <a:pt x="11069052" y="7483642"/>
                </a:lnTo>
                <a:lnTo>
                  <a:pt x="10804358" y="7483642"/>
                </a:lnTo>
                <a:lnTo>
                  <a:pt x="0" y="7483642"/>
                </a:lnTo>
                <a:lnTo>
                  <a:pt x="0" y="317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90"/>
            <a:endParaRPr lang="es-ES" sz="2399" dirty="0">
              <a:solidFill>
                <a:srgbClr val="FFFFFF"/>
              </a:solidFill>
            </a:endParaRP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6E8BB45A-A91E-4E01-8DB1-E0EA95FD2AC5}"/>
              </a:ext>
            </a:extLst>
          </p:cNvPr>
          <p:cNvSpPr txBox="1">
            <a:spLocks/>
          </p:cNvSpPr>
          <p:nvPr/>
        </p:nvSpPr>
        <p:spPr>
          <a:xfrm>
            <a:off x="-1" y="5476205"/>
            <a:ext cx="3573508" cy="39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Soho Gothic Pro Light" panose="020B0303030504020204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 err="1">
                <a:solidFill>
                  <a:schemeClr val="tx2"/>
                </a:solidFill>
              </a:rPr>
              <a:t>Statistical</a:t>
            </a:r>
            <a:r>
              <a:rPr lang="es-MX" sz="2800" dirty="0">
                <a:solidFill>
                  <a:schemeClr val="tx2"/>
                </a:solidFill>
              </a:rPr>
              <a:t>- </a:t>
            </a:r>
            <a:r>
              <a:rPr lang="es-MX" sz="2800" dirty="0" err="1">
                <a:solidFill>
                  <a:schemeClr val="tx2"/>
                </a:solidFill>
              </a:rPr>
              <a:t>Analysis</a:t>
            </a:r>
            <a:endParaRPr lang="es-MX" sz="2800" dirty="0">
              <a:solidFill>
                <a:schemeClr val="tx2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37876B6-2F7D-467D-8A8A-6C015C84041A}"/>
              </a:ext>
            </a:extLst>
          </p:cNvPr>
          <p:cNvSpPr txBox="1">
            <a:spLocks/>
          </p:cNvSpPr>
          <p:nvPr/>
        </p:nvSpPr>
        <p:spPr>
          <a:xfrm>
            <a:off x="0" y="4504577"/>
            <a:ext cx="3573508" cy="872244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tx2"/>
                </a:solidFill>
              </a:rPr>
              <a:t>Proyecto 05.</a:t>
            </a:r>
          </a:p>
        </p:txBody>
      </p:sp>
      <p:sp>
        <p:nvSpPr>
          <p:cNvPr id="8" name="Marcador de contenido 10">
            <a:extLst>
              <a:ext uri="{FF2B5EF4-FFF2-40B4-BE49-F238E27FC236}">
                <a16:creationId xmlns:a16="http://schemas.microsoft.com/office/drawing/2014/main" id="{D7335CF0-EA54-4C8F-868A-922E8CE3F063}"/>
              </a:ext>
            </a:extLst>
          </p:cNvPr>
          <p:cNvSpPr txBox="1">
            <a:spLocks/>
          </p:cNvSpPr>
          <p:nvPr/>
        </p:nvSpPr>
        <p:spPr>
          <a:xfrm>
            <a:off x="0" y="6472819"/>
            <a:ext cx="3573508" cy="19944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Soho Gothic Pro Light" panose="020B0303030504020204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dirty="0">
                <a:solidFill>
                  <a:schemeClr val="tx2"/>
                </a:solidFill>
                <a:latin typeface="Soho Gothic Pro Medium" panose="020B0503030504020204" pitchFamily="34" charset="77"/>
              </a:rPr>
              <a:t>Julio 2021</a:t>
            </a:r>
          </a:p>
        </p:txBody>
      </p:sp>
    </p:spTree>
    <p:extLst>
      <p:ext uri="{BB962C8B-B14F-4D97-AF65-F5344CB8AC3E}">
        <p14:creationId xmlns:p14="http://schemas.microsoft.com/office/powerpoint/2010/main" val="7801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DB1A435-8B96-43D0-BECD-E347A73D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3280" y="0"/>
            <a:ext cx="102940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rma libre 7">
            <a:extLst>
              <a:ext uri="{FF2B5EF4-FFF2-40B4-BE49-F238E27FC236}">
                <a16:creationId xmlns:a16="http://schemas.microsoft.com/office/drawing/2014/main" id="{D0046EFE-B13D-47E5-AD2A-BA42A22BCCBF}"/>
              </a:ext>
            </a:extLst>
          </p:cNvPr>
          <p:cNvSpPr/>
          <p:nvPr/>
        </p:nvSpPr>
        <p:spPr>
          <a:xfrm rot="5400000" flipV="1">
            <a:off x="2984859" y="1800526"/>
            <a:ext cx="6880230" cy="3279181"/>
          </a:xfrm>
          <a:custGeom>
            <a:avLst/>
            <a:gdLst>
              <a:gd name="connsiteX0" fmla="*/ 6877993 w 6877993"/>
              <a:gd name="connsiteY0" fmla="*/ 2132225 h 2132225"/>
              <a:gd name="connsiteX1" fmla="*/ 6877993 w 6877993"/>
              <a:gd name="connsiteY1" fmla="*/ 695474 h 2132225"/>
              <a:gd name="connsiteX2" fmla="*/ 6877993 w 6877993"/>
              <a:gd name="connsiteY2" fmla="*/ 0 h 2132225"/>
              <a:gd name="connsiteX3" fmla="*/ 0 w 6877993"/>
              <a:gd name="connsiteY3" fmla="*/ 1965141 h 2132225"/>
              <a:gd name="connsiteX4" fmla="*/ 0 w 6877993"/>
              <a:gd name="connsiteY4" fmla="*/ 2132225 h 213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993" h="2132225">
                <a:moveTo>
                  <a:pt x="6877993" y="2132225"/>
                </a:moveTo>
                <a:lnTo>
                  <a:pt x="6877993" y="695474"/>
                </a:lnTo>
                <a:lnTo>
                  <a:pt x="6877993" y="0"/>
                </a:lnTo>
                <a:lnTo>
                  <a:pt x="0" y="1965141"/>
                </a:lnTo>
                <a:lnTo>
                  <a:pt x="0" y="2132225"/>
                </a:lnTo>
                <a:close/>
              </a:path>
            </a:pathLst>
          </a:custGeom>
          <a:solidFill>
            <a:srgbClr val="C9E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s-ES" sz="1013">
              <a:solidFill>
                <a:srgbClr val="FFFFFF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5326CFC-7229-4F87-A2AB-AB7E9EF1DAD3}"/>
              </a:ext>
            </a:extLst>
          </p:cNvPr>
          <p:cNvSpPr/>
          <p:nvPr/>
        </p:nvSpPr>
        <p:spPr>
          <a:xfrm>
            <a:off x="8354613" y="1784877"/>
            <a:ext cx="3090911" cy="28469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s-ES" sz="17900" dirty="0">
                <a:solidFill>
                  <a:srgbClr val="5A9AC6"/>
                </a:solidFill>
                <a:latin typeface="Playfair Display" pitchFamily="2" charset="0"/>
              </a:rPr>
              <a:t>03.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69B4B64-B1A5-4042-8B18-BF4A6D1018F9}"/>
              </a:ext>
            </a:extLst>
          </p:cNvPr>
          <p:cNvSpPr/>
          <p:nvPr/>
        </p:nvSpPr>
        <p:spPr>
          <a:xfrm>
            <a:off x="7467601" y="1545161"/>
            <a:ext cx="4286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tx2"/>
                </a:solidFill>
                <a:latin typeface="Playfair Display" pitchFamily="2" charset="0"/>
              </a:rPr>
              <a:t>Etapa</a:t>
            </a:r>
            <a:endParaRPr lang="es-ES" sz="3200" b="1" dirty="0">
              <a:solidFill>
                <a:schemeClr val="tx2"/>
              </a:solidFill>
              <a:latin typeface="Playfair Display" panose="00000500000000000000" pitchFamily="2" charset="0"/>
            </a:endParaRPr>
          </a:p>
        </p:txBody>
      </p:sp>
      <p:sp>
        <p:nvSpPr>
          <p:cNvPr id="6" name="Forma libre 7">
            <a:extLst>
              <a:ext uri="{FF2B5EF4-FFF2-40B4-BE49-F238E27FC236}">
                <a16:creationId xmlns:a16="http://schemas.microsoft.com/office/drawing/2014/main" id="{F6055C23-F627-49FA-9579-8F8C95916E8D}"/>
              </a:ext>
            </a:extLst>
          </p:cNvPr>
          <p:cNvSpPr/>
          <p:nvPr/>
        </p:nvSpPr>
        <p:spPr>
          <a:xfrm rot="5400000" flipV="1">
            <a:off x="3192059" y="1800525"/>
            <a:ext cx="6880230" cy="3279181"/>
          </a:xfrm>
          <a:custGeom>
            <a:avLst/>
            <a:gdLst>
              <a:gd name="connsiteX0" fmla="*/ 6877993 w 6877993"/>
              <a:gd name="connsiteY0" fmla="*/ 2132225 h 2132225"/>
              <a:gd name="connsiteX1" fmla="*/ 6877993 w 6877993"/>
              <a:gd name="connsiteY1" fmla="*/ 695474 h 2132225"/>
              <a:gd name="connsiteX2" fmla="*/ 6877993 w 6877993"/>
              <a:gd name="connsiteY2" fmla="*/ 0 h 2132225"/>
              <a:gd name="connsiteX3" fmla="*/ 0 w 6877993"/>
              <a:gd name="connsiteY3" fmla="*/ 1965141 h 2132225"/>
              <a:gd name="connsiteX4" fmla="*/ 0 w 6877993"/>
              <a:gd name="connsiteY4" fmla="*/ 2132225 h 213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993" h="2132225">
                <a:moveTo>
                  <a:pt x="6877993" y="2132225"/>
                </a:moveTo>
                <a:lnTo>
                  <a:pt x="6877993" y="695474"/>
                </a:lnTo>
                <a:lnTo>
                  <a:pt x="6877993" y="0"/>
                </a:lnTo>
                <a:lnTo>
                  <a:pt x="0" y="1965141"/>
                </a:lnTo>
                <a:lnTo>
                  <a:pt x="0" y="2132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s-ES" sz="1013">
              <a:solidFill>
                <a:srgbClr val="FFFFFF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FBE94A-224C-4805-B941-A3F2508C641F}"/>
              </a:ext>
            </a:extLst>
          </p:cNvPr>
          <p:cNvSpPr/>
          <p:nvPr/>
        </p:nvSpPr>
        <p:spPr>
          <a:xfrm>
            <a:off x="7183120" y="4871526"/>
            <a:ext cx="4570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2"/>
                </a:solidFill>
                <a:latin typeface="Playfair Display" pitchFamily="2" charset="0"/>
              </a:rPr>
              <a:t>Predecir variables</a:t>
            </a:r>
          </a:p>
        </p:txBody>
      </p:sp>
    </p:spTree>
    <p:extLst>
      <p:ext uri="{BB962C8B-B14F-4D97-AF65-F5344CB8AC3E}">
        <p14:creationId xmlns:p14="http://schemas.microsoft.com/office/powerpoint/2010/main" val="245983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2448B56-F375-4733-8101-831E33E1C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942023-1E41-4E88-BEB9-F6EDCB8D556E}"/>
              </a:ext>
            </a:extLst>
          </p:cNvPr>
          <p:cNvSpPr/>
          <p:nvPr/>
        </p:nvSpPr>
        <p:spPr>
          <a:xfrm>
            <a:off x="-29497" y="975545"/>
            <a:ext cx="12282613" cy="8100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F2B34A-E9B9-4A8F-9160-B21B2A0EF989}"/>
              </a:ext>
            </a:extLst>
          </p:cNvPr>
          <p:cNvSpPr txBox="1"/>
          <p:nvPr/>
        </p:nvSpPr>
        <p:spPr>
          <a:xfrm>
            <a:off x="732430" y="976682"/>
            <a:ext cx="107817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Playfair Display" pitchFamily="2" charset="0"/>
              </a:rPr>
              <a:t>La </a:t>
            </a:r>
            <a:r>
              <a:rPr lang="es-MX" sz="2300" b="1" dirty="0">
                <a:solidFill>
                  <a:schemeClr val="tx2"/>
                </a:solidFill>
                <a:latin typeface="Playfair Display" pitchFamily="2" charset="0"/>
              </a:rPr>
              <a:t>tercer etapa</a:t>
            </a:r>
            <a:r>
              <a:rPr lang="es-MX" dirty="0">
                <a:solidFill>
                  <a:schemeClr val="tx2"/>
                </a:solidFill>
                <a:latin typeface="Playfair Display" pitchFamily="2" charset="0"/>
              </a:rPr>
              <a:t>  y con la información recabada del análisis anterior, se buscó predecir el costo de las casas.  </a:t>
            </a:r>
            <a:r>
              <a:rPr lang="es-MX" sz="2300" b="1" dirty="0">
                <a:solidFill>
                  <a:srgbClr val="3F86B7"/>
                </a:solidFill>
                <a:latin typeface="Playfair Display" pitchFamily="2" charset="0"/>
              </a:rPr>
              <a:t>Es decir ¿podemos predecir los costos de las casas con sus características?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FF6602A-3875-420E-89AB-71F1F189F1DD}"/>
              </a:ext>
            </a:extLst>
          </p:cNvPr>
          <p:cNvSpPr/>
          <p:nvPr/>
        </p:nvSpPr>
        <p:spPr>
          <a:xfrm>
            <a:off x="126323" y="1939925"/>
            <a:ext cx="8265838" cy="4277995"/>
          </a:xfrm>
          <a:prstGeom prst="roundRect">
            <a:avLst/>
          </a:prstGeom>
          <a:solidFill>
            <a:srgbClr val="66666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5C0BDA4-1A30-4601-8D2A-D6BEEF16B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545" y="2151542"/>
            <a:ext cx="5258795" cy="1479509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s-ES" altLang="ko-KR" dirty="0">
                <a:solidFill>
                  <a:schemeClr val="bg1"/>
                </a:solidFill>
                <a:latin typeface="Soho Gothic Pro" panose="020B0503030504020204" pitchFamily="34" charset="0"/>
              </a:rPr>
              <a:t>1.- Realizar una ANOVA revisando el precio con el vecindario y que tuviera todos los servicios. </a:t>
            </a:r>
          </a:p>
          <a:p>
            <a:pPr latinLnBrk="0"/>
            <a:endParaRPr lang="es-ES" altLang="ko-KR" dirty="0">
              <a:solidFill>
                <a:schemeClr val="bg1"/>
              </a:solidFill>
              <a:latin typeface="Soho Gothic Pro" panose="020B0503030504020204" pitchFamily="34" charset="0"/>
            </a:endParaRPr>
          </a:p>
          <a:p>
            <a:pPr marL="342900" indent="-342900" latinLnBrk="0">
              <a:buAutoNum type="arabicPeriod" startAt="2"/>
            </a:pPr>
            <a:r>
              <a:rPr lang="es-ES" altLang="ko-KR" dirty="0">
                <a:solidFill>
                  <a:schemeClr val="bg1"/>
                </a:solidFill>
                <a:latin typeface="Soho Gothic Pro" panose="020B0503030504020204" pitchFamily="34" charset="0"/>
              </a:rPr>
              <a:t>Tomar el top de correlaciones (eliminando </a:t>
            </a:r>
            <a:r>
              <a:rPr lang="es-ES" altLang="ko-KR" dirty="0" err="1">
                <a:solidFill>
                  <a:schemeClr val="bg1"/>
                </a:solidFill>
                <a:latin typeface="Soho Gothic Pro" panose="020B0503030504020204" pitchFamily="34" charset="0"/>
              </a:rPr>
              <a:t>OverallQual</a:t>
            </a:r>
            <a:r>
              <a:rPr lang="es-ES" altLang="ko-KR" dirty="0">
                <a:solidFill>
                  <a:schemeClr val="bg1"/>
                </a:solidFill>
                <a:latin typeface="Soho Gothic Pro" panose="020B0503030504020204" pitchFamily="34" charset="0"/>
              </a:rPr>
              <a:t>) :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874329B-9333-41ED-BF3F-997DC66788DB}"/>
              </a:ext>
            </a:extLst>
          </p:cNvPr>
          <p:cNvSpPr txBox="1"/>
          <p:nvPr/>
        </p:nvSpPr>
        <p:spPr>
          <a:xfrm>
            <a:off x="1594545" y="3596369"/>
            <a:ext cx="5258795" cy="133529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s-ES" altLang="ko-KR" dirty="0" err="1">
                <a:solidFill>
                  <a:schemeClr val="bg1"/>
                </a:solidFill>
                <a:latin typeface="Soho Gothic Pro" panose="020B0503030504020204" pitchFamily="34" charset="0"/>
              </a:rPr>
              <a:t>GrLivArea</a:t>
            </a:r>
            <a:r>
              <a:rPr lang="es-ES" altLang="ko-KR" dirty="0">
                <a:solidFill>
                  <a:schemeClr val="bg1"/>
                </a:solidFill>
                <a:latin typeface="Soho Gothic Pro" panose="020B0503030504020204" pitchFamily="34" charset="0"/>
              </a:rPr>
              <a:t>,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s-ES" altLang="ko-KR" dirty="0" err="1">
                <a:solidFill>
                  <a:schemeClr val="bg1"/>
                </a:solidFill>
                <a:latin typeface="Soho Gothic Pro" panose="020B0503030504020204" pitchFamily="34" charset="0"/>
              </a:rPr>
              <a:t>GarageCars</a:t>
            </a:r>
            <a:r>
              <a:rPr lang="es-ES" altLang="ko-KR" dirty="0">
                <a:solidFill>
                  <a:schemeClr val="bg1"/>
                </a:solidFill>
                <a:latin typeface="Soho Gothic Pro" panose="020B0503030504020204" pitchFamily="34" charset="0"/>
              </a:rPr>
              <a:t>,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s-ES" altLang="ko-KR" dirty="0" err="1">
                <a:solidFill>
                  <a:schemeClr val="bg1"/>
                </a:solidFill>
                <a:latin typeface="Soho Gothic Pro" panose="020B0503030504020204" pitchFamily="34" charset="0"/>
              </a:rPr>
              <a:t>TotalBsmtSF</a:t>
            </a:r>
            <a:r>
              <a:rPr lang="es-ES" altLang="ko-KR" dirty="0">
                <a:solidFill>
                  <a:schemeClr val="bg1"/>
                </a:solidFill>
                <a:latin typeface="Soho Gothic Pro" panose="020B0503030504020204" pitchFamily="34" charset="0"/>
              </a:rPr>
              <a:t>,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s-ES" altLang="ko-KR" dirty="0">
                <a:solidFill>
                  <a:schemeClr val="bg1"/>
                </a:solidFill>
                <a:latin typeface="Soho Gothic Pro" panose="020B0503030504020204" pitchFamily="34" charset="0"/>
              </a:rPr>
              <a:t>1stFlrSF,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s-ES" altLang="ko-KR" dirty="0" err="1">
                <a:solidFill>
                  <a:schemeClr val="bg1"/>
                </a:solidFill>
                <a:latin typeface="Soho Gothic Pro" panose="020B0503030504020204" pitchFamily="34" charset="0"/>
              </a:rPr>
              <a:t>FullBath</a:t>
            </a:r>
            <a:r>
              <a:rPr lang="es-ES" altLang="ko-KR" dirty="0">
                <a:solidFill>
                  <a:schemeClr val="bg1"/>
                </a:solidFill>
                <a:latin typeface="Soho Gothic Pro" panose="020B0503030504020204" pitchFamily="34" charset="0"/>
              </a:rPr>
              <a:t>,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s-ES" altLang="ko-KR" dirty="0" err="1">
                <a:solidFill>
                  <a:schemeClr val="bg1"/>
                </a:solidFill>
                <a:latin typeface="Soho Gothic Pro" panose="020B0503030504020204" pitchFamily="34" charset="0"/>
              </a:rPr>
              <a:t>TotRmsAbvGrd</a:t>
            </a:r>
            <a:r>
              <a:rPr lang="es-ES" altLang="ko-KR" dirty="0">
                <a:solidFill>
                  <a:schemeClr val="bg1"/>
                </a:solidFill>
                <a:latin typeface="Soho Gothic Pro" panose="020B0503030504020204" pitchFamily="34" charset="0"/>
              </a:rPr>
              <a:t>,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s-ES" altLang="ko-KR" dirty="0" err="1">
                <a:solidFill>
                  <a:schemeClr val="bg1"/>
                </a:solidFill>
                <a:latin typeface="Soho Gothic Pro" panose="020B0503030504020204" pitchFamily="34" charset="0"/>
              </a:rPr>
              <a:t>YearBuilt</a:t>
            </a:r>
            <a:r>
              <a:rPr lang="es-ES" altLang="ko-KR" dirty="0">
                <a:solidFill>
                  <a:schemeClr val="bg1"/>
                </a:solidFill>
                <a:latin typeface="Soho Gothic Pro" panose="020B0503030504020204" pitchFamily="34" charset="0"/>
              </a:rPr>
              <a:t>,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s-ES" altLang="ko-KR" dirty="0" err="1">
                <a:solidFill>
                  <a:schemeClr val="bg1"/>
                </a:solidFill>
                <a:latin typeface="Soho Gothic Pro" panose="020B0503030504020204" pitchFamily="34" charset="0"/>
              </a:rPr>
              <a:t>YearRemodAdd</a:t>
            </a:r>
            <a:endParaRPr lang="es-ES" altLang="ko-KR" dirty="0">
              <a:solidFill>
                <a:schemeClr val="bg1"/>
              </a:solidFill>
              <a:latin typeface="Soho Gothic Pro" panose="020B0503030504020204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B4DC2787-9F40-4117-9750-3053F1B8E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545" y="4862301"/>
            <a:ext cx="5732280" cy="120251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s-ES" altLang="ko-KR" dirty="0">
                <a:solidFill>
                  <a:schemeClr val="bg1"/>
                </a:solidFill>
                <a:latin typeface="Soho Gothic Pro" panose="020B0503030504020204" pitchFamily="34" charset="0"/>
              </a:rPr>
              <a:t>Resultados:</a:t>
            </a:r>
          </a:p>
          <a:p>
            <a:pPr marL="285750" indent="-285750" latinLnBrk="0">
              <a:buFontTx/>
              <a:buChar char="ꭓ"/>
            </a:pPr>
            <a:r>
              <a:rPr lang="es-ES" altLang="ko-KR" dirty="0">
                <a:solidFill>
                  <a:schemeClr val="bg1"/>
                </a:solidFill>
                <a:latin typeface="Soho Gothic Pro" panose="020B0503030504020204" pitchFamily="34" charset="0"/>
              </a:rPr>
              <a:t>Nuestra H0 : no pudo ser descartada (Ejercicio ANOVA)</a:t>
            </a:r>
          </a:p>
          <a:p>
            <a:pPr marL="285750" indent="-285750" latinLnBrk="0">
              <a:buFont typeface="Wingdings" panose="05000000000000000000" pitchFamily="2" charset="2"/>
              <a:buChar char="ü"/>
            </a:pPr>
            <a:r>
              <a:rPr lang="es-ES" altLang="ko-KR" dirty="0">
                <a:solidFill>
                  <a:schemeClr val="bg1"/>
                </a:solidFill>
                <a:latin typeface="Soho Gothic Pro" panose="020B0503030504020204" pitchFamily="34" charset="0"/>
              </a:rPr>
              <a:t>Obtuvimos un modelo con R2 = 72%</a:t>
            </a:r>
          </a:p>
          <a:p>
            <a:pPr marL="285750" indent="-285750" latinLnBrk="0">
              <a:buFont typeface="Wingdings" panose="05000000000000000000" pitchFamily="2" charset="2"/>
              <a:buChar char="ü"/>
            </a:pPr>
            <a:r>
              <a:rPr lang="es-ES" altLang="ko-KR" dirty="0">
                <a:solidFill>
                  <a:schemeClr val="bg1"/>
                </a:solidFill>
                <a:latin typeface="Soho Gothic Pro" panose="020B0503030504020204" pitchFamily="34" charset="0"/>
              </a:rPr>
              <a:t>Diferencial de $27,525 USD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BF28AC9-0004-4DAD-9C90-F2A0063C4AEF}"/>
              </a:ext>
            </a:extLst>
          </p:cNvPr>
          <p:cNvCxnSpPr>
            <a:cxnSpLocks/>
          </p:cNvCxnSpPr>
          <p:nvPr/>
        </p:nvCxnSpPr>
        <p:spPr>
          <a:xfrm>
            <a:off x="187439" y="4896982"/>
            <a:ext cx="8073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55DD06D-9D53-4312-AEBD-CECC68D1040C}"/>
              </a:ext>
            </a:extLst>
          </p:cNvPr>
          <p:cNvSpPr/>
          <p:nvPr/>
        </p:nvSpPr>
        <p:spPr>
          <a:xfrm>
            <a:off x="7458540" y="2305227"/>
            <a:ext cx="4623741" cy="3576091"/>
          </a:xfrm>
          <a:prstGeom prst="rect">
            <a:avLst/>
          </a:prstGeom>
          <a:solidFill>
            <a:srgbClr val="C9E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C5A29F6F-E634-415A-8923-231D4A37B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750" y="2409263"/>
            <a:ext cx="4369321" cy="33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7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DB1A435-8B96-43D0-BECD-E347A73D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3280" y="0"/>
            <a:ext cx="102940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rma libre 7">
            <a:extLst>
              <a:ext uri="{FF2B5EF4-FFF2-40B4-BE49-F238E27FC236}">
                <a16:creationId xmlns:a16="http://schemas.microsoft.com/office/drawing/2014/main" id="{D0046EFE-B13D-47E5-AD2A-BA42A22BCCBF}"/>
              </a:ext>
            </a:extLst>
          </p:cNvPr>
          <p:cNvSpPr/>
          <p:nvPr/>
        </p:nvSpPr>
        <p:spPr>
          <a:xfrm rot="5400000" flipV="1">
            <a:off x="2984859" y="1800526"/>
            <a:ext cx="6880230" cy="3279181"/>
          </a:xfrm>
          <a:custGeom>
            <a:avLst/>
            <a:gdLst>
              <a:gd name="connsiteX0" fmla="*/ 6877993 w 6877993"/>
              <a:gd name="connsiteY0" fmla="*/ 2132225 h 2132225"/>
              <a:gd name="connsiteX1" fmla="*/ 6877993 w 6877993"/>
              <a:gd name="connsiteY1" fmla="*/ 695474 h 2132225"/>
              <a:gd name="connsiteX2" fmla="*/ 6877993 w 6877993"/>
              <a:gd name="connsiteY2" fmla="*/ 0 h 2132225"/>
              <a:gd name="connsiteX3" fmla="*/ 0 w 6877993"/>
              <a:gd name="connsiteY3" fmla="*/ 1965141 h 2132225"/>
              <a:gd name="connsiteX4" fmla="*/ 0 w 6877993"/>
              <a:gd name="connsiteY4" fmla="*/ 2132225 h 213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993" h="2132225">
                <a:moveTo>
                  <a:pt x="6877993" y="2132225"/>
                </a:moveTo>
                <a:lnTo>
                  <a:pt x="6877993" y="695474"/>
                </a:lnTo>
                <a:lnTo>
                  <a:pt x="6877993" y="0"/>
                </a:lnTo>
                <a:lnTo>
                  <a:pt x="0" y="1965141"/>
                </a:lnTo>
                <a:lnTo>
                  <a:pt x="0" y="2132225"/>
                </a:lnTo>
                <a:close/>
              </a:path>
            </a:pathLst>
          </a:custGeom>
          <a:solidFill>
            <a:srgbClr val="C9E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s-ES" sz="1013">
              <a:solidFill>
                <a:srgbClr val="FFFFFF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5326CFC-7229-4F87-A2AB-AB7E9EF1DAD3}"/>
              </a:ext>
            </a:extLst>
          </p:cNvPr>
          <p:cNvSpPr/>
          <p:nvPr/>
        </p:nvSpPr>
        <p:spPr>
          <a:xfrm>
            <a:off x="8354613" y="1784877"/>
            <a:ext cx="3090911" cy="28469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s-ES" sz="17900" dirty="0">
                <a:solidFill>
                  <a:srgbClr val="5A9AC6"/>
                </a:solidFill>
                <a:latin typeface="Playfair Display" pitchFamily="2" charset="0"/>
              </a:rPr>
              <a:t>04.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69B4B64-B1A5-4042-8B18-BF4A6D1018F9}"/>
              </a:ext>
            </a:extLst>
          </p:cNvPr>
          <p:cNvSpPr/>
          <p:nvPr/>
        </p:nvSpPr>
        <p:spPr>
          <a:xfrm>
            <a:off x="7467601" y="1545161"/>
            <a:ext cx="4286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tx2"/>
                </a:solidFill>
                <a:latin typeface="Playfair Display" pitchFamily="2" charset="0"/>
              </a:rPr>
              <a:t>Etapa</a:t>
            </a:r>
            <a:endParaRPr lang="es-ES" sz="3200" b="1" dirty="0">
              <a:solidFill>
                <a:schemeClr val="tx2"/>
              </a:solidFill>
              <a:latin typeface="Playfair Display" panose="00000500000000000000" pitchFamily="2" charset="0"/>
            </a:endParaRPr>
          </a:p>
        </p:txBody>
      </p:sp>
      <p:sp>
        <p:nvSpPr>
          <p:cNvPr id="6" name="Forma libre 7">
            <a:extLst>
              <a:ext uri="{FF2B5EF4-FFF2-40B4-BE49-F238E27FC236}">
                <a16:creationId xmlns:a16="http://schemas.microsoft.com/office/drawing/2014/main" id="{F6055C23-F627-49FA-9579-8F8C95916E8D}"/>
              </a:ext>
            </a:extLst>
          </p:cNvPr>
          <p:cNvSpPr/>
          <p:nvPr/>
        </p:nvSpPr>
        <p:spPr>
          <a:xfrm rot="5400000" flipV="1">
            <a:off x="3192059" y="1800525"/>
            <a:ext cx="6880230" cy="3279181"/>
          </a:xfrm>
          <a:custGeom>
            <a:avLst/>
            <a:gdLst>
              <a:gd name="connsiteX0" fmla="*/ 6877993 w 6877993"/>
              <a:gd name="connsiteY0" fmla="*/ 2132225 h 2132225"/>
              <a:gd name="connsiteX1" fmla="*/ 6877993 w 6877993"/>
              <a:gd name="connsiteY1" fmla="*/ 695474 h 2132225"/>
              <a:gd name="connsiteX2" fmla="*/ 6877993 w 6877993"/>
              <a:gd name="connsiteY2" fmla="*/ 0 h 2132225"/>
              <a:gd name="connsiteX3" fmla="*/ 0 w 6877993"/>
              <a:gd name="connsiteY3" fmla="*/ 1965141 h 2132225"/>
              <a:gd name="connsiteX4" fmla="*/ 0 w 6877993"/>
              <a:gd name="connsiteY4" fmla="*/ 2132225 h 213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993" h="2132225">
                <a:moveTo>
                  <a:pt x="6877993" y="2132225"/>
                </a:moveTo>
                <a:lnTo>
                  <a:pt x="6877993" y="695474"/>
                </a:lnTo>
                <a:lnTo>
                  <a:pt x="6877993" y="0"/>
                </a:lnTo>
                <a:lnTo>
                  <a:pt x="0" y="1965141"/>
                </a:lnTo>
                <a:lnTo>
                  <a:pt x="0" y="2132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s-ES" sz="1013">
              <a:solidFill>
                <a:srgbClr val="FFFFFF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FBE94A-224C-4805-B941-A3F2508C641F}"/>
              </a:ext>
            </a:extLst>
          </p:cNvPr>
          <p:cNvSpPr/>
          <p:nvPr/>
        </p:nvSpPr>
        <p:spPr>
          <a:xfrm>
            <a:off x="7183120" y="4871526"/>
            <a:ext cx="4570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2"/>
                </a:solidFill>
                <a:latin typeface="Playfair Display" pitchFamily="2" charset="0"/>
              </a:rPr>
              <a:t>Siguientes Pasos</a:t>
            </a:r>
          </a:p>
        </p:txBody>
      </p:sp>
    </p:spTree>
    <p:extLst>
      <p:ext uri="{BB962C8B-B14F-4D97-AF65-F5344CB8AC3E}">
        <p14:creationId xmlns:p14="http://schemas.microsoft.com/office/powerpoint/2010/main" val="327850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3A549D8-4382-4704-A490-9F1865507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233" y="0"/>
            <a:ext cx="103144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rma libre 12">
            <a:extLst>
              <a:ext uri="{FF2B5EF4-FFF2-40B4-BE49-F238E27FC236}">
                <a16:creationId xmlns:a16="http://schemas.microsoft.com/office/drawing/2014/main" id="{B0FD3692-F7D5-4967-AC5A-834BB548FE19}"/>
              </a:ext>
            </a:extLst>
          </p:cNvPr>
          <p:cNvSpPr/>
          <p:nvPr/>
        </p:nvSpPr>
        <p:spPr>
          <a:xfrm rot="5400000">
            <a:off x="400048" y="3136991"/>
            <a:ext cx="12486432" cy="6212450"/>
          </a:xfrm>
          <a:custGeom>
            <a:avLst/>
            <a:gdLst>
              <a:gd name="connsiteX0" fmla="*/ 0 w 11069052"/>
              <a:gd name="connsiteY0" fmla="*/ 3176337 h 7483642"/>
              <a:gd name="connsiteX1" fmla="*/ 11069052 w 11069052"/>
              <a:gd name="connsiteY1" fmla="*/ 0 h 7483642"/>
              <a:gd name="connsiteX2" fmla="*/ 11069052 w 11069052"/>
              <a:gd name="connsiteY2" fmla="*/ 7483642 h 7483642"/>
              <a:gd name="connsiteX3" fmla="*/ 10804358 w 11069052"/>
              <a:gd name="connsiteY3" fmla="*/ 7483642 h 7483642"/>
              <a:gd name="connsiteX4" fmla="*/ 0 w 11069052"/>
              <a:gd name="connsiteY4" fmla="*/ 7483642 h 7483642"/>
              <a:gd name="connsiteX5" fmla="*/ 0 w 11069052"/>
              <a:gd name="connsiteY5" fmla="*/ 3176337 h 748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9052" h="7483642">
                <a:moveTo>
                  <a:pt x="0" y="3176337"/>
                </a:moveTo>
                <a:lnTo>
                  <a:pt x="11069052" y="0"/>
                </a:lnTo>
                <a:lnTo>
                  <a:pt x="11069052" y="7483642"/>
                </a:lnTo>
                <a:lnTo>
                  <a:pt x="10804358" y="7483642"/>
                </a:lnTo>
                <a:lnTo>
                  <a:pt x="0" y="7483642"/>
                </a:lnTo>
                <a:lnTo>
                  <a:pt x="0" y="3176337"/>
                </a:lnTo>
                <a:close/>
              </a:path>
            </a:pathLst>
          </a:custGeom>
          <a:solidFill>
            <a:srgbClr val="ACD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90"/>
            <a:endParaRPr lang="es-ES" sz="2399" dirty="0">
              <a:solidFill>
                <a:srgbClr val="FFFFFF"/>
              </a:solidFill>
            </a:endParaRPr>
          </a:p>
        </p:txBody>
      </p:sp>
      <p:sp>
        <p:nvSpPr>
          <p:cNvPr id="12" name="Forma libre 13">
            <a:extLst>
              <a:ext uri="{FF2B5EF4-FFF2-40B4-BE49-F238E27FC236}">
                <a16:creationId xmlns:a16="http://schemas.microsoft.com/office/drawing/2014/main" id="{2D126441-E882-48D3-8A5D-76A32AA4BEFA}"/>
              </a:ext>
            </a:extLst>
          </p:cNvPr>
          <p:cNvSpPr/>
          <p:nvPr/>
        </p:nvSpPr>
        <p:spPr>
          <a:xfrm rot="16200000" flipH="1" flipV="1">
            <a:off x="-631611" y="2105333"/>
            <a:ext cx="12486433" cy="8275767"/>
          </a:xfrm>
          <a:custGeom>
            <a:avLst/>
            <a:gdLst>
              <a:gd name="connsiteX0" fmla="*/ 0 w 11069052"/>
              <a:gd name="connsiteY0" fmla="*/ 3176337 h 7483642"/>
              <a:gd name="connsiteX1" fmla="*/ 11069052 w 11069052"/>
              <a:gd name="connsiteY1" fmla="*/ 0 h 7483642"/>
              <a:gd name="connsiteX2" fmla="*/ 11069052 w 11069052"/>
              <a:gd name="connsiteY2" fmla="*/ 7483642 h 7483642"/>
              <a:gd name="connsiteX3" fmla="*/ 10804358 w 11069052"/>
              <a:gd name="connsiteY3" fmla="*/ 7483642 h 7483642"/>
              <a:gd name="connsiteX4" fmla="*/ 0 w 11069052"/>
              <a:gd name="connsiteY4" fmla="*/ 7483642 h 7483642"/>
              <a:gd name="connsiteX5" fmla="*/ 0 w 11069052"/>
              <a:gd name="connsiteY5" fmla="*/ 3176337 h 748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9052" h="7483642">
                <a:moveTo>
                  <a:pt x="0" y="3176337"/>
                </a:moveTo>
                <a:lnTo>
                  <a:pt x="11069052" y="0"/>
                </a:lnTo>
                <a:lnTo>
                  <a:pt x="11069052" y="7483642"/>
                </a:lnTo>
                <a:lnTo>
                  <a:pt x="10804358" y="7483642"/>
                </a:lnTo>
                <a:lnTo>
                  <a:pt x="0" y="7483642"/>
                </a:lnTo>
                <a:lnTo>
                  <a:pt x="0" y="317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90"/>
            <a:endParaRPr lang="es-ES" sz="2399" dirty="0">
              <a:solidFill>
                <a:srgbClr val="FFFFFF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04620E-7EF4-40BB-B0BF-95B3FDEA6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68" y="1327650"/>
            <a:ext cx="5962682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s-ES" altLang="ko-KR" dirty="0">
                <a:solidFill>
                  <a:schemeClr val="tx2"/>
                </a:solidFill>
                <a:latin typeface="Soho Gothic Pro" panose="020B0503030504020204" pitchFamily="34" charset="0"/>
              </a:rPr>
              <a:t>1.- M</a:t>
            </a:r>
            <a:r>
              <a:rPr lang="es-MX" altLang="ko-KR" dirty="0" err="1">
                <a:solidFill>
                  <a:schemeClr val="tx2"/>
                </a:solidFill>
                <a:latin typeface="Soho Gothic Pro" panose="020B0503030504020204" pitchFamily="34" charset="0"/>
              </a:rPr>
              <a:t>ayor</a:t>
            </a:r>
            <a:r>
              <a:rPr lang="es-MX" altLang="ko-KR" dirty="0">
                <a:solidFill>
                  <a:schemeClr val="tx2"/>
                </a:solidFill>
                <a:latin typeface="Soho Gothic Pro" panose="020B0503030504020204" pitchFamily="34" charset="0"/>
              </a:rPr>
              <a:t> profundidad a cada una de las variables para poder realizar mejores análisis y modelos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47D138-A755-48AF-909B-9D2C6056E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68" y="2440317"/>
            <a:ext cx="5962682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s-ES" altLang="ko-KR" dirty="0">
                <a:solidFill>
                  <a:schemeClr val="tx2"/>
                </a:solidFill>
                <a:latin typeface="Soho Gothic Pro" panose="020B0503030504020204" pitchFamily="34" charset="0"/>
              </a:rPr>
              <a:t>2.- Separar variables categóricas de numéricas</a:t>
            </a:r>
          </a:p>
          <a:p>
            <a:pPr latinLnBrk="0"/>
            <a:r>
              <a:rPr lang="es-ES" altLang="ko-KR" dirty="0">
                <a:solidFill>
                  <a:schemeClr val="tx2"/>
                </a:solidFill>
                <a:latin typeface="Soho Gothic Pro" panose="020B0503030504020204" pitchFamily="34" charset="0"/>
              </a:rPr>
              <a:t>(Cuidar arbitrariedad)</a:t>
            </a:r>
            <a:endParaRPr lang="es-MX" altLang="ko-KR" dirty="0">
              <a:solidFill>
                <a:schemeClr val="tx2"/>
              </a:solidFill>
              <a:latin typeface="Soho Gothic Pro" panose="020B0503030504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7379F66-C55D-4505-8FEF-503627257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68" y="3552984"/>
            <a:ext cx="5962682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s-MX" altLang="ko-KR" dirty="0">
                <a:solidFill>
                  <a:schemeClr val="tx2"/>
                </a:solidFill>
                <a:latin typeface="Soho Gothic Pro" panose="020B0503030504020204" pitchFamily="34" charset="0"/>
              </a:rPr>
              <a:t>3.- Realizar análisis correlacionales que no tengan que ver con Precios de venta de casa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16F2448-09C5-4D84-AC54-F014F5B3C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68" y="4665650"/>
            <a:ext cx="5962682" cy="1756508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s-MX" altLang="ko-KR" dirty="0">
                <a:solidFill>
                  <a:schemeClr val="tx2"/>
                </a:solidFill>
                <a:latin typeface="Soho Gothic Pro" panose="020B0503030504020204" pitchFamily="34" charset="0"/>
              </a:rPr>
              <a:t>4.- Crear un modelo para cotizar casas respecto a condiciones del cliente: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s-MX" altLang="ko-KR" dirty="0">
                <a:solidFill>
                  <a:schemeClr val="tx2"/>
                </a:solidFill>
                <a:latin typeface="Soho Gothic Pro" panose="020B0503030504020204" pitchFamily="34" charset="0"/>
              </a:rPr>
              <a:t>Colonia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s-MX" altLang="ko-KR" dirty="0">
                <a:solidFill>
                  <a:schemeClr val="tx2"/>
                </a:solidFill>
                <a:latin typeface="Soho Gothic Pro" panose="020B0503030504020204" pitchFamily="34" charset="0"/>
              </a:rPr>
              <a:t>Habitaciones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s-MX" altLang="ko-KR" dirty="0">
                <a:solidFill>
                  <a:schemeClr val="tx2"/>
                </a:solidFill>
                <a:latin typeface="Soho Gothic Pro" panose="020B0503030504020204" pitchFamily="34" charset="0"/>
              </a:rPr>
              <a:t>Estacionamiento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s-MX" altLang="ko-KR" dirty="0" err="1">
                <a:solidFill>
                  <a:schemeClr val="tx2"/>
                </a:solidFill>
                <a:latin typeface="Soho Gothic Pro" panose="020B0503030504020204" pitchFamily="34" charset="0"/>
              </a:rPr>
              <a:t>Etc</a:t>
            </a:r>
            <a:endParaRPr lang="es-MX" altLang="ko-KR" dirty="0">
              <a:solidFill>
                <a:schemeClr val="tx2"/>
              </a:solidFill>
              <a:latin typeface="Soho Gothic Pro" panose="020B0503030504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1E7BB9-67DB-4545-9A70-21AE9F552352}"/>
              </a:ext>
            </a:extLst>
          </p:cNvPr>
          <p:cNvSpPr/>
          <p:nvPr/>
        </p:nvSpPr>
        <p:spPr>
          <a:xfrm>
            <a:off x="305418" y="250432"/>
            <a:ext cx="4570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2"/>
                </a:solidFill>
                <a:latin typeface="Playfair Display" pitchFamily="2" charset="0"/>
              </a:rPr>
              <a:t>Siguientes Pasos</a:t>
            </a:r>
          </a:p>
        </p:txBody>
      </p:sp>
    </p:spTree>
    <p:extLst>
      <p:ext uri="{BB962C8B-B14F-4D97-AF65-F5344CB8AC3E}">
        <p14:creationId xmlns:p14="http://schemas.microsoft.com/office/powerpoint/2010/main" val="14599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hoto Wallpaper House, Style, Architecture, Mansion, - House - HD Wallpaper ">
            <a:extLst>
              <a:ext uri="{FF2B5EF4-FFF2-40B4-BE49-F238E27FC236}">
                <a16:creationId xmlns:a16="http://schemas.microsoft.com/office/drawing/2014/main" id="{86134B4C-AF51-4C14-9E56-A24C001E0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86433" cy="796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 12">
            <a:extLst>
              <a:ext uri="{FF2B5EF4-FFF2-40B4-BE49-F238E27FC236}">
                <a16:creationId xmlns:a16="http://schemas.microsoft.com/office/drawing/2014/main" id="{46DAB7D1-9EC2-4C46-8C95-2EF944923BDC}"/>
              </a:ext>
            </a:extLst>
          </p:cNvPr>
          <p:cNvSpPr/>
          <p:nvPr/>
        </p:nvSpPr>
        <p:spPr>
          <a:xfrm flipH="1">
            <a:off x="-2" y="3602563"/>
            <a:ext cx="12486432" cy="6212450"/>
          </a:xfrm>
          <a:custGeom>
            <a:avLst/>
            <a:gdLst>
              <a:gd name="connsiteX0" fmla="*/ 0 w 11069052"/>
              <a:gd name="connsiteY0" fmla="*/ 3176337 h 7483642"/>
              <a:gd name="connsiteX1" fmla="*/ 11069052 w 11069052"/>
              <a:gd name="connsiteY1" fmla="*/ 0 h 7483642"/>
              <a:gd name="connsiteX2" fmla="*/ 11069052 w 11069052"/>
              <a:gd name="connsiteY2" fmla="*/ 7483642 h 7483642"/>
              <a:gd name="connsiteX3" fmla="*/ 10804358 w 11069052"/>
              <a:gd name="connsiteY3" fmla="*/ 7483642 h 7483642"/>
              <a:gd name="connsiteX4" fmla="*/ 0 w 11069052"/>
              <a:gd name="connsiteY4" fmla="*/ 7483642 h 7483642"/>
              <a:gd name="connsiteX5" fmla="*/ 0 w 11069052"/>
              <a:gd name="connsiteY5" fmla="*/ 3176337 h 748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9052" h="7483642">
                <a:moveTo>
                  <a:pt x="0" y="3176337"/>
                </a:moveTo>
                <a:lnTo>
                  <a:pt x="11069052" y="0"/>
                </a:lnTo>
                <a:lnTo>
                  <a:pt x="11069052" y="7483642"/>
                </a:lnTo>
                <a:lnTo>
                  <a:pt x="10804358" y="7483642"/>
                </a:lnTo>
                <a:lnTo>
                  <a:pt x="0" y="7483642"/>
                </a:lnTo>
                <a:lnTo>
                  <a:pt x="0" y="3176337"/>
                </a:lnTo>
                <a:close/>
              </a:path>
            </a:pathLst>
          </a:custGeom>
          <a:solidFill>
            <a:srgbClr val="ACD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90"/>
            <a:endParaRPr lang="es-ES" sz="2399" dirty="0">
              <a:solidFill>
                <a:srgbClr val="FFFFFF"/>
              </a:solidFill>
            </a:endParaRPr>
          </a:p>
        </p:txBody>
      </p:sp>
      <p:sp>
        <p:nvSpPr>
          <p:cNvPr id="5" name="Forma libre 13">
            <a:extLst>
              <a:ext uri="{FF2B5EF4-FFF2-40B4-BE49-F238E27FC236}">
                <a16:creationId xmlns:a16="http://schemas.microsoft.com/office/drawing/2014/main" id="{918A0242-9313-4FEC-82B5-7FF72944FB44}"/>
              </a:ext>
            </a:extLst>
          </p:cNvPr>
          <p:cNvSpPr/>
          <p:nvPr/>
        </p:nvSpPr>
        <p:spPr>
          <a:xfrm rot="10800000" flipV="1">
            <a:off x="0" y="3602038"/>
            <a:ext cx="12486433" cy="8275767"/>
          </a:xfrm>
          <a:custGeom>
            <a:avLst/>
            <a:gdLst>
              <a:gd name="connsiteX0" fmla="*/ 0 w 11069052"/>
              <a:gd name="connsiteY0" fmla="*/ 3176337 h 7483642"/>
              <a:gd name="connsiteX1" fmla="*/ 11069052 w 11069052"/>
              <a:gd name="connsiteY1" fmla="*/ 0 h 7483642"/>
              <a:gd name="connsiteX2" fmla="*/ 11069052 w 11069052"/>
              <a:gd name="connsiteY2" fmla="*/ 7483642 h 7483642"/>
              <a:gd name="connsiteX3" fmla="*/ 10804358 w 11069052"/>
              <a:gd name="connsiteY3" fmla="*/ 7483642 h 7483642"/>
              <a:gd name="connsiteX4" fmla="*/ 0 w 11069052"/>
              <a:gd name="connsiteY4" fmla="*/ 7483642 h 7483642"/>
              <a:gd name="connsiteX5" fmla="*/ 0 w 11069052"/>
              <a:gd name="connsiteY5" fmla="*/ 3176337 h 748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9052" h="7483642">
                <a:moveTo>
                  <a:pt x="0" y="3176337"/>
                </a:moveTo>
                <a:lnTo>
                  <a:pt x="11069052" y="0"/>
                </a:lnTo>
                <a:lnTo>
                  <a:pt x="11069052" y="7483642"/>
                </a:lnTo>
                <a:lnTo>
                  <a:pt x="10804358" y="7483642"/>
                </a:lnTo>
                <a:lnTo>
                  <a:pt x="0" y="7483642"/>
                </a:lnTo>
                <a:lnTo>
                  <a:pt x="0" y="317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90"/>
            <a:endParaRPr lang="es-ES" sz="2399" dirty="0">
              <a:solidFill>
                <a:srgbClr val="FFFFFF"/>
              </a:solidFill>
            </a:endParaRP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6E8BB45A-A91E-4E01-8DB1-E0EA95FD2AC5}"/>
              </a:ext>
            </a:extLst>
          </p:cNvPr>
          <p:cNvSpPr txBox="1">
            <a:spLocks/>
          </p:cNvSpPr>
          <p:nvPr/>
        </p:nvSpPr>
        <p:spPr>
          <a:xfrm>
            <a:off x="-1" y="5476205"/>
            <a:ext cx="3573508" cy="39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Soho Gothic Pro Light" panose="020B0303030504020204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 err="1">
                <a:solidFill>
                  <a:schemeClr val="tx2"/>
                </a:solidFill>
              </a:rPr>
              <a:t>Statistical</a:t>
            </a:r>
            <a:r>
              <a:rPr lang="es-MX" sz="2800" dirty="0">
                <a:solidFill>
                  <a:schemeClr val="tx2"/>
                </a:solidFill>
              </a:rPr>
              <a:t>- </a:t>
            </a:r>
            <a:r>
              <a:rPr lang="es-MX" sz="2800" dirty="0" err="1">
                <a:solidFill>
                  <a:schemeClr val="tx2"/>
                </a:solidFill>
              </a:rPr>
              <a:t>Analysis</a:t>
            </a:r>
            <a:endParaRPr lang="es-MX" sz="2800" dirty="0">
              <a:solidFill>
                <a:schemeClr val="tx2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37876B6-2F7D-467D-8A8A-6C015C84041A}"/>
              </a:ext>
            </a:extLst>
          </p:cNvPr>
          <p:cNvSpPr txBox="1">
            <a:spLocks/>
          </p:cNvSpPr>
          <p:nvPr/>
        </p:nvSpPr>
        <p:spPr>
          <a:xfrm>
            <a:off x="0" y="4504577"/>
            <a:ext cx="3573508" cy="872244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tx2"/>
                </a:solidFill>
              </a:rPr>
              <a:t>Proyecto 05.</a:t>
            </a:r>
          </a:p>
        </p:txBody>
      </p:sp>
      <p:sp>
        <p:nvSpPr>
          <p:cNvPr id="8" name="Marcador de contenido 10">
            <a:extLst>
              <a:ext uri="{FF2B5EF4-FFF2-40B4-BE49-F238E27FC236}">
                <a16:creationId xmlns:a16="http://schemas.microsoft.com/office/drawing/2014/main" id="{D7335CF0-EA54-4C8F-868A-922E8CE3F063}"/>
              </a:ext>
            </a:extLst>
          </p:cNvPr>
          <p:cNvSpPr txBox="1">
            <a:spLocks/>
          </p:cNvSpPr>
          <p:nvPr/>
        </p:nvSpPr>
        <p:spPr>
          <a:xfrm>
            <a:off x="0" y="6472819"/>
            <a:ext cx="3573508" cy="19944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Soho Gothic Pro Light" panose="020B0303030504020204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dirty="0">
                <a:solidFill>
                  <a:schemeClr val="tx2"/>
                </a:solidFill>
                <a:latin typeface="Soho Gothic Pro Medium" panose="020B0503030504020204" pitchFamily="34" charset="77"/>
              </a:rPr>
              <a:t>Julio 2021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CF4AD2F-6F07-42A7-BAAA-F0A09E438ED0}"/>
              </a:ext>
            </a:extLst>
          </p:cNvPr>
          <p:cNvSpPr/>
          <p:nvPr/>
        </p:nvSpPr>
        <p:spPr>
          <a:xfrm>
            <a:off x="-2" y="-1"/>
            <a:ext cx="12486432" cy="7305675"/>
          </a:xfrm>
          <a:prstGeom prst="rect">
            <a:avLst/>
          </a:prstGeom>
          <a:solidFill>
            <a:srgbClr val="84848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43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DB1A435-8B96-43D0-BECD-E347A73D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3280" y="0"/>
            <a:ext cx="102940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rma libre 7">
            <a:extLst>
              <a:ext uri="{FF2B5EF4-FFF2-40B4-BE49-F238E27FC236}">
                <a16:creationId xmlns:a16="http://schemas.microsoft.com/office/drawing/2014/main" id="{D0046EFE-B13D-47E5-AD2A-BA42A22BCCBF}"/>
              </a:ext>
            </a:extLst>
          </p:cNvPr>
          <p:cNvSpPr/>
          <p:nvPr/>
        </p:nvSpPr>
        <p:spPr>
          <a:xfrm rot="5400000" flipV="1">
            <a:off x="2984859" y="1800526"/>
            <a:ext cx="6880230" cy="3279181"/>
          </a:xfrm>
          <a:custGeom>
            <a:avLst/>
            <a:gdLst>
              <a:gd name="connsiteX0" fmla="*/ 6877993 w 6877993"/>
              <a:gd name="connsiteY0" fmla="*/ 2132225 h 2132225"/>
              <a:gd name="connsiteX1" fmla="*/ 6877993 w 6877993"/>
              <a:gd name="connsiteY1" fmla="*/ 695474 h 2132225"/>
              <a:gd name="connsiteX2" fmla="*/ 6877993 w 6877993"/>
              <a:gd name="connsiteY2" fmla="*/ 0 h 2132225"/>
              <a:gd name="connsiteX3" fmla="*/ 0 w 6877993"/>
              <a:gd name="connsiteY3" fmla="*/ 1965141 h 2132225"/>
              <a:gd name="connsiteX4" fmla="*/ 0 w 6877993"/>
              <a:gd name="connsiteY4" fmla="*/ 2132225 h 213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993" h="2132225">
                <a:moveTo>
                  <a:pt x="6877993" y="2132225"/>
                </a:moveTo>
                <a:lnTo>
                  <a:pt x="6877993" y="695474"/>
                </a:lnTo>
                <a:lnTo>
                  <a:pt x="6877993" y="0"/>
                </a:lnTo>
                <a:lnTo>
                  <a:pt x="0" y="1965141"/>
                </a:lnTo>
                <a:lnTo>
                  <a:pt x="0" y="2132225"/>
                </a:lnTo>
                <a:close/>
              </a:path>
            </a:pathLst>
          </a:custGeom>
          <a:solidFill>
            <a:srgbClr val="C9E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s-ES" sz="1013">
              <a:solidFill>
                <a:srgbClr val="FFFFFF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5326CFC-7229-4F87-A2AB-AB7E9EF1DAD3}"/>
              </a:ext>
            </a:extLst>
          </p:cNvPr>
          <p:cNvSpPr/>
          <p:nvPr/>
        </p:nvSpPr>
        <p:spPr>
          <a:xfrm>
            <a:off x="8354613" y="1784877"/>
            <a:ext cx="3090911" cy="28469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s-ES" sz="17900" dirty="0">
                <a:solidFill>
                  <a:srgbClr val="5A9AC6"/>
                </a:solidFill>
                <a:latin typeface="Playfair Display" pitchFamily="2" charset="0"/>
              </a:rPr>
              <a:t>01.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69B4B64-B1A5-4042-8B18-BF4A6D1018F9}"/>
              </a:ext>
            </a:extLst>
          </p:cNvPr>
          <p:cNvSpPr/>
          <p:nvPr/>
        </p:nvSpPr>
        <p:spPr>
          <a:xfrm>
            <a:off x="7467601" y="1545161"/>
            <a:ext cx="4286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tx2"/>
                </a:solidFill>
                <a:latin typeface="Playfair Display" pitchFamily="2" charset="0"/>
              </a:rPr>
              <a:t>Etapa</a:t>
            </a:r>
            <a:endParaRPr lang="es-ES" sz="3200" b="1" dirty="0">
              <a:solidFill>
                <a:schemeClr val="tx2"/>
              </a:solidFill>
              <a:latin typeface="Playfair Display" panose="00000500000000000000" pitchFamily="2" charset="0"/>
            </a:endParaRPr>
          </a:p>
        </p:txBody>
      </p:sp>
      <p:sp>
        <p:nvSpPr>
          <p:cNvPr id="6" name="Forma libre 7">
            <a:extLst>
              <a:ext uri="{FF2B5EF4-FFF2-40B4-BE49-F238E27FC236}">
                <a16:creationId xmlns:a16="http://schemas.microsoft.com/office/drawing/2014/main" id="{F6055C23-F627-49FA-9579-8F8C95916E8D}"/>
              </a:ext>
            </a:extLst>
          </p:cNvPr>
          <p:cNvSpPr/>
          <p:nvPr/>
        </p:nvSpPr>
        <p:spPr>
          <a:xfrm rot="5400000" flipV="1">
            <a:off x="3192059" y="1800525"/>
            <a:ext cx="6880230" cy="3279181"/>
          </a:xfrm>
          <a:custGeom>
            <a:avLst/>
            <a:gdLst>
              <a:gd name="connsiteX0" fmla="*/ 6877993 w 6877993"/>
              <a:gd name="connsiteY0" fmla="*/ 2132225 h 2132225"/>
              <a:gd name="connsiteX1" fmla="*/ 6877993 w 6877993"/>
              <a:gd name="connsiteY1" fmla="*/ 695474 h 2132225"/>
              <a:gd name="connsiteX2" fmla="*/ 6877993 w 6877993"/>
              <a:gd name="connsiteY2" fmla="*/ 0 h 2132225"/>
              <a:gd name="connsiteX3" fmla="*/ 0 w 6877993"/>
              <a:gd name="connsiteY3" fmla="*/ 1965141 h 2132225"/>
              <a:gd name="connsiteX4" fmla="*/ 0 w 6877993"/>
              <a:gd name="connsiteY4" fmla="*/ 2132225 h 213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993" h="2132225">
                <a:moveTo>
                  <a:pt x="6877993" y="2132225"/>
                </a:moveTo>
                <a:lnTo>
                  <a:pt x="6877993" y="695474"/>
                </a:lnTo>
                <a:lnTo>
                  <a:pt x="6877993" y="0"/>
                </a:lnTo>
                <a:lnTo>
                  <a:pt x="0" y="1965141"/>
                </a:lnTo>
                <a:lnTo>
                  <a:pt x="0" y="2132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s-ES" sz="1013">
              <a:solidFill>
                <a:srgbClr val="FFFFFF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FBE94A-224C-4805-B941-A3F2508C641F}"/>
              </a:ext>
            </a:extLst>
          </p:cNvPr>
          <p:cNvSpPr/>
          <p:nvPr/>
        </p:nvSpPr>
        <p:spPr>
          <a:xfrm>
            <a:off x="7183120" y="4871526"/>
            <a:ext cx="45707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2"/>
                </a:solidFill>
                <a:latin typeface="Playfair Display" pitchFamily="2" charset="0"/>
              </a:rPr>
              <a:t>A</a:t>
            </a:r>
            <a:r>
              <a:rPr lang="es-MX" sz="3200" b="1" dirty="0" err="1">
                <a:solidFill>
                  <a:schemeClr val="tx2"/>
                </a:solidFill>
                <a:latin typeface="Playfair Display" pitchFamily="2" charset="0"/>
              </a:rPr>
              <a:t>nálisis</a:t>
            </a:r>
            <a:r>
              <a:rPr lang="es-MX" sz="3200" b="1" dirty="0">
                <a:solidFill>
                  <a:schemeClr val="tx2"/>
                </a:solidFill>
                <a:latin typeface="Playfair Display" pitchFamily="2" charset="0"/>
              </a:rPr>
              <a:t> y limpieza de data </a:t>
            </a:r>
            <a:endParaRPr lang="es-ES" sz="3200" b="1" dirty="0">
              <a:solidFill>
                <a:schemeClr val="tx2"/>
              </a:solidFill>
              <a:latin typeface="Playfair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9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39825BA-28FC-4B53-9ABE-13EFA311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041"/>
            <a:ext cx="12202830" cy="762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a libre 161">
            <a:extLst>
              <a:ext uri="{FF2B5EF4-FFF2-40B4-BE49-F238E27FC236}">
                <a16:creationId xmlns:a16="http://schemas.microsoft.com/office/drawing/2014/main" id="{4ACB041C-8935-4B29-8CD1-7AADAFAD1BDC}"/>
              </a:ext>
            </a:extLst>
          </p:cNvPr>
          <p:cNvSpPr/>
          <p:nvPr/>
        </p:nvSpPr>
        <p:spPr>
          <a:xfrm rot="5400000" flipH="1">
            <a:off x="13579" y="3756809"/>
            <a:ext cx="3206185" cy="2729973"/>
          </a:xfrm>
          <a:custGeom>
            <a:avLst/>
            <a:gdLst>
              <a:gd name="connsiteX0" fmla="*/ 3725034 w 3725034"/>
              <a:gd name="connsiteY0" fmla="*/ 0 h 3126184"/>
              <a:gd name="connsiteX1" fmla="*/ 2871005 w 3725034"/>
              <a:gd name="connsiteY1" fmla="*/ 3126184 h 3126184"/>
              <a:gd name="connsiteX2" fmla="*/ 1973236 w 3725034"/>
              <a:gd name="connsiteY2" fmla="*/ 3126184 h 3126184"/>
              <a:gd name="connsiteX3" fmla="*/ 1104106 w 3725034"/>
              <a:gd name="connsiteY3" fmla="*/ 3126184 h 3126184"/>
              <a:gd name="connsiteX4" fmla="*/ 0 w 3725034"/>
              <a:gd name="connsiteY4" fmla="*/ 3126184 h 3126184"/>
              <a:gd name="connsiteX5" fmla="*/ 0 w 3725034"/>
              <a:gd name="connsiteY5" fmla="*/ 0 h 3126184"/>
              <a:gd name="connsiteX6" fmla="*/ 1958135 w 3725034"/>
              <a:gd name="connsiteY6" fmla="*/ 0 h 3126184"/>
              <a:gd name="connsiteX7" fmla="*/ 1973236 w 3725034"/>
              <a:gd name="connsiteY7" fmla="*/ 0 h 312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5034" h="3126184">
                <a:moveTo>
                  <a:pt x="3725034" y="0"/>
                </a:moveTo>
                <a:lnTo>
                  <a:pt x="2871005" y="3126184"/>
                </a:lnTo>
                <a:lnTo>
                  <a:pt x="1973236" y="3126184"/>
                </a:lnTo>
                <a:lnTo>
                  <a:pt x="1104106" y="3126184"/>
                </a:lnTo>
                <a:lnTo>
                  <a:pt x="0" y="3126184"/>
                </a:lnTo>
                <a:lnTo>
                  <a:pt x="0" y="0"/>
                </a:lnTo>
                <a:lnTo>
                  <a:pt x="1958135" y="0"/>
                </a:lnTo>
                <a:lnTo>
                  <a:pt x="1973236" y="0"/>
                </a:lnTo>
                <a:close/>
              </a:path>
            </a:pathLst>
          </a:custGeom>
          <a:solidFill>
            <a:srgbClr val="C9E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6" name="Forma libre 157">
            <a:extLst>
              <a:ext uri="{FF2B5EF4-FFF2-40B4-BE49-F238E27FC236}">
                <a16:creationId xmlns:a16="http://schemas.microsoft.com/office/drawing/2014/main" id="{221B7D0C-B9C9-403B-B878-491EEAB9E9EB}"/>
              </a:ext>
            </a:extLst>
          </p:cNvPr>
          <p:cNvSpPr/>
          <p:nvPr/>
        </p:nvSpPr>
        <p:spPr>
          <a:xfrm rot="5400000" flipH="1">
            <a:off x="3035215" y="3756809"/>
            <a:ext cx="3206185" cy="2729973"/>
          </a:xfrm>
          <a:custGeom>
            <a:avLst/>
            <a:gdLst>
              <a:gd name="connsiteX0" fmla="*/ 3725034 w 3725034"/>
              <a:gd name="connsiteY0" fmla="*/ 0 h 3126184"/>
              <a:gd name="connsiteX1" fmla="*/ 2871005 w 3725034"/>
              <a:gd name="connsiteY1" fmla="*/ 3126184 h 3126184"/>
              <a:gd name="connsiteX2" fmla="*/ 1973236 w 3725034"/>
              <a:gd name="connsiteY2" fmla="*/ 3126184 h 3126184"/>
              <a:gd name="connsiteX3" fmla="*/ 1104106 w 3725034"/>
              <a:gd name="connsiteY3" fmla="*/ 3126184 h 3126184"/>
              <a:gd name="connsiteX4" fmla="*/ 0 w 3725034"/>
              <a:gd name="connsiteY4" fmla="*/ 3126184 h 3126184"/>
              <a:gd name="connsiteX5" fmla="*/ 0 w 3725034"/>
              <a:gd name="connsiteY5" fmla="*/ 0 h 3126184"/>
              <a:gd name="connsiteX6" fmla="*/ 1958135 w 3725034"/>
              <a:gd name="connsiteY6" fmla="*/ 0 h 3126184"/>
              <a:gd name="connsiteX7" fmla="*/ 1973236 w 3725034"/>
              <a:gd name="connsiteY7" fmla="*/ 0 h 312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5034" h="3126184">
                <a:moveTo>
                  <a:pt x="3725034" y="0"/>
                </a:moveTo>
                <a:lnTo>
                  <a:pt x="2871005" y="3126184"/>
                </a:lnTo>
                <a:lnTo>
                  <a:pt x="1973236" y="3126184"/>
                </a:lnTo>
                <a:lnTo>
                  <a:pt x="1104106" y="3126184"/>
                </a:lnTo>
                <a:lnTo>
                  <a:pt x="0" y="3126184"/>
                </a:lnTo>
                <a:lnTo>
                  <a:pt x="0" y="0"/>
                </a:lnTo>
                <a:lnTo>
                  <a:pt x="1958135" y="0"/>
                </a:lnTo>
                <a:lnTo>
                  <a:pt x="1973236" y="0"/>
                </a:lnTo>
                <a:close/>
              </a:path>
            </a:pathLst>
          </a:custGeom>
          <a:solidFill>
            <a:srgbClr val="C1D9EA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sz="2397">
              <a:solidFill>
                <a:schemeClr val="tx2"/>
              </a:solidFill>
            </a:endParaRPr>
          </a:p>
        </p:txBody>
      </p:sp>
      <p:sp>
        <p:nvSpPr>
          <p:cNvPr id="7" name="Forma libre 155">
            <a:extLst>
              <a:ext uri="{FF2B5EF4-FFF2-40B4-BE49-F238E27FC236}">
                <a16:creationId xmlns:a16="http://schemas.microsoft.com/office/drawing/2014/main" id="{7773924D-BCAC-49D5-9234-C0D00FA26281}"/>
              </a:ext>
            </a:extLst>
          </p:cNvPr>
          <p:cNvSpPr/>
          <p:nvPr/>
        </p:nvSpPr>
        <p:spPr>
          <a:xfrm rot="5400000" flipH="1">
            <a:off x="5995351" y="3756809"/>
            <a:ext cx="3206185" cy="2729973"/>
          </a:xfrm>
          <a:custGeom>
            <a:avLst/>
            <a:gdLst>
              <a:gd name="connsiteX0" fmla="*/ 3725034 w 3725034"/>
              <a:gd name="connsiteY0" fmla="*/ 0 h 3126184"/>
              <a:gd name="connsiteX1" fmla="*/ 2871005 w 3725034"/>
              <a:gd name="connsiteY1" fmla="*/ 3126184 h 3126184"/>
              <a:gd name="connsiteX2" fmla="*/ 1973236 w 3725034"/>
              <a:gd name="connsiteY2" fmla="*/ 3126184 h 3126184"/>
              <a:gd name="connsiteX3" fmla="*/ 1104106 w 3725034"/>
              <a:gd name="connsiteY3" fmla="*/ 3126184 h 3126184"/>
              <a:gd name="connsiteX4" fmla="*/ 0 w 3725034"/>
              <a:gd name="connsiteY4" fmla="*/ 3126184 h 3126184"/>
              <a:gd name="connsiteX5" fmla="*/ 0 w 3725034"/>
              <a:gd name="connsiteY5" fmla="*/ 0 h 3126184"/>
              <a:gd name="connsiteX6" fmla="*/ 1958135 w 3725034"/>
              <a:gd name="connsiteY6" fmla="*/ 0 h 3126184"/>
              <a:gd name="connsiteX7" fmla="*/ 1973236 w 3725034"/>
              <a:gd name="connsiteY7" fmla="*/ 0 h 312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5034" h="3126184">
                <a:moveTo>
                  <a:pt x="3725034" y="0"/>
                </a:moveTo>
                <a:lnTo>
                  <a:pt x="2871005" y="3126184"/>
                </a:lnTo>
                <a:lnTo>
                  <a:pt x="1973236" y="3126184"/>
                </a:lnTo>
                <a:lnTo>
                  <a:pt x="1104106" y="3126184"/>
                </a:lnTo>
                <a:lnTo>
                  <a:pt x="0" y="3126184"/>
                </a:lnTo>
                <a:lnTo>
                  <a:pt x="0" y="0"/>
                </a:lnTo>
                <a:lnTo>
                  <a:pt x="1958135" y="0"/>
                </a:lnTo>
                <a:lnTo>
                  <a:pt x="1973236" y="0"/>
                </a:lnTo>
                <a:close/>
              </a:path>
            </a:pathLst>
          </a:custGeom>
          <a:solidFill>
            <a:srgbClr val="D6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/>
              </a:solidFill>
            </a:endParaRPr>
          </a:p>
        </p:txBody>
      </p:sp>
      <p:sp>
        <p:nvSpPr>
          <p:cNvPr id="8" name="Forma libre 174">
            <a:extLst>
              <a:ext uri="{FF2B5EF4-FFF2-40B4-BE49-F238E27FC236}">
                <a16:creationId xmlns:a16="http://schemas.microsoft.com/office/drawing/2014/main" id="{AECBF928-4C40-4363-8613-0337B1D8B5C1}"/>
              </a:ext>
            </a:extLst>
          </p:cNvPr>
          <p:cNvSpPr/>
          <p:nvPr/>
        </p:nvSpPr>
        <p:spPr>
          <a:xfrm rot="5400000" flipH="1">
            <a:off x="8966427" y="3755309"/>
            <a:ext cx="3206185" cy="2729973"/>
          </a:xfrm>
          <a:custGeom>
            <a:avLst/>
            <a:gdLst>
              <a:gd name="connsiteX0" fmla="*/ 3725034 w 3725034"/>
              <a:gd name="connsiteY0" fmla="*/ 0 h 3126184"/>
              <a:gd name="connsiteX1" fmla="*/ 2871005 w 3725034"/>
              <a:gd name="connsiteY1" fmla="*/ 3126184 h 3126184"/>
              <a:gd name="connsiteX2" fmla="*/ 1973236 w 3725034"/>
              <a:gd name="connsiteY2" fmla="*/ 3126184 h 3126184"/>
              <a:gd name="connsiteX3" fmla="*/ 1104106 w 3725034"/>
              <a:gd name="connsiteY3" fmla="*/ 3126184 h 3126184"/>
              <a:gd name="connsiteX4" fmla="*/ 0 w 3725034"/>
              <a:gd name="connsiteY4" fmla="*/ 3126184 h 3126184"/>
              <a:gd name="connsiteX5" fmla="*/ 0 w 3725034"/>
              <a:gd name="connsiteY5" fmla="*/ 0 h 3126184"/>
              <a:gd name="connsiteX6" fmla="*/ 1958135 w 3725034"/>
              <a:gd name="connsiteY6" fmla="*/ 0 h 3126184"/>
              <a:gd name="connsiteX7" fmla="*/ 1973236 w 3725034"/>
              <a:gd name="connsiteY7" fmla="*/ 0 h 312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5034" h="3126184">
                <a:moveTo>
                  <a:pt x="3725034" y="0"/>
                </a:moveTo>
                <a:lnTo>
                  <a:pt x="2871005" y="3126184"/>
                </a:lnTo>
                <a:lnTo>
                  <a:pt x="1973236" y="3126184"/>
                </a:lnTo>
                <a:lnTo>
                  <a:pt x="1104106" y="3126184"/>
                </a:lnTo>
                <a:lnTo>
                  <a:pt x="0" y="3126184"/>
                </a:lnTo>
                <a:lnTo>
                  <a:pt x="0" y="0"/>
                </a:lnTo>
                <a:lnTo>
                  <a:pt x="1958135" y="0"/>
                </a:lnTo>
                <a:lnTo>
                  <a:pt x="1973236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/>
              </a:solidFill>
            </a:endParaRPr>
          </a:p>
        </p:txBody>
      </p:sp>
      <p:sp>
        <p:nvSpPr>
          <p:cNvPr id="9" name="CuadroTexto 24">
            <a:extLst>
              <a:ext uri="{FF2B5EF4-FFF2-40B4-BE49-F238E27FC236}">
                <a16:creationId xmlns:a16="http://schemas.microsoft.com/office/drawing/2014/main" id="{7DF39846-B1AA-4A13-B2B5-60BF58FE5D7E}"/>
              </a:ext>
            </a:extLst>
          </p:cNvPr>
          <p:cNvSpPr txBox="1"/>
          <p:nvPr/>
        </p:nvSpPr>
        <p:spPr>
          <a:xfrm flipH="1">
            <a:off x="438686" y="5104665"/>
            <a:ext cx="2391597" cy="93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rgbClr val="0061DB"/>
              </a:buClr>
              <a:buSzPct val="70000"/>
              <a:defRPr/>
            </a:pPr>
            <a:r>
              <a:rPr lang="es-MX" sz="1000" dirty="0">
                <a:solidFill>
                  <a:schemeClr val="tx2"/>
                </a:solidFill>
                <a:latin typeface="Soho Gothic Pro" panose="020B0503030504020204" pitchFamily="34" charset="0"/>
              </a:rPr>
              <a:t>Conocer las columnas y la data con las que cuenta la base </a:t>
            </a:r>
            <a:r>
              <a:rPr lang="es-MX" sz="1000" b="1" dirty="0">
                <a:solidFill>
                  <a:schemeClr val="tx2"/>
                </a:solidFill>
                <a:latin typeface="Soho Gothic Pro" panose="020B0503030504020204" pitchFamily="34" charset="0"/>
              </a:rPr>
              <a:t>.head() y .</a:t>
            </a:r>
            <a:r>
              <a:rPr lang="es-MX" sz="1000" b="1" dirty="0" err="1">
                <a:solidFill>
                  <a:schemeClr val="tx2"/>
                </a:solidFill>
                <a:latin typeface="Soho Gothic Pro" panose="020B0503030504020204" pitchFamily="34" charset="0"/>
              </a:rPr>
              <a:t>tail</a:t>
            </a:r>
            <a:r>
              <a:rPr lang="es-MX" sz="1000" b="1" dirty="0">
                <a:solidFill>
                  <a:schemeClr val="tx2"/>
                </a:solidFill>
                <a:latin typeface="Soho Gothic Pro" panose="020B0503030504020204" pitchFamily="34" charset="0"/>
              </a:rPr>
              <a:t>()</a:t>
            </a:r>
          </a:p>
          <a:p>
            <a:pPr>
              <a:buClr>
                <a:srgbClr val="0061DB"/>
              </a:buClr>
              <a:buSzPct val="70000"/>
              <a:defRPr/>
            </a:pPr>
            <a:r>
              <a:rPr lang="es-MX" sz="1000" dirty="0">
                <a:solidFill>
                  <a:schemeClr val="tx2"/>
                </a:solidFill>
                <a:latin typeface="Soho Gothic Pro" panose="020B0503030504020204" pitchFamily="34" charset="0"/>
              </a:rPr>
              <a:t> </a:t>
            </a:r>
          </a:p>
          <a:p>
            <a:pPr>
              <a:buClr>
                <a:srgbClr val="0061DB"/>
              </a:buClr>
              <a:buSzPct val="70000"/>
              <a:defRPr/>
            </a:pPr>
            <a:r>
              <a:rPr lang="es-MX" sz="1000" dirty="0">
                <a:solidFill>
                  <a:schemeClr val="tx2"/>
                </a:solidFill>
                <a:latin typeface="Soho Gothic Pro" panose="020B0503030504020204" pitchFamily="34" charset="0"/>
              </a:rPr>
              <a:t>Revisar la documentación para entender de que variables</a:t>
            </a:r>
            <a:endParaRPr lang="es-ES" sz="1000" dirty="0">
              <a:solidFill>
                <a:schemeClr val="tx2"/>
              </a:solidFill>
              <a:latin typeface="Soho Gothic Pro" panose="020B05030305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03049B-601C-4522-AC2A-5FA82BEA6D01}"/>
              </a:ext>
            </a:extLst>
          </p:cNvPr>
          <p:cNvSpPr txBox="1"/>
          <p:nvPr/>
        </p:nvSpPr>
        <p:spPr>
          <a:xfrm flipH="1">
            <a:off x="397745" y="4578465"/>
            <a:ext cx="2505469" cy="3899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s-ES" sz="1600" dirty="0">
                <a:solidFill>
                  <a:schemeClr val="tx2"/>
                </a:solidFill>
                <a:latin typeface="Playfair Display" panose="00000500000000000000" pitchFamily="2" charset="0"/>
              </a:rPr>
              <a:t>Contenido de Data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95F0E0D-7549-4443-9C38-375DFA3714DF}"/>
              </a:ext>
            </a:extLst>
          </p:cNvPr>
          <p:cNvSpPr txBox="1"/>
          <p:nvPr/>
        </p:nvSpPr>
        <p:spPr>
          <a:xfrm flipH="1">
            <a:off x="3441456" y="4578465"/>
            <a:ext cx="2668796" cy="3899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s-ES"/>
            </a:defPPr>
            <a:lvl1pPr>
              <a:defRPr sz="1600">
                <a:latin typeface="Playfair Display" panose="00000500000000000000" pitchFamily="2" charset="0"/>
              </a:defRPr>
            </a:lvl1pPr>
          </a:lstStyle>
          <a:p>
            <a:r>
              <a:rPr lang="es-ES" dirty="0">
                <a:solidFill>
                  <a:schemeClr val="tx2"/>
                </a:solidFill>
              </a:rPr>
              <a:t>Tipo y Forma de datos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F13B6A8-0C02-4166-A810-0C98964272EF}"/>
              </a:ext>
            </a:extLst>
          </p:cNvPr>
          <p:cNvSpPr txBox="1"/>
          <p:nvPr/>
        </p:nvSpPr>
        <p:spPr>
          <a:xfrm flipH="1">
            <a:off x="6382134" y="4578465"/>
            <a:ext cx="2529747" cy="3899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s-ES"/>
            </a:defPPr>
            <a:lvl1pPr>
              <a:defRPr sz="1600">
                <a:latin typeface="Playfair Display" panose="00000500000000000000" pitchFamily="2" charset="0"/>
              </a:defRPr>
            </a:lvl1pPr>
          </a:lstStyle>
          <a:p>
            <a:r>
              <a:rPr lang="es-ES" dirty="0">
                <a:solidFill>
                  <a:schemeClr val="tx2"/>
                </a:solidFill>
              </a:rPr>
              <a:t>Eliminar información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9690C6E-4FDC-494E-A5B4-BEAA0339BE8E}"/>
              </a:ext>
            </a:extLst>
          </p:cNvPr>
          <p:cNvSpPr txBox="1"/>
          <p:nvPr/>
        </p:nvSpPr>
        <p:spPr>
          <a:xfrm flipH="1">
            <a:off x="9414603" y="4578465"/>
            <a:ext cx="2529747" cy="3899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s-ES"/>
            </a:defPPr>
            <a:lvl1pPr>
              <a:defRPr sz="1600">
                <a:latin typeface="Playfair Display" panose="00000500000000000000" pitchFamily="2" charset="0"/>
              </a:defRPr>
            </a:lvl1pPr>
          </a:lstStyle>
          <a:p>
            <a:r>
              <a:rPr lang="es-ES" dirty="0">
                <a:solidFill>
                  <a:schemeClr val="tx2"/>
                </a:solidFill>
              </a:rPr>
              <a:t>Información Faltante</a:t>
            </a:r>
          </a:p>
        </p:txBody>
      </p:sp>
      <p:sp>
        <p:nvSpPr>
          <p:cNvPr id="14" name="CuadroTexto 24">
            <a:extLst>
              <a:ext uri="{FF2B5EF4-FFF2-40B4-BE49-F238E27FC236}">
                <a16:creationId xmlns:a16="http://schemas.microsoft.com/office/drawing/2014/main" id="{B845B41E-C03E-4206-B0AD-D58F9582A0DD}"/>
              </a:ext>
            </a:extLst>
          </p:cNvPr>
          <p:cNvSpPr txBox="1"/>
          <p:nvPr/>
        </p:nvSpPr>
        <p:spPr>
          <a:xfrm flipH="1">
            <a:off x="3429775" y="5104665"/>
            <a:ext cx="2391597" cy="11228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rgbClr val="0061DB"/>
              </a:buClr>
              <a:buSzPct val="70000"/>
              <a:defRPr/>
            </a:pPr>
            <a:r>
              <a:rPr lang="es-MX" sz="1000" dirty="0">
                <a:solidFill>
                  <a:schemeClr val="tx2"/>
                </a:solidFill>
                <a:latin typeface="Soho Gothic Pro" panose="020B0503030504020204" pitchFamily="34" charset="0"/>
              </a:rPr>
              <a:t>Obtener la forma </a:t>
            </a:r>
            <a:r>
              <a:rPr lang="es-MX" sz="1000" b="1" dirty="0">
                <a:solidFill>
                  <a:schemeClr val="tx2"/>
                </a:solidFill>
                <a:latin typeface="Soho Gothic Pro" panose="020B0503030504020204" pitchFamily="34" charset="0"/>
              </a:rPr>
              <a:t>(.</a:t>
            </a:r>
            <a:r>
              <a:rPr lang="es-MX" sz="1000" b="1" dirty="0" err="1">
                <a:solidFill>
                  <a:schemeClr val="tx2"/>
                </a:solidFill>
                <a:latin typeface="Soho Gothic Pro" panose="020B0503030504020204" pitchFamily="34" charset="0"/>
              </a:rPr>
              <a:t>shape</a:t>
            </a:r>
            <a:r>
              <a:rPr lang="es-MX" sz="1000" b="1" dirty="0">
                <a:solidFill>
                  <a:schemeClr val="tx2"/>
                </a:solidFill>
                <a:latin typeface="Soho Gothic Pro" panose="020B0503030504020204" pitchFamily="34" charset="0"/>
              </a:rPr>
              <a:t>)</a:t>
            </a:r>
            <a:r>
              <a:rPr lang="es-MX" sz="1000" dirty="0">
                <a:solidFill>
                  <a:schemeClr val="tx2"/>
                </a:solidFill>
                <a:latin typeface="Soho Gothic Pro" panose="020B0503030504020204" pitchFamily="34" charset="0"/>
              </a:rPr>
              <a:t> de la base con la que se cuenta de manera inicial fue de 1460 registros en 81 columnas.</a:t>
            </a:r>
          </a:p>
          <a:p>
            <a:pPr>
              <a:buClr>
                <a:srgbClr val="0061DB"/>
              </a:buClr>
              <a:buSzPct val="70000"/>
              <a:defRPr/>
            </a:pPr>
            <a:endParaRPr lang="es-MX" sz="1000" dirty="0">
              <a:solidFill>
                <a:schemeClr val="tx2"/>
              </a:solidFill>
              <a:latin typeface="Soho Gothic Pro" panose="020B0503030504020204" pitchFamily="34" charset="0"/>
            </a:endParaRPr>
          </a:p>
          <a:p>
            <a:pPr>
              <a:buClr>
                <a:srgbClr val="0061DB"/>
              </a:buClr>
              <a:buSzPct val="70000"/>
              <a:defRPr/>
            </a:pPr>
            <a:r>
              <a:rPr lang="es-MX" sz="1000" dirty="0">
                <a:solidFill>
                  <a:schemeClr val="tx2"/>
                </a:solidFill>
                <a:latin typeface="Soho Gothic Pro" panose="020B0503030504020204" pitchFamily="34" charset="0"/>
              </a:rPr>
              <a:t>Conocer el tipo de datos para trabajar </a:t>
            </a:r>
            <a:r>
              <a:rPr lang="es-MX" sz="1000" b="1" dirty="0">
                <a:solidFill>
                  <a:schemeClr val="tx2"/>
                </a:solidFill>
                <a:latin typeface="Soho Gothic Pro" panose="020B0503030504020204" pitchFamily="34" charset="0"/>
              </a:rPr>
              <a:t>(.</a:t>
            </a:r>
            <a:r>
              <a:rPr lang="es-MX" sz="1000" b="1" dirty="0" err="1">
                <a:solidFill>
                  <a:schemeClr val="tx2"/>
                </a:solidFill>
                <a:latin typeface="Soho Gothic Pro" panose="020B0503030504020204" pitchFamily="34" charset="0"/>
              </a:rPr>
              <a:t>info</a:t>
            </a:r>
            <a:r>
              <a:rPr lang="es-MX" sz="1000" b="1" dirty="0">
                <a:solidFill>
                  <a:schemeClr val="tx2"/>
                </a:solidFill>
                <a:latin typeface="Soho Gothic Pro" panose="020B0503030504020204" pitchFamily="34" charset="0"/>
              </a:rPr>
              <a:t>())</a:t>
            </a:r>
            <a:r>
              <a:rPr lang="es-MX" sz="1000" dirty="0">
                <a:solidFill>
                  <a:schemeClr val="tx2"/>
                </a:solidFill>
                <a:latin typeface="Soho Gothic Pro" panose="020B0503030504020204" pitchFamily="34" charset="0"/>
              </a:rPr>
              <a:t> y conocer la existencia de valores nulos</a:t>
            </a:r>
          </a:p>
          <a:p>
            <a:pPr>
              <a:buClr>
                <a:srgbClr val="0061DB"/>
              </a:buClr>
              <a:buSzPct val="70000"/>
              <a:defRPr/>
            </a:pPr>
            <a:endParaRPr lang="es-MX" sz="1000" dirty="0">
              <a:solidFill>
                <a:schemeClr val="tx2"/>
              </a:solidFill>
              <a:latin typeface="Soho Gothic Pro" panose="020B0503030504020204" pitchFamily="34" charset="0"/>
            </a:endParaRPr>
          </a:p>
        </p:txBody>
      </p:sp>
      <p:sp>
        <p:nvSpPr>
          <p:cNvPr id="15" name="CuadroTexto 24">
            <a:extLst>
              <a:ext uri="{FF2B5EF4-FFF2-40B4-BE49-F238E27FC236}">
                <a16:creationId xmlns:a16="http://schemas.microsoft.com/office/drawing/2014/main" id="{6D42DD5E-A766-411E-9CE2-F4506AC44165}"/>
              </a:ext>
            </a:extLst>
          </p:cNvPr>
          <p:cNvSpPr txBox="1"/>
          <p:nvPr/>
        </p:nvSpPr>
        <p:spPr>
          <a:xfrm flipH="1">
            <a:off x="6411630" y="5104665"/>
            <a:ext cx="2391597" cy="11228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rgbClr val="0061DB"/>
              </a:buClr>
              <a:buSzPct val="70000"/>
              <a:defRPr/>
            </a:pPr>
            <a:r>
              <a:rPr lang="es-ES" sz="1000" dirty="0">
                <a:solidFill>
                  <a:schemeClr val="tx2"/>
                </a:solidFill>
                <a:latin typeface="Soho Gothic Pro" panose="020B0503030504020204" pitchFamily="34" charset="0"/>
              </a:rPr>
              <a:t>Calcular el número de registros que se carecen de datos por columna y el porcentaje que representan para eliminar </a:t>
            </a:r>
            <a:r>
              <a:rPr lang="es-ES" sz="1000" b="1" dirty="0">
                <a:solidFill>
                  <a:schemeClr val="tx2"/>
                </a:solidFill>
                <a:latin typeface="Soho Gothic Pro" panose="020B0503030504020204" pitchFamily="34" charset="0"/>
              </a:rPr>
              <a:t>(.</a:t>
            </a:r>
            <a:r>
              <a:rPr lang="es-ES" sz="1000" b="1" dirty="0" err="1">
                <a:solidFill>
                  <a:schemeClr val="tx2"/>
                </a:solidFill>
                <a:latin typeface="Soho Gothic Pro" panose="020B0503030504020204" pitchFamily="34" charset="0"/>
              </a:rPr>
              <a:t>isnull</a:t>
            </a:r>
            <a:r>
              <a:rPr lang="es-ES" sz="1000" b="1" dirty="0">
                <a:solidFill>
                  <a:schemeClr val="tx2"/>
                </a:solidFill>
                <a:latin typeface="Soho Gothic Pro" panose="020B0503030504020204" pitchFamily="34" charset="0"/>
              </a:rPr>
              <a:t>().sum())</a:t>
            </a:r>
            <a:r>
              <a:rPr lang="es-ES" sz="1000" dirty="0">
                <a:solidFill>
                  <a:schemeClr val="tx2"/>
                </a:solidFill>
                <a:latin typeface="Soho Gothic Pro" panose="020B0503030504020204" pitchFamily="34" charset="0"/>
              </a:rPr>
              <a:t>.</a:t>
            </a:r>
          </a:p>
          <a:p>
            <a:pPr>
              <a:buClr>
                <a:srgbClr val="0061DB"/>
              </a:buClr>
              <a:buSzPct val="70000"/>
              <a:defRPr/>
            </a:pPr>
            <a:r>
              <a:rPr lang="es-ES" sz="1000" dirty="0">
                <a:solidFill>
                  <a:schemeClr val="tx2"/>
                </a:solidFill>
                <a:latin typeface="Soho Gothic Pro" panose="020B0503030504020204" pitchFamily="34" charset="0"/>
              </a:rPr>
              <a:t>Eliminar renglones donde se carece de datos</a:t>
            </a:r>
          </a:p>
          <a:p>
            <a:pPr>
              <a:buClr>
                <a:srgbClr val="0061DB"/>
              </a:buClr>
              <a:buSzPct val="70000"/>
              <a:defRPr/>
            </a:pPr>
            <a:r>
              <a:rPr lang="es-ES" sz="1000" dirty="0">
                <a:solidFill>
                  <a:schemeClr val="tx2"/>
                </a:solidFill>
                <a:latin typeface="Soho Gothic Pro" panose="020B0503030504020204" pitchFamily="34" charset="0"/>
              </a:rPr>
              <a:t>Eliminar columnas no relevantes </a:t>
            </a:r>
            <a:r>
              <a:rPr lang="es-ES" sz="1000" b="1" dirty="0">
                <a:solidFill>
                  <a:schemeClr val="tx2"/>
                </a:solidFill>
                <a:latin typeface="Soho Gothic Pro" panose="020B0503030504020204" pitchFamily="34" charset="0"/>
              </a:rPr>
              <a:t>(.</a:t>
            </a:r>
            <a:r>
              <a:rPr lang="es-ES" sz="1000" b="1" dirty="0" err="1">
                <a:solidFill>
                  <a:schemeClr val="tx2"/>
                </a:solidFill>
                <a:latin typeface="Soho Gothic Pro" panose="020B0503030504020204" pitchFamily="34" charset="0"/>
              </a:rPr>
              <a:t>drop</a:t>
            </a:r>
            <a:r>
              <a:rPr lang="es-ES" sz="1000" b="1" dirty="0">
                <a:solidFill>
                  <a:schemeClr val="tx2"/>
                </a:solidFill>
                <a:latin typeface="Soho Gothic Pro" panose="020B0503030504020204" pitchFamily="34" charset="0"/>
              </a:rPr>
              <a:t>)</a:t>
            </a:r>
          </a:p>
          <a:p>
            <a:pPr>
              <a:buClr>
                <a:srgbClr val="0061DB"/>
              </a:buClr>
              <a:buSzPct val="70000"/>
              <a:defRPr/>
            </a:pPr>
            <a:endParaRPr lang="es-ES" sz="1000" dirty="0">
              <a:solidFill>
                <a:schemeClr val="tx2"/>
              </a:solidFill>
              <a:latin typeface="Soho Gothic Pro" panose="020B0503030504020204" pitchFamily="34" charset="0"/>
            </a:endParaRPr>
          </a:p>
        </p:txBody>
      </p:sp>
      <p:sp>
        <p:nvSpPr>
          <p:cNvPr id="16" name="CuadroTexto 24">
            <a:extLst>
              <a:ext uri="{FF2B5EF4-FFF2-40B4-BE49-F238E27FC236}">
                <a16:creationId xmlns:a16="http://schemas.microsoft.com/office/drawing/2014/main" id="{50FC6DA1-77CC-4986-BBFE-4FDC6D94EBDD}"/>
              </a:ext>
            </a:extLst>
          </p:cNvPr>
          <p:cNvSpPr txBox="1"/>
          <p:nvPr/>
        </p:nvSpPr>
        <p:spPr>
          <a:xfrm flipH="1">
            <a:off x="9376879" y="5104665"/>
            <a:ext cx="2391597" cy="11228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rgbClr val="0061DB"/>
              </a:buClr>
              <a:buSzPct val="70000"/>
              <a:defRPr/>
            </a:pPr>
            <a:r>
              <a:rPr lang="es-MX" sz="1000" dirty="0">
                <a:solidFill>
                  <a:schemeClr val="tx2"/>
                </a:solidFill>
                <a:latin typeface="Soho Gothic Pro" panose="020B0503030504020204" pitchFamily="34" charset="0"/>
              </a:rPr>
              <a:t>Para aquellos renglones que tengan valores nulos después del paso anterior. Tomar la moda para el llenado del mismo. </a:t>
            </a:r>
            <a:r>
              <a:rPr lang="es-MX" sz="1000" b="1" dirty="0">
                <a:solidFill>
                  <a:schemeClr val="tx2"/>
                </a:solidFill>
                <a:latin typeface="Soho Gothic Pro" panose="020B0503030504020204" pitchFamily="34" charset="0"/>
              </a:rPr>
              <a:t>(.</a:t>
            </a:r>
            <a:r>
              <a:rPr lang="es-MX" sz="1000" b="1" dirty="0" err="1">
                <a:solidFill>
                  <a:schemeClr val="tx2"/>
                </a:solidFill>
                <a:latin typeface="Soho Gothic Pro" panose="020B0503030504020204" pitchFamily="34" charset="0"/>
              </a:rPr>
              <a:t>mode</a:t>
            </a:r>
            <a:r>
              <a:rPr lang="es-MX" sz="1000" b="1" dirty="0">
                <a:solidFill>
                  <a:schemeClr val="tx2"/>
                </a:solidFill>
                <a:latin typeface="Soho Gothic Pro" panose="020B0503030504020204" pitchFamily="34" charset="0"/>
              </a:rPr>
              <a:t>()[0])</a:t>
            </a:r>
            <a:endParaRPr lang="es-ES" sz="1000" b="1" dirty="0">
              <a:solidFill>
                <a:schemeClr val="tx2"/>
              </a:solidFill>
              <a:latin typeface="Soho Gothic Pro" panose="020B0503030504020204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2027118-D38C-4950-BC9E-19AA28554128}"/>
              </a:ext>
            </a:extLst>
          </p:cNvPr>
          <p:cNvCxnSpPr/>
          <p:nvPr/>
        </p:nvCxnSpPr>
        <p:spPr>
          <a:xfrm>
            <a:off x="713283" y="6122298"/>
            <a:ext cx="175692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F9AC33B-B193-49DE-951B-51962CCDC7F2}"/>
              </a:ext>
            </a:extLst>
          </p:cNvPr>
          <p:cNvCxnSpPr/>
          <p:nvPr/>
        </p:nvCxnSpPr>
        <p:spPr>
          <a:xfrm>
            <a:off x="3666722" y="6122298"/>
            <a:ext cx="175692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EC7C06D-37BC-4B98-B345-FA88B8FBFF7A}"/>
              </a:ext>
            </a:extLst>
          </p:cNvPr>
          <p:cNvCxnSpPr/>
          <p:nvPr/>
        </p:nvCxnSpPr>
        <p:spPr>
          <a:xfrm>
            <a:off x="6775944" y="6122298"/>
            <a:ext cx="175692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ECDDD4D-651A-4DE2-8E4B-AA377748BB91}"/>
              </a:ext>
            </a:extLst>
          </p:cNvPr>
          <p:cNvCxnSpPr/>
          <p:nvPr/>
        </p:nvCxnSpPr>
        <p:spPr>
          <a:xfrm>
            <a:off x="9735406" y="6122298"/>
            <a:ext cx="175692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5943A8E-314E-4378-9185-7EBF714C5F80}"/>
              </a:ext>
            </a:extLst>
          </p:cNvPr>
          <p:cNvSpPr/>
          <p:nvPr/>
        </p:nvSpPr>
        <p:spPr>
          <a:xfrm>
            <a:off x="-29497" y="975545"/>
            <a:ext cx="12282613" cy="8100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0B9654C-3312-478E-971F-F7D08914D5CC}"/>
              </a:ext>
            </a:extLst>
          </p:cNvPr>
          <p:cNvSpPr txBox="1"/>
          <p:nvPr/>
        </p:nvSpPr>
        <p:spPr>
          <a:xfrm>
            <a:off x="732430" y="976682"/>
            <a:ext cx="107817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Playfair Display" pitchFamily="2" charset="0"/>
              </a:rPr>
              <a:t>La </a:t>
            </a:r>
            <a:r>
              <a:rPr lang="es-MX" sz="2300" b="1" dirty="0">
                <a:solidFill>
                  <a:schemeClr val="tx2"/>
                </a:solidFill>
                <a:latin typeface="Playfair Display" pitchFamily="2" charset="0"/>
              </a:rPr>
              <a:t>primer etapa</a:t>
            </a:r>
            <a:r>
              <a:rPr lang="es-MX" dirty="0">
                <a:solidFill>
                  <a:schemeClr val="tx2"/>
                </a:solidFill>
                <a:latin typeface="Playfair Display" pitchFamily="2" charset="0"/>
              </a:rPr>
              <a:t> fue conocer la base de datos, para </a:t>
            </a:r>
            <a:r>
              <a:rPr lang="es-MX" sz="2300" b="1" dirty="0">
                <a:solidFill>
                  <a:srgbClr val="3F86B7"/>
                </a:solidFill>
                <a:latin typeface="Playfair Display" pitchFamily="2" charset="0"/>
              </a:rPr>
              <a:t>obtener un vistazo de la información, eliminar columnas con información inconsistente y/o no relevante </a:t>
            </a:r>
          </a:p>
        </p:txBody>
      </p:sp>
      <p:pic>
        <p:nvPicPr>
          <p:cNvPr id="2054" name="Picture 6" descr="sketching Icon 986234">
            <a:extLst>
              <a:ext uri="{FF2B5EF4-FFF2-40B4-BE49-F238E27FC236}">
                <a16:creationId xmlns:a16="http://schemas.microsoft.com/office/drawing/2014/main" id="{B3705076-172B-4C36-A8B8-7BB62158A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815" y="3822399"/>
            <a:ext cx="709557" cy="7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ogramming Icon 986380">
            <a:extLst>
              <a:ext uri="{FF2B5EF4-FFF2-40B4-BE49-F238E27FC236}">
                <a16:creationId xmlns:a16="http://schemas.microsoft.com/office/drawing/2014/main" id="{F892F0DA-7FBB-4AAE-B3B0-72D47ECEB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96" y="3822399"/>
            <a:ext cx="709557" cy="7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ervice Icon 986382">
            <a:extLst>
              <a:ext uri="{FF2B5EF4-FFF2-40B4-BE49-F238E27FC236}">
                <a16:creationId xmlns:a16="http://schemas.microsoft.com/office/drawing/2014/main" id="{03291E78-55BE-461B-B3E1-B4B9A85F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670" y="3822399"/>
            <a:ext cx="709557" cy="7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rand Development Icon 986399">
            <a:extLst>
              <a:ext uri="{FF2B5EF4-FFF2-40B4-BE49-F238E27FC236}">
                <a16:creationId xmlns:a16="http://schemas.microsoft.com/office/drawing/2014/main" id="{4C54BCC2-886E-49B6-A93D-9A9BD384B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919" y="3822399"/>
            <a:ext cx="709557" cy="7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5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DB1A435-8B96-43D0-BECD-E347A73D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3280" y="0"/>
            <a:ext cx="102940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rma libre 7">
            <a:extLst>
              <a:ext uri="{FF2B5EF4-FFF2-40B4-BE49-F238E27FC236}">
                <a16:creationId xmlns:a16="http://schemas.microsoft.com/office/drawing/2014/main" id="{D0046EFE-B13D-47E5-AD2A-BA42A22BCCBF}"/>
              </a:ext>
            </a:extLst>
          </p:cNvPr>
          <p:cNvSpPr/>
          <p:nvPr/>
        </p:nvSpPr>
        <p:spPr>
          <a:xfrm rot="5400000" flipV="1">
            <a:off x="2984859" y="1800526"/>
            <a:ext cx="6880230" cy="3279181"/>
          </a:xfrm>
          <a:custGeom>
            <a:avLst/>
            <a:gdLst>
              <a:gd name="connsiteX0" fmla="*/ 6877993 w 6877993"/>
              <a:gd name="connsiteY0" fmla="*/ 2132225 h 2132225"/>
              <a:gd name="connsiteX1" fmla="*/ 6877993 w 6877993"/>
              <a:gd name="connsiteY1" fmla="*/ 695474 h 2132225"/>
              <a:gd name="connsiteX2" fmla="*/ 6877993 w 6877993"/>
              <a:gd name="connsiteY2" fmla="*/ 0 h 2132225"/>
              <a:gd name="connsiteX3" fmla="*/ 0 w 6877993"/>
              <a:gd name="connsiteY3" fmla="*/ 1965141 h 2132225"/>
              <a:gd name="connsiteX4" fmla="*/ 0 w 6877993"/>
              <a:gd name="connsiteY4" fmla="*/ 2132225 h 213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993" h="2132225">
                <a:moveTo>
                  <a:pt x="6877993" y="2132225"/>
                </a:moveTo>
                <a:lnTo>
                  <a:pt x="6877993" y="695474"/>
                </a:lnTo>
                <a:lnTo>
                  <a:pt x="6877993" y="0"/>
                </a:lnTo>
                <a:lnTo>
                  <a:pt x="0" y="1965141"/>
                </a:lnTo>
                <a:lnTo>
                  <a:pt x="0" y="2132225"/>
                </a:lnTo>
                <a:close/>
              </a:path>
            </a:pathLst>
          </a:custGeom>
          <a:solidFill>
            <a:srgbClr val="C9E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s-ES" sz="1013">
              <a:solidFill>
                <a:srgbClr val="FFFFFF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5326CFC-7229-4F87-A2AB-AB7E9EF1DAD3}"/>
              </a:ext>
            </a:extLst>
          </p:cNvPr>
          <p:cNvSpPr/>
          <p:nvPr/>
        </p:nvSpPr>
        <p:spPr>
          <a:xfrm>
            <a:off x="8354613" y="1784877"/>
            <a:ext cx="3090911" cy="28469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s-ES" sz="17900" dirty="0">
                <a:solidFill>
                  <a:srgbClr val="5A9AC6"/>
                </a:solidFill>
                <a:latin typeface="Playfair Display" pitchFamily="2" charset="0"/>
              </a:rPr>
              <a:t>02.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69B4B64-B1A5-4042-8B18-BF4A6D1018F9}"/>
              </a:ext>
            </a:extLst>
          </p:cNvPr>
          <p:cNvSpPr/>
          <p:nvPr/>
        </p:nvSpPr>
        <p:spPr>
          <a:xfrm>
            <a:off x="7467601" y="1545161"/>
            <a:ext cx="4286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tx2"/>
                </a:solidFill>
                <a:latin typeface="Playfair Display" pitchFamily="2" charset="0"/>
              </a:rPr>
              <a:t>Etapa</a:t>
            </a:r>
            <a:endParaRPr lang="es-ES" sz="3200" b="1" dirty="0">
              <a:solidFill>
                <a:schemeClr val="tx2"/>
              </a:solidFill>
              <a:latin typeface="Playfair Display" panose="00000500000000000000" pitchFamily="2" charset="0"/>
            </a:endParaRPr>
          </a:p>
        </p:txBody>
      </p:sp>
      <p:sp>
        <p:nvSpPr>
          <p:cNvPr id="6" name="Forma libre 7">
            <a:extLst>
              <a:ext uri="{FF2B5EF4-FFF2-40B4-BE49-F238E27FC236}">
                <a16:creationId xmlns:a16="http://schemas.microsoft.com/office/drawing/2014/main" id="{F6055C23-F627-49FA-9579-8F8C95916E8D}"/>
              </a:ext>
            </a:extLst>
          </p:cNvPr>
          <p:cNvSpPr/>
          <p:nvPr/>
        </p:nvSpPr>
        <p:spPr>
          <a:xfrm rot="5400000" flipV="1">
            <a:off x="3192059" y="1800525"/>
            <a:ext cx="6880230" cy="3279181"/>
          </a:xfrm>
          <a:custGeom>
            <a:avLst/>
            <a:gdLst>
              <a:gd name="connsiteX0" fmla="*/ 6877993 w 6877993"/>
              <a:gd name="connsiteY0" fmla="*/ 2132225 h 2132225"/>
              <a:gd name="connsiteX1" fmla="*/ 6877993 w 6877993"/>
              <a:gd name="connsiteY1" fmla="*/ 695474 h 2132225"/>
              <a:gd name="connsiteX2" fmla="*/ 6877993 w 6877993"/>
              <a:gd name="connsiteY2" fmla="*/ 0 h 2132225"/>
              <a:gd name="connsiteX3" fmla="*/ 0 w 6877993"/>
              <a:gd name="connsiteY3" fmla="*/ 1965141 h 2132225"/>
              <a:gd name="connsiteX4" fmla="*/ 0 w 6877993"/>
              <a:gd name="connsiteY4" fmla="*/ 2132225 h 213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993" h="2132225">
                <a:moveTo>
                  <a:pt x="6877993" y="2132225"/>
                </a:moveTo>
                <a:lnTo>
                  <a:pt x="6877993" y="695474"/>
                </a:lnTo>
                <a:lnTo>
                  <a:pt x="6877993" y="0"/>
                </a:lnTo>
                <a:lnTo>
                  <a:pt x="0" y="1965141"/>
                </a:lnTo>
                <a:lnTo>
                  <a:pt x="0" y="2132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s-ES" sz="1013">
              <a:solidFill>
                <a:srgbClr val="FFFFFF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FBE94A-224C-4805-B941-A3F2508C641F}"/>
              </a:ext>
            </a:extLst>
          </p:cNvPr>
          <p:cNvSpPr/>
          <p:nvPr/>
        </p:nvSpPr>
        <p:spPr>
          <a:xfrm>
            <a:off x="7183120" y="4871526"/>
            <a:ext cx="45707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2"/>
                </a:solidFill>
                <a:latin typeface="Playfair Display" pitchFamily="2" charset="0"/>
              </a:rPr>
              <a:t>Selección de </a:t>
            </a:r>
          </a:p>
          <a:p>
            <a:pPr algn="ctr"/>
            <a:r>
              <a:rPr lang="es-ES" sz="3200" b="1" dirty="0">
                <a:solidFill>
                  <a:schemeClr val="tx2"/>
                </a:solidFill>
                <a:latin typeface="Playfair Display" pitchFamily="2" charset="0"/>
              </a:rPr>
              <a:t>información</a:t>
            </a:r>
          </a:p>
        </p:txBody>
      </p:sp>
    </p:spTree>
    <p:extLst>
      <p:ext uri="{BB962C8B-B14F-4D97-AF65-F5344CB8AC3E}">
        <p14:creationId xmlns:p14="http://schemas.microsoft.com/office/powerpoint/2010/main" val="131359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169E78A-DC11-4F37-B961-56C6889F1FDF}"/>
              </a:ext>
            </a:extLst>
          </p:cNvPr>
          <p:cNvSpPr/>
          <p:nvPr/>
        </p:nvSpPr>
        <p:spPr>
          <a:xfrm>
            <a:off x="-14748" y="0"/>
            <a:ext cx="12192000" cy="6915694"/>
          </a:xfrm>
          <a:prstGeom prst="rect">
            <a:avLst/>
          </a:prstGeom>
          <a:solidFill>
            <a:srgbClr val="EF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8C9E85-782F-4135-A93C-E3D7C8279A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83" y="10091"/>
            <a:ext cx="4709653" cy="6858000"/>
          </a:xfrm>
          <a:prstGeom prst="rect">
            <a:avLst/>
          </a:prstGeom>
        </p:spPr>
      </p:pic>
      <p:sp>
        <p:nvSpPr>
          <p:cNvPr id="6" name="4 Rectángulo">
            <a:extLst>
              <a:ext uri="{FF2B5EF4-FFF2-40B4-BE49-F238E27FC236}">
                <a16:creationId xmlns:a16="http://schemas.microsoft.com/office/drawing/2014/main" id="{56AFAB40-A889-4718-8762-B37BE9E91384}"/>
              </a:ext>
            </a:extLst>
          </p:cNvPr>
          <p:cNvSpPr/>
          <p:nvPr/>
        </p:nvSpPr>
        <p:spPr>
          <a:xfrm>
            <a:off x="3081113" y="1596384"/>
            <a:ext cx="7767415" cy="5549599"/>
          </a:xfrm>
          <a:custGeom>
            <a:avLst/>
            <a:gdLst>
              <a:gd name="connsiteX0" fmla="*/ 0 w 3416190"/>
              <a:gd name="connsiteY0" fmla="*/ 0 h 5143500"/>
              <a:gd name="connsiteX1" fmla="*/ 3416190 w 3416190"/>
              <a:gd name="connsiteY1" fmla="*/ 0 h 5143500"/>
              <a:gd name="connsiteX2" fmla="*/ 3416190 w 3416190"/>
              <a:gd name="connsiteY2" fmla="*/ 5143500 h 5143500"/>
              <a:gd name="connsiteX3" fmla="*/ 0 w 3416190"/>
              <a:gd name="connsiteY3" fmla="*/ 5143500 h 5143500"/>
              <a:gd name="connsiteX4" fmla="*/ 0 w 3416190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0 w 4969218"/>
              <a:gd name="connsiteY3" fmla="*/ 5143500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2293258 w 4969218"/>
              <a:gd name="connsiteY3" fmla="*/ 5056414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711201 w 4969218"/>
              <a:gd name="connsiteY3" fmla="*/ 5128986 h 5143500"/>
              <a:gd name="connsiteX4" fmla="*/ 0 w 4969218"/>
              <a:gd name="connsiteY4" fmla="*/ 0 h 5143500"/>
              <a:gd name="connsiteX0" fmla="*/ 188685 w 4258017"/>
              <a:gd name="connsiteY0" fmla="*/ 43543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88685 w 4258017"/>
              <a:gd name="connsiteY4" fmla="*/ 43543 h 5143500"/>
              <a:gd name="connsiteX0" fmla="*/ 14513 w 4258017"/>
              <a:gd name="connsiteY0" fmla="*/ 14514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4513 w 4258017"/>
              <a:gd name="connsiteY4" fmla="*/ 14514 h 5143500"/>
              <a:gd name="connsiteX0" fmla="*/ 16 w 4243520"/>
              <a:gd name="connsiteY0" fmla="*/ 14514 h 5143500"/>
              <a:gd name="connsiteX1" fmla="*/ 2690492 w 4243520"/>
              <a:gd name="connsiteY1" fmla="*/ 0 h 5143500"/>
              <a:gd name="connsiteX2" fmla="*/ 4243520 w 4243520"/>
              <a:gd name="connsiteY2" fmla="*/ 5143500 h 5143500"/>
              <a:gd name="connsiteX3" fmla="*/ 1103103 w 4243520"/>
              <a:gd name="connsiteY3" fmla="*/ 4969329 h 5143500"/>
              <a:gd name="connsiteX4" fmla="*/ 16 w 4243520"/>
              <a:gd name="connsiteY4" fmla="*/ 14514 h 5143500"/>
              <a:gd name="connsiteX0" fmla="*/ 37 w 4243541"/>
              <a:gd name="connsiteY0" fmla="*/ 14514 h 5143500"/>
              <a:gd name="connsiteX1" fmla="*/ 2690513 w 4243541"/>
              <a:gd name="connsiteY1" fmla="*/ 0 h 5143500"/>
              <a:gd name="connsiteX2" fmla="*/ 4243541 w 4243541"/>
              <a:gd name="connsiteY2" fmla="*/ 5143500 h 5143500"/>
              <a:gd name="connsiteX3" fmla="*/ 449981 w 4243541"/>
              <a:gd name="connsiteY3" fmla="*/ 5114472 h 5143500"/>
              <a:gd name="connsiteX4" fmla="*/ 37 w 4243541"/>
              <a:gd name="connsiteY4" fmla="*/ 14514 h 5143500"/>
              <a:gd name="connsiteX0" fmla="*/ 87085 w 3793560"/>
              <a:gd name="connsiteY0" fmla="*/ 130628 h 5143500"/>
              <a:gd name="connsiteX1" fmla="*/ 2240532 w 3793560"/>
              <a:gd name="connsiteY1" fmla="*/ 0 h 5143500"/>
              <a:gd name="connsiteX2" fmla="*/ 3793560 w 3793560"/>
              <a:gd name="connsiteY2" fmla="*/ 5143500 h 5143500"/>
              <a:gd name="connsiteX3" fmla="*/ 0 w 3793560"/>
              <a:gd name="connsiteY3" fmla="*/ 5114472 h 5143500"/>
              <a:gd name="connsiteX4" fmla="*/ 87085 w 3793560"/>
              <a:gd name="connsiteY4" fmla="*/ 130628 h 5143500"/>
              <a:gd name="connsiteX0" fmla="*/ 643 w 3808718"/>
              <a:gd name="connsiteY0" fmla="*/ 0 h 5143501"/>
              <a:gd name="connsiteX1" fmla="*/ 2255690 w 3808718"/>
              <a:gd name="connsiteY1" fmla="*/ 1 h 5143501"/>
              <a:gd name="connsiteX2" fmla="*/ 3808718 w 3808718"/>
              <a:gd name="connsiteY2" fmla="*/ 5143501 h 5143501"/>
              <a:gd name="connsiteX3" fmla="*/ 15158 w 3808718"/>
              <a:gd name="connsiteY3" fmla="*/ 5114473 h 5143501"/>
              <a:gd name="connsiteX4" fmla="*/ 643 w 3808718"/>
              <a:gd name="connsiteY4" fmla="*/ 0 h 5143501"/>
              <a:gd name="connsiteX0" fmla="*/ 0 w 3808075"/>
              <a:gd name="connsiteY0" fmla="*/ 0 h 5143501"/>
              <a:gd name="connsiteX1" fmla="*/ 2255047 w 3808075"/>
              <a:gd name="connsiteY1" fmla="*/ 1 h 5143501"/>
              <a:gd name="connsiteX2" fmla="*/ 3808075 w 3808075"/>
              <a:gd name="connsiteY2" fmla="*/ 5143501 h 5143501"/>
              <a:gd name="connsiteX3" fmla="*/ 14515 w 3808075"/>
              <a:gd name="connsiteY3" fmla="*/ 5114473 h 5143501"/>
              <a:gd name="connsiteX4" fmla="*/ 0 w 3808075"/>
              <a:gd name="connsiteY4" fmla="*/ 0 h 5143501"/>
              <a:gd name="connsiteX0" fmla="*/ 1973942 w 5782017"/>
              <a:gd name="connsiteY0" fmla="*/ 0 h 5143501"/>
              <a:gd name="connsiteX1" fmla="*/ 4228989 w 5782017"/>
              <a:gd name="connsiteY1" fmla="*/ 1 h 5143501"/>
              <a:gd name="connsiteX2" fmla="*/ 5782017 w 5782017"/>
              <a:gd name="connsiteY2" fmla="*/ 5143501 h 5143501"/>
              <a:gd name="connsiteX3" fmla="*/ 0 w 5782017"/>
              <a:gd name="connsiteY3" fmla="*/ 5143501 h 5143501"/>
              <a:gd name="connsiteX4" fmla="*/ 1973942 w 5782017"/>
              <a:gd name="connsiteY4" fmla="*/ 0 h 5143501"/>
              <a:gd name="connsiteX0" fmla="*/ 0 w 5825561"/>
              <a:gd name="connsiteY0" fmla="*/ 0 h 5143501"/>
              <a:gd name="connsiteX1" fmla="*/ 4272533 w 5825561"/>
              <a:gd name="connsiteY1" fmla="*/ 1 h 5143501"/>
              <a:gd name="connsiteX2" fmla="*/ 5825561 w 5825561"/>
              <a:gd name="connsiteY2" fmla="*/ 5143501 h 5143501"/>
              <a:gd name="connsiteX3" fmla="*/ 43544 w 5825561"/>
              <a:gd name="connsiteY3" fmla="*/ 5143501 h 5143501"/>
              <a:gd name="connsiteX4" fmla="*/ 0 w 5825561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5561" h="5143501">
                <a:moveTo>
                  <a:pt x="0" y="0"/>
                </a:moveTo>
                <a:lnTo>
                  <a:pt x="4272533" y="1"/>
                </a:lnTo>
                <a:lnTo>
                  <a:pt x="5825561" y="5143501"/>
                </a:lnTo>
                <a:lnTo>
                  <a:pt x="43544" y="5143501"/>
                </a:lnTo>
                <a:cubicBezTo>
                  <a:pt x="48382" y="3438677"/>
                  <a:pt x="9676" y="1690310"/>
                  <a:pt x="0" y="0"/>
                </a:cubicBezTo>
                <a:close/>
              </a:path>
            </a:pathLst>
          </a:custGeom>
          <a:solidFill>
            <a:srgbClr val="ACD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667"/>
          </a:p>
        </p:txBody>
      </p:sp>
      <p:sp>
        <p:nvSpPr>
          <p:cNvPr id="7" name="4 Rectángulo">
            <a:extLst>
              <a:ext uri="{FF2B5EF4-FFF2-40B4-BE49-F238E27FC236}">
                <a16:creationId xmlns:a16="http://schemas.microsoft.com/office/drawing/2014/main" id="{E3C09B8A-5EBC-4FD8-88F2-E797953C7A6C}"/>
              </a:ext>
            </a:extLst>
          </p:cNvPr>
          <p:cNvSpPr/>
          <p:nvPr/>
        </p:nvSpPr>
        <p:spPr>
          <a:xfrm>
            <a:off x="2768698" y="1366093"/>
            <a:ext cx="7767415" cy="5549601"/>
          </a:xfrm>
          <a:custGeom>
            <a:avLst/>
            <a:gdLst>
              <a:gd name="connsiteX0" fmla="*/ 0 w 3416190"/>
              <a:gd name="connsiteY0" fmla="*/ 0 h 5143500"/>
              <a:gd name="connsiteX1" fmla="*/ 3416190 w 3416190"/>
              <a:gd name="connsiteY1" fmla="*/ 0 h 5143500"/>
              <a:gd name="connsiteX2" fmla="*/ 3416190 w 3416190"/>
              <a:gd name="connsiteY2" fmla="*/ 5143500 h 5143500"/>
              <a:gd name="connsiteX3" fmla="*/ 0 w 3416190"/>
              <a:gd name="connsiteY3" fmla="*/ 5143500 h 5143500"/>
              <a:gd name="connsiteX4" fmla="*/ 0 w 3416190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0 w 4969218"/>
              <a:gd name="connsiteY3" fmla="*/ 5143500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2293258 w 4969218"/>
              <a:gd name="connsiteY3" fmla="*/ 5056414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711201 w 4969218"/>
              <a:gd name="connsiteY3" fmla="*/ 5128986 h 5143500"/>
              <a:gd name="connsiteX4" fmla="*/ 0 w 4969218"/>
              <a:gd name="connsiteY4" fmla="*/ 0 h 5143500"/>
              <a:gd name="connsiteX0" fmla="*/ 188685 w 4258017"/>
              <a:gd name="connsiteY0" fmla="*/ 43543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88685 w 4258017"/>
              <a:gd name="connsiteY4" fmla="*/ 43543 h 5143500"/>
              <a:gd name="connsiteX0" fmla="*/ 14513 w 4258017"/>
              <a:gd name="connsiteY0" fmla="*/ 14514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4513 w 4258017"/>
              <a:gd name="connsiteY4" fmla="*/ 14514 h 5143500"/>
              <a:gd name="connsiteX0" fmla="*/ 16 w 4243520"/>
              <a:gd name="connsiteY0" fmla="*/ 14514 h 5143500"/>
              <a:gd name="connsiteX1" fmla="*/ 2690492 w 4243520"/>
              <a:gd name="connsiteY1" fmla="*/ 0 h 5143500"/>
              <a:gd name="connsiteX2" fmla="*/ 4243520 w 4243520"/>
              <a:gd name="connsiteY2" fmla="*/ 5143500 h 5143500"/>
              <a:gd name="connsiteX3" fmla="*/ 1103103 w 4243520"/>
              <a:gd name="connsiteY3" fmla="*/ 4969329 h 5143500"/>
              <a:gd name="connsiteX4" fmla="*/ 16 w 4243520"/>
              <a:gd name="connsiteY4" fmla="*/ 14514 h 5143500"/>
              <a:gd name="connsiteX0" fmla="*/ 37 w 4243541"/>
              <a:gd name="connsiteY0" fmla="*/ 14514 h 5143500"/>
              <a:gd name="connsiteX1" fmla="*/ 2690513 w 4243541"/>
              <a:gd name="connsiteY1" fmla="*/ 0 h 5143500"/>
              <a:gd name="connsiteX2" fmla="*/ 4243541 w 4243541"/>
              <a:gd name="connsiteY2" fmla="*/ 5143500 h 5143500"/>
              <a:gd name="connsiteX3" fmla="*/ 449981 w 4243541"/>
              <a:gd name="connsiteY3" fmla="*/ 5114472 h 5143500"/>
              <a:gd name="connsiteX4" fmla="*/ 37 w 4243541"/>
              <a:gd name="connsiteY4" fmla="*/ 14514 h 5143500"/>
              <a:gd name="connsiteX0" fmla="*/ 87085 w 3793560"/>
              <a:gd name="connsiteY0" fmla="*/ 130628 h 5143500"/>
              <a:gd name="connsiteX1" fmla="*/ 2240532 w 3793560"/>
              <a:gd name="connsiteY1" fmla="*/ 0 h 5143500"/>
              <a:gd name="connsiteX2" fmla="*/ 3793560 w 3793560"/>
              <a:gd name="connsiteY2" fmla="*/ 5143500 h 5143500"/>
              <a:gd name="connsiteX3" fmla="*/ 0 w 3793560"/>
              <a:gd name="connsiteY3" fmla="*/ 5114472 h 5143500"/>
              <a:gd name="connsiteX4" fmla="*/ 87085 w 3793560"/>
              <a:gd name="connsiteY4" fmla="*/ 130628 h 5143500"/>
              <a:gd name="connsiteX0" fmla="*/ 643 w 3808718"/>
              <a:gd name="connsiteY0" fmla="*/ 0 h 5143501"/>
              <a:gd name="connsiteX1" fmla="*/ 2255690 w 3808718"/>
              <a:gd name="connsiteY1" fmla="*/ 1 h 5143501"/>
              <a:gd name="connsiteX2" fmla="*/ 3808718 w 3808718"/>
              <a:gd name="connsiteY2" fmla="*/ 5143501 h 5143501"/>
              <a:gd name="connsiteX3" fmla="*/ 15158 w 3808718"/>
              <a:gd name="connsiteY3" fmla="*/ 5114473 h 5143501"/>
              <a:gd name="connsiteX4" fmla="*/ 643 w 3808718"/>
              <a:gd name="connsiteY4" fmla="*/ 0 h 5143501"/>
              <a:gd name="connsiteX0" fmla="*/ 0 w 3808075"/>
              <a:gd name="connsiteY0" fmla="*/ 0 h 5143501"/>
              <a:gd name="connsiteX1" fmla="*/ 2255047 w 3808075"/>
              <a:gd name="connsiteY1" fmla="*/ 1 h 5143501"/>
              <a:gd name="connsiteX2" fmla="*/ 3808075 w 3808075"/>
              <a:gd name="connsiteY2" fmla="*/ 5143501 h 5143501"/>
              <a:gd name="connsiteX3" fmla="*/ 14515 w 3808075"/>
              <a:gd name="connsiteY3" fmla="*/ 5114473 h 5143501"/>
              <a:gd name="connsiteX4" fmla="*/ 0 w 3808075"/>
              <a:gd name="connsiteY4" fmla="*/ 0 h 5143501"/>
              <a:gd name="connsiteX0" fmla="*/ 1973942 w 5782017"/>
              <a:gd name="connsiteY0" fmla="*/ 0 h 5143501"/>
              <a:gd name="connsiteX1" fmla="*/ 4228989 w 5782017"/>
              <a:gd name="connsiteY1" fmla="*/ 1 h 5143501"/>
              <a:gd name="connsiteX2" fmla="*/ 5782017 w 5782017"/>
              <a:gd name="connsiteY2" fmla="*/ 5143501 h 5143501"/>
              <a:gd name="connsiteX3" fmla="*/ 0 w 5782017"/>
              <a:gd name="connsiteY3" fmla="*/ 5143501 h 5143501"/>
              <a:gd name="connsiteX4" fmla="*/ 1973942 w 5782017"/>
              <a:gd name="connsiteY4" fmla="*/ 0 h 5143501"/>
              <a:gd name="connsiteX0" fmla="*/ 0 w 5825561"/>
              <a:gd name="connsiteY0" fmla="*/ 0 h 5143501"/>
              <a:gd name="connsiteX1" fmla="*/ 4272533 w 5825561"/>
              <a:gd name="connsiteY1" fmla="*/ 1 h 5143501"/>
              <a:gd name="connsiteX2" fmla="*/ 5825561 w 5825561"/>
              <a:gd name="connsiteY2" fmla="*/ 5143501 h 5143501"/>
              <a:gd name="connsiteX3" fmla="*/ 43544 w 5825561"/>
              <a:gd name="connsiteY3" fmla="*/ 5143501 h 5143501"/>
              <a:gd name="connsiteX4" fmla="*/ 0 w 5825561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5561" h="5143501">
                <a:moveTo>
                  <a:pt x="0" y="0"/>
                </a:moveTo>
                <a:lnTo>
                  <a:pt x="4272533" y="1"/>
                </a:lnTo>
                <a:lnTo>
                  <a:pt x="5825561" y="5143501"/>
                </a:lnTo>
                <a:lnTo>
                  <a:pt x="43544" y="5143501"/>
                </a:lnTo>
                <a:cubicBezTo>
                  <a:pt x="48382" y="3438677"/>
                  <a:pt x="9676" y="1690310"/>
                  <a:pt x="0" y="0"/>
                </a:cubicBezTo>
                <a:close/>
              </a:path>
            </a:pathLst>
          </a:custGeom>
          <a:solidFill>
            <a:srgbClr val="EF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6AB5C1F-C1CF-47A4-8895-111E388AB70C}"/>
              </a:ext>
            </a:extLst>
          </p:cNvPr>
          <p:cNvSpPr/>
          <p:nvPr/>
        </p:nvSpPr>
        <p:spPr>
          <a:xfrm>
            <a:off x="-29496" y="414168"/>
            <a:ext cx="12221496" cy="904321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3503D2-7F1D-425C-B3C0-E08A7F67D7BB}"/>
              </a:ext>
            </a:extLst>
          </p:cNvPr>
          <p:cNvSpPr txBox="1"/>
          <p:nvPr/>
        </p:nvSpPr>
        <p:spPr>
          <a:xfrm>
            <a:off x="-202830" y="293336"/>
            <a:ext cx="12018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tx2"/>
                </a:solidFill>
                <a:latin typeface="Playfair Display" pitchFamily="2" charset="0"/>
              </a:rPr>
              <a:t>La </a:t>
            </a:r>
            <a:r>
              <a:rPr lang="es-MX" sz="3200" b="1" dirty="0">
                <a:solidFill>
                  <a:schemeClr val="tx2"/>
                </a:solidFill>
                <a:latin typeface="Playfair Display" pitchFamily="2" charset="0"/>
              </a:rPr>
              <a:t>segunda etapa</a:t>
            </a:r>
            <a:r>
              <a:rPr lang="es-MX" sz="3200" dirty="0">
                <a:solidFill>
                  <a:schemeClr val="tx2"/>
                </a:solidFill>
                <a:latin typeface="Playfair Display" pitchFamily="2" charset="0"/>
              </a:rPr>
              <a:t> se basó respecto al  </a:t>
            </a:r>
            <a:r>
              <a:rPr lang="es-MX" sz="3200" b="1" dirty="0">
                <a:solidFill>
                  <a:srgbClr val="3F86B7"/>
                </a:solidFill>
                <a:latin typeface="Playfair Display" pitchFamily="2" charset="0"/>
              </a:rPr>
              <a:t>Precio, es decir ¿qué variables son relevantes en el precio de una casa?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6CBE315-ACB9-4499-AA4F-88B30814F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6" y="1406960"/>
            <a:ext cx="4220506" cy="27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6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169E78A-DC11-4F37-B961-56C6889F1FDF}"/>
              </a:ext>
            </a:extLst>
          </p:cNvPr>
          <p:cNvSpPr/>
          <p:nvPr/>
        </p:nvSpPr>
        <p:spPr>
          <a:xfrm>
            <a:off x="-14748" y="0"/>
            <a:ext cx="12192000" cy="6915694"/>
          </a:xfrm>
          <a:prstGeom prst="rect">
            <a:avLst/>
          </a:prstGeom>
          <a:solidFill>
            <a:srgbClr val="EF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8C9E85-782F-4135-A93C-E3D7C8279A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83" y="10091"/>
            <a:ext cx="4709653" cy="6858000"/>
          </a:xfrm>
          <a:prstGeom prst="rect">
            <a:avLst/>
          </a:prstGeom>
        </p:spPr>
      </p:pic>
      <p:sp>
        <p:nvSpPr>
          <p:cNvPr id="6" name="4 Rectángulo">
            <a:extLst>
              <a:ext uri="{FF2B5EF4-FFF2-40B4-BE49-F238E27FC236}">
                <a16:creationId xmlns:a16="http://schemas.microsoft.com/office/drawing/2014/main" id="{56AFAB40-A889-4718-8762-B37BE9E91384}"/>
              </a:ext>
            </a:extLst>
          </p:cNvPr>
          <p:cNvSpPr/>
          <p:nvPr/>
        </p:nvSpPr>
        <p:spPr>
          <a:xfrm>
            <a:off x="3081113" y="1596384"/>
            <a:ext cx="7767415" cy="5549599"/>
          </a:xfrm>
          <a:custGeom>
            <a:avLst/>
            <a:gdLst>
              <a:gd name="connsiteX0" fmla="*/ 0 w 3416190"/>
              <a:gd name="connsiteY0" fmla="*/ 0 h 5143500"/>
              <a:gd name="connsiteX1" fmla="*/ 3416190 w 3416190"/>
              <a:gd name="connsiteY1" fmla="*/ 0 h 5143500"/>
              <a:gd name="connsiteX2" fmla="*/ 3416190 w 3416190"/>
              <a:gd name="connsiteY2" fmla="*/ 5143500 h 5143500"/>
              <a:gd name="connsiteX3" fmla="*/ 0 w 3416190"/>
              <a:gd name="connsiteY3" fmla="*/ 5143500 h 5143500"/>
              <a:gd name="connsiteX4" fmla="*/ 0 w 3416190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0 w 4969218"/>
              <a:gd name="connsiteY3" fmla="*/ 5143500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2293258 w 4969218"/>
              <a:gd name="connsiteY3" fmla="*/ 5056414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711201 w 4969218"/>
              <a:gd name="connsiteY3" fmla="*/ 5128986 h 5143500"/>
              <a:gd name="connsiteX4" fmla="*/ 0 w 4969218"/>
              <a:gd name="connsiteY4" fmla="*/ 0 h 5143500"/>
              <a:gd name="connsiteX0" fmla="*/ 188685 w 4258017"/>
              <a:gd name="connsiteY0" fmla="*/ 43543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88685 w 4258017"/>
              <a:gd name="connsiteY4" fmla="*/ 43543 h 5143500"/>
              <a:gd name="connsiteX0" fmla="*/ 14513 w 4258017"/>
              <a:gd name="connsiteY0" fmla="*/ 14514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4513 w 4258017"/>
              <a:gd name="connsiteY4" fmla="*/ 14514 h 5143500"/>
              <a:gd name="connsiteX0" fmla="*/ 16 w 4243520"/>
              <a:gd name="connsiteY0" fmla="*/ 14514 h 5143500"/>
              <a:gd name="connsiteX1" fmla="*/ 2690492 w 4243520"/>
              <a:gd name="connsiteY1" fmla="*/ 0 h 5143500"/>
              <a:gd name="connsiteX2" fmla="*/ 4243520 w 4243520"/>
              <a:gd name="connsiteY2" fmla="*/ 5143500 h 5143500"/>
              <a:gd name="connsiteX3" fmla="*/ 1103103 w 4243520"/>
              <a:gd name="connsiteY3" fmla="*/ 4969329 h 5143500"/>
              <a:gd name="connsiteX4" fmla="*/ 16 w 4243520"/>
              <a:gd name="connsiteY4" fmla="*/ 14514 h 5143500"/>
              <a:gd name="connsiteX0" fmla="*/ 37 w 4243541"/>
              <a:gd name="connsiteY0" fmla="*/ 14514 h 5143500"/>
              <a:gd name="connsiteX1" fmla="*/ 2690513 w 4243541"/>
              <a:gd name="connsiteY1" fmla="*/ 0 h 5143500"/>
              <a:gd name="connsiteX2" fmla="*/ 4243541 w 4243541"/>
              <a:gd name="connsiteY2" fmla="*/ 5143500 h 5143500"/>
              <a:gd name="connsiteX3" fmla="*/ 449981 w 4243541"/>
              <a:gd name="connsiteY3" fmla="*/ 5114472 h 5143500"/>
              <a:gd name="connsiteX4" fmla="*/ 37 w 4243541"/>
              <a:gd name="connsiteY4" fmla="*/ 14514 h 5143500"/>
              <a:gd name="connsiteX0" fmla="*/ 87085 w 3793560"/>
              <a:gd name="connsiteY0" fmla="*/ 130628 h 5143500"/>
              <a:gd name="connsiteX1" fmla="*/ 2240532 w 3793560"/>
              <a:gd name="connsiteY1" fmla="*/ 0 h 5143500"/>
              <a:gd name="connsiteX2" fmla="*/ 3793560 w 3793560"/>
              <a:gd name="connsiteY2" fmla="*/ 5143500 h 5143500"/>
              <a:gd name="connsiteX3" fmla="*/ 0 w 3793560"/>
              <a:gd name="connsiteY3" fmla="*/ 5114472 h 5143500"/>
              <a:gd name="connsiteX4" fmla="*/ 87085 w 3793560"/>
              <a:gd name="connsiteY4" fmla="*/ 130628 h 5143500"/>
              <a:gd name="connsiteX0" fmla="*/ 643 w 3808718"/>
              <a:gd name="connsiteY0" fmla="*/ 0 h 5143501"/>
              <a:gd name="connsiteX1" fmla="*/ 2255690 w 3808718"/>
              <a:gd name="connsiteY1" fmla="*/ 1 h 5143501"/>
              <a:gd name="connsiteX2" fmla="*/ 3808718 w 3808718"/>
              <a:gd name="connsiteY2" fmla="*/ 5143501 h 5143501"/>
              <a:gd name="connsiteX3" fmla="*/ 15158 w 3808718"/>
              <a:gd name="connsiteY3" fmla="*/ 5114473 h 5143501"/>
              <a:gd name="connsiteX4" fmla="*/ 643 w 3808718"/>
              <a:gd name="connsiteY4" fmla="*/ 0 h 5143501"/>
              <a:gd name="connsiteX0" fmla="*/ 0 w 3808075"/>
              <a:gd name="connsiteY0" fmla="*/ 0 h 5143501"/>
              <a:gd name="connsiteX1" fmla="*/ 2255047 w 3808075"/>
              <a:gd name="connsiteY1" fmla="*/ 1 h 5143501"/>
              <a:gd name="connsiteX2" fmla="*/ 3808075 w 3808075"/>
              <a:gd name="connsiteY2" fmla="*/ 5143501 h 5143501"/>
              <a:gd name="connsiteX3" fmla="*/ 14515 w 3808075"/>
              <a:gd name="connsiteY3" fmla="*/ 5114473 h 5143501"/>
              <a:gd name="connsiteX4" fmla="*/ 0 w 3808075"/>
              <a:gd name="connsiteY4" fmla="*/ 0 h 5143501"/>
              <a:gd name="connsiteX0" fmla="*/ 1973942 w 5782017"/>
              <a:gd name="connsiteY0" fmla="*/ 0 h 5143501"/>
              <a:gd name="connsiteX1" fmla="*/ 4228989 w 5782017"/>
              <a:gd name="connsiteY1" fmla="*/ 1 h 5143501"/>
              <a:gd name="connsiteX2" fmla="*/ 5782017 w 5782017"/>
              <a:gd name="connsiteY2" fmla="*/ 5143501 h 5143501"/>
              <a:gd name="connsiteX3" fmla="*/ 0 w 5782017"/>
              <a:gd name="connsiteY3" fmla="*/ 5143501 h 5143501"/>
              <a:gd name="connsiteX4" fmla="*/ 1973942 w 5782017"/>
              <a:gd name="connsiteY4" fmla="*/ 0 h 5143501"/>
              <a:gd name="connsiteX0" fmla="*/ 0 w 5825561"/>
              <a:gd name="connsiteY0" fmla="*/ 0 h 5143501"/>
              <a:gd name="connsiteX1" fmla="*/ 4272533 w 5825561"/>
              <a:gd name="connsiteY1" fmla="*/ 1 h 5143501"/>
              <a:gd name="connsiteX2" fmla="*/ 5825561 w 5825561"/>
              <a:gd name="connsiteY2" fmla="*/ 5143501 h 5143501"/>
              <a:gd name="connsiteX3" fmla="*/ 43544 w 5825561"/>
              <a:gd name="connsiteY3" fmla="*/ 5143501 h 5143501"/>
              <a:gd name="connsiteX4" fmla="*/ 0 w 5825561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5561" h="5143501">
                <a:moveTo>
                  <a:pt x="0" y="0"/>
                </a:moveTo>
                <a:lnTo>
                  <a:pt x="4272533" y="1"/>
                </a:lnTo>
                <a:lnTo>
                  <a:pt x="5825561" y="5143501"/>
                </a:lnTo>
                <a:lnTo>
                  <a:pt x="43544" y="5143501"/>
                </a:lnTo>
                <a:cubicBezTo>
                  <a:pt x="48382" y="3438677"/>
                  <a:pt x="9676" y="1690310"/>
                  <a:pt x="0" y="0"/>
                </a:cubicBezTo>
                <a:close/>
              </a:path>
            </a:pathLst>
          </a:custGeom>
          <a:solidFill>
            <a:srgbClr val="ACD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667"/>
          </a:p>
        </p:txBody>
      </p:sp>
      <p:sp>
        <p:nvSpPr>
          <p:cNvPr id="7" name="4 Rectángulo">
            <a:extLst>
              <a:ext uri="{FF2B5EF4-FFF2-40B4-BE49-F238E27FC236}">
                <a16:creationId xmlns:a16="http://schemas.microsoft.com/office/drawing/2014/main" id="{E3C09B8A-5EBC-4FD8-88F2-E797953C7A6C}"/>
              </a:ext>
            </a:extLst>
          </p:cNvPr>
          <p:cNvSpPr/>
          <p:nvPr/>
        </p:nvSpPr>
        <p:spPr>
          <a:xfrm>
            <a:off x="2768698" y="1366093"/>
            <a:ext cx="7767415" cy="5549601"/>
          </a:xfrm>
          <a:custGeom>
            <a:avLst/>
            <a:gdLst>
              <a:gd name="connsiteX0" fmla="*/ 0 w 3416190"/>
              <a:gd name="connsiteY0" fmla="*/ 0 h 5143500"/>
              <a:gd name="connsiteX1" fmla="*/ 3416190 w 3416190"/>
              <a:gd name="connsiteY1" fmla="*/ 0 h 5143500"/>
              <a:gd name="connsiteX2" fmla="*/ 3416190 w 3416190"/>
              <a:gd name="connsiteY2" fmla="*/ 5143500 h 5143500"/>
              <a:gd name="connsiteX3" fmla="*/ 0 w 3416190"/>
              <a:gd name="connsiteY3" fmla="*/ 5143500 h 5143500"/>
              <a:gd name="connsiteX4" fmla="*/ 0 w 3416190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0 w 4969218"/>
              <a:gd name="connsiteY3" fmla="*/ 5143500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2293258 w 4969218"/>
              <a:gd name="connsiteY3" fmla="*/ 5056414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711201 w 4969218"/>
              <a:gd name="connsiteY3" fmla="*/ 5128986 h 5143500"/>
              <a:gd name="connsiteX4" fmla="*/ 0 w 4969218"/>
              <a:gd name="connsiteY4" fmla="*/ 0 h 5143500"/>
              <a:gd name="connsiteX0" fmla="*/ 188685 w 4258017"/>
              <a:gd name="connsiteY0" fmla="*/ 43543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88685 w 4258017"/>
              <a:gd name="connsiteY4" fmla="*/ 43543 h 5143500"/>
              <a:gd name="connsiteX0" fmla="*/ 14513 w 4258017"/>
              <a:gd name="connsiteY0" fmla="*/ 14514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4513 w 4258017"/>
              <a:gd name="connsiteY4" fmla="*/ 14514 h 5143500"/>
              <a:gd name="connsiteX0" fmla="*/ 16 w 4243520"/>
              <a:gd name="connsiteY0" fmla="*/ 14514 h 5143500"/>
              <a:gd name="connsiteX1" fmla="*/ 2690492 w 4243520"/>
              <a:gd name="connsiteY1" fmla="*/ 0 h 5143500"/>
              <a:gd name="connsiteX2" fmla="*/ 4243520 w 4243520"/>
              <a:gd name="connsiteY2" fmla="*/ 5143500 h 5143500"/>
              <a:gd name="connsiteX3" fmla="*/ 1103103 w 4243520"/>
              <a:gd name="connsiteY3" fmla="*/ 4969329 h 5143500"/>
              <a:gd name="connsiteX4" fmla="*/ 16 w 4243520"/>
              <a:gd name="connsiteY4" fmla="*/ 14514 h 5143500"/>
              <a:gd name="connsiteX0" fmla="*/ 37 w 4243541"/>
              <a:gd name="connsiteY0" fmla="*/ 14514 h 5143500"/>
              <a:gd name="connsiteX1" fmla="*/ 2690513 w 4243541"/>
              <a:gd name="connsiteY1" fmla="*/ 0 h 5143500"/>
              <a:gd name="connsiteX2" fmla="*/ 4243541 w 4243541"/>
              <a:gd name="connsiteY2" fmla="*/ 5143500 h 5143500"/>
              <a:gd name="connsiteX3" fmla="*/ 449981 w 4243541"/>
              <a:gd name="connsiteY3" fmla="*/ 5114472 h 5143500"/>
              <a:gd name="connsiteX4" fmla="*/ 37 w 4243541"/>
              <a:gd name="connsiteY4" fmla="*/ 14514 h 5143500"/>
              <a:gd name="connsiteX0" fmla="*/ 87085 w 3793560"/>
              <a:gd name="connsiteY0" fmla="*/ 130628 h 5143500"/>
              <a:gd name="connsiteX1" fmla="*/ 2240532 w 3793560"/>
              <a:gd name="connsiteY1" fmla="*/ 0 h 5143500"/>
              <a:gd name="connsiteX2" fmla="*/ 3793560 w 3793560"/>
              <a:gd name="connsiteY2" fmla="*/ 5143500 h 5143500"/>
              <a:gd name="connsiteX3" fmla="*/ 0 w 3793560"/>
              <a:gd name="connsiteY3" fmla="*/ 5114472 h 5143500"/>
              <a:gd name="connsiteX4" fmla="*/ 87085 w 3793560"/>
              <a:gd name="connsiteY4" fmla="*/ 130628 h 5143500"/>
              <a:gd name="connsiteX0" fmla="*/ 643 w 3808718"/>
              <a:gd name="connsiteY0" fmla="*/ 0 h 5143501"/>
              <a:gd name="connsiteX1" fmla="*/ 2255690 w 3808718"/>
              <a:gd name="connsiteY1" fmla="*/ 1 h 5143501"/>
              <a:gd name="connsiteX2" fmla="*/ 3808718 w 3808718"/>
              <a:gd name="connsiteY2" fmla="*/ 5143501 h 5143501"/>
              <a:gd name="connsiteX3" fmla="*/ 15158 w 3808718"/>
              <a:gd name="connsiteY3" fmla="*/ 5114473 h 5143501"/>
              <a:gd name="connsiteX4" fmla="*/ 643 w 3808718"/>
              <a:gd name="connsiteY4" fmla="*/ 0 h 5143501"/>
              <a:gd name="connsiteX0" fmla="*/ 0 w 3808075"/>
              <a:gd name="connsiteY0" fmla="*/ 0 h 5143501"/>
              <a:gd name="connsiteX1" fmla="*/ 2255047 w 3808075"/>
              <a:gd name="connsiteY1" fmla="*/ 1 h 5143501"/>
              <a:gd name="connsiteX2" fmla="*/ 3808075 w 3808075"/>
              <a:gd name="connsiteY2" fmla="*/ 5143501 h 5143501"/>
              <a:gd name="connsiteX3" fmla="*/ 14515 w 3808075"/>
              <a:gd name="connsiteY3" fmla="*/ 5114473 h 5143501"/>
              <a:gd name="connsiteX4" fmla="*/ 0 w 3808075"/>
              <a:gd name="connsiteY4" fmla="*/ 0 h 5143501"/>
              <a:gd name="connsiteX0" fmla="*/ 1973942 w 5782017"/>
              <a:gd name="connsiteY0" fmla="*/ 0 h 5143501"/>
              <a:gd name="connsiteX1" fmla="*/ 4228989 w 5782017"/>
              <a:gd name="connsiteY1" fmla="*/ 1 h 5143501"/>
              <a:gd name="connsiteX2" fmla="*/ 5782017 w 5782017"/>
              <a:gd name="connsiteY2" fmla="*/ 5143501 h 5143501"/>
              <a:gd name="connsiteX3" fmla="*/ 0 w 5782017"/>
              <a:gd name="connsiteY3" fmla="*/ 5143501 h 5143501"/>
              <a:gd name="connsiteX4" fmla="*/ 1973942 w 5782017"/>
              <a:gd name="connsiteY4" fmla="*/ 0 h 5143501"/>
              <a:gd name="connsiteX0" fmla="*/ 0 w 5825561"/>
              <a:gd name="connsiteY0" fmla="*/ 0 h 5143501"/>
              <a:gd name="connsiteX1" fmla="*/ 4272533 w 5825561"/>
              <a:gd name="connsiteY1" fmla="*/ 1 h 5143501"/>
              <a:gd name="connsiteX2" fmla="*/ 5825561 w 5825561"/>
              <a:gd name="connsiteY2" fmla="*/ 5143501 h 5143501"/>
              <a:gd name="connsiteX3" fmla="*/ 43544 w 5825561"/>
              <a:gd name="connsiteY3" fmla="*/ 5143501 h 5143501"/>
              <a:gd name="connsiteX4" fmla="*/ 0 w 5825561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5561" h="5143501">
                <a:moveTo>
                  <a:pt x="0" y="0"/>
                </a:moveTo>
                <a:lnTo>
                  <a:pt x="4272533" y="1"/>
                </a:lnTo>
                <a:lnTo>
                  <a:pt x="5825561" y="5143501"/>
                </a:lnTo>
                <a:lnTo>
                  <a:pt x="43544" y="5143501"/>
                </a:lnTo>
                <a:cubicBezTo>
                  <a:pt x="48382" y="3438677"/>
                  <a:pt x="9676" y="1690310"/>
                  <a:pt x="0" y="0"/>
                </a:cubicBezTo>
                <a:close/>
              </a:path>
            </a:pathLst>
          </a:custGeom>
          <a:solidFill>
            <a:srgbClr val="EF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6AB5C1F-C1CF-47A4-8895-111E388AB70C}"/>
              </a:ext>
            </a:extLst>
          </p:cNvPr>
          <p:cNvSpPr/>
          <p:nvPr/>
        </p:nvSpPr>
        <p:spPr>
          <a:xfrm>
            <a:off x="-29496" y="414168"/>
            <a:ext cx="12221496" cy="904321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3503D2-7F1D-425C-B3C0-E08A7F67D7BB}"/>
              </a:ext>
            </a:extLst>
          </p:cNvPr>
          <p:cNvSpPr txBox="1"/>
          <p:nvPr/>
        </p:nvSpPr>
        <p:spPr>
          <a:xfrm>
            <a:off x="-202830" y="293336"/>
            <a:ext cx="12018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tx2"/>
                </a:solidFill>
                <a:latin typeface="Playfair Display" pitchFamily="2" charset="0"/>
              </a:rPr>
              <a:t>La </a:t>
            </a:r>
            <a:r>
              <a:rPr lang="es-MX" sz="3200" b="1" dirty="0">
                <a:solidFill>
                  <a:schemeClr val="tx2"/>
                </a:solidFill>
                <a:latin typeface="Playfair Display" pitchFamily="2" charset="0"/>
              </a:rPr>
              <a:t>segunda etapa</a:t>
            </a:r>
            <a:r>
              <a:rPr lang="es-MX" sz="3200" dirty="0">
                <a:solidFill>
                  <a:schemeClr val="tx2"/>
                </a:solidFill>
                <a:latin typeface="Playfair Display" pitchFamily="2" charset="0"/>
              </a:rPr>
              <a:t> se basó respecto al  </a:t>
            </a:r>
            <a:r>
              <a:rPr lang="es-MX" sz="3200" b="1" dirty="0">
                <a:solidFill>
                  <a:srgbClr val="3F86B7"/>
                </a:solidFill>
                <a:latin typeface="Playfair Display" pitchFamily="2" charset="0"/>
              </a:rPr>
              <a:t>Precio, es decir ¿qué variables son relevantes en el precio de una casa?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6CBE315-ACB9-4499-AA4F-88B30814F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6" y="1406960"/>
            <a:ext cx="4220506" cy="271409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B89AB6F-BDDB-4A1A-81A9-C216C59A4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10" y="1403485"/>
            <a:ext cx="5838335" cy="27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0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169E78A-DC11-4F37-B961-56C6889F1FDF}"/>
              </a:ext>
            </a:extLst>
          </p:cNvPr>
          <p:cNvSpPr/>
          <p:nvPr/>
        </p:nvSpPr>
        <p:spPr>
          <a:xfrm>
            <a:off x="-14748" y="0"/>
            <a:ext cx="12192000" cy="6915694"/>
          </a:xfrm>
          <a:prstGeom prst="rect">
            <a:avLst/>
          </a:prstGeom>
          <a:solidFill>
            <a:srgbClr val="EF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8C9E85-782F-4135-A93C-E3D7C8279A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83" y="10091"/>
            <a:ext cx="4709653" cy="6858000"/>
          </a:xfrm>
          <a:prstGeom prst="rect">
            <a:avLst/>
          </a:prstGeom>
        </p:spPr>
      </p:pic>
      <p:sp>
        <p:nvSpPr>
          <p:cNvPr id="6" name="4 Rectángulo">
            <a:extLst>
              <a:ext uri="{FF2B5EF4-FFF2-40B4-BE49-F238E27FC236}">
                <a16:creationId xmlns:a16="http://schemas.microsoft.com/office/drawing/2014/main" id="{56AFAB40-A889-4718-8762-B37BE9E91384}"/>
              </a:ext>
            </a:extLst>
          </p:cNvPr>
          <p:cNvSpPr/>
          <p:nvPr/>
        </p:nvSpPr>
        <p:spPr>
          <a:xfrm>
            <a:off x="3081113" y="1596384"/>
            <a:ext cx="7767415" cy="5549599"/>
          </a:xfrm>
          <a:custGeom>
            <a:avLst/>
            <a:gdLst>
              <a:gd name="connsiteX0" fmla="*/ 0 w 3416190"/>
              <a:gd name="connsiteY0" fmla="*/ 0 h 5143500"/>
              <a:gd name="connsiteX1" fmla="*/ 3416190 w 3416190"/>
              <a:gd name="connsiteY1" fmla="*/ 0 h 5143500"/>
              <a:gd name="connsiteX2" fmla="*/ 3416190 w 3416190"/>
              <a:gd name="connsiteY2" fmla="*/ 5143500 h 5143500"/>
              <a:gd name="connsiteX3" fmla="*/ 0 w 3416190"/>
              <a:gd name="connsiteY3" fmla="*/ 5143500 h 5143500"/>
              <a:gd name="connsiteX4" fmla="*/ 0 w 3416190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0 w 4969218"/>
              <a:gd name="connsiteY3" fmla="*/ 5143500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2293258 w 4969218"/>
              <a:gd name="connsiteY3" fmla="*/ 5056414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711201 w 4969218"/>
              <a:gd name="connsiteY3" fmla="*/ 5128986 h 5143500"/>
              <a:gd name="connsiteX4" fmla="*/ 0 w 4969218"/>
              <a:gd name="connsiteY4" fmla="*/ 0 h 5143500"/>
              <a:gd name="connsiteX0" fmla="*/ 188685 w 4258017"/>
              <a:gd name="connsiteY0" fmla="*/ 43543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88685 w 4258017"/>
              <a:gd name="connsiteY4" fmla="*/ 43543 h 5143500"/>
              <a:gd name="connsiteX0" fmla="*/ 14513 w 4258017"/>
              <a:gd name="connsiteY0" fmla="*/ 14514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4513 w 4258017"/>
              <a:gd name="connsiteY4" fmla="*/ 14514 h 5143500"/>
              <a:gd name="connsiteX0" fmla="*/ 16 w 4243520"/>
              <a:gd name="connsiteY0" fmla="*/ 14514 h 5143500"/>
              <a:gd name="connsiteX1" fmla="*/ 2690492 w 4243520"/>
              <a:gd name="connsiteY1" fmla="*/ 0 h 5143500"/>
              <a:gd name="connsiteX2" fmla="*/ 4243520 w 4243520"/>
              <a:gd name="connsiteY2" fmla="*/ 5143500 h 5143500"/>
              <a:gd name="connsiteX3" fmla="*/ 1103103 w 4243520"/>
              <a:gd name="connsiteY3" fmla="*/ 4969329 h 5143500"/>
              <a:gd name="connsiteX4" fmla="*/ 16 w 4243520"/>
              <a:gd name="connsiteY4" fmla="*/ 14514 h 5143500"/>
              <a:gd name="connsiteX0" fmla="*/ 37 w 4243541"/>
              <a:gd name="connsiteY0" fmla="*/ 14514 h 5143500"/>
              <a:gd name="connsiteX1" fmla="*/ 2690513 w 4243541"/>
              <a:gd name="connsiteY1" fmla="*/ 0 h 5143500"/>
              <a:gd name="connsiteX2" fmla="*/ 4243541 w 4243541"/>
              <a:gd name="connsiteY2" fmla="*/ 5143500 h 5143500"/>
              <a:gd name="connsiteX3" fmla="*/ 449981 w 4243541"/>
              <a:gd name="connsiteY3" fmla="*/ 5114472 h 5143500"/>
              <a:gd name="connsiteX4" fmla="*/ 37 w 4243541"/>
              <a:gd name="connsiteY4" fmla="*/ 14514 h 5143500"/>
              <a:gd name="connsiteX0" fmla="*/ 87085 w 3793560"/>
              <a:gd name="connsiteY0" fmla="*/ 130628 h 5143500"/>
              <a:gd name="connsiteX1" fmla="*/ 2240532 w 3793560"/>
              <a:gd name="connsiteY1" fmla="*/ 0 h 5143500"/>
              <a:gd name="connsiteX2" fmla="*/ 3793560 w 3793560"/>
              <a:gd name="connsiteY2" fmla="*/ 5143500 h 5143500"/>
              <a:gd name="connsiteX3" fmla="*/ 0 w 3793560"/>
              <a:gd name="connsiteY3" fmla="*/ 5114472 h 5143500"/>
              <a:gd name="connsiteX4" fmla="*/ 87085 w 3793560"/>
              <a:gd name="connsiteY4" fmla="*/ 130628 h 5143500"/>
              <a:gd name="connsiteX0" fmla="*/ 643 w 3808718"/>
              <a:gd name="connsiteY0" fmla="*/ 0 h 5143501"/>
              <a:gd name="connsiteX1" fmla="*/ 2255690 w 3808718"/>
              <a:gd name="connsiteY1" fmla="*/ 1 h 5143501"/>
              <a:gd name="connsiteX2" fmla="*/ 3808718 w 3808718"/>
              <a:gd name="connsiteY2" fmla="*/ 5143501 h 5143501"/>
              <a:gd name="connsiteX3" fmla="*/ 15158 w 3808718"/>
              <a:gd name="connsiteY3" fmla="*/ 5114473 h 5143501"/>
              <a:gd name="connsiteX4" fmla="*/ 643 w 3808718"/>
              <a:gd name="connsiteY4" fmla="*/ 0 h 5143501"/>
              <a:gd name="connsiteX0" fmla="*/ 0 w 3808075"/>
              <a:gd name="connsiteY0" fmla="*/ 0 h 5143501"/>
              <a:gd name="connsiteX1" fmla="*/ 2255047 w 3808075"/>
              <a:gd name="connsiteY1" fmla="*/ 1 h 5143501"/>
              <a:gd name="connsiteX2" fmla="*/ 3808075 w 3808075"/>
              <a:gd name="connsiteY2" fmla="*/ 5143501 h 5143501"/>
              <a:gd name="connsiteX3" fmla="*/ 14515 w 3808075"/>
              <a:gd name="connsiteY3" fmla="*/ 5114473 h 5143501"/>
              <a:gd name="connsiteX4" fmla="*/ 0 w 3808075"/>
              <a:gd name="connsiteY4" fmla="*/ 0 h 5143501"/>
              <a:gd name="connsiteX0" fmla="*/ 1973942 w 5782017"/>
              <a:gd name="connsiteY0" fmla="*/ 0 h 5143501"/>
              <a:gd name="connsiteX1" fmla="*/ 4228989 w 5782017"/>
              <a:gd name="connsiteY1" fmla="*/ 1 h 5143501"/>
              <a:gd name="connsiteX2" fmla="*/ 5782017 w 5782017"/>
              <a:gd name="connsiteY2" fmla="*/ 5143501 h 5143501"/>
              <a:gd name="connsiteX3" fmla="*/ 0 w 5782017"/>
              <a:gd name="connsiteY3" fmla="*/ 5143501 h 5143501"/>
              <a:gd name="connsiteX4" fmla="*/ 1973942 w 5782017"/>
              <a:gd name="connsiteY4" fmla="*/ 0 h 5143501"/>
              <a:gd name="connsiteX0" fmla="*/ 0 w 5825561"/>
              <a:gd name="connsiteY0" fmla="*/ 0 h 5143501"/>
              <a:gd name="connsiteX1" fmla="*/ 4272533 w 5825561"/>
              <a:gd name="connsiteY1" fmla="*/ 1 h 5143501"/>
              <a:gd name="connsiteX2" fmla="*/ 5825561 w 5825561"/>
              <a:gd name="connsiteY2" fmla="*/ 5143501 h 5143501"/>
              <a:gd name="connsiteX3" fmla="*/ 43544 w 5825561"/>
              <a:gd name="connsiteY3" fmla="*/ 5143501 h 5143501"/>
              <a:gd name="connsiteX4" fmla="*/ 0 w 5825561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5561" h="5143501">
                <a:moveTo>
                  <a:pt x="0" y="0"/>
                </a:moveTo>
                <a:lnTo>
                  <a:pt x="4272533" y="1"/>
                </a:lnTo>
                <a:lnTo>
                  <a:pt x="5825561" y="5143501"/>
                </a:lnTo>
                <a:lnTo>
                  <a:pt x="43544" y="5143501"/>
                </a:lnTo>
                <a:cubicBezTo>
                  <a:pt x="48382" y="3438677"/>
                  <a:pt x="9676" y="1690310"/>
                  <a:pt x="0" y="0"/>
                </a:cubicBezTo>
                <a:close/>
              </a:path>
            </a:pathLst>
          </a:custGeom>
          <a:solidFill>
            <a:srgbClr val="ACD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667"/>
          </a:p>
        </p:txBody>
      </p:sp>
      <p:sp>
        <p:nvSpPr>
          <p:cNvPr id="7" name="4 Rectángulo">
            <a:extLst>
              <a:ext uri="{FF2B5EF4-FFF2-40B4-BE49-F238E27FC236}">
                <a16:creationId xmlns:a16="http://schemas.microsoft.com/office/drawing/2014/main" id="{E3C09B8A-5EBC-4FD8-88F2-E797953C7A6C}"/>
              </a:ext>
            </a:extLst>
          </p:cNvPr>
          <p:cNvSpPr/>
          <p:nvPr/>
        </p:nvSpPr>
        <p:spPr>
          <a:xfrm>
            <a:off x="2768698" y="1366093"/>
            <a:ext cx="7767415" cy="5549601"/>
          </a:xfrm>
          <a:custGeom>
            <a:avLst/>
            <a:gdLst>
              <a:gd name="connsiteX0" fmla="*/ 0 w 3416190"/>
              <a:gd name="connsiteY0" fmla="*/ 0 h 5143500"/>
              <a:gd name="connsiteX1" fmla="*/ 3416190 w 3416190"/>
              <a:gd name="connsiteY1" fmla="*/ 0 h 5143500"/>
              <a:gd name="connsiteX2" fmla="*/ 3416190 w 3416190"/>
              <a:gd name="connsiteY2" fmla="*/ 5143500 h 5143500"/>
              <a:gd name="connsiteX3" fmla="*/ 0 w 3416190"/>
              <a:gd name="connsiteY3" fmla="*/ 5143500 h 5143500"/>
              <a:gd name="connsiteX4" fmla="*/ 0 w 3416190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0 w 4969218"/>
              <a:gd name="connsiteY3" fmla="*/ 5143500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2293258 w 4969218"/>
              <a:gd name="connsiteY3" fmla="*/ 5056414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711201 w 4969218"/>
              <a:gd name="connsiteY3" fmla="*/ 5128986 h 5143500"/>
              <a:gd name="connsiteX4" fmla="*/ 0 w 4969218"/>
              <a:gd name="connsiteY4" fmla="*/ 0 h 5143500"/>
              <a:gd name="connsiteX0" fmla="*/ 188685 w 4258017"/>
              <a:gd name="connsiteY0" fmla="*/ 43543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88685 w 4258017"/>
              <a:gd name="connsiteY4" fmla="*/ 43543 h 5143500"/>
              <a:gd name="connsiteX0" fmla="*/ 14513 w 4258017"/>
              <a:gd name="connsiteY0" fmla="*/ 14514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4513 w 4258017"/>
              <a:gd name="connsiteY4" fmla="*/ 14514 h 5143500"/>
              <a:gd name="connsiteX0" fmla="*/ 16 w 4243520"/>
              <a:gd name="connsiteY0" fmla="*/ 14514 h 5143500"/>
              <a:gd name="connsiteX1" fmla="*/ 2690492 w 4243520"/>
              <a:gd name="connsiteY1" fmla="*/ 0 h 5143500"/>
              <a:gd name="connsiteX2" fmla="*/ 4243520 w 4243520"/>
              <a:gd name="connsiteY2" fmla="*/ 5143500 h 5143500"/>
              <a:gd name="connsiteX3" fmla="*/ 1103103 w 4243520"/>
              <a:gd name="connsiteY3" fmla="*/ 4969329 h 5143500"/>
              <a:gd name="connsiteX4" fmla="*/ 16 w 4243520"/>
              <a:gd name="connsiteY4" fmla="*/ 14514 h 5143500"/>
              <a:gd name="connsiteX0" fmla="*/ 37 w 4243541"/>
              <a:gd name="connsiteY0" fmla="*/ 14514 h 5143500"/>
              <a:gd name="connsiteX1" fmla="*/ 2690513 w 4243541"/>
              <a:gd name="connsiteY1" fmla="*/ 0 h 5143500"/>
              <a:gd name="connsiteX2" fmla="*/ 4243541 w 4243541"/>
              <a:gd name="connsiteY2" fmla="*/ 5143500 h 5143500"/>
              <a:gd name="connsiteX3" fmla="*/ 449981 w 4243541"/>
              <a:gd name="connsiteY3" fmla="*/ 5114472 h 5143500"/>
              <a:gd name="connsiteX4" fmla="*/ 37 w 4243541"/>
              <a:gd name="connsiteY4" fmla="*/ 14514 h 5143500"/>
              <a:gd name="connsiteX0" fmla="*/ 87085 w 3793560"/>
              <a:gd name="connsiteY0" fmla="*/ 130628 h 5143500"/>
              <a:gd name="connsiteX1" fmla="*/ 2240532 w 3793560"/>
              <a:gd name="connsiteY1" fmla="*/ 0 h 5143500"/>
              <a:gd name="connsiteX2" fmla="*/ 3793560 w 3793560"/>
              <a:gd name="connsiteY2" fmla="*/ 5143500 h 5143500"/>
              <a:gd name="connsiteX3" fmla="*/ 0 w 3793560"/>
              <a:gd name="connsiteY3" fmla="*/ 5114472 h 5143500"/>
              <a:gd name="connsiteX4" fmla="*/ 87085 w 3793560"/>
              <a:gd name="connsiteY4" fmla="*/ 130628 h 5143500"/>
              <a:gd name="connsiteX0" fmla="*/ 643 w 3808718"/>
              <a:gd name="connsiteY0" fmla="*/ 0 h 5143501"/>
              <a:gd name="connsiteX1" fmla="*/ 2255690 w 3808718"/>
              <a:gd name="connsiteY1" fmla="*/ 1 h 5143501"/>
              <a:gd name="connsiteX2" fmla="*/ 3808718 w 3808718"/>
              <a:gd name="connsiteY2" fmla="*/ 5143501 h 5143501"/>
              <a:gd name="connsiteX3" fmla="*/ 15158 w 3808718"/>
              <a:gd name="connsiteY3" fmla="*/ 5114473 h 5143501"/>
              <a:gd name="connsiteX4" fmla="*/ 643 w 3808718"/>
              <a:gd name="connsiteY4" fmla="*/ 0 h 5143501"/>
              <a:gd name="connsiteX0" fmla="*/ 0 w 3808075"/>
              <a:gd name="connsiteY0" fmla="*/ 0 h 5143501"/>
              <a:gd name="connsiteX1" fmla="*/ 2255047 w 3808075"/>
              <a:gd name="connsiteY1" fmla="*/ 1 h 5143501"/>
              <a:gd name="connsiteX2" fmla="*/ 3808075 w 3808075"/>
              <a:gd name="connsiteY2" fmla="*/ 5143501 h 5143501"/>
              <a:gd name="connsiteX3" fmla="*/ 14515 w 3808075"/>
              <a:gd name="connsiteY3" fmla="*/ 5114473 h 5143501"/>
              <a:gd name="connsiteX4" fmla="*/ 0 w 3808075"/>
              <a:gd name="connsiteY4" fmla="*/ 0 h 5143501"/>
              <a:gd name="connsiteX0" fmla="*/ 1973942 w 5782017"/>
              <a:gd name="connsiteY0" fmla="*/ 0 h 5143501"/>
              <a:gd name="connsiteX1" fmla="*/ 4228989 w 5782017"/>
              <a:gd name="connsiteY1" fmla="*/ 1 h 5143501"/>
              <a:gd name="connsiteX2" fmla="*/ 5782017 w 5782017"/>
              <a:gd name="connsiteY2" fmla="*/ 5143501 h 5143501"/>
              <a:gd name="connsiteX3" fmla="*/ 0 w 5782017"/>
              <a:gd name="connsiteY3" fmla="*/ 5143501 h 5143501"/>
              <a:gd name="connsiteX4" fmla="*/ 1973942 w 5782017"/>
              <a:gd name="connsiteY4" fmla="*/ 0 h 5143501"/>
              <a:gd name="connsiteX0" fmla="*/ 0 w 5825561"/>
              <a:gd name="connsiteY0" fmla="*/ 0 h 5143501"/>
              <a:gd name="connsiteX1" fmla="*/ 4272533 w 5825561"/>
              <a:gd name="connsiteY1" fmla="*/ 1 h 5143501"/>
              <a:gd name="connsiteX2" fmla="*/ 5825561 w 5825561"/>
              <a:gd name="connsiteY2" fmla="*/ 5143501 h 5143501"/>
              <a:gd name="connsiteX3" fmla="*/ 43544 w 5825561"/>
              <a:gd name="connsiteY3" fmla="*/ 5143501 h 5143501"/>
              <a:gd name="connsiteX4" fmla="*/ 0 w 5825561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5561" h="5143501">
                <a:moveTo>
                  <a:pt x="0" y="0"/>
                </a:moveTo>
                <a:lnTo>
                  <a:pt x="4272533" y="1"/>
                </a:lnTo>
                <a:lnTo>
                  <a:pt x="5825561" y="5143501"/>
                </a:lnTo>
                <a:lnTo>
                  <a:pt x="43544" y="5143501"/>
                </a:lnTo>
                <a:cubicBezTo>
                  <a:pt x="48382" y="3438677"/>
                  <a:pt x="9676" y="1690310"/>
                  <a:pt x="0" y="0"/>
                </a:cubicBezTo>
                <a:close/>
              </a:path>
            </a:pathLst>
          </a:custGeom>
          <a:solidFill>
            <a:srgbClr val="EF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6AB5C1F-C1CF-47A4-8895-111E388AB70C}"/>
              </a:ext>
            </a:extLst>
          </p:cNvPr>
          <p:cNvSpPr/>
          <p:nvPr/>
        </p:nvSpPr>
        <p:spPr>
          <a:xfrm>
            <a:off x="-29496" y="414168"/>
            <a:ext cx="12221496" cy="904321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3503D2-7F1D-425C-B3C0-E08A7F67D7BB}"/>
              </a:ext>
            </a:extLst>
          </p:cNvPr>
          <p:cNvSpPr txBox="1"/>
          <p:nvPr/>
        </p:nvSpPr>
        <p:spPr>
          <a:xfrm>
            <a:off x="-202830" y="293336"/>
            <a:ext cx="12018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tx2"/>
                </a:solidFill>
                <a:latin typeface="Playfair Display" pitchFamily="2" charset="0"/>
              </a:rPr>
              <a:t>La </a:t>
            </a:r>
            <a:r>
              <a:rPr lang="es-MX" sz="3200" b="1" dirty="0">
                <a:solidFill>
                  <a:schemeClr val="tx2"/>
                </a:solidFill>
                <a:latin typeface="Playfair Display" pitchFamily="2" charset="0"/>
              </a:rPr>
              <a:t>segunda etapa</a:t>
            </a:r>
            <a:r>
              <a:rPr lang="es-MX" sz="3200" dirty="0">
                <a:solidFill>
                  <a:schemeClr val="tx2"/>
                </a:solidFill>
                <a:latin typeface="Playfair Display" pitchFamily="2" charset="0"/>
              </a:rPr>
              <a:t> se basó respecto al  </a:t>
            </a:r>
            <a:r>
              <a:rPr lang="es-MX" sz="3200" b="1" dirty="0">
                <a:solidFill>
                  <a:srgbClr val="3F86B7"/>
                </a:solidFill>
                <a:latin typeface="Playfair Display" pitchFamily="2" charset="0"/>
              </a:rPr>
              <a:t>Precio, es decir ¿qué variables son relevantes en el precio de una casa?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14EF5A7-C9E9-44E5-9D1E-218C19688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6" y="4154406"/>
            <a:ext cx="4205232" cy="263296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6CBE315-ACB9-4499-AA4F-88B30814F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6" y="1406960"/>
            <a:ext cx="4220506" cy="271409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B89AB6F-BDDB-4A1A-81A9-C216C59A4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10" y="1403485"/>
            <a:ext cx="5838335" cy="27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0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169E78A-DC11-4F37-B961-56C6889F1FDF}"/>
              </a:ext>
            </a:extLst>
          </p:cNvPr>
          <p:cNvSpPr/>
          <p:nvPr/>
        </p:nvSpPr>
        <p:spPr>
          <a:xfrm>
            <a:off x="-14748" y="0"/>
            <a:ext cx="12192000" cy="6915694"/>
          </a:xfrm>
          <a:prstGeom prst="rect">
            <a:avLst/>
          </a:prstGeom>
          <a:solidFill>
            <a:srgbClr val="EF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8C9E85-782F-4135-A93C-E3D7C8279A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83" y="10091"/>
            <a:ext cx="4709653" cy="6858000"/>
          </a:xfrm>
          <a:prstGeom prst="rect">
            <a:avLst/>
          </a:prstGeom>
        </p:spPr>
      </p:pic>
      <p:sp>
        <p:nvSpPr>
          <p:cNvPr id="6" name="4 Rectángulo">
            <a:extLst>
              <a:ext uri="{FF2B5EF4-FFF2-40B4-BE49-F238E27FC236}">
                <a16:creationId xmlns:a16="http://schemas.microsoft.com/office/drawing/2014/main" id="{56AFAB40-A889-4718-8762-B37BE9E91384}"/>
              </a:ext>
            </a:extLst>
          </p:cNvPr>
          <p:cNvSpPr/>
          <p:nvPr/>
        </p:nvSpPr>
        <p:spPr>
          <a:xfrm>
            <a:off x="3081113" y="1596384"/>
            <a:ext cx="7767415" cy="5549599"/>
          </a:xfrm>
          <a:custGeom>
            <a:avLst/>
            <a:gdLst>
              <a:gd name="connsiteX0" fmla="*/ 0 w 3416190"/>
              <a:gd name="connsiteY0" fmla="*/ 0 h 5143500"/>
              <a:gd name="connsiteX1" fmla="*/ 3416190 w 3416190"/>
              <a:gd name="connsiteY1" fmla="*/ 0 h 5143500"/>
              <a:gd name="connsiteX2" fmla="*/ 3416190 w 3416190"/>
              <a:gd name="connsiteY2" fmla="*/ 5143500 h 5143500"/>
              <a:gd name="connsiteX3" fmla="*/ 0 w 3416190"/>
              <a:gd name="connsiteY3" fmla="*/ 5143500 h 5143500"/>
              <a:gd name="connsiteX4" fmla="*/ 0 w 3416190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0 w 4969218"/>
              <a:gd name="connsiteY3" fmla="*/ 5143500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2293258 w 4969218"/>
              <a:gd name="connsiteY3" fmla="*/ 5056414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711201 w 4969218"/>
              <a:gd name="connsiteY3" fmla="*/ 5128986 h 5143500"/>
              <a:gd name="connsiteX4" fmla="*/ 0 w 4969218"/>
              <a:gd name="connsiteY4" fmla="*/ 0 h 5143500"/>
              <a:gd name="connsiteX0" fmla="*/ 188685 w 4258017"/>
              <a:gd name="connsiteY0" fmla="*/ 43543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88685 w 4258017"/>
              <a:gd name="connsiteY4" fmla="*/ 43543 h 5143500"/>
              <a:gd name="connsiteX0" fmla="*/ 14513 w 4258017"/>
              <a:gd name="connsiteY0" fmla="*/ 14514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4513 w 4258017"/>
              <a:gd name="connsiteY4" fmla="*/ 14514 h 5143500"/>
              <a:gd name="connsiteX0" fmla="*/ 16 w 4243520"/>
              <a:gd name="connsiteY0" fmla="*/ 14514 h 5143500"/>
              <a:gd name="connsiteX1" fmla="*/ 2690492 w 4243520"/>
              <a:gd name="connsiteY1" fmla="*/ 0 h 5143500"/>
              <a:gd name="connsiteX2" fmla="*/ 4243520 w 4243520"/>
              <a:gd name="connsiteY2" fmla="*/ 5143500 h 5143500"/>
              <a:gd name="connsiteX3" fmla="*/ 1103103 w 4243520"/>
              <a:gd name="connsiteY3" fmla="*/ 4969329 h 5143500"/>
              <a:gd name="connsiteX4" fmla="*/ 16 w 4243520"/>
              <a:gd name="connsiteY4" fmla="*/ 14514 h 5143500"/>
              <a:gd name="connsiteX0" fmla="*/ 37 w 4243541"/>
              <a:gd name="connsiteY0" fmla="*/ 14514 h 5143500"/>
              <a:gd name="connsiteX1" fmla="*/ 2690513 w 4243541"/>
              <a:gd name="connsiteY1" fmla="*/ 0 h 5143500"/>
              <a:gd name="connsiteX2" fmla="*/ 4243541 w 4243541"/>
              <a:gd name="connsiteY2" fmla="*/ 5143500 h 5143500"/>
              <a:gd name="connsiteX3" fmla="*/ 449981 w 4243541"/>
              <a:gd name="connsiteY3" fmla="*/ 5114472 h 5143500"/>
              <a:gd name="connsiteX4" fmla="*/ 37 w 4243541"/>
              <a:gd name="connsiteY4" fmla="*/ 14514 h 5143500"/>
              <a:gd name="connsiteX0" fmla="*/ 87085 w 3793560"/>
              <a:gd name="connsiteY0" fmla="*/ 130628 h 5143500"/>
              <a:gd name="connsiteX1" fmla="*/ 2240532 w 3793560"/>
              <a:gd name="connsiteY1" fmla="*/ 0 h 5143500"/>
              <a:gd name="connsiteX2" fmla="*/ 3793560 w 3793560"/>
              <a:gd name="connsiteY2" fmla="*/ 5143500 h 5143500"/>
              <a:gd name="connsiteX3" fmla="*/ 0 w 3793560"/>
              <a:gd name="connsiteY3" fmla="*/ 5114472 h 5143500"/>
              <a:gd name="connsiteX4" fmla="*/ 87085 w 3793560"/>
              <a:gd name="connsiteY4" fmla="*/ 130628 h 5143500"/>
              <a:gd name="connsiteX0" fmla="*/ 643 w 3808718"/>
              <a:gd name="connsiteY0" fmla="*/ 0 h 5143501"/>
              <a:gd name="connsiteX1" fmla="*/ 2255690 w 3808718"/>
              <a:gd name="connsiteY1" fmla="*/ 1 h 5143501"/>
              <a:gd name="connsiteX2" fmla="*/ 3808718 w 3808718"/>
              <a:gd name="connsiteY2" fmla="*/ 5143501 h 5143501"/>
              <a:gd name="connsiteX3" fmla="*/ 15158 w 3808718"/>
              <a:gd name="connsiteY3" fmla="*/ 5114473 h 5143501"/>
              <a:gd name="connsiteX4" fmla="*/ 643 w 3808718"/>
              <a:gd name="connsiteY4" fmla="*/ 0 h 5143501"/>
              <a:gd name="connsiteX0" fmla="*/ 0 w 3808075"/>
              <a:gd name="connsiteY0" fmla="*/ 0 h 5143501"/>
              <a:gd name="connsiteX1" fmla="*/ 2255047 w 3808075"/>
              <a:gd name="connsiteY1" fmla="*/ 1 h 5143501"/>
              <a:gd name="connsiteX2" fmla="*/ 3808075 w 3808075"/>
              <a:gd name="connsiteY2" fmla="*/ 5143501 h 5143501"/>
              <a:gd name="connsiteX3" fmla="*/ 14515 w 3808075"/>
              <a:gd name="connsiteY3" fmla="*/ 5114473 h 5143501"/>
              <a:gd name="connsiteX4" fmla="*/ 0 w 3808075"/>
              <a:gd name="connsiteY4" fmla="*/ 0 h 5143501"/>
              <a:gd name="connsiteX0" fmla="*/ 1973942 w 5782017"/>
              <a:gd name="connsiteY0" fmla="*/ 0 h 5143501"/>
              <a:gd name="connsiteX1" fmla="*/ 4228989 w 5782017"/>
              <a:gd name="connsiteY1" fmla="*/ 1 h 5143501"/>
              <a:gd name="connsiteX2" fmla="*/ 5782017 w 5782017"/>
              <a:gd name="connsiteY2" fmla="*/ 5143501 h 5143501"/>
              <a:gd name="connsiteX3" fmla="*/ 0 w 5782017"/>
              <a:gd name="connsiteY3" fmla="*/ 5143501 h 5143501"/>
              <a:gd name="connsiteX4" fmla="*/ 1973942 w 5782017"/>
              <a:gd name="connsiteY4" fmla="*/ 0 h 5143501"/>
              <a:gd name="connsiteX0" fmla="*/ 0 w 5825561"/>
              <a:gd name="connsiteY0" fmla="*/ 0 h 5143501"/>
              <a:gd name="connsiteX1" fmla="*/ 4272533 w 5825561"/>
              <a:gd name="connsiteY1" fmla="*/ 1 h 5143501"/>
              <a:gd name="connsiteX2" fmla="*/ 5825561 w 5825561"/>
              <a:gd name="connsiteY2" fmla="*/ 5143501 h 5143501"/>
              <a:gd name="connsiteX3" fmla="*/ 43544 w 5825561"/>
              <a:gd name="connsiteY3" fmla="*/ 5143501 h 5143501"/>
              <a:gd name="connsiteX4" fmla="*/ 0 w 5825561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5561" h="5143501">
                <a:moveTo>
                  <a:pt x="0" y="0"/>
                </a:moveTo>
                <a:lnTo>
                  <a:pt x="4272533" y="1"/>
                </a:lnTo>
                <a:lnTo>
                  <a:pt x="5825561" y="5143501"/>
                </a:lnTo>
                <a:lnTo>
                  <a:pt x="43544" y="5143501"/>
                </a:lnTo>
                <a:cubicBezTo>
                  <a:pt x="48382" y="3438677"/>
                  <a:pt x="9676" y="1690310"/>
                  <a:pt x="0" y="0"/>
                </a:cubicBezTo>
                <a:close/>
              </a:path>
            </a:pathLst>
          </a:custGeom>
          <a:solidFill>
            <a:srgbClr val="ACD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667"/>
          </a:p>
        </p:txBody>
      </p:sp>
      <p:sp>
        <p:nvSpPr>
          <p:cNvPr id="7" name="4 Rectángulo">
            <a:extLst>
              <a:ext uri="{FF2B5EF4-FFF2-40B4-BE49-F238E27FC236}">
                <a16:creationId xmlns:a16="http://schemas.microsoft.com/office/drawing/2014/main" id="{E3C09B8A-5EBC-4FD8-88F2-E797953C7A6C}"/>
              </a:ext>
            </a:extLst>
          </p:cNvPr>
          <p:cNvSpPr/>
          <p:nvPr/>
        </p:nvSpPr>
        <p:spPr>
          <a:xfrm>
            <a:off x="2768698" y="1366093"/>
            <a:ext cx="7767415" cy="5549601"/>
          </a:xfrm>
          <a:custGeom>
            <a:avLst/>
            <a:gdLst>
              <a:gd name="connsiteX0" fmla="*/ 0 w 3416190"/>
              <a:gd name="connsiteY0" fmla="*/ 0 h 5143500"/>
              <a:gd name="connsiteX1" fmla="*/ 3416190 w 3416190"/>
              <a:gd name="connsiteY1" fmla="*/ 0 h 5143500"/>
              <a:gd name="connsiteX2" fmla="*/ 3416190 w 3416190"/>
              <a:gd name="connsiteY2" fmla="*/ 5143500 h 5143500"/>
              <a:gd name="connsiteX3" fmla="*/ 0 w 3416190"/>
              <a:gd name="connsiteY3" fmla="*/ 5143500 h 5143500"/>
              <a:gd name="connsiteX4" fmla="*/ 0 w 3416190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0 w 4969218"/>
              <a:gd name="connsiteY3" fmla="*/ 5143500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2293258 w 4969218"/>
              <a:gd name="connsiteY3" fmla="*/ 5056414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711201 w 4969218"/>
              <a:gd name="connsiteY3" fmla="*/ 5128986 h 5143500"/>
              <a:gd name="connsiteX4" fmla="*/ 0 w 4969218"/>
              <a:gd name="connsiteY4" fmla="*/ 0 h 5143500"/>
              <a:gd name="connsiteX0" fmla="*/ 188685 w 4258017"/>
              <a:gd name="connsiteY0" fmla="*/ 43543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88685 w 4258017"/>
              <a:gd name="connsiteY4" fmla="*/ 43543 h 5143500"/>
              <a:gd name="connsiteX0" fmla="*/ 14513 w 4258017"/>
              <a:gd name="connsiteY0" fmla="*/ 14514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4513 w 4258017"/>
              <a:gd name="connsiteY4" fmla="*/ 14514 h 5143500"/>
              <a:gd name="connsiteX0" fmla="*/ 16 w 4243520"/>
              <a:gd name="connsiteY0" fmla="*/ 14514 h 5143500"/>
              <a:gd name="connsiteX1" fmla="*/ 2690492 w 4243520"/>
              <a:gd name="connsiteY1" fmla="*/ 0 h 5143500"/>
              <a:gd name="connsiteX2" fmla="*/ 4243520 w 4243520"/>
              <a:gd name="connsiteY2" fmla="*/ 5143500 h 5143500"/>
              <a:gd name="connsiteX3" fmla="*/ 1103103 w 4243520"/>
              <a:gd name="connsiteY3" fmla="*/ 4969329 h 5143500"/>
              <a:gd name="connsiteX4" fmla="*/ 16 w 4243520"/>
              <a:gd name="connsiteY4" fmla="*/ 14514 h 5143500"/>
              <a:gd name="connsiteX0" fmla="*/ 37 w 4243541"/>
              <a:gd name="connsiteY0" fmla="*/ 14514 h 5143500"/>
              <a:gd name="connsiteX1" fmla="*/ 2690513 w 4243541"/>
              <a:gd name="connsiteY1" fmla="*/ 0 h 5143500"/>
              <a:gd name="connsiteX2" fmla="*/ 4243541 w 4243541"/>
              <a:gd name="connsiteY2" fmla="*/ 5143500 h 5143500"/>
              <a:gd name="connsiteX3" fmla="*/ 449981 w 4243541"/>
              <a:gd name="connsiteY3" fmla="*/ 5114472 h 5143500"/>
              <a:gd name="connsiteX4" fmla="*/ 37 w 4243541"/>
              <a:gd name="connsiteY4" fmla="*/ 14514 h 5143500"/>
              <a:gd name="connsiteX0" fmla="*/ 87085 w 3793560"/>
              <a:gd name="connsiteY0" fmla="*/ 130628 h 5143500"/>
              <a:gd name="connsiteX1" fmla="*/ 2240532 w 3793560"/>
              <a:gd name="connsiteY1" fmla="*/ 0 h 5143500"/>
              <a:gd name="connsiteX2" fmla="*/ 3793560 w 3793560"/>
              <a:gd name="connsiteY2" fmla="*/ 5143500 h 5143500"/>
              <a:gd name="connsiteX3" fmla="*/ 0 w 3793560"/>
              <a:gd name="connsiteY3" fmla="*/ 5114472 h 5143500"/>
              <a:gd name="connsiteX4" fmla="*/ 87085 w 3793560"/>
              <a:gd name="connsiteY4" fmla="*/ 130628 h 5143500"/>
              <a:gd name="connsiteX0" fmla="*/ 643 w 3808718"/>
              <a:gd name="connsiteY0" fmla="*/ 0 h 5143501"/>
              <a:gd name="connsiteX1" fmla="*/ 2255690 w 3808718"/>
              <a:gd name="connsiteY1" fmla="*/ 1 h 5143501"/>
              <a:gd name="connsiteX2" fmla="*/ 3808718 w 3808718"/>
              <a:gd name="connsiteY2" fmla="*/ 5143501 h 5143501"/>
              <a:gd name="connsiteX3" fmla="*/ 15158 w 3808718"/>
              <a:gd name="connsiteY3" fmla="*/ 5114473 h 5143501"/>
              <a:gd name="connsiteX4" fmla="*/ 643 w 3808718"/>
              <a:gd name="connsiteY4" fmla="*/ 0 h 5143501"/>
              <a:gd name="connsiteX0" fmla="*/ 0 w 3808075"/>
              <a:gd name="connsiteY0" fmla="*/ 0 h 5143501"/>
              <a:gd name="connsiteX1" fmla="*/ 2255047 w 3808075"/>
              <a:gd name="connsiteY1" fmla="*/ 1 h 5143501"/>
              <a:gd name="connsiteX2" fmla="*/ 3808075 w 3808075"/>
              <a:gd name="connsiteY2" fmla="*/ 5143501 h 5143501"/>
              <a:gd name="connsiteX3" fmla="*/ 14515 w 3808075"/>
              <a:gd name="connsiteY3" fmla="*/ 5114473 h 5143501"/>
              <a:gd name="connsiteX4" fmla="*/ 0 w 3808075"/>
              <a:gd name="connsiteY4" fmla="*/ 0 h 5143501"/>
              <a:gd name="connsiteX0" fmla="*/ 1973942 w 5782017"/>
              <a:gd name="connsiteY0" fmla="*/ 0 h 5143501"/>
              <a:gd name="connsiteX1" fmla="*/ 4228989 w 5782017"/>
              <a:gd name="connsiteY1" fmla="*/ 1 h 5143501"/>
              <a:gd name="connsiteX2" fmla="*/ 5782017 w 5782017"/>
              <a:gd name="connsiteY2" fmla="*/ 5143501 h 5143501"/>
              <a:gd name="connsiteX3" fmla="*/ 0 w 5782017"/>
              <a:gd name="connsiteY3" fmla="*/ 5143501 h 5143501"/>
              <a:gd name="connsiteX4" fmla="*/ 1973942 w 5782017"/>
              <a:gd name="connsiteY4" fmla="*/ 0 h 5143501"/>
              <a:gd name="connsiteX0" fmla="*/ 0 w 5825561"/>
              <a:gd name="connsiteY0" fmla="*/ 0 h 5143501"/>
              <a:gd name="connsiteX1" fmla="*/ 4272533 w 5825561"/>
              <a:gd name="connsiteY1" fmla="*/ 1 h 5143501"/>
              <a:gd name="connsiteX2" fmla="*/ 5825561 w 5825561"/>
              <a:gd name="connsiteY2" fmla="*/ 5143501 h 5143501"/>
              <a:gd name="connsiteX3" fmla="*/ 43544 w 5825561"/>
              <a:gd name="connsiteY3" fmla="*/ 5143501 h 5143501"/>
              <a:gd name="connsiteX4" fmla="*/ 0 w 5825561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5561" h="5143501">
                <a:moveTo>
                  <a:pt x="0" y="0"/>
                </a:moveTo>
                <a:lnTo>
                  <a:pt x="4272533" y="1"/>
                </a:lnTo>
                <a:lnTo>
                  <a:pt x="5825561" y="5143501"/>
                </a:lnTo>
                <a:lnTo>
                  <a:pt x="43544" y="5143501"/>
                </a:lnTo>
                <a:cubicBezTo>
                  <a:pt x="48382" y="3438677"/>
                  <a:pt x="9676" y="1690310"/>
                  <a:pt x="0" y="0"/>
                </a:cubicBezTo>
                <a:close/>
              </a:path>
            </a:pathLst>
          </a:custGeom>
          <a:solidFill>
            <a:srgbClr val="EF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6AB5C1F-C1CF-47A4-8895-111E388AB70C}"/>
              </a:ext>
            </a:extLst>
          </p:cNvPr>
          <p:cNvSpPr/>
          <p:nvPr/>
        </p:nvSpPr>
        <p:spPr>
          <a:xfrm>
            <a:off x="-29496" y="414168"/>
            <a:ext cx="12221496" cy="904321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3503D2-7F1D-425C-B3C0-E08A7F67D7BB}"/>
              </a:ext>
            </a:extLst>
          </p:cNvPr>
          <p:cNvSpPr txBox="1"/>
          <p:nvPr/>
        </p:nvSpPr>
        <p:spPr>
          <a:xfrm>
            <a:off x="-202830" y="293336"/>
            <a:ext cx="12018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tx2"/>
                </a:solidFill>
                <a:latin typeface="Playfair Display" pitchFamily="2" charset="0"/>
              </a:rPr>
              <a:t>La </a:t>
            </a:r>
            <a:r>
              <a:rPr lang="es-MX" sz="3200" b="1" dirty="0">
                <a:solidFill>
                  <a:schemeClr val="tx2"/>
                </a:solidFill>
                <a:latin typeface="Playfair Display" pitchFamily="2" charset="0"/>
              </a:rPr>
              <a:t>segunda etapa</a:t>
            </a:r>
            <a:r>
              <a:rPr lang="es-MX" sz="3200" dirty="0">
                <a:solidFill>
                  <a:schemeClr val="tx2"/>
                </a:solidFill>
                <a:latin typeface="Playfair Display" pitchFamily="2" charset="0"/>
              </a:rPr>
              <a:t> se basó respecto al  </a:t>
            </a:r>
            <a:r>
              <a:rPr lang="es-MX" sz="3200" b="1" dirty="0">
                <a:solidFill>
                  <a:srgbClr val="3F86B7"/>
                </a:solidFill>
                <a:latin typeface="Playfair Display" pitchFamily="2" charset="0"/>
              </a:rPr>
              <a:t>Precio, es decir ¿qué variables son relevantes en el precio de una casa?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14EF5A7-C9E9-44E5-9D1E-218C19688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6" y="4154406"/>
            <a:ext cx="4205232" cy="263296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048DDCE-5360-40F2-98BF-52F8CEB63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10" y="4383578"/>
            <a:ext cx="5838336" cy="234606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6CBE315-ACB9-4499-AA4F-88B30814F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6" y="1406960"/>
            <a:ext cx="4220506" cy="271409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B89AB6F-BDDB-4A1A-81A9-C216C59A4F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10" y="1403485"/>
            <a:ext cx="5838335" cy="27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3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169E78A-DC11-4F37-B961-56C6889F1FDF}"/>
              </a:ext>
            </a:extLst>
          </p:cNvPr>
          <p:cNvSpPr/>
          <p:nvPr/>
        </p:nvSpPr>
        <p:spPr>
          <a:xfrm>
            <a:off x="-14748" y="0"/>
            <a:ext cx="12192000" cy="6915694"/>
          </a:xfrm>
          <a:prstGeom prst="rect">
            <a:avLst/>
          </a:prstGeom>
          <a:solidFill>
            <a:srgbClr val="EF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8C9E85-782F-4135-A93C-E3D7C8279A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83" y="10091"/>
            <a:ext cx="4709653" cy="6858000"/>
          </a:xfrm>
          <a:prstGeom prst="rect">
            <a:avLst/>
          </a:prstGeom>
        </p:spPr>
      </p:pic>
      <p:sp>
        <p:nvSpPr>
          <p:cNvPr id="6" name="4 Rectángulo">
            <a:extLst>
              <a:ext uri="{FF2B5EF4-FFF2-40B4-BE49-F238E27FC236}">
                <a16:creationId xmlns:a16="http://schemas.microsoft.com/office/drawing/2014/main" id="{56AFAB40-A889-4718-8762-B37BE9E91384}"/>
              </a:ext>
            </a:extLst>
          </p:cNvPr>
          <p:cNvSpPr/>
          <p:nvPr/>
        </p:nvSpPr>
        <p:spPr>
          <a:xfrm>
            <a:off x="3081113" y="1596384"/>
            <a:ext cx="7767415" cy="5549599"/>
          </a:xfrm>
          <a:custGeom>
            <a:avLst/>
            <a:gdLst>
              <a:gd name="connsiteX0" fmla="*/ 0 w 3416190"/>
              <a:gd name="connsiteY0" fmla="*/ 0 h 5143500"/>
              <a:gd name="connsiteX1" fmla="*/ 3416190 w 3416190"/>
              <a:gd name="connsiteY1" fmla="*/ 0 h 5143500"/>
              <a:gd name="connsiteX2" fmla="*/ 3416190 w 3416190"/>
              <a:gd name="connsiteY2" fmla="*/ 5143500 h 5143500"/>
              <a:gd name="connsiteX3" fmla="*/ 0 w 3416190"/>
              <a:gd name="connsiteY3" fmla="*/ 5143500 h 5143500"/>
              <a:gd name="connsiteX4" fmla="*/ 0 w 3416190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0 w 4969218"/>
              <a:gd name="connsiteY3" fmla="*/ 5143500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2293258 w 4969218"/>
              <a:gd name="connsiteY3" fmla="*/ 5056414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711201 w 4969218"/>
              <a:gd name="connsiteY3" fmla="*/ 5128986 h 5143500"/>
              <a:gd name="connsiteX4" fmla="*/ 0 w 4969218"/>
              <a:gd name="connsiteY4" fmla="*/ 0 h 5143500"/>
              <a:gd name="connsiteX0" fmla="*/ 188685 w 4258017"/>
              <a:gd name="connsiteY0" fmla="*/ 43543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88685 w 4258017"/>
              <a:gd name="connsiteY4" fmla="*/ 43543 h 5143500"/>
              <a:gd name="connsiteX0" fmla="*/ 14513 w 4258017"/>
              <a:gd name="connsiteY0" fmla="*/ 14514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4513 w 4258017"/>
              <a:gd name="connsiteY4" fmla="*/ 14514 h 5143500"/>
              <a:gd name="connsiteX0" fmla="*/ 16 w 4243520"/>
              <a:gd name="connsiteY0" fmla="*/ 14514 h 5143500"/>
              <a:gd name="connsiteX1" fmla="*/ 2690492 w 4243520"/>
              <a:gd name="connsiteY1" fmla="*/ 0 h 5143500"/>
              <a:gd name="connsiteX2" fmla="*/ 4243520 w 4243520"/>
              <a:gd name="connsiteY2" fmla="*/ 5143500 h 5143500"/>
              <a:gd name="connsiteX3" fmla="*/ 1103103 w 4243520"/>
              <a:gd name="connsiteY3" fmla="*/ 4969329 h 5143500"/>
              <a:gd name="connsiteX4" fmla="*/ 16 w 4243520"/>
              <a:gd name="connsiteY4" fmla="*/ 14514 h 5143500"/>
              <a:gd name="connsiteX0" fmla="*/ 37 w 4243541"/>
              <a:gd name="connsiteY0" fmla="*/ 14514 h 5143500"/>
              <a:gd name="connsiteX1" fmla="*/ 2690513 w 4243541"/>
              <a:gd name="connsiteY1" fmla="*/ 0 h 5143500"/>
              <a:gd name="connsiteX2" fmla="*/ 4243541 w 4243541"/>
              <a:gd name="connsiteY2" fmla="*/ 5143500 h 5143500"/>
              <a:gd name="connsiteX3" fmla="*/ 449981 w 4243541"/>
              <a:gd name="connsiteY3" fmla="*/ 5114472 h 5143500"/>
              <a:gd name="connsiteX4" fmla="*/ 37 w 4243541"/>
              <a:gd name="connsiteY4" fmla="*/ 14514 h 5143500"/>
              <a:gd name="connsiteX0" fmla="*/ 87085 w 3793560"/>
              <a:gd name="connsiteY0" fmla="*/ 130628 h 5143500"/>
              <a:gd name="connsiteX1" fmla="*/ 2240532 w 3793560"/>
              <a:gd name="connsiteY1" fmla="*/ 0 h 5143500"/>
              <a:gd name="connsiteX2" fmla="*/ 3793560 w 3793560"/>
              <a:gd name="connsiteY2" fmla="*/ 5143500 h 5143500"/>
              <a:gd name="connsiteX3" fmla="*/ 0 w 3793560"/>
              <a:gd name="connsiteY3" fmla="*/ 5114472 h 5143500"/>
              <a:gd name="connsiteX4" fmla="*/ 87085 w 3793560"/>
              <a:gd name="connsiteY4" fmla="*/ 130628 h 5143500"/>
              <a:gd name="connsiteX0" fmla="*/ 643 w 3808718"/>
              <a:gd name="connsiteY0" fmla="*/ 0 h 5143501"/>
              <a:gd name="connsiteX1" fmla="*/ 2255690 w 3808718"/>
              <a:gd name="connsiteY1" fmla="*/ 1 h 5143501"/>
              <a:gd name="connsiteX2" fmla="*/ 3808718 w 3808718"/>
              <a:gd name="connsiteY2" fmla="*/ 5143501 h 5143501"/>
              <a:gd name="connsiteX3" fmla="*/ 15158 w 3808718"/>
              <a:gd name="connsiteY3" fmla="*/ 5114473 h 5143501"/>
              <a:gd name="connsiteX4" fmla="*/ 643 w 3808718"/>
              <a:gd name="connsiteY4" fmla="*/ 0 h 5143501"/>
              <a:gd name="connsiteX0" fmla="*/ 0 w 3808075"/>
              <a:gd name="connsiteY0" fmla="*/ 0 h 5143501"/>
              <a:gd name="connsiteX1" fmla="*/ 2255047 w 3808075"/>
              <a:gd name="connsiteY1" fmla="*/ 1 h 5143501"/>
              <a:gd name="connsiteX2" fmla="*/ 3808075 w 3808075"/>
              <a:gd name="connsiteY2" fmla="*/ 5143501 h 5143501"/>
              <a:gd name="connsiteX3" fmla="*/ 14515 w 3808075"/>
              <a:gd name="connsiteY3" fmla="*/ 5114473 h 5143501"/>
              <a:gd name="connsiteX4" fmla="*/ 0 w 3808075"/>
              <a:gd name="connsiteY4" fmla="*/ 0 h 5143501"/>
              <a:gd name="connsiteX0" fmla="*/ 1973942 w 5782017"/>
              <a:gd name="connsiteY0" fmla="*/ 0 h 5143501"/>
              <a:gd name="connsiteX1" fmla="*/ 4228989 w 5782017"/>
              <a:gd name="connsiteY1" fmla="*/ 1 h 5143501"/>
              <a:gd name="connsiteX2" fmla="*/ 5782017 w 5782017"/>
              <a:gd name="connsiteY2" fmla="*/ 5143501 h 5143501"/>
              <a:gd name="connsiteX3" fmla="*/ 0 w 5782017"/>
              <a:gd name="connsiteY3" fmla="*/ 5143501 h 5143501"/>
              <a:gd name="connsiteX4" fmla="*/ 1973942 w 5782017"/>
              <a:gd name="connsiteY4" fmla="*/ 0 h 5143501"/>
              <a:gd name="connsiteX0" fmla="*/ 0 w 5825561"/>
              <a:gd name="connsiteY0" fmla="*/ 0 h 5143501"/>
              <a:gd name="connsiteX1" fmla="*/ 4272533 w 5825561"/>
              <a:gd name="connsiteY1" fmla="*/ 1 h 5143501"/>
              <a:gd name="connsiteX2" fmla="*/ 5825561 w 5825561"/>
              <a:gd name="connsiteY2" fmla="*/ 5143501 h 5143501"/>
              <a:gd name="connsiteX3" fmla="*/ 43544 w 5825561"/>
              <a:gd name="connsiteY3" fmla="*/ 5143501 h 5143501"/>
              <a:gd name="connsiteX4" fmla="*/ 0 w 5825561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5561" h="5143501">
                <a:moveTo>
                  <a:pt x="0" y="0"/>
                </a:moveTo>
                <a:lnTo>
                  <a:pt x="4272533" y="1"/>
                </a:lnTo>
                <a:lnTo>
                  <a:pt x="5825561" y="5143501"/>
                </a:lnTo>
                <a:lnTo>
                  <a:pt x="43544" y="5143501"/>
                </a:lnTo>
                <a:cubicBezTo>
                  <a:pt x="48382" y="3438677"/>
                  <a:pt x="9676" y="1690310"/>
                  <a:pt x="0" y="0"/>
                </a:cubicBezTo>
                <a:close/>
              </a:path>
            </a:pathLst>
          </a:custGeom>
          <a:solidFill>
            <a:srgbClr val="ACD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667"/>
          </a:p>
        </p:txBody>
      </p:sp>
      <p:sp>
        <p:nvSpPr>
          <p:cNvPr id="7" name="4 Rectángulo">
            <a:extLst>
              <a:ext uri="{FF2B5EF4-FFF2-40B4-BE49-F238E27FC236}">
                <a16:creationId xmlns:a16="http://schemas.microsoft.com/office/drawing/2014/main" id="{E3C09B8A-5EBC-4FD8-88F2-E797953C7A6C}"/>
              </a:ext>
            </a:extLst>
          </p:cNvPr>
          <p:cNvSpPr/>
          <p:nvPr/>
        </p:nvSpPr>
        <p:spPr>
          <a:xfrm>
            <a:off x="2768698" y="1366093"/>
            <a:ext cx="7767415" cy="5549601"/>
          </a:xfrm>
          <a:custGeom>
            <a:avLst/>
            <a:gdLst>
              <a:gd name="connsiteX0" fmla="*/ 0 w 3416190"/>
              <a:gd name="connsiteY0" fmla="*/ 0 h 5143500"/>
              <a:gd name="connsiteX1" fmla="*/ 3416190 w 3416190"/>
              <a:gd name="connsiteY1" fmla="*/ 0 h 5143500"/>
              <a:gd name="connsiteX2" fmla="*/ 3416190 w 3416190"/>
              <a:gd name="connsiteY2" fmla="*/ 5143500 h 5143500"/>
              <a:gd name="connsiteX3" fmla="*/ 0 w 3416190"/>
              <a:gd name="connsiteY3" fmla="*/ 5143500 h 5143500"/>
              <a:gd name="connsiteX4" fmla="*/ 0 w 3416190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0 w 4969218"/>
              <a:gd name="connsiteY3" fmla="*/ 5143500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2293258 w 4969218"/>
              <a:gd name="connsiteY3" fmla="*/ 5056414 h 5143500"/>
              <a:gd name="connsiteX4" fmla="*/ 0 w 4969218"/>
              <a:gd name="connsiteY4" fmla="*/ 0 h 5143500"/>
              <a:gd name="connsiteX0" fmla="*/ 0 w 4969218"/>
              <a:gd name="connsiteY0" fmla="*/ 0 h 5143500"/>
              <a:gd name="connsiteX1" fmla="*/ 3416190 w 4969218"/>
              <a:gd name="connsiteY1" fmla="*/ 0 h 5143500"/>
              <a:gd name="connsiteX2" fmla="*/ 4969218 w 4969218"/>
              <a:gd name="connsiteY2" fmla="*/ 5143500 h 5143500"/>
              <a:gd name="connsiteX3" fmla="*/ 711201 w 4969218"/>
              <a:gd name="connsiteY3" fmla="*/ 5128986 h 5143500"/>
              <a:gd name="connsiteX4" fmla="*/ 0 w 4969218"/>
              <a:gd name="connsiteY4" fmla="*/ 0 h 5143500"/>
              <a:gd name="connsiteX0" fmla="*/ 188685 w 4258017"/>
              <a:gd name="connsiteY0" fmla="*/ 43543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88685 w 4258017"/>
              <a:gd name="connsiteY4" fmla="*/ 43543 h 5143500"/>
              <a:gd name="connsiteX0" fmla="*/ 14513 w 4258017"/>
              <a:gd name="connsiteY0" fmla="*/ 14514 h 5143500"/>
              <a:gd name="connsiteX1" fmla="*/ 2704989 w 4258017"/>
              <a:gd name="connsiteY1" fmla="*/ 0 h 5143500"/>
              <a:gd name="connsiteX2" fmla="*/ 4258017 w 4258017"/>
              <a:gd name="connsiteY2" fmla="*/ 5143500 h 5143500"/>
              <a:gd name="connsiteX3" fmla="*/ 0 w 4258017"/>
              <a:gd name="connsiteY3" fmla="*/ 5128986 h 5143500"/>
              <a:gd name="connsiteX4" fmla="*/ 14513 w 4258017"/>
              <a:gd name="connsiteY4" fmla="*/ 14514 h 5143500"/>
              <a:gd name="connsiteX0" fmla="*/ 16 w 4243520"/>
              <a:gd name="connsiteY0" fmla="*/ 14514 h 5143500"/>
              <a:gd name="connsiteX1" fmla="*/ 2690492 w 4243520"/>
              <a:gd name="connsiteY1" fmla="*/ 0 h 5143500"/>
              <a:gd name="connsiteX2" fmla="*/ 4243520 w 4243520"/>
              <a:gd name="connsiteY2" fmla="*/ 5143500 h 5143500"/>
              <a:gd name="connsiteX3" fmla="*/ 1103103 w 4243520"/>
              <a:gd name="connsiteY3" fmla="*/ 4969329 h 5143500"/>
              <a:gd name="connsiteX4" fmla="*/ 16 w 4243520"/>
              <a:gd name="connsiteY4" fmla="*/ 14514 h 5143500"/>
              <a:gd name="connsiteX0" fmla="*/ 37 w 4243541"/>
              <a:gd name="connsiteY0" fmla="*/ 14514 h 5143500"/>
              <a:gd name="connsiteX1" fmla="*/ 2690513 w 4243541"/>
              <a:gd name="connsiteY1" fmla="*/ 0 h 5143500"/>
              <a:gd name="connsiteX2" fmla="*/ 4243541 w 4243541"/>
              <a:gd name="connsiteY2" fmla="*/ 5143500 h 5143500"/>
              <a:gd name="connsiteX3" fmla="*/ 449981 w 4243541"/>
              <a:gd name="connsiteY3" fmla="*/ 5114472 h 5143500"/>
              <a:gd name="connsiteX4" fmla="*/ 37 w 4243541"/>
              <a:gd name="connsiteY4" fmla="*/ 14514 h 5143500"/>
              <a:gd name="connsiteX0" fmla="*/ 87085 w 3793560"/>
              <a:gd name="connsiteY0" fmla="*/ 130628 h 5143500"/>
              <a:gd name="connsiteX1" fmla="*/ 2240532 w 3793560"/>
              <a:gd name="connsiteY1" fmla="*/ 0 h 5143500"/>
              <a:gd name="connsiteX2" fmla="*/ 3793560 w 3793560"/>
              <a:gd name="connsiteY2" fmla="*/ 5143500 h 5143500"/>
              <a:gd name="connsiteX3" fmla="*/ 0 w 3793560"/>
              <a:gd name="connsiteY3" fmla="*/ 5114472 h 5143500"/>
              <a:gd name="connsiteX4" fmla="*/ 87085 w 3793560"/>
              <a:gd name="connsiteY4" fmla="*/ 130628 h 5143500"/>
              <a:gd name="connsiteX0" fmla="*/ 643 w 3808718"/>
              <a:gd name="connsiteY0" fmla="*/ 0 h 5143501"/>
              <a:gd name="connsiteX1" fmla="*/ 2255690 w 3808718"/>
              <a:gd name="connsiteY1" fmla="*/ 1 h 5143501"/>
              <a:gd name="connsiteX2" fmla="*/ 3808718 w 3808718"/>
              <a:gd name="connsiteY2" fmla="*/ 5143501 h 5143501"/>
              <a:gd name="connsiteX3" fmla="*/ 15158 w 3808718"/>
              <a:gd name="connsiteY3" fmla="*/ 5114473 h 5143501"/>
              <a:gd name="connsiteX4" fmla="*/ 643 w 3808718"/>
              <a:gd name="connsiteY4" fmla="*/ 0 h 5143501"/>
              <a:gd name="connsiteX0" fmla="*/ 0 w 3808075"/>
              <a:gd name="connsiteY0" fmla="*/ 0 h 5143501"/>
              <a:gd name="connsiteX1" fmla="*/ 2255047 w 3808075"/>
              <a:gd name="connsiteY1" fmla="*/ 1 h 5143501"/>
              <a:gd name="connsiteX2" fmla="*/ 3808075 w 3808075"/>
              <a:gd name="connsiteY2" fmla="*/ 5143501 h 5143501"/>
              <a:gd name="connsiteX3" fmla="*/ 14515 w 3808075"/>
              <a:gd name="connsiteY3" fmla="*/ 5114473 h 5143501"/>
              <a:gd name="connsiteX4" fmla="*/ 0 w 3808075"/>
              <a:gd name="connsiteY4" fmla="*/ 0 h 5143501"/>
              <a:gd name="connsiteX0" fmla="*/ 1973942 w 5782017"/>
              <a:gd name="connsiteY0" fmla="*/ 0 h 5143501"/>
              <a:gd name="connsiteX1" fmla="*/ 4228989 w 5782017"/>
              <a:gd name="connsiteY1" fmla="*/ 1 h 5143501"/>
              <a:gd name="connsiteX2" fmla="*/ 5782017 w 5782017"/>
              <a:gd name="connsiteY2" fmla="*/ 5143501 h 5143501"/>
              <a:gd name="connsiteX3" fmla="*/ 0 w 5782017"/>
              <a:gd name="connsiteY3" fmla="*/ 5143501 h 5143501"/>
              <a:gd name="connsiteX4" fmla="*/ 1973942 w 5782017"/>
              <a:gd name="connsiteY4" fmla="*/ 0 h 5143501"/>
              <a:gd name="connsiteX0" fmla="*/ 0 w 5825561"/>
              <a:gd name="connsiteY0" fmla="*/ 0 h 5143501"/>
              <a:gd name="connsiteX1" fmla="*/ 4272533 w 5825561"/>
              <a:gd name="connsiteY1" fmla="*/ 1 h 5143501"/>
              <a:gd name="connsiteX2" fmla="*/ 5825561 w 5825561"/>
              <a:gd name="connsiteY2" fmla="*/ 5143501 h 5143501"/>
              <a:gd name="connsiteX3" fmla="*/ 43544 w 5825561"/>
              <a:gd name="connsiteY3" fmla="*/ 5143501 h 5143501"/>
              <a:gd name="connsiteX4" fmla="*/ 0 w 5825561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5561" h="5143501">
                <a:moveTo>
                  <a:pt x="0" y="0"/>
                </a:moveTo>
                <a:lnTo>
                  <a:pt x="4272533" y="1"/>
                </a:lnTo>
                <a:lnTo>
                  <a:pt x="5825561" y="5143501"/>
                </a:lnTo>
                <a:lnTo>
                  <a:pt x="43544" y="5143501"/>
                </a:lnTo>
                <a:cubicBezTo>
                  <a:pt x="48382" y="3438677"/>
                  <a:pt x="9676" y="1690310"/>
                  <a:pt x="0" y="0"/>
                </a:cubicBezTo>
                <a:close/>
              </a:path>
            </a:pathLst>
          </a:custGeom>
          <a:solidFill>
            <a:srgbClr val="EF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6AB5C1F-C1CF-47A4-8895-111E388AB70C}"/>
              </a:ext>
            </a:extLst>
          </p:cNvPr>
          <p:cNvSpPr/>
          <p:nvPr/>
        </p:nvSpPr>
        <p:spPr>
          <a:xfrm>
            <a:off x="-29496" y="414168"/>
            <a:ext cx="12221496" cy="904321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3503D2-7F1D-425C-B3C0-E08A7F67D7BB}"/>
              </a:ext>
            </a:extLst>
          </p:cNvPr>
          <p:cNvSpPr txBox="1"/>
          <p:nvPr/>
        </p:nvSpPr>
        <p:spPr>
          <a:xfrm>
            <a:off x="-202830" y="293336"/>
            <a:ext cx="12018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tx2"/>
                </a:solidFill>
                <a:latin typeface="Playfair Display" pitchFamily="2" charset="0"/>
              </a:rPr>
              <a:t>La </a:t>
            </a:r>
            <a:r>
              <a:rPr lang="es-MX" sz="3200" b="1" dirty="0">
                <a:solidFill>
                  <a:schemeClr val="tx2"/>
                </a:solidFill>
                <a:latin typeface="Playfair Display" pitchFamily="2" charset="0"/>
              </a:rPr>
              <a:t>segunda etapa</a:t>
            </a:r>
            <a:r>
              <a:rPr lang="es-MX" sz="3200" dirty="0">
                <a:solidFill>
                  <a:schemeClr val="tx2"/>
                </a:solidFill>
                <a:latin typeface="Playfair Display" pitchFamily="2" charset="0"/>
              </a:rPr>
              <a:t> se basó respecto al  </a:t>
            </a:r>
            <a:r>
              <a:rPr lang="es-MX" sz="3200" b="1" dirty="0">
                <a:solidFill>
                  <a:srgbClr val="3F86B7"/>
                </a:solidFill>
                <a:latin typeface="Playfair Display" pitchFamily="2" charset="0"/>
              </a:rPr>
              <a:t>Precio, es decir ¿qué variables son relevantes en el precio de una casa?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14EF5A7-C9E9-44E5-9D1E-218C19688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6" y="4154406"/>
            <a:ext cx="4205232" cy="263296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048DDCE-5360-40F2-98BF-52F8CEB63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10" y="4383578"/>
            <a:ext cx="5838336" cy="234606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6CBE315-ACB9-4499-AA4F-88B30814F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6" y="1406960"/>
            <a:ext cx="4220506" cy="271409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B89AB6F-BDDB-4A1A-81A9-C216C59A4F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10" y="1403485"/>
            <a:ext cx="5838335" cy="27140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AA6C9F0-8D1F-49F5-9DD8-54597866A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93" y="2979396"/>
            <a:ext cx="6831066" cy="29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14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497</Words>
  <Application>Microsoft Office PowerPoint</Application>
  <PresentationFormat>Panorámica</PresentationFormat>
  <Paragraphs>65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Playfair Display</vt:lpstr>
      <vt:lpstr>Soho Gothic Pro</vt:lpstr>
      <vt:lpstr>Soho Gothic Pro Light</vt:lpstr>
      <vt:lpstr>Soho Gothic Pro 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Covarrubias</dc:creator>
  <cp:lastModifiedBy>Carlos Covarrubias</cp:lastModifiedBy>
  <cp:revision>28</cp:revision>
  <dcterms:created xsi:type="dcterms:W3CDTF">2021-07-14T02:31:57Z</dcterms:created>
  <dcterms:modified xsi:type="dcterms:W3CDTF">2021-07-15T00:48:00Z</dcterms:modified>
</cp:coreProperties>
</file>