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0" r:id="rId11"/>
    <p:sldId id="261" r:id="rId12"/>
    <p:sldId id="262" r:id="rId13"/>
    <p:sldId id="265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7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5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3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4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5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oa.viav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0B1FA-6047-45DD-94B0-E1AAC6CDB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434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6" name="Imagen 5" descr="Imagen que contiene señal, luz&#10;&#10;Descripción generada automáticamente">
            <a:extLst>
              <a:ext uri="{FF2B5EF4-FFF2-40B4-BE49-F238E27FC236}">
                <a16:creationId xmlns:a16="http://schemas.microsoft.com/office/drawing/2014/main" id="{92991BC7-1B0C-4130-8A94-0D5F46759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3" r="-2" b="84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5C0732-8A53-4BBB-B172-80485994D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r>
              <a:rPr lang="es-MX" sz="5400"/>
              <a:t>Análisis estadístico - Bitcoin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FA0DD7-8617-4CE3-95E6-D6B7D94A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2000" dirty="0"/>
              <a:t>Joaquin Villamil</a:t>
            </a:r>
            <a:endParaRPr lang="es-MX" sz="2000"/>
          </a:p>
          <a:p>
            <a:pPr>
              <a:lnSpc>
                <a:spcPct val="100000"/>
              </a:lnSpc>
            </a:pPr>
            <a:r>
              <a:rPr lang="es-MX" sz="2000">
                <a:hlinkClick r:id="rId4"/>
              </a:rPr>
              <a:t>joa.viav@gmail.com</a:t>
            </a:r>
            <a:endParaRPr lang="es-MX" sz="2000"/>
          </a:p>
          <a:p>
            <a:pPr>
              <a:lnSpc>
                <a:spcPct val="100000"/>
              </a:lnSpc>
            </a:pPr>
            <a:r>
              <a:rPr lang="es-MX" sz="2000"/>
              <a:t>(+52) 55 7904 1814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0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ABB65-D91F-4763-87C2-2FF3B16D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Next </a:t>
            </a:r>
            <a:r>
              <a:rPr lang="es-MX" dirty="0" err="1"/>
              <a:t>steps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595DD-61BB-47CF-A77C-486A2F8B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Incluir valores exógenos a la correlación con el valor y el volumen de Bitcoin, para una mejor predicción para sucesos no predecibles.</a:t>
            </a:r>
          </a:p>
          <a:p>
            <a:r>
              <a:rPr lang="es-MX" dirty="0"/>
              <a:t>Web </a:t>
            </a:r>
            <a:r>
              <a:rPr lang="es-MX" dirty="0" err="1"/>
              <a:t>scrapping</a:t>
            </a:r>
            <a:r>
              <a:rPr lang="es-MX" dirty="0"/>
              <a:t> y NLP (Procesamiento de Lenguaje Natural)</a:t>
            </a:r>
          </a:p>
        </p:txBody>
      </p:sp>
    </p:spTree>
    <p:extLst>
      <p:ext uri="{BB962C8B-B14F-4D97-AF65-F5344CB8AC3E}">
        <p14:creationId xmlns:p14="http://schemas.microsoft.com/office/powerpoint/2010/main" val="411661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328CA-B476-4DBC-BC0A-7E6F099E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Mundo moderno con </a:t>
            </a:r>
            <a:r>
              <a:rPr lang="es-MX" dirty="0" err="1"/>
              <a:t>criptomoneadas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B6DFE5-B269-4BFC-8B18-2EEDDC75E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5"/>
          <a:stretch/>
        </p:blipFill>
        <p:spPr>
          <a:xfrm>
            <a:off x="1933152" y="2140640"/>
            <a:ext cx="8830135" cy="436894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60915B3-E6EF-4E1D-B76B-06C8FD8FD9B0}"/>
              </a:ext>
            </a:extLst>
          </p:cNvPr>
          <p:cNvSpPr/>
          <p:nvPr/>
        </p:nvSpPr>
        <p:spPr>
          <a:xfrm>
            <a:off x="2194560" y="2225040"/>
            <a:ext cx="2194560" cy="407416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E9B2D4-ED66-4AE4-BBB4-E47AAF26FAF8}"/>
              </a:ext>
            </a:extLst>
          </p:cNvPr>
          <p:cNvSpPr txBox="1"/>
          <p:nvPr/>
        </p:nvSpPr>
        <p:spPr>
          <a:xfrm>
            <a:off x="2880360" y="2267641"/>
            <a:ext cx="1706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Boom de bitcoin </a:t>
            </a:r>
          </a:p>
          <a:p>
            <a:r>
              <a:rPr lang="es-MX" sz="1100" dirty="0"/>
              <a:t>(Max = 19.8K USD)</a:t>
            </a:r>
            <a:endParaRPr lang="es-MX" sz="1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F74B27-8101-4BE8-B336-0B1B4F804052}"/>
              </a:ext>
            </a:extLst>
          </p:cNvPr>
          <p:cNvSpPr/>
          <p:nvPr/>
        </p:nvSpPr>
        <p:spPr>
          <a:xfrm>
            <a:off x="9502140" y="2235200"/>
            <a:ext cx="586740" cy="407416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A66FBD-BFA7-4B19-98B9-4E08CAAA74C7}"/>
              </a:ext>
            </a:extLst>
          </p:cNvPr>
          <p:cNvSpPr txBox="1"/>
          <p:nvPr/>
        </p:nvSpPr>
        <p:spPr>
          <a:xfrm>
            <a:off x="8220241" y="2267641"/>
            <a:ext cx="13297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COVID</a:t>
            </a:r>
          </a:p>
          <a:p>
            <a:r>
              <a:rPr lang="es-MX" sz="1100" dirty="0"/>
              <a:t>(Min = 4.8K USD)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06231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328CA-B476-4DBC-BC0A-7E6F099E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Mundo moderno con </a:t>
            </a:r>
            <a:r>
              <a:rPr lang="es-MX" dirty="0" err="1"/>
              <a:t>criptomoneadas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B6DFE5-B269-4BFC-8B18-2EEDDC75E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766" y="2197100"/>
            <a:ext cx="8928194" cy="454070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60915B3-E6EF-4E1D-B76B-06C8FD8FD9B0}"/>
              </a:ext>
            </a:extLst>
          </p:cNvPr>
          <p:cNvSpPr/>
          <p:nvPr/>
        </p:nvSpPr>
        <p:spPr>
          <a:xfrm>
            <a:off x="5228543" y="2354000"/>
            <a:ext cx="2155237" cy="407416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F74B27-8101-4BE8-B336-0B1B4F804052}"/>
              </a:ext>
            </a:extLst>
          </p:cNvPr>
          <p:cNvSpPr/>
          <p:nvPr/>
        </p:nvSpPr>
        <p:spPr>
          <a:xfrm>
            <a:off x="7428276" y="2354000"/>
            <a:ext cx="3300683" cy="4074160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A66FBD-BFA7-4B19-98B9-4E08CAAA74C7}"/>
              </a:ext>
            </a:extLst>
          </p:cNvPr>
          <p:cNvSpPr txBox="1"/>
          <p:nvPr/>
        </p:nvSpPr>
        <p:spPr>
          <a:xfrm>
            <a:off x="5236162" y="2354000"/>
            <a:ext cx="13297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COVID</a:t>
            </a:r>
          </a:p>
          <a:p>
            <a:r>
              <a:rPr lang="es-MX" sz="1100" dirty="0"/>
              <a:t>(Min = 4.8K USD)</a:t>
            </a:r>
            <a:endParaRPr lang="es-MX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FEBFD-7494-49C7-A803-C82387A7549D}"/>
              </a:ext>
            </a:extLst>
          </p:cNvPr>
          <p:cNvSpPr txBox="1"/>
          <p:nvPr/>
        </p:nvSpPr>
        <p:spPr>
          <a:xfrm>
            <a:off x="7499302" y="2355063"/>
            <a:ext cx="2891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Estabilidad en precio y volumen </a:t>
            </a:r>
          </a:p>
          <a:p>
            <a:r>
              <a:rPr lang="es-MX" sz="1100" dirty="0"/>
              <a:t>(Min = 4.8K USD)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268271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328CA-B476-4DBC-BC0A-7E6F099E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Mundo moderno con </a:t>
            </a:r>
            <a:r>
              <a:rPr lang="es-MX" dirty="0" err="1"/>
              <a:t>criptomoneadas</a:t>
            </a: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8CBABA-5661-4CB9-B7A9-8BF1DB49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1" y="2241489"/>
            <a:ext cx="11807641" cy="4470163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7A45858-2532-4BDE-A79D-296119820F5B}"/>
              </a:ext>
            </a:extLst>
          </p:cNvPr>
          <p:cNvSpPr/>
          <p:nvPr/>
        </p:nvSpPr>
        <p:spPr>
          <a:xfrm>
            <a:off x="7563774" y="2241489"/>
            <a:ext cx="4003829" cy="437237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BA445F-D5D5-425C-9F54-D18D1B64B73E}"/>
              </a:ext>
            </a:extLst>
          </p:cNvPr>
          <p:cNvSpPr txBox="1"/>
          <p:nvPr/>
        </p:nvSpPr>
        <p:spPr>
          <a:xfrm>
            <a:off x="7632467" y="2470473"/>
            <a:ext cx="2891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Estabilidad en precio y volumen </a:t>
            </a:r>
          </a:p>
          <a:p>
            <a:r>
              <a:rPr lang="es-MX" sz="1100" dirty="0"/>
              <a:t>(Min = 4.8K USD)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86168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456DF6-396A-400D-A7EC-A1B0ACB9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Definiendo periodo de interés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6AB048-89FB-4045-BD46-443803326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274" y="2139484"/>
            <a:ext cx="9363452" cy="40965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93CBA5-09A9-4F63-8EF8-BD6F68956E0C}"/>
              </a:ext>
            </a:extLst>
          </p:cNvPr>
          <p:cNvSpPr txBox="1"/>
          <p:nvPr/>
        </p:nvSpPr>
        <p:spPr>
          <a:xfrm>
            <a:off x="5424487" y="1345168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2018-2020</a:t>
            </a:r>
          </a:p>
        </p:txBody>
      </p:sp>
    </p:spTree>
    <p:extLst>
      <p:ext uri="{BB962C8B-B14F-4D97-AF65-F5344CB8AC3E}">
        <p14:creationId xmlns:p14="http://schemas.microsoft.com/office/powerpoint/2010/main" val="117806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456DF6-396A-400D-A7EC-A1B0ACB9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Definiendo periodo de interés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6AB048-89FB-4045-BD46-443803326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467173" y="2139484"/>
            <a:ext cx="9257653" cy="40965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CB9C673-73AB-4A3E-8560-887BFF67C9B8}"/>
              </a:ext>
            </a:extLst>
          </p:cNvPr>
          <p:cNvSpPr txBox="1"/>
          <p:nvPr/>
        </p:nvSpPr>
        <p:spPr>
          <a:xfrm>
            <a:off x="4942017" y="1356425"/>
            <a:ext cx="23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Últimos 65 días</a:t>
            </a:r>
          </a:p>
        </p:txBody>
      </p:sp>
    </p:spTree>
    <p:extLst>
      <p:ext uri="{BB962C8B-B14F-4D97-AF65-F5344CB8AC3E}">
        <p14:creationId xmlns:p14="http://schemas.microsoft.com/office/powerpoint/2010/main" val="2025864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6328CA-B476-4DBC-BC0A-7E6F099E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/>
              <a:t>Estadística</a:t>
            </a:r>
            <a:r>
              <a:rPr lang="en-US" sz="3400" dirty="0"/>
              <a:t> con Bitcoin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C70C2D-852B-4229-9958-CEB5813D47F9}"/>
              </a:ext>
            </a:extLst>
          </p:cNvPr>
          <p:cNvSpPr txBox="1"/>
          <p:nvPr/>
        </p:nvSpPr>
        <p:spPr>
          <a:xfrm>
            <a:off x="411480" y="2684095"/>
            <a:ext cx="3885312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 err="1"/>
              <a:t>Residuos</a:t>
            </a:r>
            <a:r>
              <a:rPr lang="en-US" sz="1700" dirty="0"/>
              <a:t> sin un </a:t>
            </a:r>
            <a:r>
              <a:rPr lang="en-US" sz="1700" dirty="0" err="1"/>
              <a:t>patrón</a:t>
            </a:r>
            <a:r>
              <a:rPr lang="en-US" sz="1700" dirty="0"/>
              <a:t> </a:t>
            </a:r>
            <a:r>
              <a:rPr lang="en-US" sz="1700" dirty="0" err="1"/>
              <a:t>definido</a:t>
            </a:r>
            <a:endParaRPr lang="en-US" sz="1700" dirty="0"/>
          </a:p>
          <a:p>
            <a:pPr marL="4572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 err="1"/>
              <a:t>Histograma</a:t>
            </a:r>
            <a:r>
              <a:rPr lang="en-US" sz="1700" dirty="0"/>
              <a:t> </a:t>
            </a:r>
            <a:r>
              <a:rPr lang="en-US" sz="1700" dirty="0" err="1"/>
              <a:t>acorde</a:t>
            </a:r>
            <a:r>
              <a:rPr lang="en-US" sz="1700" dirty="0"/>
              <a:t> a la campana</a:t>
            </a:r>
          </a:p>
          <a:p>
            <a:pPr marL="4572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Q-Q puntos </a:t>
            </a:r>
            <a:r>
              <a:rPr lang="en-US" sz="1700" dirty="0" err="1"/>
              <a:t>sobre</a:t>
            </a:r>
            <a:r>
              <a:rPr lang="en-US" sz="1700" dirty="0"/>
              <a:t> la </a:t>
            </a:r>
            <a:r>
              <a:rPr lang="en-US" sz="1700" dirty="0" err="1"/>
              <a:t>línea</a:t>
            </a:r>
            <a:endParaRPr lang="en-US" sz="1700" dirty="0"/>
          </a:p>
          <a:p>
            <a:pPr marL="4572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 err="1"/>
              <a:t>Correlograma</a:t>
            </a:r>
            <a:r>
              <a:rPr lang="en-US" sz="1700" dirty="0"/>
              <a:t> dentro del </a:t>
            </a:r>
            <a:r>
              <a:rPr lang="en-US" sz="1700" dirty="0" err="1"/>
              <a:t>área</a:t>
            </a:r>
            <a:r>
              <a:rPr lang="en-US" sz="1700" dirty="0"/>
              <a:t> = 95% de las </a:t>
            </a:r>
            <a:r>
              <a:rPr lang="en-US" sz="1700" dirty="0" err="1"/>
              <a:t>correlaciones</a:t>
            </a:r>
            <a:r>
              <a:rPr lang="en-US" sz="1700" dirty="0"/>
              <a:t> </a:t>
            </a:r>
            <a:r>
              <a:rPr lang="en-US" sz="1700" dirty="0" err="1"/>
              <a:t>mayores</a:t>
            </a:r>
            <a:r>
              <a:rPr lang="en-US" sz="1700" dirty="0"/>
              <a:t> a 1 no son </a:t>
            </a:r>
            <a:r>
              <a:rPr lang="en-US" sz="1700" dirty="0" err="1"/>
              <a:t>significantes</a:t>
            </a:r>
            <a:r>
              <a:rPr lang="en-US" sz="1700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A77F0E-F453-49FB-8F8E-C7991AD8B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708525"/>
            <a:ext cx="7382376" cy="3838834"/>
          </a:xfrm>
          <a:prstGeom prst="rect">
            <a:avLst/>
          </a:prstGeom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C6F2B4C-A750-441C-BDD1-AC836679D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14" y="3070705"/>
            <a:ext cx="321958" cy="321958"/>
          </a:xfrm>
          <a:prstGeom prst="rect">
            <a:avLst/>
          </a:prstGeom>
        </p:spPr>
      </p:pic>
      <p:pic>
        <p:nvPicPr>
          <p:cNvPr id="14" name="Imagen 1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33BFA2-75C8-4E53-9BD3-12E3EF574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541" y="3070705"/>
            <a:ext cx="321958" cy="321958"/>
          </a:xfrm>
          <a:prstGeom prst="rect">
            <a:avLst/>
          </a:prstGeom>
        </p:spPr>
      </p:pic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4CDAB87-D929-4531-AB33-096D5D567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14" y="4881440"/>
            <a:ext cx="321958" cy="321958"/>
          </a:xfrm>
          <a:prstGeom prst="rect">
            <a:avLst/>
          </a:prstGeom>
        </p:spPr>
      </p:pic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BB77EB2-2AE2-4E59-BC36-38BDADE64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541" y="4880456"/>
            <a:ext cx="321958" cy="3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77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8D079-D45B-48C7-8414-BD90C9A9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 dirty="0"/>
              <a:t>Predicción con 1 paso adelante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075A5D-655E-452E-9115-3666B99C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276346" cy="3207258"/>
          </a:xfrm>
        </p:spPr>
        <p:txBody>
          <a:bodyPr anchor="t"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1700" dirty="0"/>
              <a:t>La </a:t>
            </a:r>
            <a:r>
              <a:rPr lang="en-US" sz="1700" dirty="0" err="1"/>
              <a:t>predicción</a:t>
            </a:r>
            <a:r>
              <a:rPr lang="en-US" sz="1700" dirty="0"/>
              <a:t> </a:t>
            </a:r>
            <a:r>
              <a:rPr lang="en-US" sz="1700" dirty="0" err="1"/>
              <a:t>representa</a:t>
            </a:r>
            <a:r>
              <a:rPr lang="en-US" sz="1700" dirty="0"/>
              <a:t> un </a:t>
            </a:r>
            <a:r>
              <a:rPr lang="en-US" sz="1700" dirty="0" err="1"/>
              <a:t>apego</a:t>
            </a:r>
            <a:r>
              <a:rPr lang="en-US" sz="1700" dirty="0"/>
              <a:t> a la </a:t>
            </a:r>
            <a:r>
              <a:rPr lang="en-US" sz="1700" dirty="0" err="1"/>
              <a:t>tendencia</a:t>
            </a:r>
            <a:r>
              <a:rPr lang="en-US" sz="1700" dirty="0"/>
              <a:t> y </a:t>
            </a:r>
            <a:r>
              <a:rPr lang="en-US" sz="1700" dirty="0" err="1"/>
              <a:t>movimientos</a:t>
            </a:r>
            <a:r>
              <a:rPr lang="en-US" sz="1700" dirty="0"/>
              <a:t> </a:t>
            </a:r>
            <a:r>
              <a:rPr lang="en-US" sz="1700" dirty="0" err="1"/>
              <a:t>crecientes</a:t>
            </a:r>
            <a:r>
              <a:rPr lang="en-US" sz="1700" dirty="0"/>
              <a:t>/</a:t>
            </a:r>
            <a:r>
              <a:rPr lang="en-US" sz="1700" dirty="0" err="1"/>
              <a:t>decrecientes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comparación</a:t>
            </a:r>
            <a:r>
              <a:rPr lang="en-US" sz="1700" dirty="0"/>
              <a:t> con el </a:t>
            </a:r>
            <a:r>
              <a:rPr lang="en-US" sz="1700" dirty="0" err="1"/>
              <a:t>precio</a:t>
            </a:r>
            <a:r>
              <a:rPr lang="en-US" sz="1700" dirty="0"/>
              <a:t> real que </a:t>
            </a:r>
            <a:r>
              <a:rPr lang="en-US" sz="1700" dirty="0" err="1"/>
              <a:t>tuvo</a:t>
            </a:r>
            <a:r>
              <a:rPr lang="en-US" sz="1700" dirty="0"/>
              <a:t> a </a:t>
            </a:r>
            <a:r>
              <a:rPr lang="en-US" sz="1700" dirty="0" err="1"/>
              <a:t>partir</a:t>
            </a:r>
            <a:r>
              <a:rPr lang="en-US" sz="1700" dirty="0"/>
              <a:t> del </a:t>
            </a:r>
            <a:r>
              <a:rPr lang="en-US" sz="1700" dirty="0" err="1"/>
              <a:t>mes</a:t>
            </a:r>
            <a:r>
              <a:rPr lang="en-US" sz="1700" dirty="0"/>
              <a:t> de Junio </a:t>
            </a:r>
          </a:p>
          <a:p>
            <a:pPr algn="just">
              <a:lnSpc>
                <a:spcPct val="160000"/>
              </a:lnSpc>
            </a:pPr>
            <a:r>
              <a:rPr lang="en-US" sz="1700" dirty="0"/>
              <a:t>Podemos </a:t>
            </a:r>
            <a:r>
              <a:rPr lang="en-US" sz="1700" dirty="0" err="1"/>
              <a:t>contemplar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una </a:t>
            </a:r>
            <a:r>
              <a:rPr lang="en-US" sz="1700" dirty="0" err="1"/>
              <a:t>buena</a:t>
            </a:r>
            <a:r>
              <a:rPr lang="en-US" sz="1700" dirty="0"/>
              <a:t> </a:t>
            </a:r>
            <a:r>
              <a:rPr lang="en-US" sz="1700" dirty="0" err="1"/>
              <a:t>predicción</a:t>
            </a:r>
            <a:r>
              <a:rPr lang="en-US" sz="1700" dirty="0"/>
              <a:t> y </a:t>
            </a:r>
            <a:r>
              <a:rPr lang="en-US" sz="1700" dirty="0" err="1"/>
              <a:t>modelo</a:t>
            </a:r>
            <a:r>
              <a:rPr lang="en-US" sz="1700" dirty="0"/>
              <a:t> </a:t>
            </a:r>
            <a:r>
              <a:rPr lang="en-US" sz="1700" dirty="0" err="1"/>
              <a:t>estadistico</a:t>
            </a:r>
            <a:r>
              <a:rPr lang="en-US" sz="1700" dirty="0"/>
              <a:t> para pasar a </a:t>
            </a:r>
            <a:r>
              <a:rPr lang="en-US" sz="1700" dirty="0" err="1"/>
              <a:t>realizar</a:t>
            </a:r>
            <a:r>
              <a:rPr lang="en-US" sz="1700" dirty="0"/>
              <a:t> el forecast de un </a:t>
            </a:r>
            <a:r>
              <a:rPr lang="en-US" sz="1700" dirty="0" err="1"/>
              <a:t>periodo</a:t>
            </a:r>
            <a:r>
              <a:rPr lang="en-US" sz="1700" dirty="0"/>
              <a:t> </a:t>
            </a:r>
            <a:r>
              <a:rPr lang="en-US" sz="1700" dirty="0" err="1"/>
              <a:t>futuro</a:t>
            </a:r>
            <a:endParaRPr lang="en-US" sz="17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1212BC-889A-4DA8-9574-6DF9A2A5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610349"/>
            <a:ext cx="6922008" cy="37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301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8D079-D45B-48C7-8414-BD90C9A9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 dirty="0" err="1"/>
              <a:t>Forecast</a:t>
            </a:r>
            <a:r>
              <a:rPr lang="es-MX" sz="2800" dirty="0"/>
              <a:t> Bitcoin </a:t>
            </a:r>
            <a:br>
              <a:rPr lang="es-MX" sz="2800" dirty="0"/>
            </a:br>
            <a:r>
              <a:rPr lang="es-MX" sz="2000" dirty="0"/>
              <a:t>(+20 días)</a:t>
            </a:r>
            <a:endParaRPr lang="es-MX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075A5D-655E-452E-9115-3666B99C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372792"/>
          </a:xfrm>
        </p:spPr>
        <p:txBody>
          <a:bodyPr anchor="t"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1700" dirty="0"/>
              <a:t>El </a:t>
            </a:r>
            <a:r>
              <a:rPr lang="en-US" sz="1700" dirty="0" err="1"/>
              <a:t>pronostico</a:t>
            </a:r>
            <a:r>
              <a:rPr lang="en-US" sz="1700" dirty="0"/>
              <a:t> </a:t>
            </a:r>
            <a:r>
              <a:rPr lang="en-US" sz="1700" dirty="0" err="1"/>
              <a:t>nos</a:t>
            </a:r>
            <a:r>
              <a:rPr lang="en-US" sz="1700" dirty="0"/>
              <a:t> </a:t>
            </a:r>
            <a:r>
              <a:rPr lang="en-US" sz="1700" dirty="0" err="1"/>
              <a:t>indica</a:t>
            </a:r>
            <a:r>
              <a:rPr lang="en-US" sz="1700" dirty="0"/>
              <a:t> una </a:t>
            </a:r>
            <a:r>
              <a:rPr lang="en-US" sz="1700" dirty="0" err="1"/>
              <a:t>variación</a:t>
            </a:r>
            <a:r>
              <a:rPr lang="en-US" sz="1700" dirty="0"/>
              <a:t> </a:t>
            </a:r>
            <a:r>
              <a:rPr lang="en-US" sz="1700" dirty="0" err="1"/>
              <a:t>hacia</a:t>
            </a:r>
            <a:r>
              <a:rPr lang="en-US" sz="1700" dirty="0"/>
              <a:t> los 9550USD/BTC </a:t>
            </a:r>
            <a:r>
              <a:rPr lang="en-US" sz="1700" dirty="0" err="1"/>
              <a:t>en</a:t>
            </a:r>
            <a:r>
              <a:rPr lang="en-US" sz="1700" dirty="0"/>
              <a:t> los </a:t>
            </a:r>
            <a:r>
              <a:rPr lang="en-US" sz="1700" dirty="0" err="1"/>
              <a:t>próximos</a:t>
            </a:r>
            <a:r>
              <a:rPr lang="en-US" sz="1700" dirty="0"/>
              <a:t> 30 </a:t>
            </a:r>
            <a:r>
              <a:rPr lang="en-US" sz="1700" dirty="0" err="1"/>
              <a:t>días</a:t>
            </a:r>
            <a:r>
              <a:rPr lang="en-US" sz="1700" dirty="0"/>
              <a:t>. </a:t>
            </a:r>
          </a:p>
          <a:p>
            <a:pPr algn="just">
              <a:lnSpc>
                <a:spcPct val="160000"/>
              </a:lnSpc>
            </a:pPr>
            <a:r>
              <a:rPr lang="en-US" sz="1700" dirty="0"/>
              <a:t>Con el valor actual de 9300USD/BTC Podemos </a:t>
            </a:r>
            <a:r>
              <a:rPr lang="en-US" sz="1700" dirty="0" err="1"/>
              <a:t>tener</a:t>
            </a:r>
            <a:r>
              <a:rPr lang="en-US" sz="1700" dirty="0"/>
              <a:t> una </a:t>
            </a:r>
            <a:r>
              <a:rPr lang="en-US" sz="1700" dirty="0" err="1"/>
              <a:t>expectativa</a:t>
            </a:r>
            <a:r>
              <a:rPr lang="en-US" sz="1700" dirty="0"/>
              <a:t> de un </a:t>
            </a:r>
            <a:r>
              <a:rPr lang="en-US" sz="1700" dirty="0" err="1"/>
              <a:t>crecimiento</a:t>
            </a:r>
            <a:r>
              <a:rPr lang="en-US" sz="1700" dirty="0"/>
              <a:t> de 2.6% </a:t>
            </a:r>
            <a:r>
              <a:rPr lang="en-US" sz="1700" dirty="0" err="1"/>
              <a:t>en</a:t>
            </a:r>
            <a:r>
              <a:rPr lang="en-US" sz="1700" dirty="0"/>
              <a:t> los </a:t>
            </a:r>
            <a:r>
              <a:rPr lang="en-US" sz="1700" dirty="0" err="1"/>
              <a:t>siguientes</a:t>
            </a:r>
            <a:r>
              <a:rPr lang="en-US" sz="1700" dirty="0"/>
              <a:t> 30 </a:t>
            </a:r>
            <a:r>
              <a:rPr lang="en-US" sz="1700" dirty="0" err="1"/>
              <a:t>días</a:t>
            </a:r>
            <a:r>
              <a:rPr lang="en-US" sz="1700" dirty="0"/>
              <a:t>, </a:t>
            </a:r>
            <a:r>
              <a:rPr lang="en-US" sz="1700" dirty="0" err="1"/>
              <a:t>teniendo</a:t>
            </a:r>
            <a:r>
              <a:rPr lang="en-US" sz="1700" dirty="0"/>
              <a:t> 2 </a:t>
            </a:r>
            <a:r>
              <a:rPr lang="en-US" sz="1700" dirty="0" err="1"/>
              <a:t>picos</a:t>
            </a:r>
            <a:r>
              <a:rPr lang="en-US" sz="1700" dirty="0"/>
              <a:t> </a:t>
            </a:r>
            <a:r>
              <a:rPr lang="en-US" sz="1700" dirty="0" err="1"/>
              <a:t>potenciales</a:t>
            </a:r>
            <a:r>
              <a:rPr lang="en-US" sz="1700" dirty="0"/>
              <a:t> de puntos de </a:t>
            </a:r>
            <a:r>
              <a:rPr lang="en-US" sz="1700" dirty="0" err="1"/>
              <a:t>venta</a:t>
            </a:r>
            <a:r>
              <a:rPr lang="en-US" sz="1700" dirty="0"/>
              <a:t> para </a:t>
            </a:r>
            <a:r>
              <a:rPr lang="en-US" sz="1700" dirty="0" err="1"/>
              <a:t>obtener</a:t>
            </a:r>
            <a:r>
              <a:rPr lang="en-US" sz="1700" dirty="0"/>
              <a:t> ese </a:t>
            </a:r>
            <a:r>
              <a:rPr lang="en-US" sz="1700" dirty="0" err="1"/>
              <a:t>rendimiento</a:t>
            </a:r>
            <a:r>
              <a:rPr lang="en-US" sz="1700" dirty="0"/>
              <a:t>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1212BC-889A-4DA8-9574-6DF9A2A5A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01184" y="1722832"/>
            <a:ext cx="6922008" cy="35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69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B2441"/>
      </a:dk2>
      <a:lt2>
        <a:srgbClr val="E2E8E5"/>
      </a:lt2>
      <a:accent1>
        <a:srgbClr val="CA468C"/>
      </a:accent1>
      <a:accent2>
        <a:srgbClr val="B834B1"/>
      </a:accent2>
      <a:accent3>
        <a:srgbClr val="9A46CA"/>
      </a:accent3>
      <a:accent4>
        <a:srgbClr val="5B40BC"/>
      </a:accent4>
      <a:accent5>
        <a:srgbClr val="4660CA"/>
      </a:accent5>
      <a:accent6>
        <a:srgbClr val="3485B8"/>
      </a:accent6>
      <a:hlink>
        <a:srgbClr val="6367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896F7EA483647B644FAEF865D0D19" ma:contentTypeVersion="13" ma:contentTypeDescription="Create a new document." ma:contentTypeScope="" ma:versionID="3a405a265967bb6ca8aad72c85c2ff46">
  <xsd:schema xmlns:xsd="http://www.w3.org/2001/XMLSchema" xmlns:xs="http://www.w3.org/2001/XMLSchema" xmlns:p="http://schemas.microsoft.com/office/2006/metadata/properties" xmlns:ns3="076efb90-0b16-4d2b-a278-f517fe4841f6" xmlns:ns4="9f01c1b4-dbdb-4324-84e2-fba804aab4d8" targetNamespace="http://schemas.microsoft.com/office/2006/metadata/properties" ma:root="true" ma:fieldsID="c35ff2c5e68ffb4b900dde78d2a0e000" ns3:_="" ns4:_="">
    <xsd:import namespace="076efb90-0b16-4d2b-a278-f517fe4841f6"/>
    <xsd:import namespace="9f01c1b4-dbdb-4324-84e2-fba804aab4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efb90-0b16-4d2b-a278-f517fe4841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1c1b4-dbdb-4324-84e2-fba804aab4d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821057-BC4B-47D5-86D2-18DAF81D970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D063F5-B3CD-4671-ABF2-64E518B0F7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3C41A1-7E82-42FF-A7AB-7DA776EB00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6efb90-0b16-4d2b-a278-f517fe4841f6"/>
    <ds:schemaRef ds:uri="9f01c1b4-dbdb-4324-84e2-fba804aab4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270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Análisis estadístico - Bitcoin</vt:lpstr>
      <vt:lpstr>Mundo moderno con criptomoneadas</vt:lpstr>
      <vt:lpstr>Mundo moderno con criptomoneadas</vt:lpstr>
      <vt:lpstr>Mundo moderno con criptomoneadas</vt:lpstr>
      <vt:lpstr>Definiendo periodo de interés</vt:lpstr>
      <vt:lpstr>Definiendo periodo de interés</vt:lpstr>
      <vt:lpstr>Estadística con Bitcoin</vt:lpstr>
      <vt:lpstr>Predicción con 1 paso adelante</vt:lpstr>
      <vt:lpstr>Forecast Bitcoin  (+20 días)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estadístico - Bitcoin</dc:title>
  <dc:creator>Villamil, Joaquin</dc:creator>
  <cp:lastModifiedBy>Villamil, Joaquin</cp:lastModifiedBy>
  <cp:revision>3</cp:revision>
  <dcterms:created xsi:type="dcterms:W3CDTF">2020-07-14T00:44:59Z</dcterms:created>
  <dcterms:modified xsi:type="dcterms:W3CDTF">2020-07-14T01:24:39Z</dcterms:modified>
</cp:coreProperties>
</file>