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Roboto"/>
      <p:regular r:id="rId19"/>
      <p:bold r:id="rId20"/>
      <p:italic r:id="rId21"/>
      <p:boldItalic r:id="rId22"/>
    </p:embeddedFont>
    <p:embeddedFont>
      <p:font typeface="Roboto Mon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RobotoMono-bold.fntdata"/><Relationship Id="rId23" Type="http://schemas.openxmlformats.org/officeDocument/2006/relationships/font" Target="fonts/RobotoMon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Mono-boldItalic.fntdata"/><Relationship Id="rId25" Type="http://schemas.openxmlformats.org/officeDocument/2006/relationships/font" Target="fonts/RobotoMon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000">
                <a:solidFill>
                  <a:srgbClr val="172B4D"/>
                </a:solidFill>
                <a:latin typeface="Roboto"/>
                <a:ea typeface="Roboto"/>
                <a:cs typeface="Roboto"/>
                <a:sym typeface="Roboto"/>
              </a:rPr>
              <a:t>Subqueries and Temp Tables</a:t>
            </a:r>
            <a:endParaRPr b="1" sz="1000">
              <a:solidFill>
                <a:srgbClr val="172B4D"/>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 sz="1000">
                <a:solidFill>
                  <a:srgbClr val="172B4D"/>
                </a:solidFill>
                <a:latin typeface="Roboto"/>
                <a:ea typeface="Roboto"/>
                <a:cs typeface="Roboto"/>
                <a:sym typeface="Roboto"/>
              </a:rPr>
              <a:t>Lesson Goals</a:t>
            </a:r>
            <a:endParaRPr sz="1000">
              <a:solidFill>
                <a:srgbClr val="172B4D"/>
              </a:solidFill>
              <a:latin typeface="Roboto"/>
              <a:ea typeface="Roboto"/>
              <a:cs typeface="Roboto"/>
              <a:sym typeface="Roboto"/>
            </a:endParaRPr>
          </a:p>
          <a:p>
            <a:pPr indent="-292100" lvl="0" marL="457200" rtl="0" algn="l">
              <a:lnSpc>
                <a:spcPct val="100000"/>
              </a:lnSpc>
              <a:spcBef>
                <a:spcPts val="0"/>
              </a:spcBef>
              <a:spcAft>
                <a:spcPts val="0"/>
              </a:spcAft>
              <a:buClr>
                <a:srgbClr val="172B4D"/>
              </a:buClr>
              <a:buSzPts val="1000"/>
              <a:buFont typeface="Roboto"/>
              <a:buChar char="●"/>
            </a:pPr>
            <a:r>
              <a:rPr lang="en" sz="1000">
                <a:solidFill>
                  <a:srgbClr val="172B4D"/>
                </a:solidFill>
                <a:latin typeface="Roboto"/>
                <a:ea typeface="Roboto"/>
                <a:cs typeface="Roboto"/>
                <a:sym typeface="Roboto"/>
              </a:rPr>
              <a:t>Understand the need for subqueries and temp tables.</a:t>
            </a:r>
            <a:endParaRPr sz="1000">
              <a:solidFill>
                <a:srgbClr val="172B4D"/>
              </a:solidFill>
              <a:latin typeface="Roboto"/>
              <a:ea typeface="Roboto"/>
              <a:cs typeface="Roboto"/>
              <a:sym typeface="Roboto"/>
            </a:endParaRPr>
          </a:p>
          <a:p>
            <a:pPr indent="-292100" lvl="0" marL="457200" rtl="0" algn="l">
              <a:lnSpc>
                <a:spcPct val="100000"/>
              </a:lnSpc>
              <a:spcBef>
                <a:spcPts val="0"/>
              </a:spcBef>
              <a:spcAft>
                <a:spcPts val="0"/>
              </a:spcAft>
              <a:buClr>
                <a:srgbClr val="172B4D"/>
              </a:buClr>
              <a:buSzPts val="1000"/>
              <a:buFont typeface="Roboto"/>
              <a:buChar char="●"/>
            </a:pPr>
            <a:r>
              <a:rPr lang="en" sz="1000">
                <a:solidFill>
                  <a:srgbClr val="172B4D"/>
                </a:solidFill>
                <a:latin typeface="Roboto"/>
                <a:ea typeface="Roboto"/>
                <a:cs typeface="Roboto"/>
                <a:sym typeface="Roboto"/>
              </a:rPr>
              <a:t>Learn about subqueries and how they work.</a:t>
            </a:r>
            <a:endParaRPr sz="1000">
              <a:solidFill>
                <a:srgbClr val="172B4D"/>
              </a:solidFill>
              <a:latin typeface="Roboto"/>
              <a:ea typeface="Roboto"/>
              <a:cs typeface="Roboto"/>
              <a:sym typeface="Roboto"/>
            </a:endParaRPr>
          </a:p>
          <a:p>
            <a:pPr indent="-292100" lvl="0" marL="457200" rtl="0" algn="l">
              <a:lnSpc>
                <a:spcPct val="100000"/>
              </a:lnSpc>
              <a:spcBef>
                <a:spcPts val="0"/>
              </a:spcBef>
              <a:spcAft>
                <a:spcPts val="0"/>
              </a:spcAft>
              <a:buClr>
                <a:srgbClr val="172B4D"/>
              </a:buClr>
              <a:buSzPts val="1000"/>
              <a:buFont typeface="Roboto"/>
              <a:buChar char="●"/>
            </a:pPr>
            <a:r>
              <a:rPr lang="en" sz="1000">
                <a:solidFill>
                  <a:srgbClr val="172B4D"/>
                </a:solidFill>
                <a:latin typeface="Roboto"/>
                <a:ea typeface="Roboto"/>
                <a:cs typeface="Roboto"/>
                <a:sym typeface="Roboto"/>
              </a:rPr>
              <a:t>Learn how to join subqueries to tables inside a main query.</a:t>
            </a:r>
            <a:endParaRPr sz="1000">
              <a:solidFill>
                <a:srgbClr val="172B4D"/>
              </a:solidFill>
              <a:latin typeface="Roboto"/>
              <a:ea typeface="Roboto"/>
              <a:cs typeface="Roboto"/>
              <a:sym typeface="Roboto"/>
            </a:endParaRPr>
          </a:p>
          <a:p>
            <a:pPr indent="-292100" lvl="0" marL="457200" rtl="0" algn="l">
              <a:lnSpc>
                <a:spcPct val="100000"/>
              </a:lnSpc>
              <a:spcBef>
                <a:spcPts val="0"/>
              </a:spcBef>
              <a:spcAft>
                <a:spcPts val="0"/>
              </a:spcAft>
              <a:buClr>
                <a:srgbClr val="172B4D"/>
              </a:buClr>
              <a:buSzPts val="1000"/>
              <a:buFont typeface="Roboto"/>
              <a:buChar char="●"/>
            </a:pPr>
            <a:r>
              <a:rPr lang="en" sz="1000">
                <a:solidFill>
                  <a:srgbClr val="172B4D"/>
                </a:solidFill>
                <a:latin typeface="Roboto"/>
                <a:ea typeface="Roboto"/>
                <a:cs typeface="Roboto"/>
                <a:sym typeface="Roboto"/>
              </a:rPr>
              <a:t>Learn about temp tables and their benefits over subqueries.</a:t>
            </a:r>
            <a:endParaRPr sz="1000">
              <a:solidFill>
                <a:srgbClr val="172B4D"/>
              </a:solidFill>
              <a:latin typeface="Roboto"/>
              <a:ea typeface="Roboto"/>
              <a:cs typeface="Roboto"/>
              <a:sym typeface="Roboto"/>
            </a:endParaRPr>
          </a:p>
          <a:p>
            <a:pPr indent="-292100" lvl="0" marL="457200" rtl="0" algn="l">
              <a:lnSpc>
                <a:spcPct val="100000"/>
              </a:lnSpc>
              <a:spcBef>
                <a:spcPts val="0"/>
              </a:spcBef>
              <a:spcAft>
                <a:spcPts val="0"/>
              </a:spcAft>
              <a:buClr>
                <a:srgbClr val="172B4D"/>
              </a:buClr>
              <a:buSzPts val="1000"/>
              <a:buFont typeface="Roboto"/>
              <a:buChar char="●"/>
            </a:pPr>
            <a:r>
              <a:rPr lang="en" sz="1000">
                <a:solidFill>
                  <a:srgbClr val="172B4D"/>
                </a:solidFill>
                <a:latin typeface="Roboto"/>
                <a:ea typeface="Roboto"/>
                <a:cs typeface="Roboto"/>
                <a:sym typeface="Roboto"/>
              </a:rPr>
              <a:t>Learn how to swap out subqueries and temp tables from queries.</a:t>
            </a:r>
            <a:endParaRPr sz="1000">
              <a:solidFill>
                <a:srgbClr val="172B4D"/>
              </a:solidFill>
              <a:latin typeface="Roboto"/>
              <a:ea typeface="Roboto"/>
              <a:cs typeface="Roboto"/>
              <a:sym typeface="Roboto"/>
            </a:endParaRPr>
          </a:p>
          <a:p>
            <a:pPr indent="-292100" lvl="0" marL="457200" rtl="0" algn="l">
              <a:lnSpc>
                <a:spcPct val="100000"/>
              </a:lnSpc>
              <a:spcBef>
                <a:spcPts val="0"/>
              </a:spcBef>
              <a:spcAft>
                <a:spcPts val="0"/>
              </a:spcAft>
              <a:buClr>
                <a:srgbClr val="172B4D"/>
              </a:buClr>
              <a:buSzPts val="1000"/>
              <a:buFont typeface="Roboto"/>
              <a:buChar char="●"/>
            </a:pPr>
            <a:r>
              <a:rPr lang="en" sz="1000">
                <a:solidFill>
                  <a:srgbClr val="172B4D"/>
                </a:solidFill>
                <a:latin typeface="Roboto"/>
                <a:ea typeface="Roboto"/>
                <a:cs typeface="Roboto"/>
                <a:sym typeface="Roboto"/>
              </a:rPr>
              <a:t>Learn how to write efficient SQL queries.</a:t>
            </a:r>
            <a:endParaRPr sz="1000">
              <a:solidFill>
                <a:srgbClr val="172B4D"/>
              </a:solidFill>
              <a:latin typeface="Roboto"/>
              <a:ea typeface="Roboto"/>
              <a:cs typeface="Roboto"/>
              <a:sym typeface="Roboto"/>
            </a:endParaRPr>
          </a:p>
          <a:p>
            <a:pPr indent="0" lvl="0" marL="0" rtl="0" algn="l">
              <a:lnSpc>
                <a:spcPct val="100000"/>
              </a:lnSpc>
              <a:spcBef>
                <a:spcPts val="2100"/>
              </a:spcBef>
              <a:spcAft>
                <a:spcPts val="0"/>
              </a:spcAft>
              <a:buClr>
                <a:schemeClr val="dk1"/>
              </a:buClr>
              <a:buSzPts val="1100"/>
              <a:buFont typeface="Arial"/>
              <a:buNone/>
            </a:pPr>
            <a:r>
              <a:rPr lang="en" sz="1000">
                <a:solidFill>
                  <a:srgbClr val="172B4D"/>
                </a:solidFill>
                <a:latin typeface="Roboto"/>
                <a:ea typeface="Roboto"/>
                <a:cs typeface="Roboto"/>
                <a:sym typeface="Roboto"/>
              </a:rPr>
              <a:t>Introduction</a:t>
            </a:r>
            <a:endParaRPr sz="1000">
              <a:solidFill>
                <a:srgbClr val="172B4D"/>
              </a:solidFill>
              <a:latin typeface="Roboto"/>
              <a:ea typeface="Roboto"/>
              <a:cs typeface="Roboto"/>
              <a:sym typeface="Roboto"/>
            </a:endParaRPr>
          </a:p>
          <a:p>
            <a:pPr indent="0" lvl="0" marL="0" rtl="0" algn="l">
              <a:lnSpc>
                <a:spcPct val="100000"/>
              </a:lnSpc>
              <a:spcBef>
                <a:spcPts val="900"/>
              </a:spcBef>
              <a:spcAft>
                <a:spcPts val="0"/>
              </a:spcAft>
              <a:buClr>
                <a:schemeClr val="dk1"/>
              </a:buClr>
              <a:buSzPts val="1100"/>
              <a:buFont typeface="Arial"/>
              <a:buNone/>
            </a:pPr>
            <a:r>
              <a:rPr lang="en" sz="1000">
                <a:solidFill>
                  <a:srgbClr val="172B4D"/>
                </a:solidFill>
                <a:latin typeface="Roboto"/>
                <a:ea typeface="Roboto"/>
                <a:cs typeface="Roboto"/>
                <a:sym typeface="Roboto"/>
              </a:rPr>
              <a:t>When working with data in databases, there will often be times when you will need to perform a series of steps to transform the data into a form that answers the exact question you want to answer. These steps often require you to create a series of queries. There may be one query that returns part of the result you are looking for, a second query that returns another part, and a third query that provides the remaining information you need to put a report together. In cases like these, knowing how to properly use subqueries and temp tables can help you construct an efficient and repeatable analytical process for retrieving the information you need.</a:t>
            </a:r>
            <a:endParaRPr sz="1000">
              <a:solidFill>
                <a:srgbClr val="172B4D"/>
              </a:solidFill>
              <a:latin typeface="Roboto"/>
              <a:ea typeface="Roboto"/>
              <a:cs typeface="Roboto"/>
              <a:sym typeface="Roboto"/>
            </a:endParaRPr>
          </a:p>
          <a:p>
            <a:pPr indent="0" lvl="0" marL="0" rtl="0" algn="l">
              <a:lnSpc>
                <a:spcPct val="100000"/>
              </a:lnSpc>
              <a:spcBef>
                <a:spcPts val="900"/>
              </a:spcBef>
              <a:spcAft>
                <a:spcPts val="0"/>
              </a:spcAft>
              <a:buClr>
                <a:schemeClr val="dk1"/>
              </a:buClr>
              <a:buSzPts val="1100"/>
              <a:buFont typeface="Arial"/>
              <a:buNone/>
            </a:pPr>
            <a:r>
              <a:rPr lang="en" sz="1000">
                <a:solidFill>
                  <a:srgbClr val="172B4D"/>
                </a:solidFill>
                <a:latin typeface="Roboto"/>
                <a:ea typeface="Roboto"/>
                <a:cs typeface="Roboto"/>
                <a:sym typeface="Roboto"/>
              </a:rPr>
              <a:t>In this lesson, we are going to learn about subqueries and temp tables, including the differences between them, how to write SQL code that utilizes them, and when one is preferable over the other. We will continue using the familiar publications database from previous lessons to explore examples of how these concepts can be applied. Finally, we will provide you with some useful tips on how to write efficient SQL queries.</a:t>
            </a:r>
            <a:endParaRPr sz="1000">
              <a:solidFill>
                <a:srgbClr val="172B4D"/>
              </a:solidFill>
              <a:latin typeface="Roboto"/>
              <a:ea typeface="Roboto"/>
              <a:cs typeface="Roboto"/>
              <a:sym typeface="Roboto"/>
            </a:endParaRPr>
          </a:p>
          <a:p>
            <a:pPr indent="0" lvl="0" marL="0" rtl="0" algn="l">
              <a:lnSpc>
                <a:spcPct val="100000"/>
              </a:lnSpc>
              <a:spcBef>
                <a:spcPts val="900"/>
              </a:spcBef>
              <a:spcAft>
                <a:spcPts val="0"/>
              </a:spcAft>
              <a:buNone/>
            </a:pPr>
            <a:r>
              <a:t/>
            </a:r>
            <a:endParaRPr sz="1000">
              <a:solidFill>
                <a:srgbClr val="172B4D"/>
              </a:solidFill>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f4f278a3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f4f278a3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Clr>
                <a:schemeClr val="dk1"/>
              </a:buClr>
              <a:buSzPts val="1100"/>
              <a:buFont typeface="Arial"/>
              <a:buNone/>
            </a:pPr>
            <a:r>
              <a:rPr lang="en" sz="1050">
                <a:solidFill>
                  <a:srgbClr val="172B4D"/>
                </a:solidFill>
                <a:latin typeface="Roboto"/>
                <a:ea typeface="Roboto"/>
                <a:cs typeface="Roboto"/>
                <a:sym typeface="Roboto"/>
              </a:rPr>
              <a:t>Up until this point, we have been using </a:t>
            </a:r>
            <a:r>
              <a:rPr lang="en" sz="900">
                <a:solidFill>
                  <a:srgbClr val="172B4D"/>
                </a:solidFill>
                <a:highlight>
                  <a:srgbClr val="F4F5F7"/>
                </a:highlight>
                <a:latin typeface="Roboto Mono"/>
                <a:ea typeface="Roboto Mono"/>
                <a:cs typeface="Roboto Mono"/>
                <a:sym typeface="Roboto Mono"/>
              </a:rPr>
              <a:t>SELECT</a:t>
            </a:r>
            <a:r>
              <a:rPr lang="en" sz="1050">
                <a:solidFill>
                  <a:srgbClr val="172B4D"/>
                </a:solidFill>
                <a:latin typeface="Roboto"/>
                <a:ea typeface="Roboto"/>
                <a:cs typeface="Roboto"/>
                <a:sym typeface="Roboto"/>
              </a:rPr>
              <a:t> queries to retrieve data from a database. However, this is only part of what queries can help you do. There is an entire class of queries called </a:t>
            </a:r>
            <a:r>
              <a:rPr i="1" lang="en" sz="1050">
                <a:solidFill>
                  <a:srgbClr val="172B4D"/>
                </a:solidFill>
                <a:latin typeface="Roboto"/>
                <a:ea typeface="Roboto"/>
                <a:cs typeface="Roboto"/>
                <a:sym typeface="Roboto"/>
              </a:rPr>
              <a:t>action queries</a:t>
            </a:r>
            <a:r>
              <a:rPr lang="en" sz="1050">
                <a:solidFill>
                  <a:srgbClr val="172B4D"/>
                </a:solidFill>
                <a:latin typeface="Roboto"/>
                <a:ea typeface="Roboto"/>
                <a:cs typeface="Roboto"/>
                <a:sym typeface="Roboto"/>
              </a:rPr>
              <a:t> that let you perform various actions such as:</a:t>
            </a:r>
            <a:endParaRPr sz="1050">
              <a:solidFill>
                <a:srgbClr val="172B4D"/>
              </a:solidFill>
              <a:latin typeface="Roboto"/>
              <a:ea typeface="Roboto"/>
              <a:cs typeface="Roboto"/>
              <a:sym typeface="Roboto"/>
            </a:endParaRPr>
          </a:p>
          <a:p>
            <a:pPr indent="-295275" lvl="0" marL="457200" rtl="0" algn="l">
              <a:lnSpc>
                <a:spcPct val="115000"/>
              </a:lnSpc>
              <a:spcBef>
                <a:spcPts val="1800"/>
              </a:spcBef>
              <a:spcAft>
                <a:spcPts val="0"/>
              </a:spcAft>
              <a:buClr>
                <a:srgbClr val="172B4D"/>
              </a:buClr>
              <a:buSzPts val="1050"/>
              <a:buFont typeface="Roboto"/>
              <a:buChar char="●"/>
            </a:pPr>
            <a:r>
              <a:rPr lang="en" sz="1050">
                <a:solidFill>
                  <a:srgbClr val="172B4D"/>
                </a:solidFill>
                <a:latin typeface="Roboto"/>
                <a:ea typeface="Roboto"/>
                <a:cs typeface="Roboto"/>
                <a:sym typeface="Roboto"/>
              </a:rPr>
              <a:t>Creating a new table</a:t>
            </a:r>
            <a:endParaRPr sz="1050">
              <a:solidFill>
                <a:srgbClr val="172B4D"/>
              </a:solidFill>
              <a:latin typeface="Roboto"/>
              <a:ea typeface="Roboto"/>
              <a:cs typeface="Roboto"/>
              <a:sym typeface="Roboto"/>
            </a:endParaRPr>
          </a:p>
          <a:p>
            <a:pPr indent="-295275" lvl="0" marL="457200" rtl="0" algn="l">
              <a:lnSpc>
                <a:spcPct val="115000"/>
              </a:lnSpc>
              <a:spcBef>
                <a:spcPts val="0"/>
              </a:spcBef>
              <a:spcAft>
                <a:spcPts val="0"/>
              </a:spcAft>
              <a:buClr>
                <a:srgbClr val="172B4D"/>
              </a:buClr>
              <a:buSzPts val="1050"/>
              <a:buFont typeface="Roboto"/>
              <a:buChar char="●"/>
            </a:pPr>
            <a:r>
              <a:rPr lang="en" sz="1050">
                <a:solidFill>
                  <a:srgbClr val="172B4D"/>
                </a:solidFill>
                <a:latin typeface="Roboto"/>
                <a:ea typeface="Roboto"/>
                <a:cs typeface="Roboto"/>
                <a:sym typeface="Roboto"/>
              </a:rPr>
              <a:t>Appending records into a table</a:t>
            </a:r>
            <a:endParaRPr sz="1050">
              <a:solidFill>
                <a:srgbClr val="172B4D"/>
              </a:solidFill>
              <a:latin typeface="Roboto"/>
              <a:ea typeface="Roboto"/>
              <a:cs typeface="Roboto"/>
              <a:sym typeface="Roboto"/>
            </a:endParaRPr>
          </a:p>
          <a:p>
            <a:pPr indent="-295275" lvl="0" marL="457200" rtl="0" algn="l">
              <a:lnSpc>
                <a:spcPct val="115000"/>
              </a:lnSpc>
              <a:spcBef>
                <a:spcPts val="0"/>
              </a:spcBef>
              <a:spcAft>
                <a:spcPts val="0"/>
              </a:spcAft>
              <a:buClr>
                <a:srgbClr val="172B4D"/>
              </a:buClr>
              <a:buSzPts val="1050"/>
              <a:buFont typeface="Roboto"/>
              <a:buChar char="●"/>
            </a:pPr>
            <a:r>
              <a:rPr lang="en" sz="1050">
                <a:solidFill>
                  <a:srgbClr val="172B4D"/>
                </a:solidFill>
                <a:latin typeface="Roboto"/>
                <a:ea typeface="Roboto"/>
                <a:cs typeface="Roboto"/>
                <a:sym typeface="Roboto"/>
              </a:rPr>
              <a:t>Deleting records from a table</a:t>
            </a:r>
            <a:endParaRPr sz="1050">
              <a:solidFill>
                <a:srgbClr val="172B4D"/>
              </a:solidFill>
              <a:latin typeface="Roboto"/>
              <a:ea typeface="Roboto"/>
              <a:cs typeface="Roboto"/>
              <a:sym typeface="Roboto"/>
            </a:endParaRPr>
          </a:p>
          <a:p>
            <a:pPr indent="-295275" lvl="0" marL="457200" rtl="0" algn="l">
              <a:lnSpc>
                <a:spcPct val="115000"/>
              </a:lnSpc>
              <a:spcBef>
                <a:spcPts val="0"/>
              </a:spcBef>
              <a:spcAft>
                <a:spcPts val="0"/>
              </a:spcAft>
              <a:buClr>
                <a:srgbClr val="172B4D"/>
              </a:buClr>
              <a:buSzPts val="1050"/>
              <a:buFont typeface="Roboto"/>
              <a:buChar char="●"/>
            </a:pPr>
            <a:r>
              <a:rPr lang="en" sz="1050">
                <a:solidFill>
                  <a:srgbClr val="172B4D"/>
                </a:solidFill>
                <a:latin typeface="Roboto"/>
                <a:ea typeface="Roboto"/>
                <a:cs typeface="Roboto"/>
                <a:sym typeface="Roboto"/>
              </a:rPr>
              <a:t>Updating records in a table</a:t>
            </a:r>
            <a:endParaRPr sz="1050">
              <a:solidFill>
                <a:srgbClr val="172B4D"/>
              </a:solidFill>
              <a:latin typeface="Roboto"/>
              <a:ea typeface="Roboto"/>
              <a:cs typeface="Roboto"/>
              <a:sym typeface="Roboto"/>
            </a:endParaRPr>
          </a:p>
          <a:p>
            <a:pPr indent="0" lvl="0" marL="0" rtl="0" algn="l">
              <a:lnSpc>
                <a:spcPct val="115000"/>
              </a:lnSpc>
              <a:spcBef>
                <a:spcPts val="900"/>
              </a:spcBef>
              <a:spcAft>
                <a:spcPts val="0"/>
              </a:spcAft>
              <a:buClr>
                <a:schemeClr val="dk1"/>
              </a:buClr>
              <a:buSzPts val="1100"/>
              <a:buFont typeface="Arial"/>
              <a:buNone/>
            </a:pPr>
            <a:r>
              <a:rPr lang="en" sz="1050">
                <a:solidFill>
                  <a:srgbClr val="172B4D"/>
                </a:solidFill>
                <a:latin typeface="Roboto"/>
                <a:ea typeface="Roboto"/>
                <a:cs typeface="Roboto"/>
                <a:sym typeface="Roboto"/>
              </a:rPr>
              <a:t>In this lesson, we will learn about these action queries and how to append, delete, and update records using them in MySQL.</a:t>
            </a:r>
            <a:endParaRPr sz="1050">
              <a:solidFill>
                <a:srgbClr val="172B4D"/>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ec6aa543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ec6aa543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00">
              <a:solidFill>
                <a:srgbClr val="172B4D"/>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e305e39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e305e39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50">
                <a:solidFill>
                  <a:srgbClr val="172B4D"/>
                </a:solidFill>
                <a:latin typeface="Roboto"/>
                <a:ea typeface="Roboto"/>
                <a:cs typeface="Roboto"/>
                <a:sym typeface="Roboto"/>
              </a:rPr>
              <a:t>A </a:t>
            </a:r>
            <a:r>
              <a:rPr i="1" lang="en" sz="1050">
                <a:solidFill>
                  <a:srgbClr val="172B4D"/>
                </a:solidFill>
                <a:latin typeface="Roboto"/>
                <a:ea typeface="Roboto"/>
                <a:cs typeface="Roboto"/>
                <a:sym typeface="Roboto"/>
              </a:rPr>
              <a:t>make table query</a:t>
            </a:r>
            <a:r>
              <a:rPr lang="en" sz="1050">
                <a:solidFill>
                  <a:srgbClr val="172B4D"/>
                </a:solidFill>
                <a:latin typeface="Roboto"/>
                <a:ea typeface="Roboto"/>
                <a:cs typeface="Roboto"/>
                <a:sym typeface="Roboto"/>
              </a:rPr>
              <a:t> creates a new, permanent table in the database from the results of a query. This is similar to how a temp table is created, but the table resulting from a make table query will still exist in the database after the SQL session has ended whereas a temp table will not.</a:t>
            </a:r>
            <a:endParaRPr sz="1050">
              <a:solidFill>
                <a:srgbClr val="172B4D"/>
              </a:solidFill>
              <a:latin typeface="Roboto"/>
              <a:ea typeface="Roboto"/>
              <a:cs typeface="Roboto"/>
              <a:sym typeface="Roboto"/>
            </a:endParaRPr>
          </a:p>
          <a:p>
            <a:pPr indent="0" lvl="0" marL="0" rtl="0" algn="l">
              <a:lnSpc>
                <a:spcPct val="115000"/>
              </a:lnSpc>
              <a:spcBef>
                <a:spcPts val="0"/>
              </a:spcBef>
              <a:spcAft>
                <a:spcPts val="0"/>
              </a:spcAft>
              <a:buNone/>
            </a:pPr>
            <a:r>
              <a:rPr lang="en" sz="1050">
                <a:solidFill>
                  <a:srgbClr val="172B4D"/>
                </a:solidFill>
                <a:latin typeface="Roboto"/>
                <a:ea typeface="Roboto"/>
                <a:cs typeface="Roboto"/>
                <a:sym typeface="Roboto"/>
              </a:rPr>
              <a:t>For example, if we wanted to create a permanent table containing the total number of orders, items sold, and quantity sold per store in our publications database, we would do so using the </a:t>
            </a:r>
            <a:r>
              <a:rPr lang="en" sz="900">
                <a:solidFill>
                  <a:srgbClr val="172B4D"/>
                </a:solidFill>
                <a:highlight>
                  <a:srgbClr val="F4F5F7"/>
                </a:highlight>
                <a:latin typeface="Roboto Mono"/>
                <a:ea typeface="Roboto Mono"/>
                <a:cs typeface="Roboto Mono"/>
                <a:sym typeface="Roboto Mono"/>
              </a:rPr>
              <a:t>CREATE TABLE </a:t>
            </a:r>
            <a:r>
              <a:rPr lang="en" sz="1050">
                <a:solidFill>
                  <a:srgbClr val="172B4D"/>
                </a:solidFill>
                <a:latin typeface="Roboto"/>
                <a:ea typeface="Roboto"/>
                <a:cs typeface="Roboto"/>
                <a:sym typeface="Roboto"/>
              </a:rPr>
              <a:t>command as follows.</a:t>
            </a:r>
            <a:endParaRPr sz="1050">
              <a:solidFill>
                <a:srgbClr val="172B4D"/>
              </a:solidFill>
              <a:latin typeface="Roboto"/>
              <a:ea typeface="Roboto"/>
              <a:cs typeface="Roboto"/>
              <a:sym typeface="Roboto"/>
            </a:endParaRPr>
          </a:p>
          <a:p>
            <a:pPr indent="0" lvl="0" marL="0" rtl="0" algn="l">
              <a:lnSpc>
                <a:spcPct val="115000"/>
              </a:lnSpc>
              <a:spcBef>
                <a:spcPts val="900"/>
              </a:spcBef>
              <a:spcAft>
                <a:spcPts val="0"/>
              </a:spcAft>
              <a:buNone/>
            </a:pPr>
            <a:r>
              <a:rPr lang="en" sz="1050">
                <a:solidFill>
                  <a:srgbClr val="172B4D"/>
                </a:solidFill>
                <a:latin typeface="Roboto"/>
                <a:ea typeface="Roboto"/>
                <a:cs typeface="Roboto"/>
                <a:sym typeface="Roboto"/>
              </a:rPr>
              <a:t>Even if we end our SQL session and start a new one, we will still be able to query this table as it is now a permanent table in the database.</a:t>
            </a:r>
            <a:endParaRPr sz="1050">
              <a:solidFill>
                <a:srgbClr val="172B4D"/>
              </a:solidFill>
              <a:latin typeface="Roboto"/>
              <a:ea typeface="Roboto"/>
              <a:cs typeface="Roboto"/>
              <a:sym typeface="Roboto"/>
            </a:endParaRPr>
          </a:p>
          <a:p>
            <a:pPr indent="0" lvl="0" marL="0" rtl="0" algn="l">
              <a:lnSpc>
                <a:spcPct val="115000"/>
              </a:lnSpc>
              <a:spcBef>
                <a:spcPts val="900"/>
              </a:spcBef>
              <a:spcAft>
                <a:spcPts val="0"/>
              </a:spcAft>
              <a:buNone/>
            </a:pPr>
            <a:r>
              <a:t/>
            </a:r>
            <a:endParaRPr sz="1050">
              <a:solidFill>
                <a:srgbClr val="172B4D"/>
              </a:solidFill>
              <a:latin typeface="Roboto"/>
              <a:ea typeface="Roboto"/>
              <a:cs typeface="Roboto"/>
              <a:sym typeface="Roboto"/>
            </a:endParaRPr>
          </a:p>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A </a:t>
            </a:r>
            <a:r>
              <a:rPr i="1" lang="en" sz="1050">
                <a:solidFill>
                  <a:srgbClr val="172B4D"/>
                </a:solidFill>
                <a:highlight>
                  <a:srgbClr val="FFFFFF"/>
                </a:highlight>
                <a:latin typeface="Roboto"/>
                <a:ea typeface="Roboto"/>
                <a:cs typeface="Roboto"/>
                <a:sym typeface="Roboto"/>
              </a:rPr>
              <a:t>delete query</a:t>
            </a:r>
            <a:r>
              <a:rPr lang="en" sz="1050">
                <a:solidFill>
                  <a:srgbClr val="172B4D"/>
                </a:solidFill>
                <a:highlight>
                  <a:srgbClr val="FFFFFF"/>
                </a:highlight>
                <a:latin typeface="Roboto"/>
                <a:ea typeface="Roboto"/>
                <a:cs typeface="Roboto"/>
                <a:sym typeface="Roboto"/>
              </a:rPr>
              <a:t> removes records from a table. It allows for deletion of records either completely or based on some condition. For example, if we wanted to delete stores from our </a:t>
            </a:r>
            <a:r>
              <a:rPr lang="en" sz="900">
                <a:solidFill>
                  <a:srgbClr val="172B4D"/>
                </a:solidFill>
                <a:highlight>
                  <a:srgbClr val="F4F5F7"/>
                </a:highlight>
                <a:latin typeface="Roboto Mono"/>
                <a:ea typeface="Roboto Mono"/>
                <a:cs typeface="Roboto Mono"/>
                <a:sym typeface="Roboto Mono"/>
              </a:rPr>
              <a:t>store_sales_summary</a:t>
            </a:r>
            <a:r>
              <a:rPr lang="en" sz="1050">
                <a:solidFill>
                  <a:srgbClr val="172B4D"/>
                </a:solidFill>
                <a:highlight>
                  <a:srgbClr val="FFFFFF"/>
                </a:highlight>
                <a:latin typeface="Roboto"/>
                <a:ea typeface="Roboto"/>
                <a:cs typeface="Roboto"/>
                <a:sym typeface="Roboto"/>
              </a:rPr>
              <a:t> table that sold less than 80 units, we would do so using the </a:t>
            </a:r>
            <a:r>
              <a:rPr lang="en" sz="900">
                <a:solidFill>
                  <a:srgbClr val="172B4D"/>
                </a:solidFill>
                <a:highlight>
                  <a:srgbClr val="F4F5F7"/>
                </a:highlight>
                <a:latin typeface="Roboto Mono"/>
                <a:ea typeface="Roboto Mono"/>
                <a:cs typeface="Roboto Mono"/>
                <a:sym typeface="Roboto Mono"/>
              </a:rPr>
              <a:t>DELETE FROM</a:t>
            </a:r>
            <a:r>
              <a:rPr lang="en" sz="1050">
                <a:solidFill>
                  <a:srgbClr val="172B4D"/>
                </a:solidFill>
                <a:highlight>
                  <a:srgbClr val="FFFFFF"/>
                </a:highlight>
                <a:latin typeface="Roboto"/>
                <a:ea typeface="Roboto"/>
                <a:cs typeface="Roboto"/>
                <a:sym typeface="Roboto"/>
              </a:rPr>
              <a:t> command along with a </a:t>
            </a:r>
            <a:r>
              <a:rPr lang="en" sz="900">
                <a:solidFill>
                  <a:srgbClr val="172B4D"/>
                </a:solidFill>
                <a:highlight>
                  <a:srgbClr val="F4F5F7"/>
                </a:highlight>
                <a:latin typeface="Roboto Mono"/>
                <a:ea typeface="Roboto Mono"/>
                <a:cs typeface="Roboto Mono"/>
                <a:sym typeface="Roboto Mono"/>
              </a:rPr>
              <a:t>WHERE</a:t>
            </a:r>
            <a:r>
              <a:rPr lang="en" sz="1050">
                <a:solidFill>
                  <a:srgbClr val="172B4D"/>
                </a:solidFill>
                <a:highlight>
                  <a:srgbClr val="FFFFFF"/>
                </a:highlight>
                <a:latin typeface="Roboto"/>
                <a:ea typeface="Roboto"/>
                <a:cs typeface="Roboto"/>
                <a:sym typeface="Roboto"/>
              </a:rPr>
              <a:t> clause.</a:t>
            </a:r>
            <a:endParaRPr sz="1050">
              <a:solidFill>
                <a:srgbClr val="172B4D"/>
              </a:solidFill>
              <a:highlight>
                <a:srgbClr val="FFFFFF"/>
              </a:highlight>
              <a:latin typeface="Roboto"/>
              <a:ea typeface="Roboto"/>
              <a:cs typeface="Roboto"/>
              <a:sym typeface="Roboto"/>
            </a:endParaRPr>
          </a:p>
          <a:p>
            <a:pPr indent="0" lvl="0" marL="0" rtl="0" algn="l">
              <a:lnSpc>
                <a:spcPct val="115000"/>
              </a:lnSpc>
              <a:spcBef>
                <a:spcPts val="900"/>
              </a:spcBef>
              <a:spcAft>
                <a:spcPts val="0"/>
              </a:spcAft>
              <a:buNone/>
            </a:pPr>
            <a:r>
              <a:rPr lang="en" sz="1050">
                <a:solidFill>
                  <a:srgbClr val="172B4D"/>
                </a:solidFill>
                <a:latin typeface="Roboto"/>
                <a:ea typeface="Roboto"/>
                <a:cs typeface="Roboto"/>
                <a:sym typeface="Roboto"/>
              </a:rPr>
              <a:t>If we select all records from this table again, we can see that the stores with less than 80 units sold have been removed.</a:t>
            </a:r>
            <a:endParaRPr sz="1050">
              <a:solidFill>
                <a:srgbClr val="172B4D"/>
              </a:solidFill>
              <a:latin typeface="Roboto"/>
              <a:ea typeface="Roboto"/>
              <a:cs typeface="Roboto"/>
              <a:sym typeface="Roboto"/>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ec6aa543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ec6aa543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Another useful action query is the </a:t>
            </a:r>
            <a:r>
              <a:rPr i="1" lang="en" sz="1050">
                <a:solidFill>
                  <a:srgbClr val="172B4D"/>
                </a:solidFill>
                <a:highlight>
                  <a:srgbClr val="FFFFFF"/>
                </a:highlight>
                <a:latin typeface="Roboto"/>
                <a:ea typeface="Roboto"/>
                <a:cs typeface="Roboto"/>
                <a:sym typeface="Roboto"/>
              </a:rPr>
              <a:t>append query</a:t>
            </a:r>
            <a:r>
              <a:rPr lang="en" sz="1050">
                <a:solidFill>
                  <a:srgbClr val="172B4D"/>
                </a:solidFill>
                <a:highlight>
                  <a:srgbClr val="FFFFFF"/>
                </a:highlight>
                <a:latin typeface="Roboto"/>
                <a:ea typeface="Roboto"/>
                <a:cs typeface="Roboto"/>
                <a:sym typeface="Roboto"/>
              </a:rPr>
              <a:t>. As the name implies, an append query adds records to a table. For example, if we wanted to repopulate our now empty </a:t>
            </a:r>
            <a:r>
              <a:rPr lang="en" sz="900">
                <a:solidFill>
                  <a:srgbClr val="172B4D"/>
                </a:solidFill>
                <a:highlight>
                  <a:srgbClr val="F4F5F7"/>
                </a:highlight>
                <a:latin typeface="Roboto Mono"/>
                <a:ea typeface="Roboto Mono"/>
                <a:cs typeface="Roboto Mono"/>
                <a:sym typeface="Roboto Mono"/>
              </a:rPr>
              <a:t>store_sales_summary</a:t>
            </a:r>
            <a:r>
              <a:rPr lang="en" sz="1050">
                <a:solidFill>
                  <a:srgbClr val="172B4D"/>
                </a:solidFill>
                <a:highlight>
                  <a:srgbClr val="FFFFFF"/>
                </a:highlight>
                <a:latin typeface="Roboto"/>
                <a:ea typeface="Roboto"/>
                <a:cs typeface="Roboto"/>
                <a:sym typeface="Roboto"/>
              </a:rPr>
              <a:t> table, we could do that using the </a:t>
            </a:r>
            <a:r>
              <a:rPr lang="en" sz="900">
                <a:solidFill>
                  <a:srgbClr val="172B4D"/>
                </a:solidFill>
                <a:highlight>
                  <a:srgbClr val="F4F5F7"/>
                </a:highlight>
                <a:latin typeface="Roboto Mono"/>
                <a:ea typeface="Roboto Mono"/>
                <a:cs typeface="Roboto Mono"/>
                <a:sym typeface="Roboto Mono"/>
              </a:rPr>
              <a:t>INSERT INTO</a:t>
            </a:r>
            <a:r>
              <a:rPr lang="en" sz="1050">
                <a:solidFill>
                  <a:srgbClr val="172B4D"/>
                </a:solidFill>
                <a:highlight>
                  <a:srgbClr val="FFFFFF"/>
                </a:highlight>
                <a:latin typeface="Roboto"/>
                <a:ea typeface="Roboto"/>
                <a:cs typeface="Roboto"/>
                <a:sym typeface="Roboto"/>
              </a:rPr>
              <a:t> command and the same query we originally used to produce the results.</a:t>
            </a:r>
            <a:endParaRPr sz="1050">
              <a:solidFill>
                <a:srgbClr val="172B4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rgbClr val="172B4D"/>
              </a:solidFill>
              <a:highlight>
                <a:srgbClr val="FFFFFF"/>
              </a:highlight>
              <a:latin typeface="Roboto"/>
              <a:ea typeface="Roboto"/>
              <a:cs typeface="Roboto"/>
              <a:sym typeface="Roboto"/>
            </a:endParaRPr>
          </a:p>
          <a:p>
            <a:pPr indent="0" lvl="0" marL="0" rtl="0" algn="l">
              <a:lnSpc>
                <a:spcPct val="115000"/>
              </a:lnSpc>
              <a:spcBef>
                <a:spcPts val="900"/>
              </a:spcBef>
              <a:spcAft>
                <a:spcPts val="0"/>
              </a:spcAft>
              <a:buClr>
                <a:schemeClr val="dk1"/>
              </a:buClr>
              <a:buSzPts val="1100"/>
              <a:buFont typeface="Arial"/>
              <a:buNone/>
            </a:pPr>
            <a:r>
              <a:rPr lang="en" sz="1050">
                <a:solidFill>
                  <a:srgbClr val="172B4D"/>
                </a:solidFill>
                <a:latin typeface="Roboto"/>
                <a:ea typeface="Roboto"/>
                <a:cs typeface="Roboto"/>
                <a:sym typeface="Roboto"/>
              </a:rPr>
              <a:t>The last type of query we will cover in this lesson is the </a:t>
            </a:r>
            <a:r>
              <a:rPr i="1" lang="en" sz="1050">
                <a:solidFill>
                  <a:srgbClr val="172B4D"/>
                </a:solidFill>
                <a:latin typeface="Roboto"/>
                <a:ea typeface="Roboto"/>
                <a:cs typeface="Roboto"/>
                <a:sym typeface="Roboto"/>
              </a:rPr>
              <a:t>update query</a:t>
            </a:r>
            <a:r>
              <a:rPr lang="en" sz="1050">
                <a:solidFill>
                  <a:srgbClr val="172B4D"/>
                </a:solidFill>
                <a:latin typeface="Roboto"/>
                <a:ea typeface="Roboto"/>
                <a:cs typeface="Roboto"/>
                <a:sym typeface="Roboto"/>
              </a:rPr>
              <a:t>. An update query changes values stored in a table. For example, suppose each store sold 5 more units today and we want to update the quantities in our </a:t>
            </a:r>
            <a:r>
              <a:rPr lang="en" sz="900">
                <a:solidFill>
                  <a:srgbClr val="172B4D"/>
                </a:solidFill>
                <a:highlight>
                  <a:srgbClr val="F4F5F7"/>
                </a:highlight>
                <a:latin typeface="Roboto Mono"/>
                <a:ea typeface="Roboto Mono"/>
                <a:cs typeface="Roboto Mono"/>
                <a:sym typeface="Roboto Mono"/>
              </a:rPr>
              <a:t>store_sales_summary</a:t>
            </a:r>
            <a:r>
              <a:rPr lang="en" sz="1050">
                <a:solidFill>
                  <a:srgbClr val="172B4D"/>
                </a:solidFill>
                <a:latin typeface="Roboto"/>
                <a:ea typeface="Roboto"/>
                <a:cs typeface="Roboto"/>
                <a:sym typeface="Roboto"/>
              </a:rPr>
              <a:t> table. The update query below will add 5 units to the values in each store's Qty column.</a:t>
            </a:r>
            <a:endParaRPr sz="1050">
              <a:solidFill>
                <a:srgbClr val="172B4D"/>
              </a:solidFill>
              <a:latin typeface="Roboto"/>
              <a:ea typeface="Roboto"/>
              <a:cs typeface="Roboto"/>
              <a:sym typeface="Roboto"/>
            </a:endParaRPr>
          </a:p>
          <a:p>
            <a:pPr indent="0" lvl="0" marL="0" rtl="0" algn="l">
              <a:lnSpc>
                <a:spcPct val="115000"/>
              </a:lnSpc>
              <a:spcBef>
                <a:spcPts val="0"/>
              </a:spcBef>
              <a:spcAft>
                <a:spcPts val="0"/>
              </a:spcAft>
              <a:buNone/>
            </a:pPr>
            <a:r>
              <a:t/>
            </a:r>
            <a:endParaRPr sz="1050">
              <a:solidFill>
                <a:srgbClr val="172B4D"/>
              </a:solidFill>
              <a:latin typeface="Roboto"/>
              <a:ea typeface="Roboto"/>
              <a:cs typeface="Roboto"/>
              <a:sym typeface="Roboto"/>
            </a:endParaRPr>
          </a:p>
          <a:p>
            <a:pPr indent="0" lvl="0" marL="0" rtl="0" algn="l">
              <a:lnSpc>
                <a:spcPct val="115000"/>
              </a:lnSpc>
              <a:spcBef>
                <a:spcPts val="0"/>
              </a:spcBef>
              <a:spcAft>
                <a:spcPts val="0"/>
              </a:spcAft>
              <a:buNone/>
            </a:pPr>
            <a:r>
              <a:rPr lang="en" sz="1050">
                <a:solidFill>
                  <a:srgbClr val="172B4D"/>
                </a:solidFill>
                <a:highlight>
                  <a:srgbClr val="FFFFFF"/>
                </a:highlight>
                <a:latin typeface="Roboto"/>
                <a:ea typeface="Roboto"/>
                <a:cs typeface="Roboto"/>
                <a:sym typeface="Roboto"/>
              </a:rPr>
              <a:t>We can also choose to only update values where certain conditions are met by adding a </a:t>
            </a:r>
            <a:r>
              <a:rPr lang="en" sz="900">
                <a:solidFill>
                  <a:srgbClr val="172B4D"/>
                </a:solidFill>
                <a:highlight>
                  <a:srgbClr val="F4F5F7"/>
                </a:highlight>
                <a:latin typeface="Roboto Mono"/>
                <a:ea typeface="Roboto Mono"/>
                <a:cs typeface="Roboto Mono"/>
                <a:sym typeface="Roboto Mono"/>
              </a:rPr>
              <a:t>WHERE</a:t>
            </a:r>
            <a:r>
              <a:rPr lang="en" sz="1050">
                <a:solidFill>
                  <a:srgbClr val="172B4D"/>
                </a:solidFill>
                <a:highlight>
                  <a:srgbClr val="FFFFFF"/>
                </a:highlight>
                <a:latin typeface="Roboto"/>
                <a:ea typeface="Roboto"/>
                <a:cs typeface="Roboto"/>
                <a:sym typeface="Roboto"/>
              </a:rPr>
              <a:t> clause to our query. For example, if we want to add 10 additional units but only to the stores that have sold less than 100 units, we would do so as follows.</a:t>
            </a:r>
            <a:endParaRPr sz="1050">
              <a:solidFill>
                <a:srgbClr val="172B4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050">
              <a:solidFill>
                <a:srgbClr val="172B4D"/>
              </a:solidFill>
              <a:highlight>
                <a:srgbClr val="FFFFFF"/>
              </a:highlight>
              <a:latin typeface="Roboto"/>
              <a:ea typeface="Roboto"/>
              <a:cs typeface="Roboto"/>
              <a:sym typeface="Roboto"/>
            </a:endParaRPr>
          </a:p>
          <a:p>
            <a:pPr indent="0" lvl="0" marL="0" marR="533400" rtl="0" algn="l">
              <a:lnSpc>
                <a:spcPct val="115000"/>
              </a:lnSpc>
              <a:spcBef>
                <a:spcPts val="0"/>
              </a:spcBef>
              <a:spcAft>
                <a:spcPts val="0"/>
              </a:spcAft>
              <a:buNone/>
            </a:pPr>
            <a:r>
              <a:rPr lang="en" sz="1050">
                <a:solidFill>
                  <a:srgbClr val="172B4D"/>
                </a:solidFill>
                <a:latin typeface="Roboto"/>
                <a:ea typeface="Roboto"/>
                <a:cs typeface="Roboto"/>
                <a:sym typeface="Roboto"/>
              </a:rPr>
              <a:t>In this lesson, we went </a:t>
            </a:r>
            <a:r>
              <a:rPr lang="en" sz="1050">
                <a:solidFill>
                  <a:srgbClr val="172B4D"/>
                </a:solidFill>
                <a:latin typeface="Roboto"/>
                <a:ea typeface="Roboto"/>
                <a:cs typeface="Roboto"/>
                <a:sym typeface="Roboto"/>
              </a:rPr>
              <a:t>beyond simple select queries and learned how to leverage action queries to perform different operations in our MySQL databases. First, we learned how to create new tables using make table queries. Then we learned how to remove records from tables with delete queries. We also learned how to insert records from a query result into an already-existing table using append queries. Finally, we covered updating values in tables using update queries. Now that you understand and know how to use these intermediate SQL concepts, you should have the tools you need to construct complex queries and string them together into an intuitive analytical process.</a:t>
            </a:r>
            <a:endParaRPr sz="1050">
              <a:solidFill>
                <a:srgbClr val="172B4D"/>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050">
              <a:solidFill>
                <a:srgbClr val="172B4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rgbClr val="172B4D"/>
              </a:solidFill>
              <a:highlight>
                <a:srgbClr val="FFFFFF"/>
              </a:highlight>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f4f278a3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f4f278a3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4ec6aa543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4ec6aa543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Clr>
                <a:schemeClr val="dk1"/>
              </a:buClr>
              <a:buSzPts val="1100"/>
              <a:buFont typeface="Arial"/>
              <a:buNone/>
            </a:pPr>
            <a:r>
              <a:rPr lang="en" sz="1050">
                <a:solidFill>
                  <a:srgbClr val="172B4D"/>
                </a:solidFill>
                <a:latin typeface="Roboto"/>
                <a:ea typeface="Roboto"/>
                <a:cs typeface="Roboto"/>
                <a:sym typeface="Roboto"/>
              </a:rPr>
              <a:t>When working with data in databases, there will often be times when you will need to perform a series of steps to transform the data into a form that answers the exact question you want to answer. These steps often require you to create a series of queries. There may be one query that returns part of the result you are looking for, a second query that returns another part, and a third query that provides the remaining information you need to put a report together. In cases like these, knowing how to properly use subqueries and temp tables can help you construct an efficient and repeatable analytical process for retrieving the information you need.</a:t>
            </a:r>
            <a:endParaRPr sz="1050">
              <a:solidFill>
                <a:srgbClr val="172B4D"/>
              </a:solidFill>
              <a:latin typeface="Roboto"/>
              <a:ea typeface="Roboto"/>
              <a:cs typeface="Roboto"/>
              <a:sym typeface="Roboto"/>
            </a:endParaRPr>
          </a:p>
          <a:p>
            <a:pPr indent="0" lvl="0" marL="0" rtl="0" algn="l">
              <a:lnSpc>
                <a:spcPct val="115000"/>
              </a:lnSpc>
              <a:spcBef>
                <a:spcPts val="900"/>
              </a:spcBef>
              <a:spcAft>
                <a:spcPts val="0"/>
              </a:spcAft>
              <a:buClr>
                <a:schemeClr val="dk1"/>
              </a:buClr>
              <a:buSzPts val="1100"/>
              <a:buFont typeface="Arial"/>
              <a:buNone/>
            </a:pPr>
            <a:r>
              <a:rPr lang="en" sz="1050">
                <a:solidFill>
                  <a:srgbClr val="172B4D"/>
                </a:solidFill>
                <a:latin typeface="Roboto"/>
                <a:ea typeface="Roboto"/>
                <a:cs typeface="Roboto"/>
                <a:sym typeface="Roboto"/>
              </a:rPr>
              <a:t>In this lesson, we are going to learn about subqueries and temp tables, including the differences between them, how to write SQL code that utilizes them, and when one is preferable over the other. We will continue using the familiar publications database from previous lessons to explore examples of how these concepts can be applied. Finally, we will provide you with some useful tips on how to write efficient SQL queries.</a:t>
            </a:r>
            <a:endParaRPr sz="1050">
              <a:solidFill>
                <a:srgbClr val="172B4D"/>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4cb336895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4cb336895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00">
              <a:solidFill>
                <a:srgbClr val="172B4D"/>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ec6aa543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ec6aa543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cb336895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cb336895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Clr>
                <a:schemeClr val="dk1"/>
              </a:buClr>
              <a:buSzPts val="1100"/>
              <a:buFont typeface="Arial"/>
              <a:buNone/>
            </a:pPr>
            <a:r>
              <a:rPr lang="en" sz="1050">
                <a:solidFill>
                  <a:srgbClr val="172B4D"/>
                </a:solidFill>
                <a:latin typeface="Roboto"/>
                <a:ea typeface="Roboto"/>
                <a:cs typeface="Roboto"/>
                <a:sym typeface="Roboto"/>
              </a:rPr>
              <a:t>Subqueries are queries nested within other queries. A subquery returns results that can be used by the main query it is embedded in, transformed further, or joined with other tables or subqueries. Let's look at an example using our publications data set.</a:t>
            </a:r>
            <a:endParaRPr sz="1050">
              <a:solidFill>
                <a:srgbClr val="172B4D"/>
              </a:solidFill>
              <a:latin typeface="Roboto"/>
              <a:ea typeface="Roboto"/>
              <a:cs typeface="Roboto"/>
              <a:sym typeface="Roboto"/>
            </a:endParaRPr>
          </a:p>
          <a:p>
            <a:pPr indent="0" lvl="0" marL="0" rtl="0" algn="l">
              <a:lnSpc>
                <a:spcPct val="115000"/>
              </a:lnSpc>
              <a:spcBef>
                <a:spcPts val="900"/>
              </a:spcBef>
              <a:spcAft>
                <a:spcPts val="0"/>
              </a:spcAft>
              <a:buNone/>
            </a:pPr>
            <a:r>
              <a:rPr lang="en" sz="1050">
                <a:solidFill>
                  <a:srgbClr val="172B4D"/>
                </a:solidFill>
                <a:latin typeface="Roboto"/>
                <a:ea typeface="Roboto"/>
                <a:cs typeface="Roboto"/>
                <a:sym typeface="Roboto"/>
              </a:rPr>
              <a:t>Suppose we had built a query to summarize store sales, including the number of orders, the number of items, and the total quantity of units sold.</a:t>
            </a:r>
            <a:endParaRPr sz="1050">
              <a:solidFill>
                <a:srgbClr val="172B4D"/>
              </a:solidFill>
              <a:latin typeface="Roboto"/>
              <a:ea typeface="Roboto"/>
              <a:cs typeface="Roboto"/>
              <a:sym typeface="Roboto"/>
            </a:endParaRPr>
          </a:p>
          <a:p>
            <a:pPr indent="0" lvl="0" marL="0" rtl="0" algn="l">
              <a:lnSpc>
                <a:spcPct val="115000"/>
              </a:lnSpc>
              <a:spcBef>
                <a:spcPts val="900"/>
              </a:spcBef>
              <a:spcAft>
                <a:spcPts val="0"/>
              </a:spcAft>
              <a:buNone/>
            </a:pPr>
            <a:r>
              <a:t/>
            </a:r>
            <a:endParaRPr sz="1050">
              <a:solidFill>
                <a:srgbClr val="172B4D"/>
              </a:solidFill>
              <a:latin typeface="Roboto"/>
              <a:ea typeface="Roboto"/>
              <a:cs typeface="Roboto"/>
              <a:sym typeface="Roboto"/>
            </a:endParaRPr>
          </a:p>
          <a:p>
            <a:pPr indent="0" lvl="0" marL="0" rtl="0" algn="l">
              <a:lnSpc>
                <a:spcPct val="115000"/>
              </a:lnSpc>
              <a:spcBef>
                <a:spcPts val="900"/>
              </a:spcBef>
              <a:spcAft>
                <a:spcPts val="0"/>
              </a:spcAft>
              <a:buClr>
                <a:schemeClr val="dk1"/>
              </a:buClr>
              <a:buSzPts val="1100"/>
              <a:buFont typeface="Arial"/>
              <a:buNone/>
            </a:pPr>
            <a:r>
              <a:rPr lang="en" sz="1050">
                <a:solidFill>
                  <a:srgbClr val="172B4D"/>
                </a:solidFill>
                <a:highlight>
                  <a:srgbClr val="FFFFFF"/>
                </a:highlight>
                <a:latin typeface="Roboto"/>
                <a:ea typeface="Roboto"/>
                <a:cs typeface="Roboto"/>
                <a:sym typeface="Roboto"/>
              </a:rPr>
              <a:t>If we wanted to then show the average number of items per order and average quantity per item for each store, we could do that by embedding this query as a subquery into another query that performs those calculations.</a:t>
            </a:r>
            <a:endParaRPr sz="1050">
              <a:solidFill>
                <a:srgbClr val="172B4D"/>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f4f278a3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f4f278a3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Clr>
                <a:schemeClr val="dk1"/>
              </a:buClr>
              <a:buSzPts val="1100"/>
              <a:buFont typeface="Arial"/>
              <a:buNone/>
            </a:pPr>
            <a:r>
              <a:rPr lang="en" sz="1050">
                <a:solidFill>
                  <a:srgbClr val="172B4D"/>
                </a:solidFill>
                <a:latin typeface="Roboto"/>
                <a:ea typeface="Roboto"/>
                <a:cs typeface="Roboto"/>
                <a:sym typeface="Roboto"/>
              </a:rPr>
              <a:t>The main query uses the results of the subquery and allows us to perform the calculations using the field names we assigned in the subquery. In order to access the results from the subquery, we also needed to enclose it in parentheses and give the subquery a name (summary).</a:t>
            </a:r>
            <a:endParaRPr sz="1050">
              <a:solidFill>
                <a:srgbClr val="172B4D"/>
              </a:solidFill>
              <a:latin typeface="Roboto"/>
              <a:ea typeface="Roboto"/>
              <a:cs typeface="Roboto"/>
              <a:sym typeface="Roboto"/>
            </a:endParaRPr>
          </a:p>
          <a:p>
            <a:pPr indent="0" lvl="0" marL="0" rtl="0" algn="l">
              <a:lnSpc>
                <a:spcPct val="115000"/>
              </a:lnSpc>
              <a:spcBef>
                <a:spcPts val="900"/>
              </a:spcBef>
              <a:spcAft>
                <a:spcPts val="0"/>
              </a:spcAft>
              <a:buClr>
                <a:schemeClr val="dk1"/>
              </a:buClr>
              <a:buSzPts val="1100"/>
              <a:buFont typeface="Arial"/>
              <a:buNone/>
            </a:pPr>
            <a:r>
              <a:rPr lang="en" sz="1050">
                <a:solidFill>
                  <a:srgbClr val="172B4D"/>
                </a:solidFill>
                <a:latin typeface="Roboto"/>
                <a:ea typeface="Roboto"/>
                <a:cs typeface="Roboto"/>
                <a:sym typeface="Roboto"/>
              </a:rPr>
              <a:t>A main query can contain multiple subqueries, sometimes with other subqueries nested within them as well. From the perspective of the main query, the results returned from a subquery serve the same purpose as a table would. They are a source of data for the main query. In fact, you can even join tables and subquery results inside the main query.</a:t>
            </a:r>
            <a:endParaRPr sz="1050">
              <a:solidFill>
                <a:srgbClr val="172B4D"/>
              </a:solidFill>
              <a:latin typeface="Roboto"/>
              <a:ea typeface="Roboto"/>
              <a:cs typeface="Roboto"/>
              <a:sym typeface="Roboto"/>
            </a:endParaRPr>
          </a:p>
          <a:p>
            <a:pPr indent="0" lvl="0" marL="0" rtl="0" algn="l">
              <a:lnSpc>
                <a:spcPct val="115000"/>
              </a:lnSpc>
              <a:spcBef>
                <a:spcPts val="900"/>
              </a:spcBef>
              <a:spcAft>
                <a:spcPts val="0"/>
              </a:spcAft>
              <a:buClr>
                <a:schemeClr val="dk1"/>
              </a:buClr>
              <a:buSzPts val="1100"/>
              <a:buFont typeface="Arial"/>
              <a:buNone/>
            </a:pPr>
            <a:r>
              <a:rPr lang="en" sz="1050">
                <a:solidFill>
                  <a:srgbClr val="172B4D"/>
                </a:solidFill>
                <a:latin typeface="Roboto"/>
                <a:ea typeface="Roboto"/>
                <a:cs typeface="Roboto"/>
                <a:sym typeface="Roboto"/>
              </a:rPr>
              <a:t>Suppose we wanted to see sales by title for the two stores that averaged more than one item per order. We can obtain these results by adding the </a:t>
            </a:r>
            <a:r>
              <a:rPr lang="en" sz="900">
                <a:solidFill>
                  <a:srgbClr val="172B4D"/>
                </a:solidFill>
                <a:highlight>
                  <a:srgbClr val="F4F5F7"/>
                </a:highlight>
                <a:latin typeface="Roboto Mono"/>
                <a:ea typeface="Roboto Mono"/>
                <a:cs typeface="Roboto Mono"/>
                <a:sym typeface="Roboto Mono"/>
              </a:rPr>
              <a:t>stor_id</a:t>
            </a:r>
            <a:r>
              <a:rPr lang="en" sz="1050">
                <a:solidFill>
                  <a:srgbClr val="172B4D"/>
                </a:solidFill>
                <a:latin typeface="Roboto"/>
                <a:ea typeface="Roboto"/>
                <a:cs typeface="Roboto"/>
                <a:sym typeface="Roboto"/>
              </a:rPr>
              <a:t> field to our subquery, joining the subquery results to the sales table, creating another join between the sales table and the title table, and then adding a </a:t>
            </a:r>
            <a:r>
              <a:rPr lang="en" sz="900">
                <a:solidFill>
                  <a:srgbClr val="172B4D"/>
                </a:solidFill>
                <a:highlight>
                  <a:srgbClr val="F4F5F7"/>
                </a:highlight>
                <a:latin typeface="Roboto Mono"/>
                <a:ea typeface="Roboto Mono"/>
                <a:cs typeface="Roboto Mono"/>
                <a:sym typeface="Roboto Mono"/>
              </a:rPr>
              <a:t>WHERE</a:t>
            </a:r>
            <a:r>
              <a:rPr lang="en" sz="1050">
                <a:solidFill>
                  <a:srgbClr val="172B4D"/>
                </a:solidFill>
                <a:latin typeface="Roboto"/>
                <a:ea typeface="Roboto"/>
                <a:cs typeface="Roboto"/>
                <a:sym typeface="Roboto"/>
              </a:rPr>
              <a:t> clause to the main query so that it returns only results where the average items per order were greater than 1.</a:t>
            </a:r>
            <a:endParaRPr sz="1050">
              <a:solidFill>
                <a:srgbClr val="172B4D"/>
              </a:solidFill>
              <a:latin typeface="Roboto"/>
              <a:ea typeface="Roboto"/>
              <a:cs typeface="Roboto"/>
              <a:sym typeface="Roboto"/>
            </a:endParaRPr>
          </a:p>
          <a:p>
            <a:pPr indent="0" lvl="0" marL="0" rtl="0" algn="l">
              <a:spcBef>
                <a:spcPts val="0"/>
              </a:spcBef>
              <a:spcAft>
                <a:spcPts val="0"/>
              </a:spcAft>
              <a:buNone/>
            </a:pPr>
            <a:r>
              <a:t/>
            </a:r>
            <a:endParaRPr/>
          </a:p>
          <a:p>
            <a:pPr indent="0" lvl="0" marL="0" rtl="0" algn="l">
              <a:lnSpc>
                <a:spcPct val="115000"/>
              </a:lnSpc>
              <a:spcBef>
                <a:spcPts val="900"/>
              </a:spcBef>
              <a:spcAft>
                <a:spcPts val="0"/>
              </a:spcAft>
              <a:buClr>
                <a:schemeClr val="dk1"/>
              </a:buClr>
              <a:buSzPts val="1100"/>
              <a:buFont typeface="Arial"/>
              <a:buNone/>
            </a:pPr>
            <a:r>
              <a:rPr lang="en" sz="1050">
                <a:solidFill>
                  <a:srgbClr val="172B4D"/>
                </a:solidFill>
                <a:latin typeface="Roboto"/>
                <a:ea typeface="Roboto"/>
                <a:cs typeface="Roboto"/>
                <a:sym typeface="Roboto"/>
              </a:rPr>
              <a:t>As you can imagine, this has the potential to get quite complicated, especially when there gets to be multiple tables and subqueries all joined together. When code gets complicated like this, the likelihood of there being errors increases. Additionally, it is important to note that subqueries are executed on-the-fly within their specific main query. That means that if you want to use the same subquery for a different main query, you would need to rewrite it (or copy it). This redundancy exposes you to potential inconsistencies in the way you pull your data together, which is something we would like to avoid if possible. One way to prevent your queries from getting overly complex and avoid redundancy is to use temp tables.</a:t>
            </a:r>
            <a:endParaRPr sz="1050">
              <a:solidFill>
                <a:srgbClr val="172B4D"/>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050">
              <a:solidFill>
                <a:srgbClr val="172B4D"/>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f4f278a3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f4f278a3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Clr>
                <a:schemeClr val="dk1"/>
              </a:buClr>
              <a:buSzPts val="1100"/>
              <a:buFont typeface="Arial"/>
              <a:buNone/>
            </a:pPr>
            <a:r>
              <a:rPr lang="en" sz="1050">
                <a:solidFill>
                  <a:srgbClr val="172B4D"/>
                </a:solidFill>
                <a:latin typeface="Roboto"/>
                <a:ea typeface="Roboto"/>
                <a:cs typeface="Roboto"/>
                <a:sym typeface="Roboto"/>
              </a:rPr>
              <a:t>Temp tables are temporary tables that are built from query results and deleted once your database session is over. They serve the purpose of storing query results for use later in the session. The way we would avoid having to write the same subquery multiple times is by saving the query results to a temp table and then querying the temp table every time we need to access those results.</a:t>
            </a:r>
            <a:endParaRPr sz="1050">
              <a:solidFill>
                <a:srgbClr val="172B4D"/>
              </a:solidFill>
              <a:latin typeface="Roboto"/>
              <a:ea typeface="Roboto"/>
              <a:cs typeface="Roboto"/>
              <a:sym typeface="Roboto"/>
            </a:endParaRPr>
          </a:p>
          <a:p>
            <a:pPr indent="0" lvl="0" marL="0" rtl="0" algn="l">
              <a:lnSpc>
                <a:spcPct val="115000"/>
              </a:lnSpc>
              <a:spcBef>
                <a:spcPts val="900"/>
              </a:spcBef>
              <a:spcAft>
                <a:spcPts val="0"/>
              </a:spcAft>
              <a:buClr>
                <a:schemeClr val="dk1"/>
              </a:buClr>
              <a:buSzPts val="1100"/>
              <a:buFont typeface="Arial"/>
              <a:buNone/>
            </a:pPr>
            <a:r>
              <a:rPr lang="en" sz="1050">
                <a:solidFill>
                  <a:srgbClr val="172B4D"/>
                </a:solidFill>
                <a:latin typeface="Roboto"/>
                <a:ea typeface="Roboto"/>
                <a:cs typeface="Roboto"/>
                <a:sym typeface="Roboto"/>
              </a:rPr>
              <a:t>Let's see how we could have swapped out the subquery in the previous section for a temp table. We can use the </a:t>
            </a:r>
            <a:r>
              <a:rPr lang="en" sz="900">
                <a:solidFill>
                  <a:srgbClr val="172B4D"/>
                </a:solidFill>
                <a:highlight>
                  <a:srgbClr val="F4F5F7"/>
                </a:highlight>
                <a:latin typeface="Roboto Mono"/>
                <a:ea typeface="Roboto Mono"/>
                <a:cs typeface="Roboto Mono"/>
                <a:sym typeface="Roboto Mono"/>
              </a:rPr>
              <a:t>CREATE TEMPORARY TABLE</a:t>
            </a:r>
            <a:r>
              <a:rPr lang="en" sz="1050">
                <a:solidFill>
                  <a:srgbClr val="172B4D"/>
                </a:solidFill>
                <a:latin typeface="Roboto"/>
                <a:ea typeface="Roboto"/>
                <a:cs typeface="Roboto"/>
                <a:sym typeface="Roboto"/>
              </a:rPr>
              <a:t> command to do this, followed by the name we want to give the new table and then the query.</a:t>
            </a:r>
            <a:endParaRPr sz="1050">
              <a:solidFill>
                <a:srgbClr val="172B4D"/>
              </a:solidFill>
              <a:latin typeface="Roboto"/>
              <a:ea typeface="Roboto"/>
              <a:cs typeface="Roboto"/>
              <a:sym typeface="Roboto"/>
            </a:endParaRPr>
          </a:p>
          <a:p>
            <a:pPr indent="0" lvl="0" marL="0" rtl="0" algn="l">
              <a:spcBef>
                <a:spcPts val="0"/>
              </a:spcBef>
              <a:spcAft>
                <a:spcPts val="0"/>
              </a:spcAft>
              <a:buNone/>
            </a:pPr>
            <a:r>
              <a:t/>
            </a:r>
            <a:endParaRPr/>
          </a:p>
          <a:p>
            <a:pPr indent="0" lvl="0" marL="0" rtl="0" algn="l">
              <a:lnSpc>
                <a:spcPct val="115000"/>
              </a:lnSpc>
              <a:spcBef>
                <a:spcPts val="900"/>
              </a:spcBef>
              <a:spcAft>
                <a:spcPts val="0"/>
              </a:spcAft>
              <a:buNone/>
            </a:pPr>
            <a:r>
              <a:rPr lang="en" sz="1050">
                <a:solidFill>
                  <a:srgbClr val="172B4D"/>
                </a:solidFill>
                <a:latin typeface="Roboto"/>
                <a:ea typeface="Roboto"/>
                <a:cs typeface="Roboto"/>
                <a:sym typeface="Roboto"/>
              </a:rPr>
              <a:t>This created a new temp table in the publications database that has the results of our query stored in it. Now that our temp table has been created, we can query it just like any other table.</a:t>
            </a:r>
            <a:endParaRPr sz="1050">
              <a:solidFill>
                <a:srgbClr val="172B4D"/>
              </a:solidFill>
              <a:latin typeface="Roboto"/>
              <a:ea typeface="Roboto"/>
              <a:cs typeface="Roboto"/>
              <a:sym typeface="Roboto"/>
            </a:endParaRPr>
          </a:p>
          <a:p>
            <a:pPr indent="0" lvl="0" marL="0" rtl="0" algn="l">
              <a:lnSpc>
                <a:spcPct val="115000"/>
              </a:lnSpc>
              <a:spcBef>
                <a:spcPts val="900"/>
              </a:spcBef>
              <a:spcAft>
                <a:spcPts val="0"/>
              </a:spcAft>
              <a:buClr>
                <a:schemeClr val="dk1"/>
              </a:buClr>
              <a:buSzPts val="1100"/>
              <a:buFont typeface="Arial"/>
              <a:buNone/>
            </a:pPr>
            <a:r>
              <a:rPr lang="en" sz="1050">
                <a:solidFill>
                  <a:srgbClr val="172B4D"/>
                </a:solidFill>
                <a:latin typeface="Roboto"/>
                <a:ea typeface="Roboto"/>
                <a:cs typeface="Roboto"/>
                <a:sym typeface="Roboto"/>
              </a:rPr>
              <a:t>IF NOT EXISTS command lets avoid an error if we already created the table.</a:t>
            </a:r>
            <a:endParaRPr sz="1050">
              <a:solidFill>
                <a:srgbClr val="172B4D"/>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ec6aa543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ec6aa543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We can now replace our subquery with this table in the main query where we retrieved title sales details for stores with average items per order greater than 1.</a:t>
            </a:r>
            <a:endParaRPr sz="1050">
              <a:solidFill>
                <a:srgbClr val="172B4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rgbClr val="172B4D"/>
              </a:solidFill>
              <a:highlight>
                <a:srgbClr val="FFFFFF"/>
              </a:highlight>
              <a:latin typeface="Roboto"/>
              <a:ea typeface="Roboto"/>
              <a:cs typeface="Roboto"/>
              <a:sym typeface="Roboto"/>
            </a:endParaRPr>
          </a:p>
          <a:p>
            <a:pPr indent="0" lvl="0" marL="0" rtl="0" algn="l">
              <a:lnSpc>
                <a:spcPct val="115000"/>
              </a:lnSpc>
              <a:spcBef>
                <a:spcPts val="900"/>
              </a:spcBef>
              <a:spcAft>
                <a:spcPts val="0"/>
              </a:spcAft>
              <a:buClr>
                <a:schemeClr val="dk1"/>
              </a:buClr>
              <a:buSzPts val="1100"/>
              <a:buFont typeface="Arial"/>
              <a:buNone/>
            </a:pPr>
            <a:r>
              <a:rPr lang="en" sz="1050">
                <a:solidFill>
                  <a:srgbClr val="172B4D"/>
                </a:solidFill>
                <a:latin typeface="Roboto"/>
                <a:ea typeface="Roboto"/>
                <a:cs typeface="Roboto"/>
                <a:sym typeface="Roboto"/>
              </a:rPr>
              <a:t>This is much easier to read than the example with the subquery in it. Additionally, if we need to use the data stored in the temp table again, we can just query it or add a join to that table.</a:t>
            </a:r>
            <a:endParaRPr sz="1050">
              <a:solidFill>
                <a:srgbClr val="172B4D"/>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050">
              <a:solidFill>
                <a:srgbClr val="172B4D"/>
              </a:solidFill>
              <a:latin typeface="Roboto"/>
              <a:ea typeface="Roboto"/>
              <a:cs typeface="Roboto"/>
              <a:sym typeface="Roboto"/>
            </a:endParaRPr>
          </a:p>
          <a:p>
            <a:pPr indent="0" lvl="0" marL="0" rtl="0" algn="l">
              <a:spcBef>
                <a:spcPts val="0"/>
              </a:spcBef>
              <a:spcAft>
                <a:spcPts val="0"/>
              </a:spcAft>
              <a:buNone/>
            </a:pPr>
            <a:r>
              <a:t/>
            </a:r>
            <a:endParaRPr sz="1050">
              <a:solidFill>
                <a:srgbClr val="172B4D"/>
              </a:solidFill>
              <a:highlight>
                <a:srgbClr val="FFFFFF"/>
              </a:highlight>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ec6aa543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ec6aa543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st.github.com/hofmannsven/9164408"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MySQL advanced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Action Queries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 Goals</a:t>
            </a:r>
            <a:br>
              <a:rPr lang="en"/>
            </a:br>
            <a:endParaRPr/>
          </a:p>
        </p:txBody>
      </p:sp>
      <p:sp>
        <p:nvSpPr>
          <p:cNvPr id="113" name="Google Shape;11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900"/>
              </a:spcBef>
              <a:spcAft>
                <a:spcPts val="0"/>
              </a:spcAft>
              <a:buClr>
                <a:srgbClr val="172B4D"/>
              </a:buClr>
              <a:buSzPts val="1800"/>
              <a:buChar char="●"/>
            </a:pPr>
            <a:r>
              <a:rPr lang="en">
                <a:solidFill>
                  <a:srgbClr val="172B4D"/>
                </a:solidFill>
              </a:rPr>
              <a:t>Learn about the different types of action queries in MySQL.</a:t>
            </a:r>
            <a:endParaRPr>
              <a:solidFill>
                <a:srgbClr val="172B4D"/>
              </a:solidFill>
            </a:endParaRPr>
          </a:p>
          <a:p>
            <a:pPr indent="-342900" lvl="0" marL="457200" rtl="0" algn="l">
              <a:spcBef>
                <a:spcPts val="0"/>
              </a:spcBef>
              <a:spcAft>
                <a:spcPts val="0"/>
              </a:spcAft>
              <a:buClr>
                <a:srgbClr val="172B4D"/>
              </a:buClr>
              <a:buSzPts val="1800"/>
              <a:buChar char="●"/>
            </a:pPr>
            <a:r>
              <a:rPr lang="en">
                <a:solidFill>
                  <a:srgbClr val="172B4D"/>
                </a:solidFill>
              </a:rPr>
              <a:t>Learn about how to create new tables with make table queries.</a:t>
            </a:r>
            <a:endParaRPr>
              <a:solidFill>
                <a:srgbClr val="172B4D"/>
              </a:solidFill>
            </a:endParaRPr>
          </a:p>
          <a:p>
            <a:pPr indent="-342900" lvl="0" marL="457200" rtl="0" algn="l">
              <a:spcBef>
                <a:spcPts val="0"/>
              </a:spcBef>
              <a:spcAft>
                <a:spcPts val="0"/>
              </a:spcAft>
              <a:buClr>
                <a:srgbClr val="172B4D"/>
              </a:buClr>
              <a:buSzPts val="1800"/>
              <a:buChar char="●"/>
            </a:pPr>
            <a:r>
              <a:rPr lang="en">
                <a:solidFill>
                  <a:srgbClr val="172B4D"/>
                </a:solidFill>
              </a:rPr>
              <a:t>Learn how to remove records from tables with delete queries.</a:t>
            </a:r>
            <a:endParaRPr>
              <a:solidFill>
                <a:srgbClr val="172B4D"/>
              </a:solidFill>
            </a:endParaRPr>
          </a:p>
          <a:p>
            <a:pPr indent="-342900" lvl="0" marL="457200" rtl="0" algn="l">
              <a:spcBef>
                <a:spcPts val="0"/>
              </a:spcBef>
              <a:spcAft>
                <a:spcPts val="0"/>
              </a:spcAft>
              <a:buClr>
                <a:srgbClr val="172B4D"/>
              </a:buClr>
              <a:buSzPts val="1800"/>
              <a:buChar char="●"/>
            </a:pPr>
            <a:r>
              <a:rPr lang="en">
                <a:solidFill>
                  <a:srgbClr val="172B4D"/>
                </a:solidFill>
              </a:rPr>
              <a:t>Learn how to add new records to tables with append queries.</a:t>
            </a:r>
            <a:endParaRPr>
              <a:solidFill>
                <a:srgbClr val="172B4D"/>
              </a:solidFill>
            </a:endParaRPr>
          </a:p>
          <a:p>
            <a:pPr indent="-342900" lvl="0" marL="457200" rtl="0" algn="l">
              <a:spcBef>
                <a:spcPts val="0"/>
              </a:spcBef>
              <a:spcAft>
                <a:spcPts val="0"/>
              </a:spcAft>
              <a:buClr>
                <a:srgbClr val="172B4D"/>
              </a:buClr>
              <a:buSzPts val="1800"/>
              <a:buChar char="●"/>
            </a:pPr>
            <a:r>
              <a:rPr lang="en">
                <a:solidFill>
                  <a:srgbClr val="172B4D"/>
                </a:solidFill>
              </a:rPr>
              <a:t>Learn how to change and update table values with update queries.</a:t>
            </a:r>
            <a:endParaRPr>
              <a:solidFill>
                <a:srgbClr val="172B4D"/>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Table and Delete Queries</a:t>
            </a:r>
            <a:endParaRPr/>
          </a:p>
        </p:txBody>
      </p:sp>
      <p:sp>
        <p:nvSpPr>
          <p:cNvPr id="119" name="Google Shape;11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383A42"/>
                </a:solidFill>
                <a:highlight>
                  <a:srgbClr val="FBFDFF"/>
                </a:highlight>
              </a:rPr>
              <a:t>Create </a:t>
            </a:r>
            <a:endParaRPr>
              <a:solidFill>
                <a:srgbClr val="383A42"/>
              </a:solidFill>
              <a:highlight>
                <a:srgbClr val="FBFDFF"/>
              </a:highlight>
            </a:endParaRPr>
          </a:p>
          <a:p>
            <a:pPr indent="0" lvl="0" marL="0" marR="76200" rtl="0" algn="l">
              <a:lnSpc>
                <a:spcPct val="115000"/>
              </a:lnSpc>
              <a:spcBef>
                <a:spcPts val="0"/>
              </a:spcBef>
              <a:spcAft>
                <a:spcPts val="0"/>
              </a:spcAft>
              <a:buNone/>
            </a:pPr>
            <a:r>
              <a:rPr lang="en" sz="1200">
                <a:solidFill>
                  <a:srgbClr val="A626A4"/>
                </a:solidFill>
                <a:latin typeface="Courier New"/>
                <a:ea typeface="Courier New"/>
                <a:cs typeface="Courier New"/>
                <a:sym typeface="Courier New"/>
              </a:rPr>
              <a:t>Create Table </a:t>
            </a:r>
            <a:r>
              <a:rPr lang="en" sz="1200">
                <a:solidFill>
                  <a:srgbClr val="383A42"/>
                </a:solidFill>
                <a:highlight>
                  <a:srgbClr val="FBFDFF"/>
                </a:highlight>
                <a:latin typeface="Courier New"/>
                <a:ea typeface="Courier New"/>
                <a:cs typeface="Courier New"/>
                <a:sym typeface="Courier New"/>
              </a:rPr>
              <a:t>publications.store_sales_summary</a:t>
            </a:r>
            <a:endParaRPr sz="1200">
              <a:solidFill>
                <a:srgbClr val="A626A4"/>
              </a:solidFill>
              <a:latin typeface="Courier New"/>
              <a:ea typeface="Courier New"/>
              <a:cs typeface="Courier New"/>
              <a:sym typeface="Courier New"/>
            </a:endParaRPr>
          </a:p>
          <a:p>
            <a:pPr indent="0" lvl="0" marL="0" marR="76200" rtl="0" algn="l">
              <a:lnSpc>
                <a:spcPct val="115000"/>
              </a:lnSpc>
              <a:spcBef>
                <a:spcPts val="0"/>
              </a:spcBef>
              <a:spcAft>
                <a:spcPts val="0"/>
              </a:spcAft>
              <a:buNone/>
            </a:pPr>
            <a:r>
              <a:rPr lang="en" sz="1200">
                <a:solidFill>
                  <a:srgbClr val="A626A4"/>
                </a:solidFill>
                <a:latin typeface="Courier New"/>
                <a:ea typeface="Courier New"/>
                <a:cs typeface="Courier New"/>
                <a:sym typeface="Courier New"/>
              </a:rPr>
              <a:t>Select </a:t>
            </a:r>
            <a:r>
              <a:rPr lang="en" sz="1200">
                <a:solidFill>
                  <a:srgbClr val="383A42"/>
                </a:solidFill>
                <a:latin typeface="Courier New"/>
                <a:ea typeface="Courier New"/>
                <a:cs typeface="Courier New"/>
                <a:sym typeface="Courier New"/>
              </a:rPr>
              <a:t>stores.stor_id </a:t>
            </a:r>
            <a:r>
              <a:rPr lang="en" sz="1200">
                <a:solidFill>
                  <a:srgbClr val="A626A4"/>
                </a:solidFill>
                <a:latin typeface="Courier New"/>
                <a:ea typeface="Courier New"/>
                <a:cs typeface="Courier New"/>
                <a:sym typeface="Courier New"/>
              </a:rPr>
              <a:t>AS </a:t>
            </a:r>
            <a:r>
              <a:rPr lang="en" sz="1200">
                <a:solidFill>
                  <a:schemeClr val="dk1"/>
                </a:solidFill>
                <a:latin typeface="Courier New"/>
                <a:ea typeface="Courier New"/>
                <a:cs typeface="Courier New"/>
                <a:sym typeface="Courier New"/>
              </a:rPr>
              <a:t>StoreID</a:t>
            </a:r>
            <a:r>
              <a:rPr lang="en" sz="1200">
                <a:solidFill>
                  <a:srgbClr val="A626A4"/>
                </a:solidFill>
                <a:latin typeface="Courier New"/>
                <a:ea typeface="Courier New"/>
                <a:cs typeface="Courier New"/>
                <a:sym typeface="Courier New"/>
              </a:rPr>
              <a:t>, </a:t>
            </a:r>
            <a:r>
              <a:rPr lang="en" sz="1200">
                <a:solidFill>
                  <a:srgbClr val="383A42"/>
                </a:solidFill>
                <a:latin typeface="Courier New"/>
                <a:ea typeface="Courier New"/>
                <a:cs typeface="Courier New"/>
                <a:sym typeface="Courier New"/>
              </a:rPr>
              <a:t>stores.stor_name </a:t>
            </a:r>
            <a:r>
              <a:rPr lang="en" sz="1200">
                <a:solidFill>
                  <a:srgbClr val="A626A4"/>
                </a:solidFill>
                <a:latin typeface="Courier New"/>
                <a:ea typeface="Courier New"/>
                <a:cs typeface="Courier New"/>
                <a:sym typeface="Courier New"/>
              </a:rPr>
              <a:t>AS </a:t>
            </a:r>
            <a:r>
              <a:rPr lang="en" sz="1200">
                <a:solidFill>
                  <a:srgbClr val="000000"/>
                </a:solidFill>
                <a:latin typeface="Courier New"/>
                <a:ea typeface="Courier New"/>
                <a:cs typeface="Courier New"/>
                <a:sym typeface="Courier New"/>
              </a:rPr>
              <a:t>Store</a:t>
            </a:r>
            <a:r>
              <a:rPr lang="en" sz="1200">
                <a:solidFill>
                  <a:srgbClr val="A626A4"/>
                </a:solidFill>
                <a:latin typeface="Courier New"/>
                <a:ea typeface="Courier New"/>
                <a:cs typeface="Courier New"/>
                <a:sym typeface="Courier New"/>
              </a:rPr>
              <a:t>, Count</a:t>
            </a:r>
            <a:r>
              <a:rPr lang="en" sz="1200">
                <a:solidFill>
                  <a:srgbClr val="A626A4"/>
                </a:solidFill>
                <a:latin typeface="Courier New"/>
                <a:ea typeface="Courier New"/>
                <a:cs typeface="Courier New"/>
                <a:sym typeface="Courier New"/>
              </a:rPr>
              <a:t>(Distinct(</a:t>
            </a:r>
            <a:r>
              <a:rPr lang="en" sz="1200">
                <a:solidFill>
                  <a:schemeClr val="dk1"/>
                </a:solidFill>
                <a:latin typeface="Courier New"/>
                <a:ea typeface="Courier New"/>
                <a:cs typeface="Courier New"/>
                <a:sym typeface="Courier New"/>
              </a:rPr>
              <a:t>ord_num</a:t>
            </a:r>
            <a:r>
              <a:rPr lang="en" sz="1200">
                <a:solidFill>
                  <a:srgbClr val="A626A4"/>
                </a:solidFill>
                <a:latin typeface="Courier New"/>
                <a:ea typeface="Courier New"/>
                <a:cs typeface="Courier New"/>
                <a:sym typeface="Courier New"/>
              </a:rPr>
              <a:t>)) </a:t>
            </a:r>
            <a:r>
              <a:rPr lang="en" sz="1200">
                <a:solidFill>
                  <a:srgbClr val="A626A4"/>
                </a:solidFill>
                <a:latin typeface="Courier New"/>
                <a:ea typeface="Courier New"/>
                <a:cs typeface="Courier New"/>
                <a:sym typeface="Courier New"/>
              </a:rPr>
              <a:t>AS </a:t>
            </a:r>
            <a:r>
              <a:rPr lang="en" sz="1200">
                <a:solidFill>
                  <a:srgbClr val="000000"/>
                </a:solidFill>
                <a:latin typeface="Courier New"/>
                <a:ea typeface="Courier New"/>
                <a:cs typeface="Courier New"/>
                <a:sym typeface="Courier New"/>
              </a:rPr>
              <a:t>Orders</a:t>
            </a:r>
            <a:r>
              <a:rPr lang="en" sz="1200">
                <a:solidFill>
                  <a:srgbClr val="A626A4"/>
                </a:solidFill>
                <a:latin typeface="Courier New"/>
                <a:ea typeface="Courier New"/>
                <a:cs typeface="Courier New"/>
                <a:sym typeface="Courier New"/>
              </a:rPr>
              <a:t>, </a:t>
            </a:r>
            <a:r>
              <a:rPr lang="en" sz="1200">
                <a:solidFill>
                  <a:srgbClr val="A626A4"/>
                </a:solidFill>
                <a:latin typeface="Courier New"/>
                <a:ea typeface="Courier New"/>
                <a:cs typeface="Courier New"/>
                <a:sym typeface="Courier New"/>
              </a:rPr>
              <a:t>Count(</a:t>
            </a:r>
            <a:r>
              <a:rPr lang="en" sz="1200">
                <a:solidFill>
                  <a:schemeClr val="dk1"/>
                </a:solidFill>
                <a:latin typeface="Courier New"/>
                <a:ea typeface="Courier New"/>
                <a:cs typeface="Courier New"/>
                <a:sym typeface="Courier New"/>
              </a:rPr>
              <a:t>title_id</a:t>
            </a:r>
            <a:r>
              <a:rPr lang="en" sz="1200">
                <a:solidFill>
                  <a:srgbClr val="A626A4"/>
                </a:solidFill>
                <a:latin typeface="Courier New"/>
                <a:ea typeface="Courier New"/>
                <a:cs typeface="Courier New"/>
                <a:sym typeface="Courier New"/>
              </a:rPr>
              <a:t>) </a:t>
            </a:r>
            <a:r>
              <a:rPr lang="en" sz="1200">
                <a:solidFill>
                  <a:srgbClr val="A626A4"/>
                </a:solidFill>
                <a:latin typeface="Courier New"/>
                <a:ea typeface="Courier New"/>
                <a:cs typeface="Courier New"/>
                <a:sym typeface="Courier New"/>
              </a:rPr>
              <a:t>AS </a:t>
            </a:r>
            <a:r>
              <a:rPr lang="en" sz="1200">
                <a:solidFill>
                  <a:srgbClr val="000000"/>
                </a:solidFill>
                <a:latin typeface="Courier New"/>
                <a:ea typeface="Courier New"/>
                <a:cs typeface="Courier New"/>
                <a:sym typeface="Courier New"/>
              </a:rPr>
              <a:t>Items</a:t>
            </a:r>
            <a:r>
              <a:rPr lang="en" sz="1200">
                <a:solidFill>
                  <a:srgbClr val="A626A4"/>
                </a:solidFill>
                <a:latin typeface="Courier New"/>
                <a:ea typeface="Courier New"/>
                <a:cs typeface="Courier New"/>
                <a:sym typeface="Courier New"/>
              </a:rPr>
              <a:t>, </a:t>
            </a:r>
            <a:r>
              <a:rPr lang="en" sz="1200">
                <a:solidFill>
                  <a:srgbClr val="A626A4"/>
                </a:solidFill>
                <a:latin typeface="Courier New"/>
                <a:ea typeface="Courier New"/>
                <a:cs typeface="Courier New"/>
                <a:sym typeface="Courier New"/>
              </a:rPr>
              <a:t>Sum(</a:t>
            </a:r>
            <a:r>
              <a:rPr lang="en" sz="1200">
                <a:solidFill>
                  <a:schemeClr val="dk1"/>
                </a:solidFill>
                <a:latin typeface="Courier New"/>
                <a:ea typeface="Courier New"/>
                <a:cs typeface="Courier New"/>
                <a:sym typeface="Courier New"/>
              </a:rPr>
              <a:t>qty</a:t>
            </a:r>
            <a:r>
              <a:rPr lang="en" sz="1200">
                <a:solidFill>
                  <a:srgbClr val="A626A4"/>
                </a:solidFill>
                <a:latin typeface="Courier New"/>
                <a:ea typeface="Courier New"/>
                <a:cs typeface="Courier New"/>
                <a:sym typeface="Courier New"/>
              </a:rPr>
              <a:t>) </a:t>
            </a:r>
            <a:r>
              <a:rPr lang="en" sz="1200">
                <a:solidFill>
                  <a:srgbClr val="A626A4"/>
                </a:solidFill>
                <a:latin typeface="Courier New"/>
                <a:ea typeface="Courier New"/>
                <a:cs typeface="Courier New"/>
                <a:sym typeface="Courier New"/>
              </a:rPr>
              <a:t>AS </a:t>
            </a:r>
            <a:r>
              <a:rPr lang="en" sz="1200">
                <a:solidFill>
                  <a:srgbClr val="000000"/>
                </a:solidFill>
                <a:latin typeface="Courier New"/>
                <a:ea typeface="Courier New"/>
                <a:cs typeface="Courier New"/>
                <a:sym typeface="Courier New"/>
              </a:rPr>
              <a:t>Qty</a:t>
            </a:r>
            <a:endParaRPr sz="1200">
              <a:solidFill>
                <a:srgbClr val="000000"/>
              </a:solidFill>
              <a:latin typeface="Courier New"/>
              <a:ea typeface="Courier New"/>
              <a:cs typeface="Courier New"/>
              <a:sym typeface="Courier New"/>
            </a:endParaRPr>
          </a:p>
          <a:p>
            <a:pPr indent="0" lvl="0" marL="0" marR="76200" rtl="0" algn="l">
              <a:lnSpc>
                <a:spcPct val="115000"/>
              </a:lnSpc>
              <a:spcBef>
                <a:spcPts val="0"/>
              </a:spcBef>
              <a:spcAft>
                <a:spcPts val="0"/>
              </a:spcAft>
              <a:buNone/>
            </a:pPr>
            <a:r>
              <a:rPr lang="en" sz="1200">
                <a:solidFill>
                  <a:srgbClr val="A626A4"/>
                </a:solidFill>
                <a:latin typeface="Courier New"/>
                <a:ea typeface="Courier New"/>
                <a:cs typeface="Courier New"/>
                <a:sym typeface="Courier New"/>
              </a:rPr>
              <a:t>From </a:t>
            </a:r>
            <a:r>
              <a:rPr lang="en" sz="1200">
                <a:solidFill>
                  <a:srgbClr val="383A42"/>
                </a:solidFill>
                <a:highlight>
                  <a:srgbClr val="FBFDFF"/>
                </a:highlight>
                <a:latin typeface="Courier New"/>
                <a:ea typeface="Courier New"/>
                <a:cs typeface="Courier New"/>
                <a:sym typeface="Courier New"/>
              </a:rPr>
              <a:t>publications.sales</a:t>
            </a:r>
            <a:r>
              <a:rPr lang="en" sz="1200">
                <a:solidFill>
                  <a:srgbClr val="A626A4"/>
                </a:solidFill>
                <a:latin typeface="Courier New"/>
                <a:ea typeface="Courier New"/>
                <a:cs typeface="Courier New"/>
                <a:sym typeface="Courier New"/>
              </a:rPr>
              <a:t> </a:t>
            </a:r>
            <a:r>
              <a:rPr lang="en" sz="1200">
                <a:solidFill>
                  <a:srgbClr val="383A42"/>
                </a:solidFill>
                <a:highlight>
                  <a:srgbClr val="FBFDFF"/>
                </a:highlight>
                <a:latin typeface="Courier New"/>
                <a:ea typeface="Courier New"/>
                <a:cs typeface="Courier New"/>
                <a:sym typeface="Courier New"/>
              </a:rPr>
              <a:t>sales</a:t>
            </a:r>
            <a:endParaRPr sz="1200">
              <a:solidFill>
                <a:srgbClr val="383A42"/>
              </a:solidFill>
              <a:highlight>
                <a:srgbClr val="FBFDFF"/>
              </a:highlight>
              <a:latin typeface="Courier New"/>
              <a:ea typeface="Courier New"/>
              <a:cs typeface="Courier New"/>
              <a:sym typeface="Courier New"/>
            </a:endParaRPr>
          </a:p>
          <a:p>
            <a:pPr indent="0" lvl="0" marL="0" marR="76200" rtl="0" algn="l">
              <a:lnSpc>
                <a:spcPct val="115000"/>
              </a:lnSpc>
              <a:spcBef>
                <a:spcPts val="0"/>
              </a:spcBef>
              <a:spcAft>
                <a:spcPts val="0"/>
              </a:spcAft>
              <a:buNone/>
            </a:pPr>
            <a:r>
              <a:rPr lang="en" sz="1200">
                <a:solidFill>
                  <a:srgbClr val="A626A4"/>
                </a:solidFill>
                <a:latin typeface="Courier New"/>
                <a:ea typeface="Courier New"/>
                <a:cs typeface="Courier New"/>
                <a:sym typeface="Courier New"/>
              </a:rPr>
              <a:t>Inner Join </a:t>
            </a:r>
            <a:r>
              <a:rPr lang="en" sz="1200">
                <a:solidFill>
                  <a:srgbClr val="000000"/>
                </a:solidFill>
                <a:latin typeface="Courier New"/>
                <a:ea typeface="Courier New"/>
                <a:cs typeface="Courier New"/>
                <a:sym typeface="Courier New"/>
              </a:rPr>
              <a:t>publications.</a:t>
            </a:r>
            <a:r>
              <a:rPr lang="en" sz="1200">
                <a:solidFill>
                  <a:schemeClr val="dk1"/>
                </a:solidFill>
                <a:latin typeface="Courier New"/>
                <a:ea typeface="Courier New"/>
                <a:cs typeface="Courier New"/>
                <a:sym typeface="Courier New"/>
              </a:rPr>
              <a:t>stores stores</a:t>
            </a:r>
            <a:r>
              <a:rPr lang="en" sz="1200">
                <a:solidFill>
                  <a:srgbClr val="A626A4"/>
                </a:solidFill>
                <a:latin typeface="Courier New"/>
                <a:ea typeface="Courier New"/>
                <a:cs typeface="Courier New"/>
                <a:sym typeface="Courier New"/>
              </a:rPr>
              <a:t> ON </a:t>
            </a:r>
            <a:r>
              <a:rPr lang="en" sz="1200">
                <a:solidFill>
                  <a:schemeClr val="dk1"/>
                </a:solidFill>
                <a:latin typeface="Courier New"/>
                <a:ea typeface="Courier New"/>
                <a:cs typeface="Courier New"/>
                <a:sym typeface="Courier New"/>
              </a:rPr>
              <a:t>stores</a:t>
            </a:r>
            <a:r>
              <a:rPr lang="en" sz="1200">
                <a:solidFill>
                  <a:srgbClr val="000000"/>
                </a:solidFill>
                <a:latin typeface="Courier New"/>
                <a:ea typeface="Courier New"/>
                <a:cs typeface="Courier New"/>
                <a:sym typeface="Courier New"/>
              </a:rPr>
              <a:t>.</a:t>
            </a:r>
            <a:r>
              <a:rPr lang="en" sz="1200">
                <a:solidFill>
                  <a:schemeClr val="dk1"/>
                </a:solidFill>
                <a:latin typeface="Courier New"/>
                <a:ea typeface="Courier New"/>
                <a:cs typeface="Courier New"/>
                <a:sym typeface="Courier New"/>
              </a:rPr>
              <a:t>stor_id</a:t>
            </a:r>
            <a:r>
              <a:rPr lang="en" sz="1200">
                <a:solidFill>
                  <a:srgbClr val="000000"/>
                </a:solidFill>
                <a:latin typeface="Courier New"/>
                <a:ea typeface="Courier New"/>
                <a:cs typeface="Courier New"/>
                <a:sym typeface="Courier New"/>
              </a:rPr>
              <a:t> = sales.stor_id</a:t>
            </a:r>
            <a:endParaRPr sz="1200">
              <a:solidFill>
                <a:srgbClr val="000000"/>
              </a:solidFill>
              <a:latin typeface="Courier New"/>
              <a:ea typeface="Courier New"/>
              <a:cs typeface="Courier New"/>
              <a:sym typeface="Courier New"/>
            </a:endParaRPr>
          </a:p>
          <a:p>
            <a:pPr indent="0" lvl="0" marL="0" marR="76200" rtl="0" algn="l">
              <a:lnSpc>
                <a:spcPct val="115000"/>
              </a:lnSpc>
              <a:spcBef>
                <a:spcPts val="0"/>
              </a:spcBef>
              <a:spcAft>
                <a:spcPts val="0"/>
              </a:spcAft>
              <a:buNone/>
            </a:pPr>
            <a:r>
              <a:rPr lang="en" sz="1200">
                <a:solidFill>
                  <a:srgbClr val="A626A4"/>
                </a:solidFill>
                <a:latin typeface="Courier New"/>
                <a:ea typeface="Courier New"/>
                <a:cs typeface="Courier New"/>
                <a:sym typeface="Courier New"/>
              </a:rPr>
              <a:t>Group By </a:t>
            </a:r>
            <a:r>
              <a:rPr lang="en" sz="1200">
                <a:solidFill>
                  <a:srgbClr val="000000"/>
                </a:solidFill>
                <a:latin typeface="Courier New"/>
                <a:ea typeface="Courier New"/>
                <a:cs typeface="Courier New"/>
                <a:sym typeface="Courier New"/>
              </a:rPr>
              <a:t>StoreID, Store</a:t>
            </a:r>
            <a:endParaRPr sz="1200">
              <a:solidFill>
                <a:srgbClr val="000000"/>
              </a:solidFill>
              <a:latin typeface="Courier New"/>
              <a:ea typeface="Courier New"/>
              <a:cs typeface="Courier New"/>
              <a:sym typeface="Courier New"/>
            </a:endParaRPr>
          </a:p>
          <a:p>
            <a:pPr indent="0" lvl="0" marL="0" marR="76200" rtl="0" algn="l">
              <a:lnSpc>
                <a:spcPct val="115000"/>
              </a:lnSpc>
              <a:spcBef>
                <a:spcPts val="0"/>
              </a:spcBef>
              <a:spcAft>
                <a:spcPts val="0"/>
              </a:spcAft>
              <a:buNone/>
            </a:pPr>
            <a:r>
              <a:rPr lang="en" sz="1200">
                <a:solidFill>
                  <a:srgbClr val="A626A4"/>
                </a:solidFill>
                <a:latin typeface="Courier New"/>
                <a:ea typeface="Courier New"/>
                <a:cs typeface="Courier New"/>
                <a:sym typeface="Courier New"/>
              </a:rPr>
              <a:t>;</a:t>
            </a:r>
            <a:endParaRPr sz="1200">
              <a:solidFill>
                <a:srgbClr val="A626A4"/>
              </a:solidFill>
              <a:latin typeface="Courier New"/>
              <a:ea typeface="Courier New"/>
              <a:cs typeface="Courier New"/>
              <a:sym typeface="Courier New"/>
            </a:endParaRPr>
          </a:p>
          <a:p>
            <a:pPr indent="0" lvl="0" marL="0" rtl="0" algn="l">
              <a:spcBef>
                <a:spcPts val="0"/>
              </a:spcBef>
              <a:spcAft>
                <a:spcPts val="0"/>
              </a:spcAft>
              <a:buNone/>
            </a:pPr>
            <a:r>
              <a:t/>
            </a:r>
            <a:endParaRPr>
              <a:solidFill>
                <a:srgbClr val="383A42"/>
              </a:solidFill>
              <a:highlight>
                <a:srgbClr val="FBFDFF"/>
              </a:highlight>
            </a:endParaRPr>
          </a:p>
          <a:p>
            <a:pPr indent="0" lvl="0" marL="0" rtl="0" algn="l">
              <a:spcBef>
                <a:spcPts val="1600"/>
              </a:spcBef>
              <a:spcAft>
                <a:spcPts val="0"/>
              </a:spcAft>
              <a:buClr>
                <a:schemeClr val="dk1"/>
              </a:buClr>
              <a:buSzPts val="1100"/>
              <a:buFont typeface="Arial"/>
              <a:buNone/>
            </a:pPr>
            <a:r>
              <a:rPr lang="en">
                <a:solidFill>
                  <a:srgbClr val="383A42"/>
                </a:solidFill>
                <a:highlight>
                  <a:srgbClr val="FBFDFF"/>
                </a:highlight>
              </a:rPr>
              <a:t>Delete</a:t>
            </a:r>
            <a:endParaRPr>
              <a:solidFill>
                <a:srgbClr val="383A42"/>
              </a:solidFill>
              <a:highlight>
                <a:srgbClr val="FBFDFF"/>
              </a:highlight>
            </a:endParaRPr>
          </a:p>
          <a:p>
            <a:pPr indent="0" lvl="0" marL="0" marR="76200" rtl="0" algn="l">
              <a:spcBef>
                <a:spcPts val="0"/>
              </a:spcBef>
              <a:spcAft>
                <a:spcPts val="0"/>
              </a:spcAft>
              <a:buClr>
                <a:schemeClr val="dk1"/>
              </a:buClr>
              <a:buSzPts val="1100"/>
              <a:buFont typeface="Arial"/>
              <a:buNone/>
            </a:pPr>
            <a:r>
              <a:rPr lang="en" sz="1200">
                <a:solidFill>
                  <a:srgbClr val="A626A4"/>
                </a:solidFill>
                <a:latin typeface="Courier New"/>
                <a:ea typeface="Courier New"/>
                <a:cs typeface="Courier New"/>
                <a:sym typeface="Courier New"/>
              </a:rPr>
              <a:t>Delete From </a:t>
            </a:r>
            <a:r>
              <a:rPr lang="en" sz="1200">
                <a:solidFill>
                  <a:srgbClr val="383A42"/>
                </a:solidFill>
                <a:highlight>
                  <a:srgbClr val="FBFDFF"/>
                </a:highlight>
                <a:latin typeface="Courier New"/>
                <a:ea typeface="Courier New"/>
                <a:cs typeface="Courier New"/>
                <a:sym typeface="Courier New"/>
              </a:rPr>
              <a:t>publications.store_sales_summary</a:t>
            </a:r>
            <a:endParaRPr sz="1200">
              <a:solidFill>
                <a:srgbClr val="383A42"/>
              </a:solidFill>
              <a:highlight>
                <a:srgbClr val="FBFDFF"/>
              </a:highlight>
              <a:latin typeface="Courier New"/>
              <a:ea typeface="Courier New"/>
              <a:cs typeface="Courier New"/>
              <a:sym typeface="Courier New"/>
            </a:endParaRPr>
          </a:p>
          <a:p>
            <a:pPr indent="0" lvl="0" marL="0" marR="76200" rtl="0" algn="l">
              <a:spcBef>
                <a:spcPts val="0"/>
              </a:spcBef>
              <a:spcAft>
                <a:spcPts val="0"/>
              </a:spcAft>
              <a:buClr>
                <a:schemeClr val="dk1"/>
              </a:buClr>
              <a:buSzPts val="1100"/>
              <a:buFont typeface="Arial"/>
              <a:buNone/>
            </a:pPr>
            <a:r>
              <a:rPr lang="en" sz="1200">
                <a:solidFill>
                  <a:srgbClr val="A626A4"/>
                </a:solidFill>
                <a:latin typeface="Courier New"/>
                <a:ea typeface="Courier New"/>
                <a:cs typeface="Courier New"/>
                <a:sym typeface="Courier New"/>
              </a:rPr>
              <a:t>Where </a:t>
            </a:r>
            <a:r>
              <a:rPr lang="en" sz="1200">
                <a:solidFill>
                  <a:schemeClr val="dk1"/>
                </a:solidFill>
                <a:latin typeface="Courier New"/>
                <a:ea typeface="Courier New"/>
                <a:cs typeface="Courier New"/>
                <a:sym typeface="Courier New"/>
              </a:rPr>
              <a:t>Qty &lt; 80</a:t>
            </a:r>
            <a:endParaRPr sz="1200">
              <a:solidFill>
                <a:schemeClr val="dk1"/>
              </a:solidFill>
              <a:latin typeface="Courier New"/>
              <a:ea typeface="Courier New"/>
              <a:cs typeface="Courier New"/>
              <a:sym typeface="Courier New"/>
            </a:endParaRPr>
          </a:p>
          <a:p>
            <a:pPr indent="0" lvl="0" marL="0" marR="76200" rtl="0" algn="l">
              <a:spcBef>
                <a:spcPts val="0"/>
              </a:spcBef>
              <a:spcAft>
                <a:spcPts val="0"/>
              </a:spcAft>
              <a:buClr>
                <a:schemeClr val="dk1"/>
              </a:buClr>
              <a:buSzPts val="1100"/>
              <a:buFont typeface="Arial"/>
              <a:buNone/>
            </a:pPr>
            <a:r>
              <a:rPr lang="en" sz="1200">
                <a:solidFill>
                  <a:srgbClr val="A626A4"/>
                </a:solidFill>
                <a:latin typeface="Courier New"/>
                <a:ea typeface="Courier New"/>
                <a:cs typeface="Courier New"/>
                <a:sym typeface="Courier New"/>
              </a:rPr>
              <a:t>;</a:t>
            </a:r>
            <a:endParaRPr sz="1200">
              <a:solidFill>
                <a:srgbClr val="A626A4"/>
              </a:solidFill>
              <a:latin typeface="Courier New"/>
              <a:ea typeface="Courier New"/>
              <a:cs typeface="Courier New"/>
              <a:sym typeface="Courier New"/>
            </a:endParaRPr>
          </a:p>
          <a:p>
            <a:pPr indent="0" lvl="0" marL="0" marR="76200" rtl="0" algn="l">
              <a:lnSpc>
                <a:spcPct val="115000"/>
              </a:lnSpc>
              <a:spcBef>
                <a:spcPts val="0"/>
              </a:spcBef>
              <a:spcAft>
                <a:spcPts val="0"/>
              </a:spcAft>
              <a:buNone/>
            </a:pPr>
            <a:r>
              <a:t/>
            </a:r>
            <a:endParaRPr sz="1200">
              <a:solidFill>
                <a:srgbClr val="A626A4"/>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a:t>
            </a:r>
            <a:r>
              <a:rPr lang="en"/>
              <a:t> and Update Queries</a:t>
            </a:r>
            <a:endParaRPr/>
          </a:p>
        </p:txBody>
      </p:sp>
      <p:sp>
        <p:nvSpPr>
          <p:cNvPr id="125" name="Google Shape;125;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83A42"/>
                </a:solidFill>
                <a:highlight>
                  <a:srgbClr val="FBFDFF"/>
                </a:highlight>
              </a:rPr>
              <a:t>Append</a:t>
            </a:r>
            <a:endParaRPr>
              <a:solidFill>
                <a:srgbClr val="383A42"/>
              </a:solidFill>
              <a:highlight>
                <a:srgbClr val="FBFDFF"/>
              </a:highlight>
            </a:endParaRPr>
          </a:p>
          <a:p>
            <a:pPr indent="0" lvl="0" marL="0" marR="76200" rtl="0" algn="l">
              <a:lnSpc>
                <a:spcPct val="115000"/>
              </a:lnSpc>
              <a:spcBef>
                <a:spcPts val="0"/>
              </a:spcBef>
              <a:spcAft>
                <a:spcPts val="0"/>
              </a:spcAft>
              <a:buNone/>
            </a:pPr>
            <a:r>
              <a:rPr lang="en" sz="1200">
                <a:solidFill>
                  <a:srgbClr val="A626A4"/>
                </a:solidFill>
                <a:latin typeface="Courier New"/>
                <a:ea typeface="Courier New"/>
                <a:cs typeface="Courier New"/>
                <a:sym typeface="Courier New"/>
              </a:rPr>
              <a:t>Insert Into</a:t>
            </a:r>
            <a:r>
              <a:rPr lang="en" sz="1200">
                <a:solidFill>
                  <a:srgbClr val="A626A4"/>
                </a:solidFill>
                <a:latin typeface="Courier New"/>
                <a:ea typeface="Courier New"/>
                <a:cs typeface="Courier New"/>
                <a:sym typeface="Courier New"/>
              </a:rPr>
              <a:t> </a:t>
            </a:r>
            <a:r>
              <a:rPr lang="en" sz="1200">
                <a:solidFill>
                  <a:srgbClr val="383A42"/>
                </a:solidFill>
                <a:highlight>
                  <a:srgbClr val="FBFDFF"/>
                </a:highlight>
                <a:latin typeface="Courier New"/>
                <a:ea typeface="Courier New"/>
                <a:cs typeface="Courier New"/>
                <a:sym typeface="Courier New"/>
              </a:rPr>
              <a:t>publications.store_sales_summary</a:t>
            </a:r>
            <a:endParaRPr sz="1200">
              <a:solidFill>
                <a:srgbClr val="A626A4"/>
              </a:solidFill>
              <a:latin typeface="Courier New"/>
              <a:ea typeface="Courier New"/>
              <a:cs typeface="Courier New"/>
              <a:sym typeface="Courier New"/>
            </a:endParaRPr>
          </a:p>
          <a:p>
            <a:pPr indent="0" lvl="0" marL="0" marR="76200" rtl="0" algn="l">
              <a:lnSpc>
                <a:spcPct val="115000"/>
              </a:lnSpc>
              <a:spcBef>
                <a:spcPts val="0"/>
              </a:spcBef>
              <a:spcAft>
                <a:spcPts val="0"/>
              </a:spcAft>
              <a:buNone/>
            </a:pPr>
            <a:r>
              <a:rPr lang="en" sz="1200">
                <a:solidFill>
                  <a:srgbClr val="A626A4"/>
                </a:solidFill>
                <a:latin typeface="Courier New"/>
                <a:ea typeface="Courier New"/>
                <a:cs typeface="Courier New"/>
                <a:sym typeface="Courier New"/>
              </a:rPr>
              <a:t>Select </a:t>
            </a:r>
            <a:r>
              <a:rPr lang="en" sz="1200">
                <a:solidFill>
                  <a:srgbClr val="383A42"/>
                </a:solidFill>
                <a:latin typeface="Courier New"/>
                <a:ea typeface="Courier New"/>
                <a:cs typeface="Courier New"/>
                <a:sym typeface="Courier New"/>
              </a:rPr>
              <a:t>stores.stor_id </a:t>
            </a:r>
            <a:r>
              <a:rPr lang="en" sz="1200">
                <a:solidFill>
                  <a:srgbClr val="A626A4"/>
                </a:solidFill>
                <a:latin typeface="Courier New"/>
                <a:ea typeface="Courier New"/>
                <a:cs typeface="Courier New"/>
                <a:sym typeface="Courier New"/>
              </a:rPr>
              <a:t>AS </a:t>
            </a:r>
            <a:r>
              <a:rPr lang="en" sz="1200">
                <a:solidFill>
                  <a:schemeClr val="dk1"/>
                </a:solidFill>
                <a:latin typeface="Courier New"/>
                <a:ea typeface="Courier New"/>
                <a:cs typeface="Courier New"/>
                <a:sym typeface="Courier New"/>
              </a:rPr>
              <a:t>StoreID</a:t>
            </a:r>
            <a:r>
              <a:rPr lang="en" sz="1200">
                <a:solidFill>
                  <a:srgbClr val="A626A4"/>
                </a:solidFill>
                <a:latin typeface="Courier New"/>
                <a:ea typeface="Courier New"/>
                <a:cs typeface="Courier New"/>
                <a:sym typeface="Courier New"/>
              </a:rPr>
              <a:t>, </a:t>
            </a:r>
            <a:r>
              <a:rPr lang="en" sz="1200">
                <a:solidFill>
                  <a:srgbClr val="383A42"/>
                </a:solidFill>
                <a:latin typeface="Courier New"/>
                <a:ea typeface="Courier New"/>
                <a:cs typeface="Courier New"/>
                <a:sym typeface="Courier New"/>
              </a:rPr>
              <a:t>stores.stor_name </a:t>
            </a:r>
            <a:r>
              <a:rPr lang="en" sz="1200">
                <a:solidFill>
                  <a:srgbClr val="A626A4"/>
                </a:solidFill>
                <a:latin typeface="Courier New"/>
                <a:ea typeface="Courier New"/>
                <a:cs typeface="Courier New"/>
                <a:sym typeface="Courier New"/>
              </a:rPr>
              <a:t>AS </a:t>
            </a:r>
            <a:r>
              <a:rPr lang="en" sz="1200">
                <a:solidFill>
                  <a:srgbClr val="000000"/>
                </a:solidFill>
                <a:latin typeface="Courier New"/>
                <a:ea typeface="Courier New"/>
                <a:cs typeface="Courier New"/>
                <a:sym typeface="Courier New"/>
              </a:rPr>
              <a:t>Store</a:t>
            </a:r>
            <a:r>
              <a:rPr lang="en" sz="1200">
                <a:solidFill>
                  <a:srgbClr val="A626A4"/>
                </a:solidFill>
                <a:latin typeface="Courier New"/>
                <a:ea typeface="Courier New"/>
                <a:cs typeface="Courier New"/>
                <a:sym typeface="Courier New"/>
              </a:rPr>
              <a:t>, Count(Distinct(</a:t>
            </a:r>
            <a:r>
              <a:rPr lang="en" sz="1200">
                <a:solidFill>
                  <a:schemeClr val="dk1"/>
                </a:solidFill>
                <a:latin typeface="Courier New"/>
                <a:ea typeface="Courier New"/>
                <a:cs typeface="Courier New"/>
                <a:sym typeface="Courier New"/>
              </a:rPr>
              <a:t>ord_num</a:t>
            </a:r>
            <a:r>
              <a:rPr lang="en" sz="1200">
                <a:solidFill>
                  <a:srgbClr val="A626A4"/>
                </a:solidFill>
                <a:latin typeface="Courier New"/>
                <a:ea typeface="Courier New"/>
                <a:cs typeface="Courier New"/>
                <a:sym typeface="Courier New"/>
              </a:rPr>
              <a:t>)) AS </a:t>
            </a:r>
            <a:r>
              <a:rPr lang="en" sz="1200">
                <a:solidFill>
                  <a:srgbClr val="000000"/>
                </a:solidFill>
                <a:latin typeface="Courier New"/>
                <a:ea typeface="Courier New"/>
                <a:cs typeface="Courier New"/>
                <a:sym typeface="Courier New"/>
              </a:rPr>
              <a:t>Orders</a:t>
            </a:r>
            <a:r>
              <a:rPr lang="en" sz="1200">
                <a:solidFill>
                  <a:srgbClr val="A626A4"/>
                </a:solidFill>
                <a:latin typeface="Courier New"/>
                <a:ea typeface="Courier New"/>
                <a:cs typeface="Courier New"/>
                <a:sym typeface="Courier New"/>
              </a:rPr>
              <a:t>, Count(</a:t>
            </a:r>
            <a:r>
              <a:rPr lang="en" sz="1200">
                <a:solidFill>
                  <a:schemeClr val="dk1"/>
                </a:solidFill>
                <a:latin typeface="Courier New"/>
                <a:ea typeface="Courier New"/>
                <a:cs typeface="Courier New"/>
                <a:sym typeface="Courier New"/>
              </a:rPr>
              <a:t>title_id</a:t>
            </a:r>
            <a:r>
              <a:rPr lang="en" sz="1200">
                <a:solidFill>
                  <a:srgbClr val="A626A4"/>
                </a:solidFill>
                <a:latin typeface="Courier New"/>
                <a:ea typeface="Courier New"/>
                <a:cs typeface="Courier New"/>
                <a:sym typeface="Courier New"/>
              </a:rPr>
              <a:t>) AS </a:t>
            </a:r>
            <a:r>
              <a:rPr lang="en" sz="1200">
                <a:solidFill>
                  <a:srgbClr val="000000"/>
                </a:solidFill>
                <a:latin typeface="Courier New"/>
                <a:ea typeface="Courier New"/>
                <a:cs typeface="Courier New"/>
                <a:sym typeface="Courier New"/>
              </a:rPr>
              <a:t>Items</a:t>
            </a:r>
            <a:r>
              <a:rPr lang="en" sz="1200">
                <a:solidFill>
                  <a:srgbClr val="A626A4"/>
                </a:solidFill>
                <a:latin typeface="Courier New"/>
                <a:ea typeface="Courier New"/>
                <a:cs typeface="Courier New"/>
                <a:sym typeface="Courier New"/>
              </a:rPr>
              <a:t>, Sum(</a:t>
            </a:r>
            <a:r>
              <a:rPr lang="en" sz="1200">
                <a:solidFill>
                  <a:schemeClr val="dk1"/>
                </a:solidFill>
                <a:latin typeface="Courier New"/>
                <a:ea typeface="Courier New"/>
                <a:cs typeface="Courier New"/>
                <a:sym typeface="Courier New"/>
              </a:rPr>
              <a:t>qty</a:t>
            </a:r>
            <a:r>
              <a:rPr lang="en" sz="1200">
                <a:solidFill>
                  <a:srgbClr val="A626A4"/>
                </a:solidFill>
                <a:latin typeface="Courier New"/>
                <a:ea typeface="Courier New"/>
                <a:cs typeface="Courier New"/>
                <a:sym typeface="Courier New"/>
              </a:rPr>
              <a:t>) AS </a:t>
            </a:r>
            <a:r>
              <a:rPr lang="en" sz="1200">
                <a:solidFill>
                  <a:srgbClr val="000000"/>
                </a:solidFill>
                <a:latin typeface="Courier New"/>
                <a:ea typeface="Courier New"/>
                <a:cs typeface="Courier New"/>
                <a:sym typeface="Courier New"/>
              </a:rPr>
              <a:t>Qty</a:t>
            </a:r>
            <a:endParaRPr sz="1200">
              <a:solidFill>
                <a:srgbClr val="000000"/>
              </a:solidFill>
              <a:latin typeface="Courier New"/>
              <a:ea typeface="Courier New"/>
              <a:cs typeface="Courier New"/>
              <a:sym typeface="Courier New"/>
            </a:endParaRPr>
          </a:p>
          <a:p>
            <a:pPr indent="0" lvl="0" marL="0" marR="76200" rtl="0" algn="l">
              <a:lnSpc>
                <a:spcPct val="115000"/>
              </a:lnSpc>
              <a:spcBef>
                <a:spcPts val="0"/>
              </a:spcBef>
              <a:spcAft>
                <a:spcPts val="0"/>
              </a:spcAft>
              <a:buNone/>
            </a:pPr>
            <a:r>
              <a:rPr lang="en" sz="1200">
                <a:solidFill>
                  <a:srgbClr val="A626A4"/>
                </a:solidFill>
                <a:latin typeface="Courier New"/>
                <a:ea typeface="Courier New"/>
                <a:cs typeface="Courier New"/>
                <a:sym typeface="Courier New"/>
              </a:rPr>
              <a:t>From </a:t>
            </a:r>
            <a:r>
              <a:rPr lang="en" sz="1200">
                <a:solidFill>
                  <a:srgbClr val="383A42"/>
                </a:solidFill>
                <a:highlight>
                  <a:srgbClr val="FBFDFF"/>
                </a:highlight>
                <a:latin typeface="Courier New"/>
                <a:ea typeface="Courier New"/>
                <a:cs typeface="Courier New"/>
                <a:sym typeface="Courier New"/>
              </a:rPr>
              <a:t>publications.sales</a:t>
            </a:r>
            <a:r>
              <a:rPr lang="en" sz="1200">
                <a:solidFill>
                  <a:srgbClr val="A626A4"/>
                </a:solidFill>
                <a:latin typeface="Courier New"/>
                <a:ea typeface="Courier New"/>
                <a:cs typeface="Courier New"/>
                <a:sym typeface="Courier New"/>
              </a:rPr>
              <a:t> </a:t>
            </a:r>
            <a:r>
              <a:rPr lang="en" sz="1200">
                <a:solidFill>
                  <a:srgbClr val="383A42"/>
                </a:solidFill>
                <a:highlight>
                  <a:srgbClr val="FBFDFF"/>
                </a:highlight>
                <a:latin typeface="Courier New"/>
                <a:ea typeface="Courier New"/>
                <a:cs typeface="Courier New"/>
                <a:sym typeface="Courier New"/>
              </a:rPr>
              <a:t>sales</a:t>
            </a:r>
            <a:endParaRPr sz="1200">
              <a:solidFill>
                <a:srgbClr val="383A42"/>
              </a:solidFill>
              <a:highlight>
                <a:srgbClr val="FBFDFF"/>
              </a:highlight>
              <a:latin typeface="Courier New"/>
              <a:ea typeface="Courier New"/>
              <a:cs typeface="Courier New"/>
              <a:sym typeface="Courier New"/>
            </a:endParaRPr>
          </a:p>
          <a:p>
            <a:pPr indent="0" lvl="0" marL="0" marR="76200" rtl="0" algn="l">
              <a:lnSpc>
                <a:spcPct val="115000"/>
              </a:lnSpc>
              <a:spcBef>
                <a:spcPts val="0"/>
              </a:spcBef>
              <a:spcAft>
                <a:spcPts val="0"/>
              </a:spcAft>
              <a:buNone/>
            </a:pPr>
            <a:r>
              <a:rPr lang="en" sz="1200">
                <a:solidFill>
                  <a:srgbClr val="A626A4"/>
                </a:solidFill>
                <a:latin typeface="Courier New"/>
                <a:ea typeface="Courier New"/>
                <a:cs typeface="Courier New"/>
                <a:sym typeface="Courier New"/>
              </a:rPr>
              <a:t>Inner Join </a:t>
            </a:r>
            <a:r>
              <a:rPr lang="en" sz="1200">
                <a:solidFill>
                  <a:srgbClr val="000000"/>
                </a:solidFill>
                <a:latin typeface="Courier New"/>
                <a:ea typeface="Courier New"/>
                <a:cs typeface="Courier New"/>
                <a:sym typeface="Courier New"/>
              </a:rPr>
              <a:t>publications.</a:t>
            </a:r>
            <a:r>
              <a:rPr lang="en" sz="1200">
                <a:solidFill>
                  <a:schemeClr val="dk1"/>
                </a:solidFill>
                <a:latin typeface="Courier New"/>
                <a:ea typeface="Courier New"/>
                <a:cs typeface="Courier New"/>
                <a:sym typeface="Courier New"/>
              </a:rPr>
              <a:t>stores stores</a:t>
            </a:r>
            <a:r>
              <a:rPr lang="en" sz="1200">
                <a:solidFill>
                  <a:srgbClr val="A626A4"/>
                </a:solidFill>
                <a:latin typeface="Courier New"/>
                <a:ea typeface="Courier New"/>
                <a:cs typeface="Courier New"/>
                <a:sym typeface="Courier New"/>
              </a:rPr>
              <a:t> ON </a:t>
            </a:r>
            <a:r>
              <a:rPr lang="en" sz="1200">
                <a:solidFill>
                  <a:schemeClr val="dk1"/>
                </a:solidFill>
                <a:latin typeface="Courier New"/>
                <a:ea typeface="Courier New"/>
                <a:cs typeface="Courier New"/>
                <a:sym typeface="Courier New"/>
              </a:rPr>
              <a:t>stores</a:t>
            </a:r>
            <a:r>
              <a:rPr lang="en" sz="1200">
                <a:solidFill>
                  <a:srgbClr val="000000"/>
                </a:solidFill>
                <a:latin typeface="Courier New"/>
                <a:ea typeface="Courier New"/>
                <a:cs typeface="Courier New"/>
                <a:sym typeface="Courier New"/>
              </a:rPr>
              <a:t>.</a:t>
            </a:r>
            <a:r>
              <a:rPr lang="en" sz="1200">
                <a:solidFill>
                  <a:schemeClr val="dk1"/>
                </a:solidFill>
                <a:latin typeface="Courier New"/>
                <a:ea typeface="Courier New"/>
                <a:cs typeface="Courier New"/>
                <a:sym typeface="Courier New"/>
              </a:rPr>
              <a:t>stor_id</a:t>
            </a:r>
            <a:r>
              <a:rPr lang="en" sz="1200">
                <a:solidFill>
                  <a:srgbClr val="000000"/>
                </a:solidFill>
                <a:latin typeface="Courier New"/>
                <a:ea typeface="Courier New"/>
                <a:cs typeface="Courier New"/>
                <a:sym typeface="Courier New"/>
              </a:rPr>
              <a:t> = sales.stor_id</a:t>
            </a:r>
            <a:endParaRPr sz="1200">
              <a:solidFill>
                <a:srgbClr val="000000"/>
              </a:solidFill>
              <a:latin typeface="Courier New"/>
              <a:ea typeface="Courier New"/>
              <a:cs typeface="Courier New"/>
              <a:sym typeface="Courier New"/>
            </a:endParaRPr>
          </a:p>
          <a:p>
            <a:pPr indent="0" lvl="0" marL="0" marR="76200" rtl="0" algn="l">
              <a:lnSpc>
                <a:spcPct val="115000"/>
              </a:lnSpc>
              <a:spcBef>
                <a:spcPts val="0"/>
              </a:spcBef>
              <a:spcAft>
                <a:spcPts val="0"/>
              </a:spcAft>
              <a:buNone/>
            </a:pPr>
            <a:r>
              <a:rPr lang="en" sz="1200">
                <a:solidFill>
                  <a:srgbClr val="A626A4"/>
                </a:solidFill>
                <a:latin typeface="Courier New"/>
                <a:ea typeface="Courier New"/>
                <a:cs typeface="Courier New"/>
                <a:sym typeface="Courier New"/>
              </a:rPr>
              <a:t>Group By </a:t>
            </a:r>
            <a:r>
              <a:rPr lang="en" sz="1200">
                <a:solidFill>
                  <a:srgbClr val="000000"/>
                </a:solidFill>
                <a:latin typeface="Courier New"/>
                <a:ea typeface="Courier New"/>
                <a:cs typeface="Courier New"/>
                <a:sym typeface="Courier New"/>
              </a:rPr>
              <a:t>StoreID, Store</a:t>
            </a:r>
            <a:endParaRPr sz="1200">
              <a:solidFill>
                <a:srgbClr val="000000"/>
              </a:solidFill>
              <a:latin typeface="Courier New"/>
              <a:ea typeface="Courier New"/>
              <a:cs typeface="Courier New"/>
              <a:sym typeface="Courier New"/>
            </a:endParaRPr>
          </a:p>
          <a:p>
            <a:pPr indent="0" lvl="0" marL="0" marR="76200" rtl="0" algn="l">
              <a:lnSpc>
                <a:spcPct val="115000"/>
              </a:lnSpc>
              <a:spcBef>
                <a:spcPts val="0"/>
              </a:spcBef>
              <a:spcAft>
                <a:spcPts val="0"/>
              </a:spcAft>
              <a:buNone/>
            </a:pPr>
            <a:r>
              <a:rPr lang="en" sz="1200">
                <a:solidFill>
                  <a:srgbClr val="A626A4"/>
                </a:solidFill>
                <a:latin typeface="Courier New"/>
                <a:ea typeface="Courier New"/>
                <a:cs typeface="Courier New"/>
                <a:sym typeface="Courier New"/>
              </a:rPr>
              <a:t>;</a:t>
            </a:r>
            <a:endParaRPr sz="1200">
              <a:solidFill>
                <a:srgbClr val="A626A4"/>
              </a:solidFill>
              <a:latin typeface="Courier New"/>
              <a:ea typeface="Courier New"/>
              <a:cs typeface="Courier New"/>
              <a:sym typeface="Courier New"/>
            </a:endParaRPr>
          </a:p>
          <a:p>
            <a:pPr indent="0" lvl="0" marL="0" rtl="0" algn="l">
              <a:spcBef>
                <a:spcPts val="0"/>
              </a:spcBef>
              <a:spcAft>
                <a:spcPts val="0"/>
              </a:spcAft>
              <a:buNone/>
            </a:pPr>
            <a:r>
              <a:t/>
            </a:r>
            <a:endParaRPr>
              <a:solidFill>
                <a:srgbClr val="383A42"/>
              </a:solidFill>
              <a:highlight>
                <a:srgbClr val="FBFDFF"/>
              </a:highlight>
            </a:endParaRPr>
          </a:p>
          <a:p>
            <a:pPr indent="0" lvl="0" marL="0" rtl="0" algn="l">
              <a:spcBef>
                <a:spcPts val="1600"/>
              </a:spcBef>
              <a:spcAft>
                <a:spcPts val="0"/>
              </a:spcAft>
              <a:buNone/>
            </a:pPr>
            <a:r>
              <a:rPr lang="en">
                <a:solidFill>
                  <a:srgbClr val="383A42"/>
                </a:solidFill>
                <a:highlight>
                  <a:srgbClr val="FBFDFF"/>
                </a:highlight>
              </a:rPr>
              <a:t>Update</a:t>
            </a:r>
            <a:endParaRPr>
              <a:solidFill>
                <a:srgbClr val="383A42"/>
              </a:solidFill>
              <a:highlight>
                <a:srgbClr val="FBFDFF"/>
              </a:highlight>
            </a:endParaRPr>
          </a:p>
          <a:p>
            <a:pPr indent="0" lvl="0" marL="0" marR="76200" rtl="0" algn="l">
              <a:spcBef>
                <a:spcPts val="0"/>
              </a:spcBef>
              <a:spcAft>
                <a:spcPts val="0"/>
              </a:spcAft>
              <a:buNone/>
            </a:pPr>
            <a:r>
              <a:rPr lang="en" sz="1200">
                <a:solidFill>
                  <a:srgbClr val="A626A4"/>
                </a:solidFill>
                <a:latin typeface="Courier New"/>
                <a:ea typeface="Courier New"/>
                <a:cs typeface="Courier New"/>
                <a:sym typeface="Courier New"/>
              </a:rPr>
              <a:t>Update </a:t>
            </a:r>
            <a:r>
              <a:rPr lang="en" sz="1200">
                <a:solidFill>
                  <a:srgbClr val="383A42"/>
                </a:solidFill>
                <a:highlight>
                  <a:srgbClr val="FBFDFF"/>
                </a:highlight>
                <a:latin typeface="Courier New"/>
                <a:ea typeface="Courier New"/>
                <a:cs typeface="Courier New"/>
                <a:sym typeface="Courier New"/>
              </a:rPr>
              <a:t>publications.store_sales_summary</a:t>
            </a:r>
            <a:endParaRPr sz="1200">
              <a:solidFill>
                <a:srgbClr val="383A42"/>
              </a:solidFill>
              <a:highlight>
                <a:srgbClr val="FBFDFF"/>
              </a:highlight>
              <a:latin typeface="Courier New"/>
              <a:ea typeface="Courier New"/>
              <a:cs typeface="Courier New"/>
              <a:sym typeface="Courier New"/>
            </a:endParaRPr>
          </a:p>
          <a:p>
            <a:pPr indent="0" lvl="0" marL="0" marR="76200" rtl="0" algn="l">
              <a:spcBef>
                <a:spcPts val="0"/>
              </a:spcBef>
              <a:spcAft>
                <a:spcPts val="0"/>
              </a:spcAft>
              <a:buNone/>
            </a:pPr>
            <a:r>
              <a:rPr lang="en" sz="1200">
                <a:solidFill>
                  <a:schemeClr val="dk1"/>
                </a:solidFill>
                <a:latin typeface="Courier New"/>
                <a:ea typeface="Courier New"/>
                <a:cs typeface="Courier New"/>
                <a:sym typeface="Courier New"/>
              </a:rPr>
              <a:t>Qty = Qty +5</a:t>
            </a:r>
            <a:endParaRPr sz="1200">
              <a:solidFill>
                <a:schemeClr val="dk1"/>
              </a:solidFill>
              <a:latin typeface="Courier New"/>
              <a:ea typeface="Courier New"/>
              <a:cs typeface="Courier New"/>
              <a:sym typeface="Courier New"/>
            </a:endParaRPr>
          </a:p>
          <a:p>
            <a:pPr indent="0" lvl="0" marL="0" marR="76200" rtl="0" algn="l">
              <a:spcBef>
                <a:spcPts val="0"/>
              </a:spcBef>
              <a:spcAft>
                <a:spcPts val="0"/>
              </a:spcAft>
              <a:buNone/>
            </a:pPr>
            <a:r>
              <a:rPr lang="en" sz="1200">
                <a:solidFill>
                  <a:srgbClr val="A626A4"/>
                </a:solidFill>
                <a:latin typeface="Courier New"/>
                <a:ea typeface="Courier New"/>
                <a:cs typeface="Courier New"/>
                <a:sym typeface="Courier New"/>
              </a:rPr>
              <a:t>[Where </a:t>
            </a:r>
            <a:r>
              <a:rPr lang="en" sz="1200">
                <a:solidFill>
                  <a:schemeClr val="dk1"/>
                </a:solidFill>
                <a:latin typeface="Courier New"/>
                <a:ea typeface="Courier New"/>
                <a:cs typeface="Courier New"/>
                <a:sym typeface="Courier New"/>
              </a:rPr>
              <a:t>condition</a:t>
            </a:r>
            <a:r>
              <a:rPr lang="en" sz="1200">
                <a:solidFill>
                  <a:srgbClr val="A626A4"/>
                </a:solidFill>
                <a:latin typeface="Courier New"/>
                <a:ea typeface="Courier New"/>
                <a:cs typeface="Courier New"/>
                <a:sym typeface="Courier New"/>
              </a:rPr>
              <a:t>]</a:t>
            </a:r>
            <a:r>
              <a:rPr lang="en" sz="1200">
                <a:solidFill>
                  <a:srgbClr val="A626A4"/>
                </a:solidFill>
                <a:latin typeface="Courier New"/>
                <a:ea typeface="Courier New"/>
                <a:cs typeface="Courier New"/>
                <a:sym typeface="Courier New"/>
              </a:rPr>
              <a:t>;</a:t>
            </a:r>
            <a:endParaRPr sz="1200">
              <a:solidFill>
                <a:srgbClr val="A626A4"/>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Labs Time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Subqueries and Temp Tables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 Goals</a:t>
            </a:r>
            <a:br>
              <a:rPr lang="en"/>
            </a:br>
            <a:endParaRPr/>
          </a:p>
        </p:txBody>
      </p:sp>
      <p:sp>
        <p:nvSpPr>
          <p:cNvPr id="65" name="Google Shape;65;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900"/>
              </a:spcBef>
              <a:spcAft>
                <a:spcPts val="0"/>
              </a:spcAft>
              <a:buClr>
                <a:srgbClr val="172B4D"/>
              </a:buClr>
              <a:buSzPts val="1800"/>
              <a:buChar char="●"/>
            </a:pPr>
            <a:r>
              <a:rPr lang="en">
                <a:solidFill>
                  <a:srgbClr val="172B4D"/>
                </a:solidFill>
              </a:rPr>
              <a:t>Understand the need for subqueries and temp tables.</a:t>
            </a:r>
            <a:endParaRPr>
              <a:solidFill>
                <a:srgbClr val="172B4D"/>
              </a:solidFill>
            </a:endParaRPr>
          </a:p>
          <a:p>
            <a:pPr indent="-342900" lvl="0" marL="457200" rtl="0" algn="l">
              <a:spcBef>
                <a:spcPts val="0"/>
              </a:spcBef>
              <a:spcAft>
                <a:spcPts val="0"/>
              </a:spcAft>
              <a:buClr>
                <a:srgbClr val="172B4D"/>
              </a:buClr>
              <a:buSzPts val="1800"/>
              <a:buChar char="●"/>
            </a:pPr>
            <a:r>
              <a:rPr lang="en">
                <a:solidFill>
                  <a:srgbClr val="172B4D"/>
                </a:solidFill>
              </a:rPr>
              <a:t>Learn about subqueries and how they work.</a:t>
            </a:r>
            <a:endParaRPr>
              <a:solidFill>
                <a:srgbClr val="172B4D"/>
              </a:solidFill>
            </a:endParaRPr>
          </a:p>
          <a:p>
            <a:pPr indent="-342900" lvl="0" marL="457200" rtl="0" algn="l">
              <a:spcBef>
                <a:spcPts val="0"/>
              </a:spcBef>
              <a:spcAft>
                <a:spcPts val="0"/>
              </a:spcAft>
              <a:buClr>
                <a:srgbClr val="172B4D"/>
              </a:buClr>
              <a:buSzPts val="1800"/>
              <a:buChar char="●"/>
            </a:pPr>
            <a:r>
              <a:rPr lang="en">
                <a:solidFill>
                  <a:srgbClr val="172B4D"/>
                </a:solidFill>
              </a:rPr>
              <a:t>Learn how to join subqueries to tables inside a main query.</a:t>
            </a:r>
            <a:endParaRPr>
              <a:solidFill>
                <a:srgbClr val="172B4D"/>
              </a:solidFill>
            </a:endParaRPr>
          </a:p>
          <a:p>
            <a:pPr indent="-342900" lvl="0" marL="457200" rtl="0" algn="l">
              <a:spcBef>
                <a:spcPts val="0"/>
              </a:spcBef>
              <a:spcAft>
                <a:spcPts val="0"/>
              </a:spcAft>
              <a:buClr>
                <a:srgbClr val="172B4D"/>
              </a:buClr>
              <a:buSzPts val="1800"/>
              <a:buChar char="●"/>
            </a:pPr>
            <a:r>
              <a:rPr lang="en">
                <a:solidFill>
                  <a:srgbClr val="172B4D"/>
                </a:solidFill>
              </a:rPr>
              <a:t>Learn about temp tables and their benefits over subqueries.</a:t>
            </a:r>
            <a:endParaRPr>
              <a:solidFill>
                <a:srgbClr val="172B4D"/>
              </a:solidFill>
            </a:endParaRPr>
          </a:p>
          <a:p>
            <a:pPr indent="-342900" lvl="0" marL="457200" rtl="0" algn="l">
              <a:spcBef>
                <a:spcPts val="0"/>
              </a:spcBef>
              <a:spcAft>
                <a:spcPts val="0"/>
              </a:spcAft>
              <a:buClr>
                <a:srgbClr val="172B4D"/>
              </a:buClr>
              <a:buSzPts val="1800"/>
              <a:buChar char="●"/>
            </a:pPr>
            <a:r>
              <a:rPr lang="en">
                <a:solidFill>
                  <a:srgbClr val="172B4D"/>
                </a:solidFill>
              </a:rPr>
              <a:t>Learn how to swap out subqueries and temp tables from queries.</a:t>
            </a:r>
            <a:endParaRPr>
              <a:solidFill>
                <a:srgbClr val="172B4D"/>
              </a:solidFill>
            </a:endParaRPr>
          </a:p>
          <a:p>
            <a:pPr indent="-342900" lvl="0" marL="457200" rtl="0" algn="l">
              <a:spcBef>
                <a:spcPts val="0"/>
              </a:spcBef>
              <a:spcAft>
                <a:spcPts val="0"/>
              </a:spcAft>
              <a:buClr>
                <a:srgbClr val="172B4D"/>
              </a:buClr>
              <a:buSzPts val="1800"/>
              <a:buChar char="●"/>
            </a:pPr>
            <a:r>
              <a:rPr lang="en">
                <a:solidFill>
                  <a:srgbClr val="172B4D"/>
                </a:solidFill>
              </a:rPr>
              <a:t>Learn how to write efficient SQL queries.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Useful commands and functions</a:t>
            </a:r>
            <a:endParaRPr/>
          </a:p>
        </p:txBody>
      </p:sp>
      <p:sp>
        <p:nvSpPr>
          <p:cNvPr id="71" name="Google Shape;71;p16"/>
          <p:cNvSpPr txBox="1"/>
          <p:nvPr>
            <p:ph idx="1" type="body"/>
          </p:nvPr>
        </p:nvSpPr>
        <p:spPr>
          <a:xfrm>
            <a:off x="311700" y="1152475"/>
            <a:ext cx="8520600" cy="377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t>Define alias</a:t>
            </a:r>
            <a:endParaRPr/>
          </a:p>
          <a:p>
            <a:pPr indent="-317500" lvl="1" marL="914400" rtl="0" algn="l">
              <a:spcBef>
                <a:spcPts val="0"/>
              </a:spcBef>
              <a:spcAft>
                <a:spcPts val="0"/>
              </a:spcAft>
              <a:buSzPts val="1400"/>
              <a:buFont typeface="Courier New"/>
              <a:buChar char="○"/>
            </a:pPr>
            <a:r>
              <a:rPr lang="en" sz="1200">
                <a:latin typeface="Courier New"/>
                <a:ea typeface="Courier New"/>
                <a:cs typeface="Courier New"/>
                <a:sym typeface="Courier New"/>
              </a:rPr>
              <a:t>Publications </a:t>
            </a:r>
            <a:r>
              <a:rPr b="1" lang="en" sz="1200">
                <a:solidFill>
                  <a:srgbClr val="A626A4"/>
                </a:solidFill>
                <a:latin typeface="Courier New"/>
                <a:ea typeface="Courier New"/>
                <a:cs typeface="Courier New"/>
                <a:sym typeface="Courier New"/>
              </a:rPr>
              <a:t>AS</a:t>
            </a:r>
            <a:r>
              <a:rPr b="1" lang="en">
                <a:latin typeface="Courier New"/>
                <a:ea typeface="Courier New"/>
                <a:cs typeface="Courier New"/>
                <a:sym typeface="Courier New"/>
              </a:rPr>
              <a:t> </a:t>
            </a:r>
            <a:r>
              <a:rPr lang="en" sz="1200">
                <a:latin typeface="Courier New"/>
                <a:ea typeface="Courier New"/>
                <a:cs typeface="Courier New"/>
                <a:sym typeface="Courier New"/>
              </a:rPr>
              <a:t>pubs</a:t>
            </a:r>
            <a:endParaRPr sz="1200">
              <a:latin typeface="Courier New"/>
              <a:ea typeface="Courier New"/>
              <a:cs typeface="Courier New"/>
              <a:sym typeface="Courier New"/>
            </a:endParaRPr>
          </a:p>
          <a:p>
            <a:pPr indent="-342900" lvl="0" marL="457200" rtl="0" algn="l">
              <a:spcBef>
                <a:spcPts val="0"/>
              </a:spcBef>
              <a:spcAft>
                <a:spcPts val="0"/>
              </a:spcAft>
              <a:buClr>
                <a:srgbClr val="000000"/>
              </a:buClr>
              <a:buSzPts val="1800"/>
              <a:buChar char="●"/>
            </a:pPr>
            <a:r>
              <a:rPr lang="en"/>
              <a:t>Select unique values</a:t>
            </a:r>
            <a:endParaRPr/>
          </a:p>
          <a:p>
            <a:pPr indent="-317500" lvl="1" marL="914400" rtl="0" algn="l">
              <a:spcBef>
                <a:spcPts val="0"/>
              </a:spcBef>
              <a:spcAft>
                <a:spcPts val="0"/>
              </a:spcAft>
              <a:buSzPts val="1400"/>
              <a:buFont typeface="Courier New"/>
              <a:buChar char="○"/>
            </a:pPr>
            <a:r>
              <a:rPr lang="en" sz="1200">
                <a:solidFill>
                  <a:srgbClr val="A626A4"/>
                </a:solidFill>
                <a:latin typeface="Courier New"/>
                <a:ea typeface="Courier New"/>
                <a:cs typeface="Courier New"/>
                <a:sym typeface="Courier New"/>
              </a:rPr>
              <a:t>Select </a:t>
            </a:r>
            <a:r>
              <a:rPr b="1" lang="en" sz="1200">
                <a:solidFill>
                  <a:srgbClr val="A626A4"/>
                </a:solidFill>
                <a:latin typeface="Courier New"/>
                <a:ea typeface="Courier New"/>
                <a:cs typeface="Courier New"/>
                <a:sym typeface="Courier New"/>
              </a:rPr>
              <a:t>Distinct</a:t>
            </a:r>
            <a:r>
              <a:rPr b="1" lang="en">
                <a:latin typeface="Courier New"/>
                <a:ea typeface="Courier New"/>
                <a:cs typeface="Courier New"/>
                <a:sym typeface="Courier New"/>
              </a:rPr>
              <a:t> </a:t>
            </a:r>
            <a:r>
              <a:rPr lang="en" sz="1200">
                <a:latin typeface="Courier New"/>
                <a:ea typeface="Courier New"/>
                <a:cs typeface="Courier New"/>
                <a:sym typeface="Courier New"/>
              </a:rPr>
              <a:t>values</a:t>
            </a:r>
            <a:endParaRPr sz="1200">
              <a:latin typeface="Courier New"/>
              <a:ea typeface="Courier New"/>
              <a:cs typeface="Courier New"/>
              <a:sym typeface="Courier New"/>
            </a:endParaRPr>
          </a:p>
          <a:p>
            <a:pPr indent="-342900" lvl="0" marL="457200" rtl="0" algn="l">
              <a:spcBef>
                <a:spcPts val="0"/>
              </a:spcBef>
              <a:spcAft>
                <a:spcPts val="0"/>
              </a:spcAft>
              <a:buClr>
                <a:srgbClr val="000000"/>
              </a:buClr>
              <a:buSzPts val="1800"/>
              <a:buChar char="●"/>
            </a:pPr>
            <a:r>
              <a:rPr lang="en"/>
              <a:t>Total number of rows</a:t>
            </a:r>
            <a:endParaRPr/>
          </a:p>
          <a:p>
            <a:pPr indent="-304800" lvl="1" marL="914400" rtl="0" algn="l">
              <a:spcBef>
                <a:spcPts val="0"/>
              </a:spcBef>
              <a:spcAft>
                <a:spcPts val="0"/>
              </a:spcAft>
              <a:buSzPts val="1200"/>
              <a:buFont typeface="Courier New"/>
              <a:buChar char="○"/>
            </a:pPr>
            <a:r>
              <a:rPr lang="en" sz="1200">
                <a:solidFill>
                  <a:srgbClr val="A626A4"/>
                </a:solidFill>
                <a:latin typeface="Courier New"/>
                <a:ea typeface="Courier New"/>
                <a:cs typeface="Courier New"/>
                <a:sym typeface="Courier New"/>
              </a:rPr>
              <a:t>Select </a:t>
            </a:r>
            <a:r>
              <a:rPr b="1" lang="en" sz="1200">
                <a:solidFill>
                  <a:srgbClr val="A626A4"/>
                </a:solidFill>
                <a:latin typeface="Courier New"/>
                <a:ea typeface="Courier New"/>
                <a:cs typeface="Courier New"/>
                <a:sym typeface="Courier New"/>
              </a:rPr>
              <a:t>Count</a:t>
            </a:r>
            <a:r>
              <a:rPr lang="en" sz="1200">
                <a:solidFill>
                  <a:srgbClr val="A626A4"/>
                </a:solidFill>
                <a:latin typeface="Courier New"/>
                <a:ea typeface="Courier New"/>
                <a:cs typeface="Courier New"/>
                <a:sym typeface="Courier New"/>
              </a:rPr>
              <a:t>(</a:t>
            </a:r>
            <a:r>
              <a:rPr lang="en" sz="1200">
                <a:latin typeface="Courier New"/>
                <a:ea typeface="Courier New"/>
                <a:cs typeface="Courier New"/>
                <a:sym typeface="Courier New"/>
              </a:rPr>
              <a:t>column_name</a:t>
            </a:r>
            <a:r>
              <a:rPr lang="en" sz="1200">
                <a:solidFill>
                  <a:srgbClr val="A626A4"/>
                </a:solidFill>
                <a:latin typeface="Courier New"/>
                <a:ea typeface="Courier New"/>
                <a:cs typeface="Courier New"/>
                <a:sym typeface="Courier New"/>
              </a:rPr>
              <a:t>)</a:t>
            </a:r>
            <a:endParaRPr sz="1200">
              <a:solidFill>
                <a:srgbClr val="A626A4"/>
              </a:solidFill>
              <a:latin typeface="Courier New"/>
              <a:ea typeface="Courier New"/>
              <a:cs typeface="Courier New"/>
              <a:sym typeface="Courier New"/>
            </a:endParaRPr>
          </a:p>
          <a:p>
            <a:pPr indent="-342900" lvl="0" marL="457200" rtl="0" algn="l">
              <a:spcBef>
                <a:spcPts val="0"/>
              </a:spcBef>
              <a:spcAft>
                <a:spcPts val="0"/>
              </a:spcAft>
              <a:buClr>
                <a:srgbClr val="000000"/>
              </a:buClr>
              <a:buSzPts val="1800"/>
              <a:buChar char="●"/>
            </a:pPr>
            <a:r>
              <a:rPr lang="en">
                <a:solidFill>
                  <a:srgbClr val="000000"/>
                </a:solidFill>
              </a:rPr>
              <a:t>Max/min/average value in column:</a:t>
            </a:r>
            <a:endParaRPr>
              <a:solidFill>
                <a:srgbClr val="000000"/>
              </a:solidFill>
            </a:endParaRPr>
          </a:p>
          <a:p>
            <a:pPr indent="-304800" lvl="1" marL="914400" rtl="0" algn="l">
              <a:spcBef>
                <a:spcPts val="0"/>
              </a:spcBef>
              <a:spcAft>
                <a:spcPts val="0"/>
              </a:spcAft>
              <a:buSzPts val="1200"/>
              <a:buFont typeface="Courier New"/>
              <a:buChar char="○"/>
            </a:pPr>
            <a:r>
              <a:rPr lang="en" sz="1200">
                <a:solidFill>
                  <a:srgbClr val="A626A4"/>
                </a:solidFill>
                <a:latin typeface="Courier New"/>
                <a:ea typeface="Courier New"/>
                <a:cs typeface="Courier New"/>
                <a:sym typeface="Courier New"/>
              </a:rPr>
              <a:t>Select </a:t>
            </a:r>
            <a:r>
              <a:rPr b="1" lang="en" sz="1200">
                <a:solidFill>
                  <a:srgbClr val="A626A4"/>
                </a:solidFill>
                <a:latin typeface="Courier New"/>
                <a:ea typeface="Courier New"/>
                <a:cs typeface="Courier New"/>
                <a:sym typeface="Courier New"/>
              </a:rPr>
              <a:t>[MAX/MIN/AVG]</a:t>
            </a:r>
            <a:r>
              <a:rPr lang="en" sz="1200">
                <a:solidFill>
                  <a:srgbClr val="A626A4"/>
                </a:solidFill>
                <a:latin typeface="Courier New"/>
                <a:ea typeface="Courier New"/>
                <a:cs typeface="Courier New"/>
                <a:sym typeface="Courier New"/>
              </a:rPr>
              <a:t>(</a:t>
            </a:r>
            <a:r>
              <a:rPr lang="en" sz="1200">
                <a:latin typeface="Courier New"/>
                <a:ea typeface="Courier New"/>
                <a:cs typeface="Courier New"/>
                <a:sym typeface="Courier New"/>
              </a:rPr>
              <a:t>column_name</a:t>
            </a:r>
            <a:r>
              <a:rPr lang="en" sz="1200">
                <a:solidFill>
                  <a:srgbClr val="A626A4"/>
                </a:solidFill>
                <a:latin typeface="Courier New"/>
                <a:ea typeface="Courier New"/>
                <a:cs typeface="Courier New"/>
                <a:sym typeface="Courier New"/>
              </a:rPr>
              <a:t>)</a:t>
            </a:r>
            <a:endParaRPr sz="1200">
              <a:solidFill>
                <a:srgbClr val="A626A4"/>
              </a:solidFill>
              <a:latin typeface="Courier New"/>
              <a:ea typeface="Courier New"/>
              <a:cs typeface="Courier New"/>
              <a:sym typeface="Courier New"/>
            </a:endParaRPr>
          </a:p>
          <a:p>
            <a:pPr indent="-342900" lvl="0" marL="457200" rtl="0" algn="l">
              <a:spcBef>
                <a:spcPts val="0"/>
              </a:spcBef>
              <a:spcAft>
                <a:spcPts val="0"/>
              </a:spcAft>
              <a:buClr>
                <a:schemeClr val="dk1"/>
              </a:buClr>
              <a:buSzPts val="1800"/>
              <a:buChar char="●"/>
            </a:pPr>
            <a:r>
              <a:rPr lang="en">
                <a:solidFill>
                  <a:schemeClr val="dk1"/>
                </a:solidFill>
              </a:rPr>
              <a:t>Concatenate values when groupby:</a:t>
            </a:r>
            <a:endParaRPr>
              <a:solidFill>
                <a:schemeClr val="dk1"/>
              </a:solidFill>
            </a:endParaRPr>
          </a:p>
          <a:p>
            <a:pPr indent="-304800" lvl="1" marL="914400" marR="0" rtl="0" algn="l">
              <a:lnSpc>
                <a:spcPct val="115000"/>
              </a:lnSpc>
              <a:spcBef>
                <a:spcPts val="0"/>
              </a:spcBef>
              <a:spcAft>
                <a:spcPts val="0"/>
              </a:spcAft>
              <a:buSzPts val="1200"/>
              <a:buFont typeface="Courier New"/>
              <a:buChar char="○"/>
            </a:pPr>
            <a:r>
              <a:rPr lang="en" sz="1200">
                <a:solidFill>
                  <a:srgbClr val="A626A4"/>
                </a:solidFill>
                <a:latin typeface="Courier New"/>
                <a:ea typeface="Courier New"/>
                <a:cs typeface="Courier New"/>
                <a:sym typeface="Courier New"/>
              </a:rPr>
              <a:t>Select </a:t>
            </a:r>
            <a:r>
              <a:rPr b="1" lang="en" sz="1200">
                <a:solidFill>
                  <a:srgbClr val="A626A4"/>
                </a:solidFill>
                <a:latin typeface="Courier New"/>
                <a:ea typeface="Courier New"/>
                <a:cs typeface="Courier New"/>
                <a:sym typeface="Courier New"/>
              </a:rPr>
              <a:t>Group_concat</a:t>
            </a:r>
            <a:r>
              <a:rPr lang="en" sz="1200">
                <a:solidFill>
                  <a:srgbClr val="A626A4"/>
                </a:solidFill>
                <a:latin typeface="Courier New"/>
                <a:ea typeface="Courier New"/>
                <a:cs typeface="Courier New"/>
                <a:sym typeface="Courier New"/>
              </a:rPr>
              <a:t>(distinct </a:t>
            </a:r>
            <a:r>
              <a:rPr lang="en" sz="1200">
                <a:latin typeface="Courier New"/>
                <a:ea typeface="Courier New"/>
                <a:cs typeface="Courier New"/>
                <a:sym typeface="Courier New"/>
              </a:rPr>
              <a:t>values</a:t>
            </a:r>
            <a:r>
              <a:rPr lang="en" sz="1200">
                <a:solidFill>
                  <a:srgbClr val="A626A4"/>
                </a:solidFill>
                <a:latin typeface="Courier New"/>
                <a:ea typeface="Courier New"/>
                <a:cs typeface="Courier New"/>
                <a:sym typeface="Courier New"/>
              </a:rPr>
              <a:t>), </a:t>
            </a:r>
            <a:r>
              <a:rPr lang="en" sz="1200">
                <a:latin typeface="Courier New"/>
                <a:ea typeface="Courier New"/>
                <a:cs typeface="Courier New"/>
                <a:sym typeface="Courier New"/>
              </a:rPr>
              <a:t>categorizer</a:t>
            </a:r>
            <a:r>
              <a:rPr lang="en" sz="1200">
                <a:solidFill>
                  <a:srgbClr val="A626A4"/>
                </a:solidFill>
                <a:latin typeface="Courier New"/>
                <a:ea typeface="Courier New"/>
                <a:cs typeface="Courier New"/>
                <a:sym typeface="Courier New"/>
              </a:rPr>
              <a:t> from </a:t>
            </a:r>
            <a:r>
              <a:rPr lang="en" sz="1200">
                <a:latin typeface="Courier New"/>
                <a:ea typeface="Courier New"/>
                <a:cs typeface="Courier New"/>
                <a:sym typeface="Courier New"/>
              </a:rPr>
              <a:t>table</a:t>
            </a:r>
            <a:r>
              <a:rPr lang="en" sz="1200">
                <a:solidFill>
                  <a:srgbClr val="A626A4"/>
                </a:solidFill>
                <a:latin typeface="Courier New"/>
                <a:ea typeface="Courier New"/>
                <a:cs typeface="Courier New"/>
                <a:sym typeface="Courier New"/>
              </a:rPr>
              <a:t> group by </a:t>
            </a:r>
            <a:r>
              <a:rPr lang="en" sz="1200">
                <a:latin typeface="Courier New"/>
                <a:ea typeface="Courier New"/>
                <a:cs typeface="Courier New"/>
                <a:sym typeface="Courier New"/>
              </a:rPr>
              <a:t>categorizer</a:t>
            </a:r>
            <a:r>
              <a:rPr lang="en" sz="1200">
                <a:solidFill>
                  <a:srgbClr val="A626A4"/>
                </a:solidFill>
                <a:latin typeface="Courier New"/>
                <a:ea typeface="Courier New"/>
                <a:cs typeface="Courier New"/>
                <a:sym typeface="Courier New"/>
              </a:rPr>
              <a:t> </a:t>
            </a:r>
            <a:endParaRPr sz="1200">
              <a:solidFill>
                <a:srgbClr val="A626A4"/>
              </a:solidFill>
              <a:latin typeface="Courier New"/>
              <a:ea typeface="Courier New"/>
              <a:cs typeface="Courier New"/>
              <a:sym typeface="Courier New"/>
            </a:endParaRPr>
          </a:p>
          <a:p>
            <a:pPr indent="-342900" lvl="0" marL="457200" rtl="0" algn="l">
              <a:spcBef>
                <a:spcPts val="0"/>
              </a:spcBef>
              <a:spcAft>
                <a:spcPts val="0"/>
              </a:spcAft>
              <a:buClr>
                <a:schemeClr val="dk1"/>
              </a:buClr>
              <a:buSzPts val="1800"/>
              <a:buChar char="●"/>
            </a:pPr>
            <a:r>
              <a:rPr lang="en">
                <a:solidFill>
                  <a:schemeClr val="dk1"/>
                </a:solidFill>
              </a:rPr>
              <a:t>Select  [except] certain values:</a:t>
            </a:r>
            <a:endParaRPr>
              <a:solidFill>
                <a:schemeClr val="dk1"/>
              </a:solidFill>
            </a:endParaRPr>
          </a:p>
          <a:p>
            <a:pPr indent="-304800" lvl="1" marL="914400" rtl="0" algn="l">
              <a:spcBef>
                <a:spcPts val="0"/>
              </a:spcBef>
              <a:spcAft>
                <a:spcPts val="0"/>
              </a:spcAft>
              <a:buSzPts val="1200"/>
              <a:buFont typeface="Courier New"/>
              <a:buChar char="○"/>
            </a:pPr>
            <a:r>
              <a:rPr lang="en" sz="1200">
                <a:solidFill>
                  <a:srgbClr val="A626A4"/>
                </a:solidFill>
                <a:latin typeface="Courier New"/>
                <a:ea typeface="Courier New"/>
                <a:cs typeface="Courier New"/>
                <a:sym typeface="Courier New"/>
              </a:rPr>
              <a:t>Select * from </a:t>
            </a:r>
            <a:r>
              <a:rPr lang="en" sz="1200">
                <a:latin typeface="Courier New"/>
                <a:ea typeface="Courier New"/>
                <a:cs typeface="Courier New"/>
                <a:sym typeface="Courier New"/>
              </a:rPr>
              <a:t>table</a:t>
            </a:r>
            <a:r>
              <a:rPr lang="en" sz="1200">
                <a:solidFill>
                  <a:srgbClr val="A626A4"/>
                </a:solidFill>
                <a:latin typeface="Courier New"/>
                <a:ea typeface="Courier New"/>
                <a:cs typeface="Courier New"/>
                <a:sym typeface="Courier New"/>
              </a:rPr>
              <a:t> where </a:t>
            </a:r>
            <a:r>
              <a:rPr lang="en" sz="1200">
                <a:latin typeface="Courier New"/>
                <a:ea typeface="Courier New"/>
                <a:cs typeface="Courier New"/>
                <a:sym typeface="Courier New"/>
              </a:rPr>
              <a:t>value </a:t>
            </a:r>
            <a:r>
              <a:rPr b="1" lang="en" sz="1200">
                <a:solidFill>
                  <a:srgbClr val="A626A4"/>
                </a:solidFill>
                <a:latin typeface="Courier New"/>
                <a:ea typeface="Courier New"/>
                <a:cs typeface="Courier New"/>
                <a:sym typeface="Courier New"/>
              </a:rPr>
              <a:t>[not] in</a:t>
            </a:r>
            <a:r>
              <a:rPr lang="en" sz="1200">
                <a:solidFill>
                  <a:srgbClr val="A626A4"/>
                </a:solidFill>
                <a:latin typeface="Courier New"/>
                <a:ea typeface="Courier New"/>
                <a:cs typeface="Courier New"/>
                <a:sym typeface="Courier New"/>
              </a:rPr>
              <a:t> (</a:t>
            </a:r>
            <a:r>
              <a:rPr lang="en" sz="1200">
                <a:solidFill>
                  <a:srgbClr val="000000"/>
                </a:solidFill>
                <a:latin typeface="Courier New"/>
                <a:ea typeface="Courier New"/>
                <a:cs typeface="Courier New"/>
                <a:sym typeface="Courier New"/>
              </a:rPr>
              <a:t>value1, …, value_n</a:t>
            </a:r>
            <a:r>
              <a:rPr lang="en" sz="1200">
                <a:solidFill>
                  <a:srgbClr val="A626A4"/>
                </a:solidFill>
                <a:latin typeface="Courier New"/>
                <a:ea typeface="Courier New"/>
                <a:cs typeface="Courier New"/>
                <a:sym typeface="Courier New"/>
              </a:rPr>
              <a:t>)</a:t>
            </a:r>
            <a:endParaRPr sz="1200">
              <a:solidFill>
                <a:srgbClr val="A626A4"/>
              </a:solidFill>
              <a:latin typeface="Courier New"/>
              <a:ea typeface="Courier New"/>
              <a:cs typeface="Courier New"/>
              <a:sym typeface="Courier New"/>
            </a:endParaRPr>
          </a:p>
          <a:p>
            <a:pPr indent="0" lvl="0" marL="0" rtl="0" algn="l">
              <a:spcBef>
                <a:spcPts val="1600"/>
              </a:spcBef>
              <a:spcAft>
                <a:spcPts val="1600"/>
              </a:spcAft>
              <a:buNone/>
            </a:pPr>
            <a:r>
              <a:rPr lang="en" sz="1200" u="sng">
                <a:solidFill>
                  <a:schemeClr val="hlink"/>
                </a:solidFill>
                <a:latin typeface="Courier New"/>
                <a:ea typeface="Courier New"/>
                <a:cs typeface="Courier New"/>
                <a:sym typeface="Courier New"/>
                <a:hlinkClick r:id="rId3"/>
              </a:rPr>
              <a:t>https://gist.github.com/9164408</a:t>
            </a:r>
            <a:r>
              <a:rPr lang="en" sz="1200">
                <a:solidFill>
                  <a:srgbClr val="A626A4"/>
                </a:solidFill>
                <a:latin typeface="Courier New"/>
                <a:ea typeface="Courier New"/>
                <a:cs typeface="Courier New"/>
                <a:sym typeface="Courier New"/>
              </a:rPr>
              <a:t> </a:t>
            </a:r>
            <a:endParaRPr sz="1200">
              <a:solidFill>
                <a:srgbClr val="A626A4"/>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Subqueries</a:t>
            </a:r>
            <a:endParaRPr/>
          </a:p>
        </p:txBody>
      </p:sp>
      <p:sp>
        <p:nvSpPr>
          <p:cNvPr id="77" name="Google Shape;77;p17"/>
          <p:cNvSpPr txBox="1"/>
          <p:nvPr>
            <p:ph idx="1" type="body"/>
          </p:nvPr>
        </p:nvSpPr>
        <p:spPr>
          <a:xfrm>
            <a:off x="311700" y="1152475"/>
            <a:ext cx="8520600" cy="1250400"/>
          </a:xfrm>
          <a:prstGeom prst="rect">
            <a:avLst/>
          </a:prstGeom>
        </p:spPr>
        <p:txBody>
          <a:bodyPr anchorCtr="0" anchor="t" bIns="0" lIns="91425" spcFirstLastPara="1" rIns="0" wrap="square" tIns="91425">
            <a:noAutofit/>
          </a:bodyPr>
          <a:lstStyle/>
          <a:p>
            <a:pPr indent="0" lvl="0" marL="0" marR="76200" rtl="0" algn="l">
              <a:spcBef>
                <a:spcPts val="0"/>
              </a:spcBef>
              <a:spcAft>
                <a:spcPts val="0"/>
              </a:spcAft>
              <a:buNone/>
            </a:pPr>
            <a:r>
              <a:rPr lang="en" sz="1200">
                <a:solidFill>
                  <a:srgbClr val="A626A4"/>
                </a:solidFill>
                <a:latin typeface="Courier New"/>
                <a:ea typeface="Courier New"/>
                <a:cs typeface="Courier New"/>
                <a:sym typeface="Courier New"/>
              </a:rPr>
              <a:t>Select </a:t>
            </a:r>
            <a:r>
              <a:rPr lang="en" sz="1200">
                <a:solidFill>
                  <a:srgbClr val="172B4D"/>
                </a:solidFill>
                <a:latin typeface="Courier New"/>
                <a:ea typeface="Courier New"/>
                <a:cs typeface="Courier New"/>
                <a:sym typeface="Courier New"/>
              </a:rPr>
              <a:t>stores.stor_name </a:t>
            </a:r>
            <a:r>
              <a:rPr lang="en" sz="1200">
                <a:solidFill>
                  <a:srgbClr val="A626A4"/>
                </a:solidFill>
                <a:latin typeface="Courier New"/>
                <a:ea typeface="Courier New"/>
                <a:cs typeface="Courier New"/>
                <a:sym typeface="Courier New"/>
              </a:rPr>
              <a:t>AS </a:t>
            </a:r>
            <a:r>
              <a:rPr lang="en" sz="1200">
                <a:solidFill>
                  <a:srgbClr val="172B4D"/>
                </a:solidFill>
                <a:latin typeface="Courier New"/>
                <a:ea typeface="Courier New"/>
                <a:cs typeface="Courier New"/>
                <a:sym typeface="Courier New"/>
              </a:rPr>
              <a:t>Store, </a:t>
            </a:r>
            <a:r>
              <a:rPr lang="en" sz="1200">
                <a:solidFill>
                  <a:srgbClr val="A626A4"/>
                </a:solidFill>
                <a:latin typeface="Courier New"/>
                <a:ea typeface="Courier New"/>
                <a:cs typeface="Courier New"/>
                <a:sym typeface="Courier New"/>
              </a:rPr>
              <a:t>Count(Distinct(</a:t>
            </a:r>
            <a:r>
              <a:rPr lang="en" sz="1200">
                <a:solidFill>
                  <a:srgbClr val="172B4D"/>
                </a:solidFill>
                <a:latin typeface="Courier New"/>
                <a:ea typeface="Courier New"/>
                <a:cs typeface="Courier New"/>
                <a:sym typeface="Courier New"/>
              </a:rPr>
              <a:t>ord_num</a:t>
            </a:r>
            <a:r>
              <a:rPr lang="en" sz="1200">
                <a:solidFill>
                  <a:srgbClr val="A626A4"/>
                </a:solidFill>
                <a:latin typeface="Courier New"/>
                <a:ea typeface="Courier New"/>
                <a:cs typeface="Courier New"/>
                <a:sym typeface="Courier New"/>
              </a:rPr>
              <a:t>)) AS </a:t>
            </a:r>
            <a:r>
              <a:rPr lang="en" sz="1200">
                <a:solidFill>
                  <a:srgbClr val="172B4D"/>
                </a:solidFill>
                <a:latin typeface="Courier New"/>
                <a:ea typeface="Courier New"/>
                <a:cs typeface="Courier New"/>
                <a:sym typeface="Courier New"/>
              </a:rPr>
              <a:t>Orders, </a:t>
            </a:r>
            <a:r>
              <a:rPr lang="en" sz="1200">
                <a:solidFill>
                  <a:srgbClr val="A626A4"/>
                </a:solidFill>
                <a:latin typeface="Courier New"/>
                <a:ea typeface="Courier New"/>
                <a:cs typeface="Courier New"/>
                <a:sym typeface="Courier New"/>
              </a:rPr>
              <a:t>Count(</a:t>
            </a:r>
            <a:r>
              <a:rPr lang="en" sz="1200">
                <a:solidFill>
                  <a:srgbClr val="172B4D"/>
                </a:solidFill>
                <a:latin typeface="Courier New"/>
                <a:ea typeface="Courier New"/>
                <a:cs typeface="Courier New"/>
                <a:sym typeface="Courier New"/>
              </a:rPr>
              <a:t>title_id</a:t>
            </a:r>
            <a:r>
              <a:rPr lang="en" sz="1200">
                <a:solidFill>
                  <a:srgbClr val="A626A4"/>
                </a:solidFill>
                <a:latin typeface="Courier New"/>
                <a:ea typeface="Courier New"/>
                <a:cs typeface="Courier New"/>
                <a:sym typeface="Courier New"/>
              </a:rPr>
              <a:t>) AS </a:t>
            </a:r>
            <a:r>
              <a:rPr lang="en" sz="1200">
                <a:solidFill>
                  <a:srgbClr val="172B4D"/>
                </a:solidFill>
                <a:latin typeface="Courier New"/>
                <a:ea typeface="Courier New"/>
                <a:cs typeface="Courier New"/>
                <a:sym typeface="Courier New"/>
              </a:rPr>
              <a:t>Items, </a:t>
            </a:r>
            <a:r>
              <a:rPr lang="en" sz="1200">
                <a:solidFill>
                  <a:srgbClr val="A626A4"/>
                </a:solidFill>
                <a:latin typeface="Courier New"/>
                <a:ea typeface="Courier New"/>
                <a:cs typeface="Courier New"/>
                <a:sym typeface="Courier New"/>
              </a:rPr>
              <a:t>Sum(</a:t>
            </a:r>
            <a:r>
              <a:rPr lang="en" sz="1200">
                <a:solidFill>
                  <a:srgbClr val="172B4D"/>
                </a:solidFill>
                <a:latin typeface="Courier New"/>
                <a:ea typeface="Courier New"/>
                <a:cs typeface="Courier New"/>
                <a:sym typeface="Courier New"/>
              </a:rPr>
              <a:t>qty</a:t>
            </a:r>
            <a:r>
              <a:rPr lang="en" sz="1200">
                <a:solidFill>
                  <a:srgbClr val="A626A4"/>
                </a:solidFill>
                <a:latin typeface="Courier New"/>
                <a:ea typeface="Courier New"/>
                <a:cs typeface="Courier New"/>
                <a:sym typeface="Courier New"/>
              </a:rPr>
              <a:t>) AS </a:t>
            </a:r>
            <a:r>
              <a:rPr lang="en" sz="1200">
                <a:solidFill>
                  <a:srgbClr val="172B4D"/>
                </a:solidFill>
                <a:latin typeface="Courier New"/>
                <a:ea typeface="Courier New"/>
                <a:cs typeface="Courier New"/>
                <a:sym typeface="Courier New"/>
              </a:rPr>
              <a:t>Qty</a:t>
            </a:r>
            <a:br>
              <a:rPr lang="en" sz="1200">
                <a:solidFill>
                  <a:srgbClr val="383A42"/>
                </a:solidFill>
                <a:latin typeface="Courier New"/>
                <a:ea typeface="Courier New"/>
                <a:cs typeface="Courier New"/>
                <a:sym typeface="Courier New"/>
              </a:rPr>
            </a:br>
            <a:r>
              <a:rPr lang="en" sz="1200">
                <a:solidFill>
                  <a:srgbClr val="A626A4"/>
                </a:solidFill>
                <a:latin typeface="Courier New"/>
                <a:ea typeface="Courier New"/>
                <a:cs typeface="Courier New"/>
                <a:sym typeface="Courier New"/>
              </a:rPr>
              <a:t>From </a:t>
            </a:r>
            <a:r>
              <a:rPr lang="en" sz="1200">
                <a:solidFill>
                  <a:srgbClr val="383A42"/>
                </a:solidFill>
                <a:latin typeface="Courier New"/>
                <a:ea typeface="Courier New"/>
                <a:cs typeface="Courier New"/>
                <a:sym typeface="Courier New"/>
              </a:rPr>
              <a:t>publications.sales sales</a:t>
            </a:r>
            <a:endParaRPr sz="1200">
              <a:solidFill>
                <a:srgbClr val="383A42"/>
              </a:solidFill>
              <a:latin typeface="Courier New"/>
              <a:ea typeface="Courier New"/>
              <a:cs typeface="Courier New"/>
              <a:sym typeface="Courier New"/>
            </a:endParaRPr>
          </a:p>
          <a:p>
            <a:pPr indent="0" lvl="0" marL="0" marR="76200" rtl="0" algn="l">
              <a:spcBef>
                <a:spcPts val="0"/>
              </a:spcBef>
              <a:spcAft>
                <a:spcPts val="0"/>
              </a:spcAft>
              <a:buNone/>
            </a:pPr>
            <a:r>
              <a:rPr lang="en" sz="1200">
                <a:solidFill>
                  <a:srgbClr val="A626A4"/>
                </a:solidFill>
                <a:latin typeface="Courier New"/>
                <a:ea typeface="Courier New"/>
                <a:cs typeface="Courier New"/>
                <a:sym typeface="Courier New"/>
              </a:rPr>
              <a:t>Inner Join</a:t>
            </a:r>
            <a:r>
              <a:rPr lang="en" sz="1200">
                <a:solidFill>
                  <a:srgbClr val="383A42"/>
                </a:solidFill>
                <a:latin typeface="Courier New"/>
                <a:ea typeface="Courier New"/>
                <a:cs typeface="Courier New"/>
                <a:sym typeface="Courier New"/>
              </a:rPr>
              <a:t> publications.stores stores </a:t>
            </a:r>
            <a:r>
              <a:rPr lang="en" sz="1200">
                <a:solidFill>
                  <a:srgbClr val="A626A4"/>
                </a:solidFill>
                <a:latin typeface="Courier New"/>
                <a:ea typeface="Courier New"/>
                <a:cs typeface="Courier New"/>
                <a:sym typeface="Courier New"/>
              </a:rPr>
              <a:t>ON</a:t>
            </a:r>
            <a:r>
              <a:rPr lang="en" sz="1200">
                <a:solidFill>
                  <a:srgbClr val="383A42"/>
                </a:solidFill>
                <a:latin typeface="Courier New"/>
                <a:ea typeface="Courier New"/>
                <a:cs typeface="Courier New"/>
                <a:sym typeface="Courier New"/>
              </a:rPr>
              <a:t> stores.stor_id=sales.stor_id</a:t>
            </a:r>
            <a:br>
              <a:rPr lang="en" sz="1200">
                <a:solidFill>
                  <a:srgbClr val="172B4D"/>
                </a:solidFill>
                <a:latin typeface="Courier New"/>
                <a:ea typeface="Courier New"/>
                <a:cs typeface="Courier New"/>
                <a:sym typeface="Courier New"/>
              </a:rPr>
            </a:br>
            <a:r>
              <a:rPr lang="en" sz="1200">
                <a:solidFill>
                  <a:srgbClr val="A626A4"/>
                </a:solidFill>
                <a:latin typeface="Courier New"/>
                <a:ea typeface="Courier New"/>
                <a:cs typeface="Courier New"/>
                <a:sym typeface="Courier New"/>
              </a:rPr>
              <a:t>Group by</a:t>
            </a:r>
            <a:r>
              <a:rPr lang="en" sz="1200">
                <a:solidFill>
                  <a:srgbClr val="172B4D"/>
                </a:solidFill>
                <a:latin typeface="Courier New"/>
                <a:ea typeface="Courier New"/>
                <a:cs typeface="Courier New"/>
                <a:sym typeface="Courier New"/>
              </a:rPr>
              <a:t> Store</a:t>
            </a:r>
            <a:r>
              <a:rPr lang="en" sz="1200">
                <a:solidFill>
                  <a:srgbClr val="A626A4"/>
                </a:solidFill>
                <a:latin typeface="Courier New"/>
                <a:ea typeface="Courier New"/>
                <a:cs typeface="Courier New"/>
                <a:sym typeface="Courier New"/>
              </a:rPr>
              <a:t>;</a:t>
            </a:r>
            <a:endParaRPr sz="1200">
              <a:solidFill>
                <a:srgbClr val="A626A4"/>
              </a:solidFill>
              <a:latin typeface="Courier New"/>
              <a:ea typeface="Courier New"/>
              <a:cs typeface="Courier New"/>
              <a:sym typeface="Courier New"/>
            </a:endParaRPr>
          </a:p>
          <a:p>
            <a:pPr indent="0" lvl="0" marL="0" marR="76200" rtl="0" algn="l">
              <a:spcBef>
                <a:spcPts val="0"/>
              </a:spcBef>
              <a:spcAft>
                <a:spcPts val="0"/>
              </a:spcAft>
              <a:buNone/>
            </a:pPr>
            <a:r>
              <a:t/>
            </a:r>
            <a:endParaRPr sz="1200">
              <a:solidFill>
                <a:srgbClr val="A626A4"/>
              </a:solidFill>
              <a:latin typeface="Courier New"/>
              <a:ea typeface="Courier New"/>
              <a:cs typeface="Courier New"/>
              <a:sym typeface="Courier New"/>
            </a:endParaRPr>
          </a:p>
          <a:p>
            <a:pPr indent="0" lvl="0" marL="0" marR="76200" rtl="0" algn="l">
              <a:spcBef>
                <a:spcPts val="0"/>
              </a:spcBef>
              <a:spcAft>
                <a:spcPts val="0"/>
              </a:spcAft>
              <a:buNone/>
            </a:pPr>
            <a:r>
              <a:t/>
            </a:r>
            <a:endParaRPr sz="1200">
              <a:solidFill>
                <a:srgbClr val="A626A4"/>
              </a:solidFill>
              <a:latin typeface="Courier New"/>
              <a:ea typeface="Courier New"/>
              <a:cs typeface="Courier New"/>
              <a:sym typeface="Courier New"/>
            </a:endParaRPr>
          </a:p>
          <a:p>
            <a:pPr indent="0" lvl="0" marL="0" rtl="0" algn="l">
              <a:spcBef>
                <a:spcPts val="0"/>
              </a:spcBef>
              <a:spcAft>
                <a:spcPts val="1600"/>
              </a:spcAft>
              <a:buNone/>
            </a:pPr>
            <a:r>
              <a:t/>
            </a:r>
            <a:endParaRPr sz="1200">
              <a:solidFill>
                <a:srgbClr val="383A42"/>
              </a:solidFill>
              <a:highlight>
                <a:srgbClr val="FBFDFF"/>
              </a:highlight>
              <a:latin typeface="Courier New"/>
              <a:ea typeface="Courier New"/>
              <a:cs typeface="Courier New"/>
              <a:sym typeface="Courier New"/>
            </a:endParaRPr>
          </a:p>
        </p:txBody>
      </p:sp>
      <p:sp>
        <p:nvSpPr>
          <p:cNvPr id="78" name="Google Shape;78;p17"/>
          <p:cNvSpPr txBox="1"/>
          <p:nvPr/>
        </p:nvSpPr>
        <p:spPr>
          <a:xfrm>
            <a:off x="310025" y="2590075"/>
            <a:ext cx="8520600" cy="2001000"/>
          </a:xfrm>
          <a:prstGeom prst="rect">
            <a:avLst/>
          </a:prstGeom>
          <a:noFill/>
          <a:ln>
            <a:noFill/>
          </a:ln>
        </p:spPr>
        <p:txBody>
          <a:bodyPr anchorCtr="0" anchor="t" bIns="91425" lIns="91425" spcFirstLastPara="1" rIns="91425" wrap="square" tIns="91425">
            <a:noAutofit/>
          </a:bodyPr>
          <a:lstStyle/>
          <a:p>
            <a:pPr indent="0" lvl="0" marL="0" marR="76200" rtl="0" algn="l">
              <a:lnSpc>
                <a:spcPct val="115000"/>
              </a:lnSpc>
              <a:spcBef>
                <a:spcPts val="0"/>
              </a:spcBef>
              <a:spcAft>
                <a:spcPts val="0"/>
              </a:spcAft>
              <a:buClr>
                <a:schemeClr val="dk1"/>
              </a:buClr>
              <a:buSzPts val="1100"/>
              <a:buFont typeface="Arial"/>
              <a:buNone/>
            </a:pPr>
            <a:r>
              <a:rPr lang="en" sz="1200">
                <a:solidFill>
                  <a:srgbClr val="A626A4"/>
                </a:solidFill>
                <a:latin typeface="Courier New"/>
                <a:ea typeface="Courier New"/>
                <a:cs typeface="Courier New"/>
                <a:sym typeface="Courier New"/>
              </a:rPr>
              <a:t>Select </a:t>
            </a:r>
            <a:r>
              <a:rPr lang="en" sz="1200">
                <a:solidFill>
                  <a:srgbClr val="172B4D"/>
                </a:solidFill>
                <a:latin typeface="Courier New"/>
                <a:ea typeface="Courier New"/>
                <a:cs typeface="Courier New"/>
                <a:sym typeface="Courier New"/>
              </a:rPr>
              <a:t>Store, Items/Orders </a:t>
            </a:r>
            <a:r>
              <a:rPr lang="en" sz="1200">
                <a:solidFill>
                  <a:srgbClr val="A626A4"/>
                </a:solidFill>
                <a:latin typeface="Courier New"/>
                <a:ea typeface="Courier New"/>
                <a:cs typeface="Courier New"/>
                <a:sym typeface="Courier New"/>
              </a:rPr>
              <a:t>AS </a:t>
            </a:r>
            <a:r>
              <a:rPr lang="en" sz="1200">
                <a:solidFill>
                  <a:srgbClr val="172B4D"/>
                </a:solidFill>
                <a:latin typeface="Courier New"/>
                <a:ea typeface="Courier New"/>
                <a:cs typeface="Courier New"/>
                <a:sym typeface="Courier New"/>
              </a:rPr>
              <a:t>AvgItems, Qty/Items </a:t>
            </a:r>
            <a:r>
              <a:rPr lang="en" sz="1200">
                <a:solidFill>
                  <a:srgbClr val="A626A4"/>
                </a:solidFill>
                <a:latin typeface="Courier New"/>
                <a:ea typeface="Courier New"/>
                <a:cs typeface="Courier New"/>
                <a:sym typeface="Courier New"/>
              </a:rPr>
              <a:t>AS </a:t>
            </a:r>
            <a:r>
              <a:rPr lang="en" sz="1200">
                <a:solidFill>
                  <a:srgbClr val="172B4D"/>
                </a:solidFill>
                <a:latin typeface="Courier New"/>
                <a:ea typeface="Courier New"/>
                <a:cs typeface="Courier New"/>
                <a:sym typeface="Courier New"/>
              </a:rPr>
              <a:t>AvgQty</a:t>
            </a:r>
            <a:endParaRPr sz="1200">
              <a:solidFill>
                <a:srgbClr val="172B4D"/>
              </a:solidFill>
              <a:latin typeface="Courier New"/>
              <a:ea typeface="Courier New"/>
              <a:cs typeface="Courier New"/>
              <a:sym typeface="Courier New"/>
            </a:endParaRPr>
          </a:p>
          <a:p>
            <a:pPr indent="0" lvl="0" marL="0" marR="76200" rtl="0" algn="l">
              <a:lnSpc>
                <a:spcPct val="115000"/>
              </a:lnSpc>
              <a:spcBef>
                <a:spcPts val="0"/>
              </a:spcBef>
              <a:spcAft>
                <a:spcPts val="0"/>
              </a:spcAft>
              <a:buClr>
                <a:schemeClr val="dk1"/>
              </a:buClr>
              <a:buSzPts val="1100"/>
              <a:buFont typeface="Arial"/>
              <a:buNone/>
            </a:pPr>
            <a:r>
              <a:rPr lang="en" sz="1200">
                <a:solidFill>
                  <a:srgbClr val="A626A4"/>
                </a:solidFill>
                <a:latin typeface="Courier New"/>
                <a:ea typeface="Courier New"/>
                <a:cs typeface="Courier New"/>
                <a:sym typeface="Courier New"/>
              </a:rPr>
              <a:t>From (</a:t>
            </a:r>
            <a:endParaRPr sz="1200">
              <a:solidFill>
                <a:srgbClr val="172B4D"/>
              </a:solidFill>
              <a:latin typeface="Courier New"/>
              <a:ea typeface="Courier New"/>
              <a:cs typeface="Courier New"/>
              <a:sym typeface="Courier New"/>
            </a:endParaRPr>
          </a:p>
          <a:p>
            <a:pPr indent="0" lvl="0" marL="457200" marR="76200" rtl="0" algn="l">
              <a:lnSpc>
                <a:spcPct val="115000"/>
              </a:lnSpc>
              <a:spcBef>
                <a:spcPts val="0"/>
              </a:spcBef>
              <a:spcAft>
                <a:spcPts val="0"/>
              </a:spcAft>
              <a:buClr>
                <a:schemeClr val="dk1"/>
              </a:buClr>
              <a:buSzPts val="1100"/>
              <a:buFont typeface="Arial"/>
              <a:buNone/>
            </a:pPr>
            <a:r>
              <a:rPr lang="en" sz="1200">
                <a:solidFill>
                  <a:srgbClr val="A626A4"/>
                </a:solidFill>
                <a:latin typeface="Courier New"/>
                <a:ea typeface="Courier New"/>
                <a:cs typeface="Courier New"/>
                <a:sym typeface="Courier New"/>
              </a:rPr>
              <a:t>Select </a:t>
            </a:r>
            <a:r>
              <a:rPr lang="en" sz="1200">
                <a:solidFill>
                  <a:srgbClr val="172B4D"/>
                </a:solidFill>
                <a:latin typeface="Courier New"/>
                <a:ea typeface="Courier New"/>
                <a:cs typeface="Courier New"/>
                <a:sym typeface="Courier New"/>
              </a:rPr>
              <a:t>stores.stor_name </a:t>
            </a:r>
            <a:r>
              <a:rPr lang="en" sz="1200">
                <a:solidFill>
                  <a:srgbClr val="A626A4"/>
                </a:solidFill>
                <a:latin typeface="Courier New"/>
                <a:ea typeface="Courier New"/>
                <a:cs typeface="Courier New"/>
                <a:sym typeface="Courier New"/>
              </a:rPr>
              <a:t>AS </a:t>
            </a:r>
            <a:r>
              <a:rPr lang="en" sz="1200">
                <a:solidFill>
                  <a:srgbClr val="172B4D"/>
                </a:solidFill>
                <a:latin typeface="Courier New"/>
                <a:ea typeface="Courier New"/>
                <a:cs typeface="Courier New"/>
                <a:sym typeface="Courier New"/>
              </a:rPr>
              <a:t>Store, </a:t>
            </a:r>
            <a:r>
              <a:rPr lang="en" sz="1200">
                <a:solidFill>
                  <a:srgbClr val="A626A4"/>
                </a:solidFill>
                <a:latin typeface="Courier New"/>
                <a:ea typeface="Courier New"/>
                <a:cs typeface="Courier New"/>
                <a:sym typeface="Courier New"/>
              </a:rPr>
              <a:t>Count(Distinct(</a:t>
            </a:r>
            <a:r>
              <a:rPr lang="en" sz="1200">
                <a:solidFill>
                  <a:srgbClr val="172B4D"/>
                </a:solidFill>
                <a:latin typeface="Courier New"/>
                <a:ea typeface="Courier New"/>
                <a:cs typeface="Courier New"/>
                <a:sym typeface="Courier New"/>
              </a:rPr>
              <a:t>ord_num</a:t>
            </a:r>
            <a:r>
              <a:rPr lang="en" sz="1200">
                <a:solidFill>
                  <a:srgbClr val="A626A4"/>
                </a:solidFill>
                <a:latin typeface="Courier New"/>
                <a:ea typeface="Courier New"/>
                <a:cs typeface="Courier New"/>
                <a:sym typeface="Courier New"/>
              </a:rPr>
              <a:t>)) AS </a:t>
            </a:r>
            <a:r>
              <a:rPr lang="en" sz="1200">
                <a:solidFill>
                  <a:srgbClr val="172B4D"/>
                </a:solidFill>
                <a:latin typeface="Courier New"/>
                <a:ea typeface="Courier New"/>
                <a:cs typeface="Courier New"/>
                <a:sym typeface="Courier New"/>
              </a:rPr>
              <a:t>Orders, </a:t>
            </a:r>
            <a:r>
              <a:rPr lang="en" sz="1200">
                <a:solidFill>
                  <a:srgbClr val="A626A4"/>
                </a:solidFill>
                <a:latin typeface="Courier New"/>
                <a:ea typeface="Courier New"/>
                <a:cs typeface="Courier New"/>
                <a:sym typeface="Courier New"/>
              </a:rPr>
              <a:t>Count(</a:t>
            </a:r>
            <a:r>
              <a:rPr lang="en" sz="1200">
                <a:solidFill>
                  <a:srgbClr val="172B4D"/>
                </a:solidFill>
                <a:latin typeface="Courier New"/>
                <a:ea typeface="Courier New"/>
                <a:cs typeface="Courier New"/>
                <a:sym typeface="Courier New"/>
              </a:rPr>
              <a:t>title_id</a:t>
            </a:r>
            <a:r>
              <a:rPr lang="en" sz="1200">
                <a:solidFill>
                  <a:srgbClr val="A626A4"/>
                </a:solidFill>
                <a:latin typeface="Courier New"/>
                <a:ea typeface="Courier New"/>
                <a:cs typeface="Courier New"/>
                <a:sym typeface="Courier New"/>
              </a:rPr>
              <a:t>) </a:t>
            </a:r>
            <a:br>
              <a:rPr lang="en" sz="1200">
                <a:solidFill>
                  <a:srgbClr val="A626A4"/>
                </a:solidFill>
                <a:latin typeface="Courier New"/>
                <a:ea typeface="Courier New"/>
                <a:cs typeface="Courier New"/>
                <a:sym typeface="Courier New"/>
              </a:rPr>
            </a:br>
            <a:r>
              <a:rPr lang="en" sz="1200">
                <a:solidFill>
                  <a:srgbClr val="A626A4"/>
                </a:solidFill>
                <a:latin typeface="Courier New"/>
                <a:ea typeface="Courier New"/>
                <a:cs typeface="Courier New"/>
                <a:sym typeface="Courier New"/>
              </a:rPr>
              <a:t>AS </a:t>
            </a:r>
            <a:r>
              <a:rPr lang="en" sz="1200">
                <a:solidFill>
                  <a:srgbClr val="172B4D"/>
                </a:solidFill>
                <a:latin typeface="Courier New"/>
                <a:ea typeface="Courier New"/>
                <a:cs typeface="Courier New"/>
                <a:sym typeface="Courier New"/>
              </a:rPr>
              <a:t>Items, </a:t>
            </a:r>
            <a:r>
              <a:rPr lang="en" sz="1200">
                <a:solidFill>
                  <a:srgbClr val="A626A4"/>
                </a:solidFill>
                <a:latin typeface="Courier New"/>
                <a:ea typeface="Courier New"/>
                <a:cs typeface="Courier New"/>
                <a:sym typeface="Courier New"/>
              </a:rPr>
              <a:t>Sum(</a:t>
            </a:r>
            <a:r>
              <a:rPr lang="en" sz="1200">
                <a:solidFill>
                  <a:srgbClr val="172B4D"/>
                </a:solidFill>
                <a:latin typeface="Courier New"/>
                <a:ea typeface="Courier New"/>
                <a:cs typeface="Courier New"/>
                <a:sym typeface="Courier New"/>
              </a:rPr>
              <a:t>qty</a:t>
            </a:r>
            <a:r>
              <a:rPr lang="en" sz="1200">
                <a:solidFill>
                  <a:srgbClr val="A626A4"/>
                </a:solidFill>
                <a:latin typeface="Courier New"/>
                <a:ea typeface="Courier New"/>
                <a:cs typeface="Courier New"/>
                <a:sym typeface="Courier New"/>
              </a:rPr>
              <a:t>) AS </a:t>
            </a:r>
            <a:r>
              <a:rPr lang="en" sz="1200">
                <a:solidFill>
                  <a:srgbClr val="172B4D"/>
                </a:solidFill>
                <a:latin typeface="Courier New"/>
                <a:ea typeface="Courier New"/>
                <a:cs typeface="Courier New"/>
                <a:sym typeface="Courier New"/>
              </a:rPr>
              <a:t>Qty</a:t>
            </a:r>
            <a:br>
              <a:rPr lang="en" sz="1200">
                <a:solidFill>
                  <a:srgbClr val="383A42"/>
                </a:solidFill>
                <a:latin typeface="Courier New"/>
                <a:ea typeface="Courier New"/>
                <a:cs typeface="Courier New"/>
                <a:sym typeface="Courier New"/>
              </a:rPr>
            </a:br>
            <a:r>
              <a:rPr lang="en" sz="1200">
                <a:solidFill>
                  <a:srgbClr val="A626A4"/>
                </a:solidFill>
                <a:latin typeface="Courier New"/>
                <a:ea typeface="Courier New"/>
                <a:cs typeface="Courier New"/>
                <a:sym typeface="Courier New"/>
              </a:rPr>
              <a:t>From </a:t>
            </a:r>
            <a:r>
              <a:rPr lang="en" sz="1200">
                <a:solidFill>
                  <a:srgbClr val="383A42"/>
                </a:solidFill>
                <a:latin typeface="Courier New"/>
                <a:ea typeface="Courier New"/>
                <a:cs typeface="Courier New"/>
                <a:sym typeface="Courier New"/>
              </a:rPr>
              <a:t>publications.sales sales</a:t>
            </a:r>
            <a:endParaRPr sz="1200">
              <a:solidFill>
                <a:srgbClr val="383A42"/>
              </a:solidFill>
              <a:latin typeface="Courier New"/>
              <a:ea typeface="Courier New"/>
              <a:cs typeface="Courier New"/>
              <a:sym typeface="Courier New"/>
            </a:endParaRPr>
          </a:p>
          <a:p>
            <a:pPr indent="457200" lvl="0" marL="0" marR="76200" rtl="0" algn="l">
              <a:lnSpc>
                <a:spcPct val="115000"/>
              </a:lnSpc>
              <a:spcBef>
                <a:spcPts val="0"/>
              </a:spcBef>
              <a:spcAft>
                <a:spcPts val="0"/>
              </a:spcAft>
              <a:buClr>
                <a:schemeClr val="dk1"/>
              </a:buClr>
              <a:buSzPts val="1100"/>
              <a:buFont typeface="Arial"/>
              <a:buNone/>
            </a:pPr>
            <a:r>
              <a:rPr lang="en" sz="1200">
                <a:solidFill>
                  <a:srgbClr val="A626A4"/>
                </a:solidFill>
                <a:latin typeface="Courier New"/>
                <a:ea typeface="Courier New"/>
                <a:cs typeface="Courier New"/>
                <a:sym typeface="Courier New"/>
              </a:rPr>
              <a:t>Inner Join</a:t>
            </a:r>
            <a:r>
              <a:rPr lang="en" sz="1200">
                <a:solidFill>
                  <a:srgbClr val="383A42"/>
                </a:solidFill>
                <a:latin typeface="Courier New"/>
                <a:ea typeface="Courier New"/>
                <a:cs typeface="Courier New"/>
                <a:sym typeface="Courier New"/>
              </a:rPr>
              <a:t> publications.stores stores </a:t>
            </a:r>
            <a:r>
              <a:rPr lang="en" sz="1200">
                <a:solidFill>
                  <a:srgbClr val="A626A4"/>
                </a:solidFill>
                <a:latin typeface="Courier New"/>
                <a:ea typeface="Courier New"/>
                <a:cs typeface="Courier New"/>
                <a:sym typeface="Courier New"/>
              </a:rPr>
              <a:t>ON</a:t>
            </a:r>
            <a:r>
              <a:rPr lang="en" sz="1200">
                <a:solidFill>
                  <a:srgbClr val="383A42"/>
                </a:solidFill>
                <a:latin typeface="Courier New"/>
                <a:ea typeface="Courier New"/>
                <a:cs typeface="Courier New"/>
                <a:sym typeface="Courier New"/>
              </a:rPr>
              <a:t> stores.stor_id=sales.stor_id</a:t>
            </a:r>
            <a:br>
              <a:rPr lang="en" sz="1200">
                <a:solidFill>
                  <a:srgbClr val="172B4D"/>
                </a:solidFill>
                <a:latin typeface="Courier New"/>
                <a:ea typeface="Courier New"/>
                <a:cs typeface="Courier New"/>
                <a:sym typeface="Courier New"/>
              </a:rPr>
            </a:br>
            <a:r>
              <a:rPr lang="en" sz="1200">
                <a:solidFill>
                  <a:srgbClr val="172B4D"/>
                </a:solidFill>
                <a:latin typeface="Courier New"/>
                <a:ea typeface="Courier New"/>
                <a:cs typeface="Courier New"/>
                <a:sym typeface="Courier New"/>
              </a:rPr>
              <a:t>	</a:t>
            </a:r>
            <a:r>
              <a:rPr lang="en" sz="1200">
                <a:solidFill>
                  <a:srgbClr val="A626A4"/>
                </a:solidFill>
                <a:latin typeface="Courier New"/>
                <a:ea typeface="Courier New"/>
                <a:cs typeface="Courier New"/>
                <a:sym typeface="Courier New"/>
              </a:rPr>
              <a:t>Group by</a:t>
            </a:r>
            <a:r>
              <a:rPr lang="en" sz="1200">
                <a:solidFill>
                  <a:srgbClr val="172B4D"/>
                </a:solidFill>
                <a:latin typeface="Courier New"/>
                <a:ea typeface="Courier New"/>
                <a:cs typeface="Courier New"/>
                <a:sym typeface="Courier New"/>
              </a:rPr>
              <a:t> Store</a:t>
            </a:r>
            <a:endParaRPr sz="1200">
              <a:solidFill>
                <a:srgbClr val="172B4D"/>
              </a:solidFill>
              <a:latin typeface="Courier New"/>
              <a:ea typeface="Courier New"/>
              <a:cs typeface="Courier New"/>
              <a:sym typeface="Courier New"/>
            </a:endParaRPr>
          </a:p>
          <a:p>
            <a:pPr indent="0" lvl="0" marL="0" marR="76200" rtl="0" algn="l">
              <a:lnSpc>
                <a:spcPct val="115000"/>
              </a:lnSpc>
              <a:spcBef>
                <a:spcPts val="0"/>
              </a:spcBef>
              <a:spcAft>
                <a:spcPts val="0"/>
              </a:spcAft>
              <a:buClr>
                <a:schemeClr val="dk1"/>
              </a:buClr>
              <a:buSzPts val="1100"/>
              <a:buFont typeface="Arial"/>
              <a:buNone/>
            </a:pPr>
            <a:r>
              <a:rPr lang="en" sz="1200">
                <a:solidFill>
                  <a:srgbClr val="A626A4"/>
                </a:solidFill>
                <a:latin typeface="Courier New"/>
                <a:ea typeface="Courier New"/>
                <a:cs typeface="Courier New"/>
                <a:sym typeface="Courier New"/>
              </a:rPr>
              <a:t>) summary;</a:t>
            </a:r>
            <a:endParaRPr sz="1200">
              <a:solidFill>
                <a:srgbClr val="A626A4"/>
              </a:solidFill>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Subqueries. cont'd</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76200" rtl="0" algn="l">
              <a:lnSpc>
                <a:spcPct val="115000"/>
              </a:lnSpc>
              <a:spcBef>
                <a:spcPts val="0"/>
              </a:spcBef>
              <a:spcAft>
                <a:spcPts val="0"/>
              </a:spcAft>
              <a:buClr>
                <a:srgbClr val="000000"/>
              </a:buClr>
              <a:buSzPts val="1100"/>
              <a:buFont typeface="Arial"/>
              <a:buNone/>
            </a:pPr>
            <a:r>
              <a:rPr lang="en" sz="1200">
                <a:solidFill>
                  <a:srgbClr val="A626A4"/>
                </a:solidFill>
                <a:latin typeface="Courier New"/>
                <a:ea typeface="Courier New"/>
                <a:cs typeface="Courier New"/>
                <a:sym typeface="Courier New"/>
              </a:rPr>
              <a:t>SELECT </a:t>
            </a:r>
            <a:r>
              <a:rPr lang="en" sz="1200">
                <a:solidFill>
                  <a:srgbClr val="383A42"/>
                </a:solidFill>
                <a:latin typeface="Courier New"/>
                <a:ea typeface="Courier New"/>
                <a:cs typeface="Courier New"/>
                <a:sym typeface="Courier New"/>
              </a:rPr>
              <a:t>Store</a:t>
            </a:r>
            <a:r>
              <a:rPr lang="en" sz="1200">
                <a:solidFill>
                  <a:srgbClr val="A626A4"/>
                </a:solidFill>
                <a:latin typeface="Courier New"/>
                <a:ea typeface="Courier New"/>
                <a:cs typeface="Courier New"/>
                <a:sym typeface="Courier New"/>
              </a:rPr>
              <a:t>, </a:t>
            </a:r>
            <a:r>
              <a:rPr lang="en" sz="1200">
                <a:solidFill>
                  <a:srgbClr val="383A42"/>
                </a:solidFill>
                <a:latin typeface="Courier New"/>
                <a:ea typeface="Courier New"/>
                <a:cs typeface="Courier New"/>
                <a:sym typeface="Courier New"/>
              </a:rPr>
              <a:t>ord_num</a:t>
            </a:r>
            <a:r>
              <a:rPr lang="en" sz="1200">
                <a:solidFill>
                  <a:srgbClr val="A626A4"/>
                </a:solidFill>
                <a:latin typeface="Courier New"/>
                <a:ea typeface="Courier New"/>
                <a:cs typeface="Courier New"/>
                <a:sym typeface="Courier New"/>
              </a:rPr>
              <a:t> AS </a:t>
            </a:r>
            <a:r>
              <a:rPr lang="en" sz="1200">
                <a:solidFill>
                  <a:srgbClr val="000000"/>
                </a:solidFill>
                <a:latin typeface="Courier New"/>
                <a:ea typeface="Courier New"/>
                <a:cs typeface="Courier New"/>
                <a:sym typeface="Courier New"/>
              </a:rPr>
              <a:t>OrderNumber</a:t>
            </a:r>
            <a:r>
              <a:rPr lang="en" sz="1200">
                <a:solidFill>
                  <a:srgbClr val="A626A4"/>
                </a:solidFill>
                <a:latin typeface="Courier New"/>
                <a:ea typeface="Courier New"/>
                <a:cs typeface="Courier New"/>
                <a:sym typeface="Courier New"/>
              </a:rPr>
              <a:t>, </a:t>
            </a:r>
            <a:r>
              <a:rPr lang="en" sz="1200">
                <a:solidFill>
                  <a:srgbClr val="000000"/>
                </a:solidFill>
                <a:latin typeface="Courier New"/>
                <a:ea typeface="Courier New"/>
                <a:cs typeface="Courier New"/>
                <a:sym typeface="Courier New"/>
              </a:rPr>
              <a:t>ord_date </a:t>
            </a:r>
            <a:r>
              <a:rPr lang="en" sz="1200">
                <a:solidFill>
                  <a:srgbClr val="A626A4"/>
                </a:solidFill>
                <a:latin typeface="Courier New"/>
                <a:ea typeface="Courier New"/>
                <a:cs typeface="Courier New"/>
                <a:sym typeface="Courier New"/>
              </a:rPr>
              <a:t>AS </a:t>
            </a:r>
            <a:r>
              <a:rPr lang="en" sz="1200">
                <a:solidFill>
                  <a:srgbClr val="000000"/>
                </a:solidFill>
                <a:latin typeface="Courier New"/>
                <a:ea typeface="Courier New"/>
                <a:cs typeface="Courier New"/>
                <a:sym typeface="Courier New"/>
              </a:rPr>
              <a:t>OrderDate</a:t>
            </a:r>
            <a:r>
              <a:rPr lang="en" sz="1200">
                <a:solidFill>
                  <a:srgbClr val="A626A4"/>
                </a:solidFill>
                <a:latin typeface="Courier New"/>
                <a:ea typeface="Courier New"/>
                <a:cs typeface="Courier New"/>
                <a:sym typeface="Courier New"/>
              </a:rPr>
              <a:t>, </a:t>
            </a:r>
            <a:r>
              <a:rPr lang="en" sz="1200">
                <a:solidFill>
                  <a:srgbClr val="000000"/>
                </a:solidFill>
                <a:latin typeface="Courier New"/>
                <a:ea typeface="Courier New"/>
                <a:cs typeface="Courier New"/>
                <a:sym typeface="Courier New"/>
              </a:rPr>
              <a:t>title </a:t>
            </a:r>
            <a:r>
              <a:rPr lang="en" sz="1200">
                <a:solidFill>
                  <a:srgbClr val="A626A4"/>
                </a:solidFill>
                <a:latin typeface="Courier New"/>
                <a:ea typeface="Courier New"/>
                <a:cs typeface="Courier New"/>
                <a:sym typeface="Courier New"/>
              </a:rPr>
              <a:t>AS </a:t>
            </a:r>
            <a:r>
              <a:rPr lang="en" sz="1200">
                <a:solidFill>
                  <a:srgbClr val="000000"/>
                </a:solidFill>
                <a:latin typeface="Courier New"/>
                <a:ea typeface="Courier New"/>
                <a:cs typeface="Courier New"/>
                <a:sym typeface="Courier New"/>
              </a:rPr>
              <a:t>Title</a:t>
            </a:r>
            <a:r>
              <a:rPr lang="en" sz="1200">
                <a:solidFill>
                  <a:srgbClr val="A626A4"/>
                </a:solidFill>
                <a:latin typeface="Courier New"/>
                <a:ea typeface="Courier New"/>
                <a:cs typeface="Courier New"/>
                <a:sym typeface="Courier New"/>
              </a:rPr>
              <a:t>, </a:t>
            </a:r>
            <a:r>
              <a:rPr lang="en" sz="1200">
                <a:solidFill>
                  <a:srgbClr val="000000"/>
                </a:solidFill>
                <a:latin typeface="Courier New"/>
                <a:ea typeface="Courier New"/>
                <a:cs typeface="Courier New"/>
                <a:sym typeface="Courier New"/>
              </a:rPr>
              <a:t>sales.qty</a:t>
            </a:r>
            <a:r>
              <a:rPr lang="en" sz="1200">
                <a:solidFill>
                  <a:srgbClr val="A626A4"/>
                </a:solidFill>
                <a:latin typeface="Courier New"/>
                <a:ea typeface="Courier New"/>
                <a:cs typeface="Courier New"/>
                <a:sym typeface="Courier New"/>
              </a:rPr>
              <a:t> AS </a:t>
            </a:r>
            <a:r>
              <a:rPr lang="en" sz="1200">
                <a:solidFill>
                  <a:srgbClr val="000000"/>
                </a:solidFill>
                <a:latin typeface="Courier New"/>
                <a:ea typeface="Courier New"/>
                <a:cs typeface="Courier New"/>
                <a:sym typeface="Courier New"/>
              </a:rPr>
              <a:t>Qty, price</a:t>
            </a:r>
            <a:r>
              <a:rPr lang="en" sz="1200">
                <a:solidFill>
                  <a:srgbClr val="A626A4"/>
                </a:solidFill>
                <a:latin typeface="Courier New"/>
                <a:ea typeface="Courier New"/>
                <a:cs typeface="Courier New"/>
                <a:sym typeface="Courier New"/>
              </a:rPr>
              <a:t> AS </a:t>
            </a:r>
            <a:r>
              <a:rPr lang="en" sz="1200">
                <a:solidFill>
                  <a:srgbClr val="000000"/>
                </a:solidFill>
                <a:latin typeface="Courier New"/>
                <a:ea typeface="Courier New"/>
                <a:cs typeface="Courier New"/>
                <a:sym typeface="Courier New"/>
              </a:rPr>
              <a:t>Price, type </a:t>
            </a:r>
            <a:r>
              <a:rPr lang="en" sz="1200">
                <a:solidFill>
                  <a:srgbClr val="A626A4"/>
                </a:solidFill>
                <a:latin typeface="Courier New"/>
                <a:ea typeface="Courier New"/>
                <a:cs typeface="Courier New"/>
                <a:sym typeface="Courier New"/>
              </a:rPr>
              <a:t>AS </a:t>
            </a:r>
            <a:r>
              <a:rPr lang="en" sz="1200">
                <a:solidFill>
                  <a:srgbClr val="000000"/>
                </a:solidFill>
                <a:latin typeface="Courier New"/>
                <a:ea typeface="Courier New"/>
                <a:cs typeface="Courier New"/>
                <a:sym typeface="Courier New"/>
              </a:rPr>
              <a:t>Type</a:t>
            </a:r>
            <a:br>
              <a:rPr lang="en" sz="1200">
                <a:solidFill>
                  <a:srgbClr val="A626A4"/>
                </a:solidFill>
                <a:latin typeface="Courier New"/>
                <a:ea typeface="Courier New"/>
                <a:cs typeface="Courier New"/>
                <a:sym typeface="Courier New"/>
              </a:rPr>
            </a:br>
            <a:r>
              <a:rPr lang="en" sz="1200">
                <a:solidFill>
                  <a:srgbClr val="A626A4"/>
                </a:solidFill>
                <a:latin typeface="Courier New"/>
                <a:ea typeface="Courier New"/>
                <a:cs typeface="Courier New"/>
                <a:sym typeface="Courier New"/>
              </a:rPr>
              <a:t>FROM (</a:t>
            </a:r>
            <a:br>
              <a:rPr lang="en" sz="1200">
                <a:solidFill>
                  <a:srgbClr val="A626A4"/>
                </a:solidFill>
                <a:latin typeface="Courier New"/>
                <a:ea typeface="Courier New"/>
                <a:cs typeface="Courier New"/>
                <a:sym typeface="Courier New"/>
              </a:rPr>
            </a:br>
            <a:r>
              <a:rPr lang="en" sz="1200">
                <a:solidFill>
                  <a:srgbClr val="A626A4"/>
                </a:solidFill>
                <a:latin typeface="Courier New"/>
                <a:ea typeface="Courier New"/>
                <a:cs typeface="Courier New"/>
                <a:sym typeface="Courier New"/>
              </a:rPr>
              <a:t>    SELECT </a:t>
            </a:r>
            <a:r>
              <a:rPr lang="en" sz="1200">
                <a:solidFill>
                  <a:srgbClr val="000000"/>
                </a:solidFill>
                <a:latin typeface="Courier New"/>
                <a:ea typeface="Courier New"/>
                <a:cs typeface="Courier New"/>
                <a:sym typeface="Courier New"/>
              </a:rPr>
              <a:t>stores.stor_id</a:t>
            </a:r>
            <a:r>
              <a:rPr lang="en" sz="1200">
                <a:solidFill>
                  <a:srgbClr val="A626A4"/>
                </a:solidFill>
                <a:latin typeface="Courier New"/>
                <a:ea typeface="Courier New"/>
                <a:cs typeface="Courier New"/>
                <a:sym typeface="Courier New"/>
              </a:rPr>
              <a:t> AS </a:t>
            </a:r>
            <a:r>
              <a:rPr lang="en" sz="1200">
                <a:solidFill>
                  <a:srgbClr val="000000"/>
                </a:solidFill>
                <a:latin typeface="Courier New"/>
                <a:ea typeface="Courier New"/>
                <a:cs typeface="Courier New"/>
                <a:sym typeface="Courier New"/>
              </a:rPr>
              <a:t>StoreID, stores.stor_name</a:t>
            </a:r>
            <a:r>
              <a:rPr lang="en" sz="1200">
                <a:solidFill>
                  <a:srgbClr val="A626A4"/>
                </a:solidFill>
                <a:latin typeface="Courier New"/>
                <a:ea typeface="Courier New"/>
                <a:cs typeface="Courier New"/>
                <a:sym typeface="Courier New"/>
              </a:rPr>
              <a:t> AS </a:t>
            </a:r>
            <a:r>
              <a:rPr lang="en" sz="1200">
                <a:solidFill>
                  <a:srgbClr val="000000"/>
                </a:solidFill>
                <a:latin typeface="Courier New"/>
                <a:ea typeface="Courier New"/>
                <a:cs typeface="Courier New"/>
                <a:sym typeface="Courier New"/>
              </a:rPr>
              <a:t>Store,</a:t>
            </a:r>
            <a:r>
              <a:rPr lang="en" sz="1200">
                <a:solidFill>
                  <a:srgbClr val="A626A4"/>
                </a:solidFill>
                <a:latin typeface="Courier New"/>
                <a:ea typeface="Courier New"/>
                <a:cs typeface="Courier New"/>
                <a:sym typeface="Courier New"/>
              </a:rPr>
              <a:t> COUNT(DISTINCT(</a:t>
            </a:r>
            <a:r>
              <a:rPr lang="en" sz="1200">
                <a:solidFill>
                  <a:srgbClr val="000000"/>
                </a:solidFill>
                <a:latin typeface="Courier New"/>
                <a:ea typeface="Courier New"/>
                <a:cs typeface="Courier New"/>
                <a:sym typeface="Courier New"/>
              </a:rPr>
              <a:t>ord_num</a:t>
            </a:r>
            <a:r>
              <a:rPr lang="en" sz="1200">
                <a:solidFill>
                  <a:srgbClr val="A626A4"/>
                </a:solidFill>
                <a:latin typeface="Courier New"/>
                <a:ea typeface="Courier New"/>
                <a:cs typeface="Courier New"/>
                <a:sym typeface="Courier New"/>
              </a:rPr>
              <a:t>)) AS </a:t>
            </a:r>
            <a:r>
              <a:rPr lang="en" sz="1200">
                <a:solidFill>
                  <a:srgbClr val="000000"/>
                </a:solidFill>
                <a:latin typeface="Courier New"/>
                <a:ea typeface="Courier New"/>
                <a:cs typeface="Courier New"/>
                <a:sym typeface="Courier New"/>
              </a:rPr>
              <a:t>Orders,</a:t>
            </a:r>
            <a:r>
              <a:rPr lang="en" sz="1200">
                <a:solidFill>
                  <a:srgbClr val="A626A4"/>
                </a:solidFill>
                <a:latin typeface="Courier New"/>
                <a:ea typeface="Courier New"/>
                <a:cs typeface="Courier New"/>
                <a:sym typeface="Courier New"/>
              </a:rPr>
              <a:t> COUNT(</a:t>
            </a:r>
            <a:r>
              <a:rPr lang="en" sz="1200">
                <a:solidFill>
                  <a:srgbClr val="000000"/>
                </a:solidFill>
                <a:latin typeface="Courier New"/>
                <a:ea typeface="Courier New"/>
                <a:cs typeface="Courier New"/>
                <a:sym typeface="Courier New"/>
              </a:rPr>
              <a:t>title_id</a:t>
            </a:r>
            <a:r>
              <a:rPr lang="en" sz="1200">
                <a:solidFill>
                  <a:srgbClr val="A626A4"/>
                </a:solidFill>
                <a:latin typeface="Courier New"/>
                <a:ea typeface="Courier New"/>
                <a:cs typeface="Courier New"/>
                <a:sym typeface="Courier New"/>
              </a:rPr>
              <a:t>) AS </a:t>
            </a:r>
            <a:r>
              <a:rPr lang="en" sz="1200">
                <a:solidFill>
                  <a:srgbClr val="000000"/>
                </a:solidFill>
                <a:latin typeface="Courier New"/>
                <a:ea typeface="Courier New"/>
                <a:cs typeface="Courier New"/>
                <a:sym typeface="Courier New"/>
              </a:rPr>
              <a:t>Items,</a:t>
            </a:r>
            <a:r>
              <a:rPr lang="en" sz="1200">
                <a:solidFill>
                  <a:srgbClr val="A626A4"/>
                </a:solidFill>
                <a:latin typeface="Courier New"/>
                <a:ea typeface="Courier New"/>
                <a:cs typeface="Courier New"/>
                <a:sym typeface="Courier New"/>
              </a:rPr>
              <a:t> SUM(</a:t>
            </a:r>
            <a:r>
              <a:rPr lang="en" sz="1200">
                <a:solidFill>
                  <a:srgbClr val="000000"/>
                </a:solidFill>
                <a:latin typeface="Courier New"/>
                <a:ea typeface="Courier New"/>
                <a:cs typeface="Courier New"/>
                <a:sym typeface="Courier New"/>
              </a:rPr>
              <a:t>qty</a:t>
            </a:r>
            <a:r>
              <a:rPr lang="en" sz="1200">
                <a:solidFill>
                  <a:srgbClr val="A626A4"/>
                </a:solidFill>
                <a:latin typeface="Courier New"/>
                <a:ea typeface="Courier New"/>
                <a:cs typeface="Courier New"/>
                <a:sym typeface="Courier New"/>
              </a:rPr>
              <a:t>) AS </a:t>
            </a:r>
            <a:r>
              <a:rPr lang="en" sz="1200">
                <a:solidFill>
                  <a:srgbClr val="000000"/>
                </a:solidFill>
                <a:latin typeface="Courier New"/>
                <a:ea typeface="Courier New"/>
                <a:cs typeface="Courier New"/>
                <a:sym typeface="Courier New"/>
              </a:rPr>
              <a:t>Qty</a:t>
            </a:r>
            <a:br>
              <a:rPr lang="en" sz="1200">
                <a:solidFill>
                  <a:srgbClr val="A626A4"/>
                </a:solidFill>
                <a:latin typeface="Courier New"/>
                <a:ea typeface="Courier New"/>
                <a:cs typeface="Courier New"/>
                <a:sym typeface="Courier New"/>
              </a:rPr>
            </a:br>
            <a:r>
              <a:rPr lang="en" sz="1200">
                <a:solidFill>
                  <a:srgbClr val="A626A4"/>
                </a:solidFill>
                <a:latin typeface="Courier New"/>
                <a:ea typeface="Courier New"/>
                <a:cs typeface="Courier New"/>
                <a:sym typeface="Courier New"/>
              </a:rPr>
              <a:t>    FROM </a:t>
            </a:r>
            <a:r>
              <a:rPr lang="en" sz="1200">
                <a:solidFill>
                  <a:srgbClr val="000000"/>
                </a:solidFill>
                <a:latin typeface="Courier New"/>
                <a:ea typeface="Courier New"/>
                <a:cs typeface="Courier New"/>
                <a:sym typeface="Courier New"/>
              </a:rPr>
              <a:t>publications.sales sales</a:t>
            </a:r>
            <a:br>
              <a:rPr lang="en" sz="1200">
                <a:solidFill>
                  <a:srgbClr val="A626A4"/>
                </a:solidFill>
                <a:latin typeface="Courier New"/>
                <a:ea typeface="Courier New"/>
                <a:cs typeface="Courier New"/>
                <a:sym typeface="Courier New"/>
              </a:rPr>
            </a:br>
            <a:r>
              <a:rPr lang="en" sz="1200">
                <a:solidFill>
                  <a:srgbClr val="A626A4"/>
                </a:solidFill>
                <a:latin typeface="Courier New"/>
                <a:ea typeface="Courier New"/>
                <a:cs typeface="Courier New"/>
                <a:sym typeface="Courier New"/>
              </a:rPr>
              <a:t>    INNER JOIN </a:t>
            </a:r>
            <a:r>
              <a:rPr lang="en" sz="1200">
                <a:solidFill>
                  <a:srgbClr val="000000"/>
                </a:solidFill>
                <a:latin typeface="Courier New"/>
                <a:ea typeface="Courier New"/>
                <a:cs typeface="Courier New"/>
                <a:sym typeface="Courier New"/>
              </a:rPr>
              <a:t>publications.stores stores</a:t>
            </a:r>
            <a:r>
              <a:rPr lang="en" sz="1200">
                <a:solidFill>
                  <a:srgbClr val="A626A4"/>
                </a:solidFill>
                <a:latin typeface="Courier New"/>
                <a:ea typeface="Courier New"/>
                <a:cs typeface="Courier New"/>
                <a:sym typeface="Courier New"/>
              </a:rPr>
              <a:t> ON </a:t>
            </a:r>
            <a:r>
              <a:rPr lang="en" sz="1200">
                <a:solidFill>
                  <a:srgbClr val="000000"/>
                </a:solidFill>
                <a:latin typeface="Courier New"/>
                <a:ea typeface="Courier New"/>
                <a:cs typeface="Courier New"/>
                <a:sym typeface="Courier New"/>
              </a:rPr>
              <a:t>stores.stor_id = sales.stor_id</a:t>
            </a:r>
            <a:br>
              <a:rPr lang="en" sz="1200">
                <a:solidFill>
                  <a:srgbClr val="A626A4"/>
                </a:solidFill>
                <a:latin typeface="Courier New"/>
                <a:ea typeface="Courier New"/>
                <a:cs typeface="Courier New"/>
                <a:sym typeface="Courier New"/>
              </a:rPr>
            </a:br>
            <a:r>
              <a:rPr lang="en" sz="1200">
                <a:solidFill>
                  <a:srgbClr val="A626A4"/>
                </a:solidFill>
                <a:latin typeface="Courier New"/>
                <a:ea typeface="Courier New"/>
                <a:cs typeface="Courier New"/>
                <a:sym typeface="Courier New"/>
              </a:rPr>
              <a:t>    GROUP BY </a:t>
            </a:r>
            <a:r>
              <a:rPr lang="en" sz="1200">
                <a:solidFill>
                  <a:srgbClr val="000000"/>
                </a:solidFill>
                <a:latin typeface="Courier New"/>
                <a:ea typeface="Courier New"/>
                <a:cs typeface="Courier New"/>
                <a:sym typeface="Courier New"/>
              </a:rPr>
              <a:t>StoreID, Store</a:t>
            </a:r>
            <a:br>
              <a:rPr lang="en" sz="1200">
                <a:solidFill>
                  <a:srgbClr val="A626A4"/>
                </a:solidFill>
                <a:latin typeface="Courier New"/>
                <a:ea typeface="Courier New"/>
                <a:cs typeface="Courier New"/>
                <a:sym typeface="Courier New"/>
              </a:rPr>
            </a:br>
            <a:r>
              <a:rPr lang="en" sz="1200">
                <a:solidFill>
                  <a:srgbClr val="A626A4"/>
                </a:solidFill>
                <a:latin typeface="Courier New"/>
                <a:ea typeface="Courier New"/>
                <a:cs typeface="Courier New"/>
                <a:sym typeface="Courier New"/>
              </a:rPr>
              <a:t>) </a:t>
            </a:r>
            <a:r>
              <a:rPr lang="en" sz="1200">
                <a:solidFill>
                  <a:srgbClr val="000000"/>
                </a:solidFill>
                <a:latin typeface="Courier New"/>
                <a:ea typeface="Courier New"/>
                <a:cs typeface="Courier New"/>
                <a:sym typeface="Courier New"/>
              </a:rPr>
              <a:t>summary</a:t>
            </a:r>
            <a:br>
              <a:rPr lang="en" sz="1200">
                <a:solidFill>
                  <a:srgbClr val="A626A4"/>
                </a:solidFill>
                <a:latin typeface="Courier New"/>
                <a:ea typeface="Courier New"/>
                <a:cs typeface="Courier New"/>
                <a:sym typeface="Courier New"/>
              </a:rPr>
            </a:br>
            <a:r>
              <a:rPr lang="en" sz="1200">
                <a:solidFill>
                  <a:srgbClr val="A626A4"/>
                </a:solidFill>
                <a:latin typeface="Courier New"/>
                <a:ea typeface="Courier New"/>
                <a:cs typeface="Courier New"/>
                <a:sym typeface="Courier New"/>
              </a:rPr>
              <a:t>INNER JOIN </a:t>
            </a:r>
            <a:r>
              <a:rPr lang="en" sz="1200">
                <a:solidFill>
                  <a:srgbClr val="000000"/>
                </a:solidFill>
                <a:latin typeface="Courier New"/>
                <a:ea typeface="Courier New"/>
                <a:cs typeface="Courier New"/>
                <a:sym typeface="Courier New"/>
              </a:rPr>
              <a:t>publications.sales sales</a:t>
            </a:r>
            <a:r>
              <a:rPr lang="en" sz="1200">
                <a:solidFill>
                  <a:srgbClr val="A626A4"/>
                </a:solidFill>
                <a:latin typeface="Courier New"/>
                <a:ea typeface="Courier New"/>
                <a:cs typeface="Courier New"/>
                <a:sym typeface="Courier New"/>
              </a:rPr>
              <a:t> ON </a:t>
            </a:r>
            <a:r>
              <a:rPr lang="en" sz="1200">
                <a:solidFill>
                  <a:srgbClr val="000000"/>
                </a:solidFill>
                <a:latin typeface="Courier New"/>
                <a:ea typeface="Courier New"/>
                <a:cs typeface="Courier New"/>
                <a:sym typeface="Courier New"/>
              </a:rPr>
              <a:t>summary.StoreID = sales.stor_id</a:t>
            </a:r>
            <a:br>
              <a:rPr lang="en" sz="1200">
                <a:solidFill>
                  <a:srgbClr val="000000"/>
                </a:solidFill>
                <a:latin typeface="Courier New"/>
                <a:ea typeface="Courier New"/>
                <a:cs typeface="Courier New"/>
                <a:sym typeface="Courier New"/>
              </a:rPr>
            </a:br>
            <a:r>
              <a:rPr lang="en" sz="1200">
                <a:solidFill>
                  <a:srgbClr val="A626A4"/>
                </a:solidFill>
                <a:latin typeface="Courier New"/>
                <a:ea typeface="Courier New"/>
                <a:cs typeface="Courier New"/>
                <a:sym typeface="Courier New"/>
              </a:rPr>
              <a:t>INNER JOIN </a:t>
            </a:r>
            <a:r>
              <a:rPr lang="en" sz="1200">
                <a:solidFill>
                  <a:srgbClr val="000000"/>
                </a:solidFill>
                <a:latin typeface="Courier New"/>
                <a:ea typeface="Courier New"/>
                <a:cs typeface="Courier New"/>
                <a:sym typeface="Courier New"/>
              </a:rPr>
              <a:t>publications.titles</a:t>
            </a:r>
            <a:r>
              <a:rPr lang="en" sz="1200">
                <a:solidFill>
                  <a:srgbClr val="A626A4"/>
                </a:solidFill>
                <a:latin typeface="Courier New"/>
                <a:ea typeface="Courier New"/>
                <a:cs typeface="Courier New"/>
                <a:sym typeface="Courier New"/>
              </a:rPr>
              <a:t> ON </a:t>
            </a:r>
            <a:r>
              <a:rPr lang="en" sz="1200">
                <a:solidFill>
                  <a:srgbClr val="000000"/>
                </a:solidFill>
                <a:latin typeface="Courier New"/>
                <a:ea typeface="Courier New"/>
                <a:cs typeface="Courier New"/>
                <a:sym typeface="Courier New"/>
              </a:rPr>
              <a:t>sales.title_id = titles.title_id</a:t>
            </a:r>
            <a:br>
              <a:rPr lang="en" sz="1200">
                <a:solidFill>
                  <a:srgbClr val="A626A4"/>
                </a:solidFill>
                <a:latin typeface="Courier New"/>
                <a:ea typeface="Courier New"/>
                <a:cs typeface="Courier New"/>
                <a:sym typeface="Courier New"/>
              </a:rPr>
            </a:br>
            <a:r>
              <a:rPr lang="en" sz="1200">
                <a:solidFill>
                  <a:srgbClr val="A626A4"/>
                </a:solidFill>
                <a:latin typeface="Courier New"/>
                <a:ea typeface="Courier New"/>
                <a:cs typeface="Courier New"/>
                <a:sym typeface="Courier New"/>
              </a:rPr>
              <a:t>WHERE </a:t>
            </a:r>
            <a:r>
              <a:rPr lang="en" sz="1200">
                <a:solidFill>
                  <a:srgbClr val="000000"/>
                </a:solidFill>
                <a:latin typeface="Courier New"/>
                <a:ea typeface="Courier New"/>
                <a:cs typeface="Courier New"/>
                <a:sym typeface="Courier New"/>
              </a:rPr>
              <a:t>Items / Orders &gt; 1</a:t>
            </a:r>
            <a:br>
              <a:rPr lang="en" sz="1200">
                <a:solidFill>
                  <a:srgbClr val="000000"/>
                </a:solidFill>
                <a:latin typeface="Courier New"/>
                <a:ea typeface="Courier New"/>
                <a:cs typeface="Courier New"/>
                <a:sym typeface="Courier New"/>
              </a:rPr>
            </a:br>
            <a:r>
              <a:rPr lang="en" sz="1200">
                <a:solidFill>
                  <a:srgbClr val="A626A4"/>
                </a:solidFill>
                <a:latin typeface="Courier New"/>
                <a:ea typeface="Courier New"/>
                <a:cs typeface="Courier New"/>
                <a:sym typeface="Courier New"/>
              </a:rPr>
              <a:t>;</a:t>
            </a:r>
            <a:endParaRPr sz="1200">
              <a:solidFill>
                <a:srgbClr val="A626A4"/>
              </a:solidFill>
              <a:latin typeface="Courier New"/>
              <a:ea typeface="Courier New"/>
              <a:cs typeface="Courier New"/>
              <a:sym typeface="Courier New"/>
            </a:endParaRPr>
          </a:p>
          <a:p>
            <a:pPr indent="0" lvl="0" marL="0" marR="76200" rtl="0" algn="l">
              <a:lnSpc>
                <a:spcPct val="115000"/>
              </a:lnSpc>
              <a:spcBef>
                <a:spcPts val="0"/>
              </a:spcBef>
              <a:spcAft>
                <a:spcPts val="0"/>
              </a:spcAft>
              <a:buClr>
                <a:srgbClr val="000000"/>
              </a:buClr>
              <a:buSzPts val="1100"/>
              <a:buFont typeface="Arial"/>
              <a:buNone/>
            </a:pPr>
            <a:r>
              <a:t/>
            </a:r>
            <a:endParaRPr sz="1200">
              <a:solidFill>
                <a:srgbClr val="A626A4"/>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Temporary Tables</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83A42"/>
                </a:solidFill>
                <a:highlight>
                  <a:srgbClr val="FBFDFF"/>
                </a:highlight>
              </a:rPr>
              <a:t>Create a temporary table</a:t>
            </a:r>
            <a:endParaRPr>
              <a:solidFill>
                <a:srgbClr val="383A42"/>
              </a:solidFill>
              <a:highlight>
                <a:srgbClr val="FBFDFF"/>
              </a:highlight>
            </a:endParaRPr>
          </a:p>
          <a:p>
            <a:pPr indent="0" lvl="0" marL="76200" marR="76200" rtl="0" algn="l">
              <a:spcBef>
                <a:spcPts val="1600"/>
              </a:spcBef>
              <a:spcAft>
                <a:spcPts val="0"/>
              </a:spcAft>
              <a:buClr>
                <a:schemeClr val="dk1"/>
              </a:buClr>
              <a:buSzPts val="1100"/>
              <a:buFont typeface="Arial"/>
              <a:buNone/>
            </a:pPr>
            <a:r>
              <a:rPr lang="en" sz="1200">
                <a:solidFill>
                  <a:srgbClr val="A626A4"/>
                </a:solidFill>
                <a:latin typeface="Courier New"/>
                <a:ea typeface="Courier New"/>
                <a:cs typeface="Courier New"/>
                <a:sym typeface="Courier New"/>
              </a:rPr>
              <a:t>CREATE TEMPORARY TABLE IF NOT EXISTS </a:t>
            </a:r>
            <a:r>
              <a:rPr lang="en" sz="1200">
                <a:solidFill>
                  <a:srgbClr val="383A42"/>
                </a:solidFill>
                <a:highlight>
                  <a:srgbClr val="FBFDFF"/>
                </a:highlight>
                <a:latin typeface="Courier New"/>
                <a:ea typeface="Courier New"/>
                <a:cs typeface="Courier New"/>
                <a:sym typeface="Courier New"/>
              </a:rPr>
              <a:t>publications.store_sales_summary</a:t>
            </a:r>
            <a:br>
              <a:rPr lang="en" sz="1200">
                <a:solidFill>
                  <a:srgbClr val="A626A4"/>
                </a:solidFill>
                <a:latin typeface="Courier New"/>
                <a:ea typeface="Courier New"/>
                <a:cs typeface="Courier New"/>
                <a:sym typeface="Courier New"/>
              </a:rPr>
            </a:br>
            <a:r>
              <a:rPr lang="en" sz="1200">
                <a:solidFill>
                  <a:srgbClr val="A626A4"/>
                </a:solidFill>
                <a:latin typeface="Courier New"/>
                <a:ea typeface="Courier New"/>
                <a:cs typeface="Courier New"/>
                <a:sym typeface="Courier New"/>
              </a:rPr>
              <a:t>SELECT </a:t>
            </a:r>
            <a:r>
              <a:rPr lang="en" sz="1200">
                <a:solidFill>
                  <a:srgbClr val="000000"/>
                </a:solidFill>
                <a:latin typeface="Courier New"/>
                <a:ea typeface="Courier New"/>
                <a:cs typeface="Courier New"/>
                <a:sym typeface="Courier New"/>
              </a:rPr>
              <a:t>stores.stor_id</a:t>
            </a:r>
            <a:r>
              <a:rPr lang="en" sz="1200">
                <a:solidFill>
                  <a:srgbClr val="A626A4"/>
                </a:solidFill>
                <a:latin typeface="Courier New"/>
                <a:ea typeface="Courier New"/>
                <a:cs typeface="Courier New"/>
                <a:sym typeface="Courier New"/>
              </a:rPr>
              <a:t> AS </a:t>
            </a:r>
            <a:r>
              <a:rPr lang="en" sz="1200">
                <a:solidFill>
                  <a:srgbClr val="000000"/>
                </a:solidFill>
                <a:latin typeface="Courier New"/>
                <a:ea typeface="Courier New"/>
                <a:cs typeface="Courier New"/>
                <a:sym typeface="Courier New"/>
              </a:rPr>
              <a:t>StoreID, stores.stor_name</a:t>
            </a:r>
            <a:r>
              <a:rPr lang="en" sz="1200">
                <a:solidFill>
                  <a:srgbClr val="A626A4"/>
                </a:solidFill>
                <a:latin typeface="Courier New"/>
                <a:ea typeface="Courier New"/>
                <a:cs typeface="Courier New"/>
                <a:sym typeface="Courier New"/>
              </a:rPr>
              <a:t> AS </a:t>
            </a:r>
            <a:r>
              <a:rPr lang="en" sz="1200">
                <a:solidFill>
                  <a:srgbClr val="000000"/>
                </a:solidFill>
                <a:latin typeface="Courier New"/>
                <a:ea typeface="Courier New"/>
                <a:cs typeface="Courier New"/>
                <a:sym typeface="Courier New"/>
              </a:rPr>
              <a:t>Store, </a:t>
            </a:r>
            <a:r>
              <a:rPr lang="en" sz="1200">
                <a:solidFill>
                  <a:srgbClr val="A626A4"/>
                </a:solidFill>
                <a:latin typeface="Courier New"/>
                <a:ea typeface="Courier New"/>
                <a:cs typeface="Courier New"/>
                <a:sym typeface="Courier New"/>
              </a:rPr>
              <a:t>COUNT(DISTINCT(</a:t>
            </a:r>
            <a:r>
              <a:rPr lang="en" sz="1200">
                <a:solidFill>
                  <a:srgbClr val="000000"/>
                </a:solidFill>
                <a:latin typeface="Courier New"/>
                <a:ea typeface="Courier New"/>
                <a:cs typeface="Courier New"/>
                <a:sym typeface="Courier New"/>
              </a:rPr>
              <a:t>ord_num</a:t>
            </a:r>
            <a:r>
              <a:rPr lang="en" sz="1200">
                <a:solidFill>
                  <a:srgbClr val="A626A4"/>
                </a:solidFill>
                <a:latin typeface="Courier New"/>
                <a:ea typeface="Courier New"/>
                <a:cs typeface="Courier New"/>
                <a:sym typeface="Courier New"/>
              </a:rPr>
              <a:t>)) AS </a:t>
            </a:r>
            <a:r>
              <a:rPr lang="en" sz="1200">
                <a:solidFill>
                  <a:srgbClr val="000000"/>
                </a:solidFill>
                <a:latin typeface="Courier New"/>
                <a:ea typeface="Courier New"/>
                <a:cs typeface="Courier New"/>
                <a:sym typeface="Courier New"/>
              </a:rPr>
              <a:t>Orders,</a:t>
            </a:r>
            <a:r>
              <a:rPr lang="en" sz="1200">
                <a:solidFill>
                  <a:srgbClr val="A626A4"/>
                </a:solidFill>
                <a:latin typeface="Courier New"/>
                <a:ea typeface="Courier New"/>
                <a:cs typeface="Courier New"/>
                <a:sym typeface="Courier New"/>
              </a:rPr>
              <a:t> COUNT(</a:t>
            </a:r>
            <a:r>
              <a:rPr lang="en" sz="1200">
                <a:solidFill>
                  <a:srgbClr val="000000"/>
                </a:solidFill>
                <a:latin typeface="Courier New"/>
                <a:ea typeface="Courier New"/>
                <a:cs typeface="Courier New"/>
                <a:sym typeface="Courier New"/>
              </a:rPr>
              <a:t>title_id</a:t>
            </a:r>
            <a:r>
              <a:rPr lang="en" sz="1200">
                <a:solidFill>
                  <a:srgbClr val="A626A4"/>
                </a:solidFill>
                <a:latin typeface="Courier New"/>
                <a:ea typeface="Courier New"/>
                <a:cs typeface="Courier New"/>
                <a:sym typeface="Courier New"/>
              </a:rPr>
              <a:t>) AS </a:t>
            </a:r>
            <a:r>
              <a:rPr lang="en" sz="1200">
                <a:solidFill>
                  <a:srgbClr val="000000"/>
                </a:solidFill>
                <a:latin typeface="Courier New"/>
                <a:ea typeface="Courier New"/>
                <a:cs typeface="Courier New"/>
                <a:sym typeface="Courier New"/>
              </a:rPr>
              <a:t>Items,</a:t>
            </a:r>
            <a:r>
              <a:rPr lang="en" sz="1200">
                <a:solidFill>
                  <a:srgbClr val="A626A4"/>
                </a:solidFill>
                <a:latin typeface="Courier New"/>
                <a:ea typeface="Courier New"/>
                <a:cs typeface="Courier New"/>
                <a:sym typeface="Courier New"/>
              </a:rPr>
              <a:t> SUM(</a:t>
            </a:r>
            <a:r>
              <a:rPr lang="en" sz="1200">
                <a:solidFill>
                  <a:srgbClr val="000000"/>
                </a:solidFill>
                <a:latin typeface="Courier New"/>
                <a:ea typeface="Courier New"/>
                <a:cs typeface="Courier New"/>
                <a:sym typeface="Courier New"/>
              </a:rPr>
              <a:t>qty</a:t>
            </a:r>
            <a:r>
              <a:rPr lang="en" sz="1200">
                <a:solidFill>
                  <a:srgbClr val="A626A4"/>
                </a:solidFill>
                <a:latin typeface="Courier New"/>
                <a:ea typeface="Courier New"/>
                <a:cs typeface="Courier New"/>
                <a:sym typeface="Courier New"/>
              </a:rPr>
              <a:t>) AS </a:t>
            </a:r>
            <a:r>
              <a:rPr lang="en" sz="1200">
                <a:solidFill>
                  <a:srgbClr val="000000"/>
                </a:solidFill>
                <a:latin typeface="Courier New"/>
                <a:ea typeface="Courier New"/>
                <a:cs typeface="Courier New"/>
                <a:sym typeface="Courier New"/>
              </a:rPr>
              <a:t>Qty</a:t>
            </a:r>
            <a:br>
              <a:rPr lang="en" sz="1200">
                <a:solidFill>
                  <a:srgbClr val="A626A4"/>
                </a:solidFill>
                <a:latin typeface="Courier New"/>
                <a:ea typeface="Courier New"/>
                <a:cs typeface="Courier New"/>
                <a:sym typeface="Courier New"/>
              </a:rPr>
            </a:br>
            <a:r>
              <a:rPr lang="en" sz="1200">
                <a:solidFill>
                  <a:srgbClr val="A626A4"/>
                </a:solidFill>
                <a:latin typeface="Courier New"/>
                <a:ea typeface="Courier New"/>
                <a:cs typeface="Courier New"/>
                <a:sym typeface="Courier New"/>
              </a:rPr>
              <a:t>FROM </a:t>
            </a:r>
            <a:r>
              <a:rPr lang="en" sz="1200">
                <a:solidFill>
                  <a:srgbClr val="000000"/>
                </a:solidFill>
                <a:latin typeface="Courier New"/>
                <a:ea typeface="Courier New"/>
                <a:cs typeface="Courier New"/>
                <a:sym typeface="Courier New"/>
              </a:rPr>
              <a:t>publications.sales sales</a:t>
            </a:r>
            <a:br>
              <a:rPr lang="en" sz="1200">
                <a:solidFill>
                  <a:srgbClr val="000000"/>
                </a:solidFill>
                <a:latin typeface="Courier New"/>
                <a:ea typeface="Courier New"/>
                <a:cs typeface="Courier New"/>
                <a:sym typeface="Courier New"/>
              </a:rPr>
            </a:br>
            <a:r>
              <a:rPr lang="en" sz="1200">
                <a:solidFill>
                  <a:srgbClr val="A626A4"/>
                </a:solidFill>
                <a:latin typeface="Courier New"/>
                <a:ea typeface="Courier New"/>
                <a:cs typeface="Courier New"/>
                <a:sym typeface="Courier New"/>
              </a:rPr>
              <a:t>INNER JOIN </a:t>
            </a:r>
            <a:r>
              <a:rPr lang="en" sz="1200">
                <a:solidFill>
                  <a:srgbClr val="000000"/>
                </a:solidFill>
                <a:latin typeface="Courier New"/>
                <a:ea typeface="Courier New"/>
                <a:cs typeface="Courier New"/>
                <a:sym typeface="Courier New"/>
              </a:rPr>
              <a:t>publications.stores stores</a:t>
            </a:r>
            <a:r>
              <a:rPr lang="en" sz="1200">
                <a:solidFill>
                  <a:srgbClr val="A626A4"/>
                </a:solidFill>
                <a:latin typeface="Courier New"/>
                <a:ea typeface="Courier New"/>
                <a:cs typeface="Courier New"/>
                <a:sym typeface="Courier New"/>
              </a:rPr>
              <a:t> ON </a:t>
            </a:r>
            <a:r>
              <a:rPr lang="en" sz="1200">
                <a:solidFill>
                  <a:srgbClr val="000000"/>
                </a:solidFill>
                <a:latin typeface="Courier New"/>
                <a:ea typeface="Courier New"/>
                <a:cs typeface="Courier New"/>
                <a:sym typeface="Courier New"/>
              </a:rPr>
              <a:t>stores.stor_id = sales.stor_id</a:t>
            </a:r>
            <a:br>
              <a:rPr lang="en" sz="1200">
                <a:solidFill>
                  <a:srgbClr val="000000"/>
                </a:solidFill>
                <a:latin typeface="Courier New"/>
                <a:ea typeface="Courier New"/>
                <a:cs typeface="Courier New"/>
                <a:sym typeface="Courier New"/>
              </a:rPr>
            </a:br>
            <a:r>
              <a:rPr lang="en" sz="1200">
                <a:solidFill>
                  <a:srgbClr val="A626A4"/>
                </a:solidFill>
                <a:latin typeface="Courier New"/>
                <a:ea typeface="Courier New"/>
                <a:cs typeface="Courier New"/>
                <a:sym typeface="Courier New"/>
              </a:rPr>
              <a:t>GROUP BY </a:t>
            </a:r>
            <a:r>
              <a:rPr lang="en" sz="1200">
                <a:solidFill>
                  <a:srgbClr val="000000"/>
                </a:solidFill>
                <a:latin typeface="Courier New"/>
                <a:ea typeface="Courier New"/>
                <a:cs typeface="Courier New"/>
                <a:sym typeface="Courier New"/>
              </a:rPr>
              <a:t>StoreID, Store;</a:t>
            </a:r>
            <a:endParaRPr sz="900">
              <a:solidFill>
                <a:srgbClr val="000000"/>
              </a:solidFill>
              <a:highlight>
                <a:srgbClr val="F4F5F7"/>
              </a:highlight>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sz="1200">
              <a:solidFill>
                <a:srgbClr val="383A42"/>
              </a:solidFill>
              <a:highlight>
                <a:srgbClr val="FBFDFF"/>
              </a:highlight>
              <a:latin typeface="Courier New"/>
              <a:ea typeface="Courier New"/>
              <a:cs typeface="Courier New"/>
              <a:sym typeface="Courier New"/>
            </a:endParaRPr>
          </a:p>
          <a:p>
            <a:pPr indent="0" lvl="0" marL="0" marR="0" rtl="0" algn="l">
              <a:lnSpc>
                <a:spcPct val="115000"/>
              </a:lnSpc>
              <a:spcBef>
                <a:spcPts val="1600"/>
              </a:spcBef>
              <a:spcAft>
                <a:spcPts val="0"/>
              </a:spcAft>
              <a:buClr>
                <a:srgbClr val="000000"/>
              </a:buClr>
              <a:buSzPts val="1100"/>
              <a:buFont typeface="Arial"/>
              <a:buNone/>
            </a:pPr>
            <a:r>
              <a:rPr lang="en">
                <a:solidFill>
                  <a:srgbClr val="383A42"/>
                </a:solidFill>
                <a:highlight>
                  <a:srgbClr val="FBFDFF"/>
                </a:highlight>
              </a:rPr>
              <a:t>Check if it exists</a:t>
            </a:r>
            <a:endParaRPr>
              <a:solidFill>
                <a:srgbClr val="383A42"/>
              </a:solidFill>
              <a:highlight>
                <a:srgbClr val="FBFDFF"/>
              </a:highlight>
            </a:endParaRPr>
          </a:p>
          <a:p>
            <a:pPr indent="0" lvl="0" marL="76200" marR="76200" rtl="0" algn="l">
              <a:lnSpc>
                <a:spcPct val="115000"/>
              </a:lnSpc>
              <a:spcBef>
                <a:spcPts val="1600"/>
              </a:spcBef>
              <a:spcAft>
                <a:spcPts val="0"/>
              </a:spcAft>
              <a:buClr>
                <a:srgbClr val="000000"/>
              </a:buClr>
              <a:buSzPts val="1100"/>
              <a:buFont typeface="Arial"/>
              <a:buNone/>
            </a:pPr>
            <a:r>
              <a:rPr lang="en" sz="1200">
                <a:solidFill>
                  <a:srgbClr val="A626A4"/>
                </a:solidFill>
                <a:latin typeface="Courier New"/>
                <a:ea typeface="Courier New"/>
                <a:cs typeface="Courier New"/>
                <a:sym typeface="Courier New"/>
              </a:rPr>
              <a:t>SELECT</a:t>
            </a:r>
            <a:r>
              <a:rPr lang="en" sz="1200">
                <a:solidFill>
                  <a:srgbClr val="000000"/>
                </a:solidFill>
                <a:latin typeface="Courier New"/>
                <a:ea typeface="Courier New"/>
                <a:cs typeface="Courier New"/>
                <a:sym typeface="Courier New"/>
              </a:rPr>
              <a:t> *</a:t>
            </a:r>
            <a:br>
              <a:rPr lang="en" sz="900">
                <a:solidFill>
                  <a:srgbClr val="172B4D"/>
                </a:solidFill>
                <a:highlight>
                  <a:srgbClr val="F4F5F7"/>
                </a:highlight>
                <a:latin typeface="Roboto Mono"/>
                <a:ea typeface="Roboto Mono"/>
                <a:cs typeface="Roboto Mono"/>
                <a:sym typeface="Roboto Mono"/>
              </a:rPr>
            </a:br>
            <a:r>
              <a:rPr lang="en" sz="1200">
                <a:solidFill>
                  <a:srgbClr val="A626A4"/>
                </a:solidFill>
                <a:latin typeface="Courier New"/>
                <a:ea typeface="Courier New"/>
                <a:cs typeface="Courier New"/>
                <a:sym typeface="Courier New"/>
              </a:rPr>
              <a:t>FROM</a:t>
            </a:r>
            <a:r>
              <a:rPr lang="en" sz="900">
                <a:solidFill>
                  <a:srgbClr val="172B4D"/>
                </a:solidFill>
                <a:highlight>
                  <a:srgbClr val="F4F5F7"/>
                </a:highlight>
                <a:latin typeface="Roboto Mono"/>
                <a:ea typeface="Roboto Mono"/>
                <a:cs typeface="Roboto Mono"/>
                <a:sym typeface="Roboto Mono"/>
              </a:rPr>
              <a:t> </a:t>
            </a:r>
            <a:r>
              <a:rPr lang="en" sz="1200">
                <a:solidFill>
                  <a:srgbClr val="000000"/>
                </a:solidFill>
                <a:latin typeface="Courier New"/>
                <a:ea typeface="Courier New"/>
                <a:cs typeface="Courier New"/>
                <a:sym typeface="Courier New"/>
              </a:rPr>
              <a:t>publications.store_sales_summary;</a:t>
            </a:r>
            <a:endParaRPr sz="1200">
              <a:solidFill>
                <a:srgbClr val="000000"/>
              </a:solidFill>
              <a:latin typeface="Courier New"/>
              <a:ea typeface="Courier New"/>
              <a:cs typeface="Courier New"/>
              <a:sym typeface="Courier New"/>
            </a:endParaRPr>
          </a:p>
          <a:p>
            <a:pPr indent="0" lvl="0" marL="0" rtl="0" algn="l">
              <a:spcBef>
                <a:spcPts val="0"/>
              </a:spcBef>
              <a:spcAft>
                <a:spcPts val="1600"/>
              </a:spcAft>
              <a:buNone/>
            </a:pPr>
            <a:r>
              <a:t/>
            </a:r>
            <a:endParaRPr sz="1200">
              <a:solidFill>
                <a:srgbClr val="383A42"/>
              </a:solidFill>
              <a:highlight>
                <a:srgbClr val="FBFDFF"/>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Temporary Tables</a:t>
            </a:r>
            <a:r>
              <a:rPr lang="en"/>
              <a:t>. Subquery replaced</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76200" rtl="0" algn="l">
              <a:lnSpc>
                <a:spcPct val="115000"/>
              </a:lnSpc>
              <a:spcBef>
                <a:spcPts val="0"/>
              </a:spcBef>
              <a:spcAft>
                <a:spcPts val="0"/>
              </a:spcAft>
              <a:buNone/>
            </a:pPr>
            <a:r>
              <a:rPr lang="en" sz="1200">
                <a:solidFill>
                  <a:srgbClr val="A626A4"/>
                </a:solidFill>
                <a:latin typeface="Courier New"/>
                <a:ea typeface="Courier New"/>
                <a:cs typeface="Courier New"/>
                <a:sym typeface="Courier New"/>
              </a:rPr>
              <a:t>SELECT </a:t>
            </a:r>
            <a:r>
              <a:rPr lang="en" sz="1200">
                <a:solidFill>
                  <a:srgbClr val="383A42"/>
                </a:solidFill>
                <a:latin typeface="Courier New"/>
                <a:ea typeface="Courier New"/>
                <a:cs typeface="Courier New"/>
                <a:sym typeface="Courier New"/>
              </a:rPr>
              <a:t>Store</a:t>
            </a:r>
            <a:r>
              <a:rPr lang="en" sz="1200">
                <a:solidFill>
                  <a:srgbClr val="A626A4"/>
                </a:solidFill>
                <a:latin typeface="Courier New"/>
                <a:ea typeface="Courier New"/>
                <a:cs typeface="Courier New"/>
                <a:sym typeface="Courier New"/>
              </a:rPr>
              <a:t>, </a:t>
            </a:r>
            <a:r>
              <a:rPr lang="en" sz="1200">
                <a:solidFill>
                  <a:srgbClr val="383A42"/>
                </a:solidFill>
                <a:latin typeface="Courier New"/>
                <a:ea typeface="Courier New"/>
                <a:cs typeface="Courier New"/>
                <a:sym typeface="Courier New"/>
              </a:rPr>
              <a:t>ord_num</a:t>
            </a:r>
            <a:r>
              <a:rPr lang="en" sz="1200">
                <a:solidFill>
                  <a:srgbClr val="A626A4"/>
                </a:solidFill>
                <a:latin typeface="Courier New"/>
                <a:ea typeface="Courier New"/>
                <a:cs typeface="Courier New"/>
                <a:sym typeface="Courier New"/>
              </a:rPr>
              <a:t> AS </a:t>
            </a:r>
            <a:r>
              <a:rPr lang="en" sz="1200">
                <a:solidFill>
                  <a:srgbClr val="000000"/>
                </a:solidFill>
                <a:latin typeface="Courier New"/>
                <a:ea typeface="Courier New"/>
                <a:cs typeface="Courier New"/>
                <a:sym typeface="Courier New"/>
              </a:rPr>
              <a:t>OrderNumber</a:t>
            </a:r>
            <a:r>
              <a:rPr lang="en" sz="1200">
                <a:solidFill>
                  <a:srgbClr val="A626A4"/>
                </a:solidFill>
                <a:latin typeface="Courier New"/>
                <a:ea typeface="Courier New"/>
                <a:cs typeface="Courier New"/>
                <a:sym typeface="Courier New"/>
              </a:rPr>
              <a:t>, </a:t>
            </a:r>
            <a:r>
              <a:rPr lang="en" sz="1200">
                <a:solidFill>
                  <a:srgbClr val="000000"/>
                </a:solidFill>
                <a:latin typeface="Courier New"/>
                <a:ea typeface="Courier New"/>
                <a:cs typeface="Courier New"/>
                <a:sym typeface="Courier New"/>
              </a:rPr>
              <a:t>ord_date </a:t>
            </a:r>
            <a:r>
              <a:rPr lang="en" sz="1200">
                <a:solidFill>
                  <a:srgbClr val="A626A4"/>
                </a:solidFill>
                <a:latin typeface="Courier New"/>
                <a:ea typeface="Courier New"/>
                <a:cs typeface="Courier New"/>
                <a:sym typeface="Courier New"/>
              </a:rPr>
              <a:t>AS </a:t>
            </a:r>
            <a:r>
              <a:rPr lang="en" sz="1200">
                <a:solidFill>
                  <a:srgbClr val="000000"/>
                </a:solidFill>
                <a:latin typeface="Courier New"/>
                <a:ea typeface="Courier New"/>
                <a:cs typeface="Courier New"/>
                <a:sym typeface="Courier New"/>
              </a:rPr>
              <a:t>OrderDate</a:t>
            </a:r>
            <a:r>
              <a:rPr lang="en" sz="1200">
                <a:solidFill>
                  <a:srgbClr val="A626A4"/>
                </a:solidFill>
                <a:latin typeface="Courier New"/>
                <a:ea typeface="Courier New"/>
                <a:cs typeface="Courier New"/>
                <a:sym typeface="Courier New"/>
              </a:rPr>
              <a:t>, </a:t>
            </a:r>
            <a:r>
              <a:rPr lang="en" sz="1200">
                <a:solidFill>
                  <a:srgbClr val="000000"/>
                </a:solidFill>
                <a:latin typeface="Courier New"/>
                <a:ea typeface="Courier New"/>
                <a:cs typeface="Courier New"/>
                <a:sym typeface="Courier New"/>
              </a:rPr>
              <a:t>title </a:t>
            </a:r>
            <a:r>
              <a:rPr lang="en" sz="1200">
                <a:solidFill>
                  <a:srgbClr val="A626A4"/>
                </a:solidFill>
                <a:latin typeface="Courier New"/>
                <a:ea typeface="Courier New"/>
                <a:cs typeface="Courier New"/>
                <a:sym typeface="Courier New"/>
              </a:rPr>
              <a:t>AS </a:t>
            </a:r>
            <a:r>
              <a:rPr lang="en" sz="1200">
                <a:solidFill>
                  <a:srgbClr val="000000"/>
                </a:solidFill>
                <a:latin typeface="Courier New"/>
                <a:ea typeface="Courier New"/>
                <a:cs typeface="Courier New"/>
                <a:sym typeface="Courier New"/>
              </a:rPr>
              <a:t>Title</a:t>
            </a:r>
            <a:r>
              <a:rPr lang="en" sz="1200">
                <a:solidFill>
                  <a:srgbClr val="A626A4"/>
                </a:solidFill>
                <a:latin typeface="Courier New"/>
                <a:ea typeface="Courier New"/>
                <a:cs typeface="Courier New"/>
                <a:sym typeface="Courier New"/>
              </a:rPr>
              <a:t>, </a:t>
            </a:r>
            <a:r>
              <a:rPr lang="en" sz="1200">
                <a:solidFill>
                  <a:srgbClr val="000000"/>
                </a:solidFill>
                <a:latin typeface="Courier New"/>
                <a:ea typeface="Courier New"/>
                <a:cs typeface="Courier New"/>
                <a:sym typeface="Courier New"/>
              </a:rPr>
              <a:t>sales.qty</a:t>
            </a:r>
            <a:r>
              <a:rPr lang="en" sz="1200">
                <a:solidFill>
                  <a:srgbClr val="A626A4"/>
                </a:solidFill>
                <a:latin typeface="Courier New"/>
                <a:ea typeface="Courier New"/>
                <a:cs typeface="Courier New"/>
                <a:sym typeface="Courier New"/>
              </a:rPr>
              <a:t> AS </a:t>
            </a:r>
            <a:r>
              <a:rPr lang="en" sz="1200">
                <a:solidFill>
                  <a:srgbClr val="000000"/>
                </a:solidFill>
                <a:latin typeface="Courier New"/>
                <a:ea typeface="Courier New"/>
                <a:cs typeface="Courier New"/>
                <a:sym typeface="Courier New"/>
              </a:rPr>
              <a:t>Qty, price</a:t>
            </a:r>
            <a:r>
              <a:rPr lang="en" sz="1200">
                <a:solidFill>
                  <a:srgbClr val="A626A4"/>
                </a:solidFill>
                <a:latin typeface="Courier New"/>
                <a:ea typeface="Courier New"/>
                <a:cs typeface="Courier New"/>
                <a:sym typeface="Courier New"/>
              </a:rPr>
              <a:t> AS </a:t>
            </a:r>
            <a:r>
              <a:rPr lang="en" sz="1200">
                <a:solidFill>
                  <a:srgbClr val="000000"/>
                </a:solidFill>
                <a:latin typeface="Courier New"/>
                <a:ea typeface="Courier New"/>
                <a:cs typeface="Courier New"/>
                <a:sym typeface="Courier New"/>
              </a:rPr>
              <a:t>Price, type </a:t>
            </a:r>
            <a:r>
              <a:rPr lang="en" sz="1200">
                <a:solidFill>
                  <a:srgbClr val="A626A4"/>
                </a:solidFill>
                <a:latin typeface="Courier New"/>
                <a:ea typeface="Courier New"/>
                <a:cs typeface="Courier New"/>
                <a:sym typeface="Courier New"/>
              </a:rPr>
              <a:t>AS </a:t>
            </a:r>
            <a:r>
              <a:rPr lang="en" sz="1200">
                <a:solidFill>
                  <a:srgbClr val="000000"/>
                </a:solidFill>
                <a:latin typeface="Courier New"/>
                <a:ea typeface="Courier New"/>
                <a:cs typeface="Courier New"/>
                <a:sym typeface="Courier New"/>
              </a:rPr>
              <a:t>Type</a:t>
            </a:r>
            <a:br>
              <a:rPr lang="en" sz="1200">
                <a:solidFill>
                  <a:srgbClr val="A626A4"/>
                </a:solidFill>
                <a:latin typeface="Courier New"/>
                <a:ea typeface="Courier New"/>
                <a:cs typeface="Courier New"/>
                <a:sym typeface="Courier New"/>
              </a:rPr>
            </a:br>
            <a:r>
              <a:rPr lang="en" sz="1200">
                <a:solidFill>
                  <a:srgbClr val="A626A4"/>
                </a:solidFill>
                <a:latin typeface="Courier New"/>
                <a:ea typeface="Courier New"/>
                <a:cs typeface="Courier New"/>
                <a:sym typeface="Courier New"/>
              </a:rPr>
              <a:t>FROM </a:t>
            </a:r>
            <a:r>
              <a:rPr lang="en" sz="1200">
                <a:solidFill>
                  <a:srgbClr val="383A42"/>
                </a:solidFill>
                <a:highlight>
                  <a:srgbClr val="FBFDFF"/>
                </a:highlight>
                <a:latin typeface="Courier New"/>
                <a:ea typeface="Courier New"/>
                <a:cs typeface="Courier New"/>
                <a:sym typeface="Courier New"/>
              </a:rPr>
              <a:t>publications.store_sales_summary</a:t>
            </a:r>
            <a:r>
              <a:rPr lang="en" sz="1200">
                <a:solidFill>
                  <a:srgbClr val="A626A4"/>
                </a:solidFill>
                <a:latin typeface="Courier New"/>
                <a:ea typeface="Courier New"/>
                <a:cs typeface="Courier New"/>
                <a:sym typeface="Courier New"/>
              </a:rPr>
              <a:t> </a:t>
            </a:r>
            <a:r>
              <a:rPr lang="en" sz="1200">
                <a:solidFill>
                  <a:srgbClr val="000000"/>
                </a:solidFill>
                <a:latin typeface="Courier New"/>
                <a:ea typeface="Courier New"/>
                <a:cs typeface="Courier New"/>
                <a:sym typeface="Courier New"/>
              </a:rPr>
              <a:t>summary</a:t>
            </a:r>
            <a:br>
              <a:rPr lang="en" sz="1200">
                <a:solidFill>
                  <a:srgbClr val="A626A4"/>
                </a:solidFill>
                <a:latin typeface="Courier New"/>
                <a:ea typeface="Courier New"/>
                <a:cs typeface="Courier New"/>
                <a:sym typeface="Courier New"/>
              </a:rPr>
            </a:br>
            <a:r>
              <a:rPr lang="en" sz="1200">
                <a:solidFill>
                  <a:srgbClr val="A626A4"/>
                </a:solidFill>
                <a:latin typeface="Courier New"/>
                <a:ea typeface="Courier New"/>
                <a:cs typeface="Courier New"/>
                <a:sym typeface="Courier New"/>
              </a:rPr>
              <a:t>INNER JOIN </a:t>
            </a:r>
            <a:r>
              <a:rPr lang="en" sz="1200">
                <a:solidFill>
                  <a:srgbClr val="000000"/>
                </a:solidFill>
                <a:latin typeface="Courier New"/>
                <a:ea typeface="Courier New"/>
                <a:cs typeface="Courier New"/>
                <a:sym typeface="Courier New"/>
              </a:rPr>
              <a:t>publications.sales sales</a:t>
            </a:r>
            <a:r>
              <a:rPr lang="en" sz="1200">
                <a:solidFill>
                  <a:srgbClr val="A626A4"/>
                </a:solidFill>
                <a:latin typeface="Courier New"/>
                <a:ea typeface="Courier New"/>
                <a:cs typeface="Courier New"/>
                <a:sym typeface="Courier New"/>
              </a:rPr>
              <a:t> ON </a:t>
            </a:r>
            <a:r>
              <a:rPr lang="en" sz="1200">
                <a:solidFill>
                  <a:srgbClr val="000000"/>
                </a:solidFill>
                <a:latin typeface="Courier New"/>
                <a:ea typeface="Courier New"/>
                <a:cs typeface="Courier New"/>
                <a:sym typeface="Courier New"/>
              </a:rPr>
              <a:t>summary.StoreID = sales.stor_id</a:t>
            </a:r>
            <a:br>
              <a:rPr lang="en" sz="1200">
                <a:solidFill>
                  <a:srgbClr val="000000"/>
                </a:solidFill>
                <a:latin typeface="Courier New"/>
                <a:ea typeface="Courier New"/>
                <a:cs typeface="Courier New"/>
                <a:sym typeface="Courier New"/>
              </a:rPr>
            </a:br>
            <a:r>
              <a:rPr lang="en" sz="1200">
                <a:solidFill>
                  <a:srgbClr val="A626A4"/>
                </a:solidFill>
                <a:latin typeface="Courier New"/>
                <a:ea typeface="Courier New"/>
                <a:cs typeface="Courier New"/>
                <a:sym typeface="Courier New"/>
              </a:rPr>
              <a:t>INNER JOIN </a:t>
            </a:r>
            <a:r>
              <a:rPr lang="en" sz="1200">
                <a:solidFill>
                  <a:srgbClr val="000000"/>
                </a:solidFill>
                <a:latin typeface="Courier New"/>
                <a:ea typeface="Courier New"/>
                <a:cs typeface="Courier New"/>
                <a:sym typeface="Courier New"/>
              </a:rPr>
              <a:t>publications.titles</a:t>
            </a:r>
            <a:r>
              <a:rPr lang="en" sz="1200">
                <a:solidFill>
                  <a:srgbClr val="A626A4"/>
                </a:solidFill>
                <a:latin typeface="Courier New"/>
                <a:ea typeface="Courier New"/>
                <a:cs typeface="Courier New"/>
                <a:sym typeface="Courier New"/>
              </a:rPr>
              <a:t> ON </a:t>
            </a:r>
            <a:r>
              <a:rPr lang="en" sz="1200">
                <a:solidFill>
                  <a:srgbClr val="000000"/>
                </a:solidFill>
                <a:latin typeface="Courier New"/>
                <a:ea typeface="Courier New"/>
                <a:cs typeface="Courier New"/>
                <a:sym typeface="Courier New"/>
              </a:rPr>
              <a:t>sales.title_id = titles.title_id</a:t>
            </a:r>
            <a:br>
              <a:rPr lang="en" sz="1200">
                <a:solidFill>
                  <a:srgbClr val="A626A4"/>
                </a:solidFill>
                <a:latin typeface="Courier New"/>
                <a:ea typeface="Courier New"/>
                <a:cs typeface="Courier New"/>
                <a:sym typeface="Courier New"/>
              </a:rPr>
            </a:br>
            <a:r>
              <a:rPr lang="en" sz="1200">
                <a:solidFill>
                  <a:srgbClr val="A626A4"/>
                </a:solidFill>
                <a:latin typeface="Courier New"/>
                <a:ea typeface="Courier New"/>
                <a:cs typeface="Courier New"/>
                <a:sym typeface="Courier New"/>
              </a:rPr>
              <a:t>WHERE </a:t>
            </a:r>
            <a:r>
              <a:rPr lang="en" sz="1200">
                <a:solidFill>
                  <a:srgbClr val="000000"/>
                </a:solidFill>
                <a:latin typeface="Courier New"/>
                <a:ea typeface="Courier New"/>
                <a:cs typeface="Courier New"/>
                <a:sym typeface="Courier New"/>
              </a:rPr>
              <a:t>Items / Orders &gt; 1</a:t>
            </a:r>
            <a:br>
              <a:rPr lang="en" sz="1200">
                <a:solidFill>
                  <a:srgbClr val="000000"/>
                </a:solidFill>
                <a:latin typeface="Courier New"/>
                <a:ea typeface="Courier New"/>
                <a:cs typeface="Courier New"/>
                <a:sym typeface="Courier New"/>
              </a:rPr>
            </a:br>
            <a:r>
              <a:rPr lang="en" sz="1200">
                <a:solidFill>
                  <a:srgbClr val="A626A4"/>
                </a:solidFill>
                <a:latin typeface="Courier New"/>
                <a:ea typeface="Courier New"/>
                <a:cs typeface="Courier New"/>
                <a:sym typeface="Courier New"/>
              </a:rPr>
              <a:t>;</a:t>
            </a:r>
            <a:endParaRPr sz="1200">
              <a:solidFill>
                <a:srgbClr val="A626A4"/>
              </a:solidFill>
              <a:latin typeface="Courier New"/>
              <a:ea typeface="Courier New"/>
              <a:cs typeface="Courier New"/>
              <a:sym typeface="Courier New"/>
            </a:endParaRPr>
          </a:p>
          <a:p>
            <a:pPr indent="0" lvl="0" marL="0" marR="76200" rtl="0" algn="l">
              <a:lnSpc>
                <a:spcPct val="115000"/>
              </a:lnSpc>
              <a:spcBef>
                <a:spcPts val="0"/>
              </a:spcBef>
              <a:spcAft>
                <a:spcPts val="0"/>
              </a:spcAft>
              <a:buNone/>
            </a:pPr>
            <a:r>
              <a:t/>
            </a:r>
            <a:endParaRPr sz="1200">
              <a:solidFill>
                <a:srgbClr val="A626A4"/>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Rules of efficiency </a:t>
            </a:r>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Need just some results? Limit number of rows: </a:t>
            </a:r>
            <a:r>
              <a:rPr lang="en">
                <a:solidFill>
                  <a:srgbClr val="A626A4"/>
                </a:solidFill>
                <a:latin typeface="Courier New"/>
                <a:ea typeface="Courier New"/>
                <a:cs typeface="Courier New"/>
                <a:sym typeface="Courier New"/>
              </a:rPr>
              <a:t>LIMIT </a:t>
            </a:r>
            <a:r>
              <a:rPr lang="en">
                <a:solidFill>
                  <a:srgbClr val="000000"/>
                </a:solidFill>
                <a:latin typeface="Courier New"/>
                <a:ea typeface="Courier New"/>
                <a:cs typeface="Courier New"/>
                <a:sym typeface="Courier New"/>
              </a:rPr>
              <a:t>number_of_rows.</a:t>
            </a:r>
            <a:endParaRPr>
              <a:solidFill>
                <a:srgbClr val="000000"/>
              </a:solidFill>
              <a:latin typeface="Courier New"/>
              <a:ea typeface="Courier New"/>
              <a:cs typeface="Courier New"/>
              <a:sym typeface="Courier New"/>
            </a:endParaRPr>
          </a:p>
          <a:p>
            <a:pPr indent="-342900" lvl="0" marL="457200" rtl="0" algn="l">
              <a:spcBef>
                <a:spcPts val="0"/>
              </a:spcBef>
              <a:spcAft>
                <a:spcPts val="0"/>
              </a:spcAft>
              <a:buSzPts val="1800"/>
              <a:buAutoNum type="arabicPeriod"/>
            </a:pPr>
            <a:r>
              <a:rPr lang="en"/>
              <a:t>Need just some columns? Don’t use </a:t>
            </a:r>
            <a:r>
              <a:rPr lang="en">
                <a:solidFill>
                  <a:srgbClr val="A626A4"/>
                </a:solidFill>
                <a:latin typeface="Courier New"/>
                <a:ea typeface="Courier New"/>
                <a:cs typeface="Courier New"/>
                <a:sym typeface="Courier New"/>
              </a:rPr>
              <a:t>SELECT *</a:t>
            </a:r>
            <a:r>
              <a:rPr lang="en"/>
              <a:t>, select certain ones.</a:t>
            </a:r>
            <a:endParaRPr/>
          </a:p>
          <a:p>
            <a:pPr indent="-342900" lvl="0" marL="457200" rtl="0" algn="l">
              <a:spcBef>
                <a:spcPts val="0"/>
              </a:spcBef>
              <a:spcAft>
                <a:spcPts val="0"/>
              </a:spcAft>
              <a:buSzPts val="1800"/>
              <a:buAutoNum type="arabicPeriod"/>
            </a:pPr>
            <a:r>
              <a:rPr lang="en"/>
              <a:t>In </a:t>
            </a:r>
            <a:r>
              <a:rPr lang="en">
                <a:solidFill>
                  <a:srgbClr val="A626A4"/>
                </a:solidFill>
                <a:latin typeface="Courier New"/>
                <a:ea typeface="Courier New"/>
                <a:cs typeface="Courier New"/>
                <a:sym typeface="Courier New"/>
              </a:rPr>
              <a:t>WHERE</a:t>
            </a:r>
            <a:r>
              <a:rPr lang="en"/>
              <a:t> clause, avoid using unnecessary parentheses and unnecessary conditions.</a:t>
            </a:r>
            <a:endParaRPr/>
          </a:p>
          <a:p>
            <a:pPr indent="-317500" lvl="1" marL="914400" marR="76200" rtl="0" algn="l">
              <a:lnSpc>
                <a:spcPct val="115000"/>
              </a:lnSpc>
              <a:spcBef>
                <a:spcPts val="0"/>
              </a:spcBef>
              <a:spcAft>
                <a:spcPts val="0"/>
              </a:spcAft>
              <a:buSzPts val="1400"/>
              <a:buAutoNum type="alphaLcPeriod"/>
            </a:pPr>
            <a:r>
              <a:rPr lang="en"/>
              <a:t>BAD:</a:t>
            </a:r>
            <a:r>
              <a:rPr lang="en" sz="1200">
                <a:solidFill>
                  <a:srgbClr val="000000"/>
                </a:solidFill>
                <a:latin typeface="Courier New"/>
                <a:ea typeface="Courier New"/>
                <a:cs typeface="Courier New"/>
                <a:sym typeface="Courier New"/>
              </a:rPr>
              <a:t> ((a </a:t>
            </a:r>
            <a:r>
              <a:rPr lang="en" sz="1200">
                <a:solidFill>
                  <a:srgbClr val="A626A4"/>
                </a:solidFill>
                <a:latin typeface="Courier New"/>
                <a:ea typeface="Courier New"/>
                <a:cs typeface="Courier New"/>
                <a:sym typeface="Courier New"/>
              </a:rPr>
              <a:t>AND</a:t>
            </a:r>
            <a:r>
              <a:rPr lang="en" sz="1200">
                <a:solidFill>
                  <a:srgbClr val="000000"/>
                </a:solidFill>
                <a:latin typeface="Courier New"/>
                <a:ea typeface="Courier New"/>
                <a:cs typeface="Courier New"/>
                <a:sym typeface="Courier New"/>
              </a:rPr>
              <a:t> b) </a:t>
            </a:r>
            <a:r>
              <a:rPr lang="en" sz="1200">
                <a:solidFill>
                  <a:srgbClr val="A626A4"/>
                </a:solidFill>
                <a:latin typeface="Courier New"/>
                <a:ea typeface="Courier New"/>
                <a:cs typeface="Courier New"/>
                <a:sym typeface="Courier New"/>
              </a:rPr>
              <a:t>AND</a:t>
            </a:r>
            <a:r>
              <a:rPr lang="en" sz="1200">
                <a:solidFill>
                  <a:srgbClr val="000000"/>
                </a:solidFill>
                <a:latin typeface="Courier New"/>
                <a:ea typeface="Courier New"/>
                <a:cs typeface="Courier New"/>
                <a:sym typeface="Courier New"/>
              </a:rPr>
              <a:t> c </a:t>
            </a:r>
            <a:r>
              <a:rPr lang="en" sz="1200">
                <a:solidFill>
                  <a:srgbClr val="A626A4"/>
                </a:solidFill>
                <a:latin typeface="Courier New"/>
                <a:ea typeface="Courier New"/>
                <a:cs typeface="Courier New"/>
                <a:sym typeface="Courier New"/>
              </a:rPr>
              <a:t>OR</a:t>
            </a:r>
            <a:r>
              <a:rPr lang="en" sz="1200">
                <a:solidFill>
                  <a:srgbClr val="000000"/>
                </a:solidFill>
                <a:latin typeface="Courier New"/>
                <a:ea typeface="Courier New"/>
                <a:cs typeface="Courier New"/>
                <a:sym typeface="Courier New"/>
              </a:rPr>
              <a:t> (((a </a:t>
            </a:r>
            <a:r>
              <a:rPr lang="en" sz="1200">
                <a:solidFill>
                  <a:srgbClr val="A626A4"/>
                </a:solidFill>
                <a:latin typeface="Courier New"/>
                <a:ea typeface="Courier New"/>
                <a:cs typeface="Courier New"/>
                <a:sym typeface="Courier New"/>
              </a:rPr>
              <a:t>AND</a:t>
            </a:r>
            <a:r>
              <a:rPr lang="en" sz="1200">
                <a:solidFill>
                  <a:srgbClr val="000000"/>
                </a:solidFill>
                <a:latin typeface="Courier New"/>
                <a:ea typeface="Courier New"/>
                <a:cs typeface="Courier New"/>
                <a:sym typeface="Courier New"/>
              </a:rPr>
              <a:t> b) </a:t>
            </a:r>
            <a:r>
              <a:rPr lang="en" sz="1200">
                <a:solidFill>
                  <a:srgbClr val="A626A4"/>
                </a:solidFill>
                <a:latin typeface="Courier New"/>
                <a:ea typeface="Courier New"/>
                <a:cs typeface="Courier New"/>
                <a:sym typeface="Courier New"/>
              </a:rPr>
              <a:t>AND</a:t>
            </a:r>
            <a:r>
              <a:rPr lang="en" sz="1200">
                <a:solidFill>
                  <a:srgbClr val="000000"/>
                </a:solidFill>
                <a:latin typeface="Courier New"/>
                <a:ea typeface="Courier New"/>
                <a:cs typeface="Courier New"/>
                <a:sym typeface="Courier New"/>
              </a:rPr>
              <a:t> (c </a:t>
            </a:r>
            <a:r>
              <a:rPr lang="en" sz="1200">
                <a:solidFill>
                  <a:srgbClr val="A626A4"/>
                </a:solidFill>
                <a:latin typeface="Courier New"/>
                <a:ea typeface="Courier New"/>
                <a:cs typeface="Courier New"/>
                <a:sym typeface="Courier New"/>
              </a:rPr>
              <a:t>AND</a:t>
            </a:r>
            <a:r>
              <a:rPr lang="en" sz="1200">
                <a:solidFill>
                  <a:srgbClr val="000000"/>
                </a:solidFill>
                <a:latin typeface="Courier New"/>
                <a:ea typeface="Courier New"/>
                <a:cs typeface="Courier New"/>
                <a:sym typeface="Courier New"/>
              </a:rPr>
              <a:t> d))))</a:t>
            </a:r>
            <a:endParaRPr sz="1200">
              <a:solidFill>
                <a:srgbClr val="000000"/>
              </a:solidFill>
              <a:latin typeface="Courier New"/>
              <a:ea typeface="Courier New"/>
              <a:cs typeface="Courier New"/>
              <a:sym typeface="Courier New"/>
            </a:endParaRPr>
          </a:p>
          <a:p>
            <a:pPr indent="-317500" lvl="1" marL="914400" marR="76200" rtl="0" algn="l">
              <a:lnSpc>
                <a:spcPct val="115000"/>
              </a:lnSpc>
              <a:spcBef>
                <a:spcPts val="0"/>
              </a:spcBef>
              <a:spcAft>
                <a:spcPts val="0"/>
              </a:spcAft>
              <a:buSzPts val="1400"/>
              <a:buAutoNum type="alphaLcPeriod"/>
            </a:pPr>
            <a:r>
              <a:rPr lang="en"/>
              <a:t>GOOD:</a:t>
            </a:r>
            <a:r>
              <a:rPr lang="en" sz="1200">
                <a:solidFill>
                  <a:srgbClr val="000000"/>
                </a:solidFill>
                <a:latin typeface="Courier New"/>
                <a:ea typeface="Courier New"/>
                <a:cs typeface="Courier New"/>
                <a:sym typeface="Courier New"/>
              </a:rPr>
              <a:t> (a </a:t>
            </a:r>
            <a:r>
              <a:rPr lang="en" sz="1200">
                <a:solidFill>
                  <a:srgbClr val="A626A4"/>
                </a:solidFill>
                <a:latin typeface="Courier New"/>
                <a:ea typeface="Courier New"/>
                <a:cs typeface="Courier New"/>
                <a:sym typeface="Courier New"/>
              </a:rPr>
              <a:t>AND</a:t>
            </a:r>
            <a:r>
              <a:rPr lang="en" sz="1200">
                <a:solidFill>
                  <a:srgbClr val="000000"/>
                </a:solidFill>
                <a:latin typeface="Courier New"/>
                <a:ea typeface="Courier New"/>
                <a:cs typeface="Courier New"/>
                <a:sym typeface="Courier New"/>
              </a:rPr>
              <a:t> b </a:t>
            </a:r>
            <a:r>
              <a:rPr lang="en" sz="1200">
                <a:solidFill>
                  <a:srgbClr val="A626A4"/>
                </a:solidFill>
                <a:latin typeface="Courier New"/>
                <a:ea typeface="Courier New"/>
                <a:cs typeface="Courier New"/>
                <a:sym typeface="Courier New"/>
              </a:rPr>
              <a:t>AND</a:t>
            </a:r>
            <a:r>
              <a:rPr lang="en" sz="1200">
                <a:solidFill>
                  <a:srgbClr val="000000"/>
                </a:solidFill>
                <a:latin typeface="Courier New"/>
                <a:ea typeface="Courier New"/>
                <a:cs typeface="Courier New"/>
                <a:sym typeface="Courier New"/>
              </a:rPr>
              <a:t> c) </a:t>
            </a:r>
            <a:r>
              <a:rPr lang="en" sz="1200">
                <a:solidFill>
                  <a:srgbClr val="A626A4"/>
                </a:solidFill>
                <a:latin typeface="Courier New"/>
                <a:ea typeface="Courier New"/>
                <a:cs typeface="Courier New"/>
                <a:sym typeface="Courier New"/>
              </a:rPr>
              <a:t>OR</a:t>
            </a:r>
            <a:r>
              <a:rPr lang="en" sz="1200">
                <a:solidFill>
                  <a:srgbClr val="000000"/>
                </a:solidFill>
                <a:latin typeface="Courier New"/>
                <a:ea typeface="Courier New"/>
                <a:cs typeface="Courier New"/>
                <a:sym typeface="Courier New"/>
              </a:rPr>
              <a:t> (a </a:t>
            </a:r>
            <a:r>
              <a:rPr lang="en" sz="1200">
                <a:solidFill>
                  <a:srgbClr val="A626A4"/>
                </a:solidFill>
                <a:latin typeface="Courier New"/>
                <a:ea typeface="Courier New"/>
                <a:cs typeface="Courier New"/>
                <a:sym typeface="Courier New"/>
              </a:rPr>
              <a:t>AND</a:t>
            </a:r>
            <a:r>
              <a:rPr lang="en" sz="1200">
                <a:solidFill>
                  <a:srgbClr val="000000"/>
                </a:solidFill>
                <a:latin typeface="Courier New"/>
                <a:ea typeface="Courier New"/>
                <a:cs typeface="Courier New"/>
                <a:sym typeface="Courier New"/>
              </a:rPr>
              <a:t> b </a:t>
            </a:r>
            <a:r>
              <a:rPr lang="en" sz="1200">
                <a:solidFill>
                  <a:srgbClr val="A626A4"/>
                </a:solidFill>
                <a:latin typeface="Courier New"/>
                <a:ea typeface="Courier New"/>
                <a:cs typeface="Courier New"/>
                <a:sym typeface="Courier New"/>
              </a:rPr>
              <a:t>AND</a:t>
            </a:r>
            <a:r>
              <a:rPr lang="en" sz="1200">
                <a:solidFill>
                  <a:srgbClr val="000000"/>
                </a:solidFill>
                <a:latin typeface="Courier New"/>
                <a:ea typeface="Courier New"/>
                <a:cs typeface="Courier New"/>
                <a:sym typeface="Courier New"/>
              </a:rPr>
              <a:t> c </a:t>
            </a:r>
            <a:r>
              <a:rPr lang="en" sz="1200">
                <a:solidFill>
                  <a:srgbClr val="A626A4"/>
                </a:solidFill>
                <a:latin typeface="Courier New"/>
                <a:ea typeface="Courier New"/>
                <a:cs typeface="Courier New"/>
                <a:sym typeface="Courier New"/>
              </a:rPr>
              <a:t>AND</a:t>
            </a:r>
            <a:r>
              <a:rPr lang="en" sz="1200">
                <a:solidFill>
                  <a:srgbClr val="000000"/>
                </a:solidFill>
                <a:latin typeface="Courier New"/>
                <a:ea typeface="Courier New"/>
                <a:cs typeface="Courier New"/>
                <a:sym typeface="Courier New"/>
              </a:rPr>
              <a:t> d)</a:t>
            </a:r>
            <a:endParaRPr sz="1200">
              <a:solidFill>
                <a:srgbClr val="000000"/>
              </a:solidFill>
              <a:latin typeface="Courier New"/>
              <a:ea typeface="Courier New"/>
              <a:cs typeface="Courier New"/>
              <a:sym typeface="Courier New"/>
            </a:endParaRPr>
          </a:p>
          <a:p>
            <a:pPr indent="-342900" lvl="0" marL="457200" marR="76200" rtl="0" algn="l">
              <a:lnSpc>
                <a:spcPct val="115000"/>
              </a:lnSpc>
              <a:spcBef>
                <a:spcPts val="0"/>
              </a:spcBef>
              <a:spcAft>
                <a:spcPts val="0"/>
              </a:spcAft>
              <a:buSzPts val="1800"/>
              <a:buAutoNum type="arabicPeriod"/>
            </a:pPr>
            <a:r>
              <a:rPr lang="en"/>
              <a:t>Use conditions, grouping and sorting in first table when joining (</a:t>
            </a:r>
            <a:r>
              <a:rPr lang="en">
                <a:solidFill>
                  <a:srgbClr val="A626A4"/>
                </a:solidFill>
                <a:latin typeface="Courier New"/>
                <a:ea typeface="Courier New"/>
                <a:cs typeface="Courier New"/>
                <a:sym typeface="Courier New"/>
              </a:rPr>
              <a:t>ORDER BY</a:t>
            </a:r>
            <a:r>
              <a:rPr lang="en"/>
              <a:t>, </a:t>
            </a:r>
            <a:r>
              <a:rPr lang="en">
                <a:solidFill>
                  <a:srgbClr val="A626A4"/>
                </a:solidFill>
                <a:latin typeface="Courier New"/>
                <a:ea typeface="Courier New"/>
                <a:cs typeface="Courier New"/>
                <a:sym typeface="Courier New"/>
              </a:rPr>
              <a:t>GROUP BY </a:t>
            </a:r>
            <a:r>
              <a:rPr lang="en"/>
              <a:t>and</a:t>
            </a:r>
            <a:r>
              <a:rPr lang="en">
                <a:solidFill>
                  <a:srgbClr val="A626A4"/>
                </a:solidFill>
                <a:latin typeface="Courier New"/>
                <a:ea typeface="Courier New"/>
                <a:cs typeface="Courier New"/>
                <a:sym typeface="Courier New"/>
              </a:rPr>
              <a:t> WHERE)</a:t>
            </a:r>
            <a:r>
              <a:rPr lang="en"/>
              <a:t>.</a:t>
            </a:r>
            <a:endParaRPr/>
          </a:p>
          <a:p>
            <a:pPr indent="-342900" lvl="0" marL="457200" marR="76200" rtl="0" algn="l">
              <a:lnSpc>
                <a:spcPct val="115000"/>
              </a:lnSpc>
              <a:spcBef>
                <a:spcPts val="0"/>
              </a:spcBef>
              <a:spcAft>
                <a:spcPts val="0"/>
              </a:spcAft>
              <a:buSzPts val="1800"/>
              <a:buAutoNum type="arabicPeriod"/>
            </a:pPr>
            <a:r>
              <a:rPr lang="en"/>
              <a:t>Use indexation of tables, especially when you plan joining table in future.</a:t>
            </a:r>
            <a:br>
              <a:rPr lang="en"/>
            </a:b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