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font" Target="fonts/Roboto-bold.fntdata"/><Relationship Id="rId10" Type="http://schemas.openxmlformats.org/officeDocument/2006/relationships/slide" Target="slides/slide6.xml"/><Relationship Id="rId21" Type="http://schemas.openxmlformats.org/officeDocument/2006/relationships/font" Target="fonts/Roboto-regular.fntdata"/><Relationship Id="rId13" Type="http://schemas.openxmlformats.org/officeDocument/2006/relationships/slide" Target="slides/slide9.xml"/><Relationship Id="rId24" Type="http://schemas.openxmlformats.org/officeDocument/2006/relationships/font" Target="fonts/Roboto-boldItalic.fntdata"/><Relationship Id="rId12" Type="http://schemas.openxmlformats.org/officeDocument/2006/relationships/slide" Target="slides/slide8.xml"/><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As a data analyst with Python in your tool kit, one of the libraries you will use most often will be Pandas. Pandas is a useful library that makes data wrangling, transformation, and analysis easier and more intuitive. In this lesson, we will learn about Pandas data structures and how to apply some basic math functions to them.</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As with Numpy in the previous lesson, you must import Pandas to be able to use it. Just like Numpy is typically aliased to np, Pandas is usually aliased to pd. Let's import both of them so that we can use them in this lesson.</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4f130ef3e6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4f130ef3e6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4f130ef3e6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4f130ef3e6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4f130ef3e6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4f130ef3e6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4f130ef3e6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4f130ef3e6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4f130ef3e6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4f130ef3e6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4f130ef3e6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4f130ef3e6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4f130ef3e6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4f130ef3e6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f961eddc8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f961eddc8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4f130ef3e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f130ef3e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4f130ef3e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f130ef3e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4f130ef3e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4f130ef3e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You can use this access only if the index element is a valid Python identifier, e.g. s.1 is not allowed. See here </a:t>
            </a:r>
            <a:r>
              <a:rPr lang="en"/>
              <a:t>f</a:t>
            </a:r>
            <a:r>
              <a:rPr lang="en"/>
              <a:t>or an explanation of valid identifiers.</a:t>
            </a:r>
            <a:endParaRPr/>
          </a:p>
          <a:p>
            <a:pPr indent="0" lvl="0" marL="0" rtl="0" algn="l">
              <a:spcBef>
                <a:spcPts val="0"/>
              </a:spcBef>
              <a:spcAft>
                <a:spcPts val="0"/>
              </a:spcAft>
              <a:buClr>
                <a:schemeClr val="dk1"/>
              </a:buClr>
              <a:buSzPts val="1100"/>
              <a:buFont typeface="Arial"/>
              <a:buNone/>
            </a:pPr>
            <a:r>
              <a:rPr lang="en"/>
              <a:t>The attribute will not be available if it conflicts with an existing method name, e.g. s.min is not allowed. Similarly, the attribute will not be available if it conflicts with any of the following list: index, major_axis, minor_axis, items.</a:t>
            </a:r>
            <a:endParaRPr/>
          </a:p>
          <a:p>
            <a:pPr indent="0" lvl="0" marL="0" rtl="0" algn="l">
              <a:spcBef>
                <a:spcPts val="0"/>
              </a:spcBef>
              <a:spcAft>
                <a:spcPts val="0"/>
              </a:spcAft>
              <a:buNone/>
            </a:pPr>
            <a:r>
              <a:rPr lang="en"/>
              <a:t>In any of these cases, standard indexing will still work, e.g. s['1'], s['min'], and s['index'] will access the corresponding element or column.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4f130ef3e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f130ef3e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f130ef3e6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f130ef3e6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4f130ef3e6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4f130ef3e6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172B4D"/>
                </a:solidFill>
                <a:highlight>
                  <a:srgbClr val="FFFFFF"/>
                </a:highlight>
                <a:latin typeface="Roboto"/>
                <a:ea typeface="Roboto"/>
                <a:cs typeface="Roboto"/>
                <a:sym typeface="Roboto"/>
              </a:rPr>
              <a:t>No analytics tool operates in a vacuum. Most of the time, the systems that generate the data are not the ones where analysis of that data is conducted. Because of this, we must have a way to obtain data from external data sources, load it into Pandas, and also be able to export data or our results for further use or presentation. In this lesson, we will cover ways to import data from, and export data to, a variety of formats and destinations using Pandas.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4f130ef3e6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4f130ef3e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bit.ly/2EafXyP"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lang="en">
                <a:solidFill>
                  <a:srgbClr val="0000FF"/>
                </a:solidFill>
                <a:latin typeface="Courier New"/>
                <a:ea typeface="Courier New"/>
                <a:cs typeface="Courier New"/>
                <a:sym typeface="Courier New"/>
              </a:rPr>
              <a:t>import</a:t>
            </a:r>
            <a:r>
              <a:rPr lang="en">
                <a:solidFill>
                  <a:srgbClr val="434343"/>
                </a:solidFill>
                <a:latin typeface="Courier New"/>
                <a:ea typeface="Courier New"/>
                <a:cs typeface="Courier New"/>
                <a:sym typeface="Courier New"/>
              </a:rPr>
              <a:t> </a:t>
            </a:r>
            <a:r>
              <a:rPr b="1" lang="en">
                <a:latin typeface="Courier New"/>
                <a:ea typeface="Courier New"/>
                <a:cs typeface="Courier New"/>
                <a:sym typeface="Courier New"/>
              </a:rPr>
              <a:t>pandas</a:t>
            </a:r>
            <a:r>
              <a:rPr b="1" lang="en">
                <a:latin typeface="Courier New"/>
                <a:ea typeface="Courier New"/>
                <a:cs typeface="Courier New"/>
                <a:sym typeface="Courier New"/>
              </a:rPr>
              <a:t> </a:t>
            </a:r>
            <a:r>
              <a:rPr lang="en">
                <a:solidFill>
                  <a:srgbClr val="0000FF"/>
                </a:solidFill>
                <a:latin typeface="Courier New"/>
                <a:ea typeface="Courier New"/>
                <a:cs typeface="Courier New"/>
                <a:sym typeface="Courier New"/>
              </a:rPr>
              <a:t>as</a:t>
            </a:r>
            <a:r>
              <a:rPr lang="en">
                <a:latin typeface="Courier New"/>
                <a:ea typeface="Courier New"/>
                <a:cs typeface="Courier New"/>
                <a:sym typeface="Courier New"/>
              </a:rPr>
              <a:t> pd</a:t>
            </a:r>
            <a:endParaRPr>
              <a:latin typeface="Courier New"/>
              <a:ea typeface="Courier New"/>
              <a:cs typeface="Courier New"/>
              <a:sym typeface="Courier New"/>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 .csv file</a:t>
            </a:r>
            <a:endParaRPr/>
          </a:p>
        </p:txBody>
      </p:sp>
      <p:sp>
        <p:nvSpPr>
          <p:cNvPr id="107" name="Google Shape;107;p22"/>
          <p:cNvSpPr txBox="1"/>
          <p:nvPr>
            <p:ph idx="1" type="body"/>
          </p:nvPr>
        </p:nvSpPr>
        <p:spPr>
          <a:xfrm>
            <a:off x="311700" y="1152475"/>
            <a:ext cx="8520600" cy="390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1400">
                <a:solidFill>
                  <a:srgbClr val="A31515"/>
                </a:solidFill>
                <a:latin typeface="Courier New"/>
                <a:ea typeface="Courier New"/>
                <a:cs typeface="Courier New"/>
                <a:sym typeface="Courier New"/>
              </a:rPr>
              <a:t># Import comma-separated variable file</a:t>
            </a:r>
            <a:endParaRPr i="1" sz="14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400">
                <a:latin typeface="Courier New"/>
                <a:ea typeface="Courier New"/>
                <a:cs typeface="Courier New"/>
                <a:sym typeface="Courier New"/>
              </a:rPr>
              <a:t>data = pd.read_csv('</a:t>
            </a:r>
            <a:r>
              <a:rPr lang="en" sz="1400">
                <a:solidFill>
                  <a:srgbClr val="A31515"/>
                </a:solidFill>
                <a:latin typeface="Courier New"/>
                <a:ea typeface="Courier New"/>
                <a:cs typeface="Courier New"/>
                <a:sym typeface="Courier New"/>
              </a:rPr>
              <a:t>vehicles/vehicles.csv</a:t>
            </a:r>
            <a:r>
              <a:rPr lang="en"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4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i="1" lang="en" sz="1400">
                <a:solidFill>
                  <a:srgbClr val="A31515"/>
                </a:solidFill>
                <a:latin typeface="Courier New"/>
                <a:ea typeface="Courier New"/>
                <a:cs typeface="Courier New"/>
                <a:sym typeface="Courier New"/>
              </a:rPr>
              <a:t># Import tab-delimited file</a:t>
            </a:r>
            <a:endParaRPr i="1" sz="14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400">
                <a:latin typeface="Courier New"/>
                <a:ea typeface="Courier New"/>
                <a:cs typeface="Courier New"/>
                <a:sym typeface="Courier New"/>
              </a:rPr>
              <a:t>data = pd.read_csv('</a:t>
            </a:r>
            <a:r>
              <a:rPr lang="en" sz="1400">
                <a:solidFill>
                  <a:srgbClr val="A31515"/>
                </a:solidFill>
                <a:latin typeface="Courier New"/>
                <a:ea typeface="Courier New"/>
                <a:cs typeface="Courier New"/>
                <a:sym typeface="Courier New"/>
              </a:rPr>
              <a:t>vehicles/vehicles_tab.txt</a:t>
            </a:r>
            <a:r>
              <a:rPr lang="en" sz="1400">
                <a:latin typeface="Courier New"/>
                <a:ea typeface="Courier New"/>
                <a:cs typeface="Courier New"/>
                <a:sym typeface="Courier New"/>
              </a:rPr>
              <a:t>', sep=</a:t>
            </a:r>
            <a:r>
              <a:rPr lang="en" sz="1400">
                <a:solidFill>
                  <a:srgbClr val="A31515"/>
                </a:solidFill>
                <a:latin typeface="Courier New"/>
                <a:ea typeface="Courier New"/>
                <a:cs typeface="Courier New"/>
                <a:sym typeface="Courier New"/>
              </a:rPr>
              <a:t>'\t'</a:t>
            </a:r>
            <a:r>
              <a:rPr lang="en"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4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i="1" lang="en" sz="1400">
                <a:solidFill>
                  <a:srgbClr val="A31515"/>
                </a:solidFill>
                <a:latin typeface="Courier New"/>
                <a:ea typeface="Courier New"/>
                <a:cs typeface="Courier New"/>
                <a:sym typeface="Courier New"/>
              </a:rPr>
              <a:t># Import pipe-delimited file</a:t>
            </a:r>
            <a:endParaRPr i="1" sz="14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400">
                <a:latin typeface="Courier New"/>
                <a:ea typeface="Courier New"/>
                <a:cs typeface="Courier New"/>
                <a:sym typeface="Courier New"/>
              </a:rPr>
              <a:t>data = pd.read_csv('</a:t>
            </a:r>
            <a:r>
              <a:rPr lang="en" sz="1400">
                <a:solidFill>
                  <a:srgbClr val="A31515"/>
                </a:solidFill>
                <a:latin typeface="Courier New"/>
                <a:ea typeface="Courier New"/>
                <a:cs typeface="Courier New"/>
                <a:sym typeface="Courier New"/>
              </a:rPr>
              <a:t>vehicles/vehicles_pipe.txt</a:t>
            </a:r>
            <a:r>
              <a:rPr lang="en" sz="1400">
                <a:latin typeface="Courier New"/>
                <a:ea typeface="Courier New"/>
                <a:cs typeface="Courier New"/>
                <a:sym typeface="Courier New"/>
              </a:rPr>
              <a:t>', sep=</a:t>
            </a:r>
            <a:r>
              <a:rPr lang="en" sz="1400">
                <a:solidFill>
                  <a:srgbClr val="A31515"/>
                </a:solidFill>
                <a:latin typeface="Courier New"/>
                <a:ea typeface="Courier New"/>
                <a:cs typeface="Courier New"/>
                <a:sym typeface="Courier New"/>
              </a:rPr>
              <a:t>'|'</a:t>
            </a:r>
            <a:r>
              <a:rPr lang="en"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Export </a:t>
            </a:r>
            <a:r>
              <a:rPr lang="en"/>
              <a:t>.csv file</a:t>
            </a:r>
            <a:endParaRPr/>
          </a:p>
        </p:txBody>
      </p:sp>
      <p:sp>
        <p:nvSpPr>
          <p:cNvPr id="113" name="Google Shape;113;p23"/>
          <p:cNvSpPr txBox="1"/>
          <p:nvPr>
            <p:ph idx="1" type="body"/>
          </p:nvPr>
        </p:nvSpPr>
        <p:spPr>
          <a:xfrm>
            <a:off x="311700" y="1152475"/>
            <a:ext cx="8520600" cy="390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rgbClr val="A31515"/>
                </a:solidFill>
                <a:latin typeface="Courier New"/>
                <a:ea typeface="Courier New"/>
                <a:cs typeface="Courier New"/>
                <a:sym typeface="Courier New"/>
              </a:rPr>
              <a:t># Export comma-separated variable file</a:t>
            </a:r>
            <a:endParaRPr i="1">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100"/>
              <a:buFont typeface="Arial"/>
              <a:buNone/>
            </a:pPr>
            <a:r>
              <a:rPr lang="en">
                <a:latin typeface="Courier New"/>
                <a:ea typeface="Courier New"/>
                <a:cs typeface="Courier New"/>
                <a:sym typeface="Courier New"/>
              </a:rPr>
              <a:t>data.</a:t>
            </a:r>
            <a:r>
              <a:rPr lang="en">
                <a:latin typeface="Courier New"/>
                <a:ea typeface="Courier New"/>
                <a:cs typeface="Courier New"/>
                <a:sym typeface="Courier New"/>
              </a:rPr>
              <a:t>to_csv</a:t>
            </a:r>
            <a:r>
              <a:rPr lang="en">
                <a:latin typeface="Courier New"/>
                <a:ea typeface="Courier New"/>
                <a:cs typeface="Courier New"/>
                <a:sym typeface="Courier New"/>
              </a:rPr>
              <a:t>('</a:t>
            </a:r>
            <a:r>
              <a:rPr lang="en">
                <a:solidFill>
                  <a:srgbClr val="A31515"/>
                </a:solidFill>
                <a:latin typeface="Courier New"/>
                <a:ea typeface="Courier New"/>
                <a:cs typeface="Courier New"/>
                <a:sym typeface="Courier New"/>
              </a:rPr>
              <a:t>vehicles/vehicles.csv</a:t>
            </a:r>
            <a:r>
              <a:rPr lang="en">
                <a:latin typeface="Courier New"/>
                <a:ea typeface="Courier New"/>
                <a:cs typeface="Courier New"/>
                <a:sym typeface="Courier New"/>
              </a:rPr>
              <a:t>', index=</a:t>
            </a:r>
            <a:r>
              <a:rPr lang="en">
                <a:solidFill>
                  <a:srgbClr val="09885A"/>
                </a:solidFill>
                <a:latin typeface="Courier New"/>
                <a:ea typeface="Courier New"/>
                <a:cs typeface="Courier New"/>
                <a:sym typeface="Courier New"/>
              </a:rPr>
              <a:t>False</a:t>
            </a:r>
            <a:r>
              <a:rPr lang="en">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rPr i="1" lang="en">
                <a:solidFill>
                  <a:srgbClr val="A31515"/>
                </a:solidFill>
                <a:latin typeface="Courier New"/>
                <a:ea typeface="Courier New"/>
                <a:cs typeface="Courier New"/>
                <a:sym typeface="Courier New"/>
              </a:rPr>
              <a:t># </a:t>
            </a:r>
            <a:r>
              <a:rPr i="1" lang="en">
                <a:solidFill>
                  <a:srgbClr val="A31515"/>
                </a:solidFill>
                <a:latin typeface="Courier New"/>
                <a:ea typeface="Courier New"/>
                <a:cs typeface="Courier New"/>
                <a:sym typeface="Courier New"/>
              </a:rPr>
              <a:t>Export </a:t>
            </a:r>
            <a:r>
              <a:rPr i="1" lang="en">
                <a:solidFill>
                  <a:srgbClr val="A31515"/>
                </a:solidFill>
                <a:latin typeface="Courier New"/>
                <a:ea typeface="Courier New"/>
                <a:cs typeface="Courier New"/>
                <a:sym typeface="Courier New"/>
              </a:rPr>
              <a:t>tab-delimited file</a:t>
            </a:r>
            <a:endParaRPr i="1">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data.</a:t>
            </a:r>
            <a:r>
              <a:rPr lang="en">
                <a:latin typeface="Courier New"/>
                <a:ea typeface="Courier New"/>
                <a:cs typeface="Courier New"/>
                <a:sym typeface="Courier New"/>
              </a:rPr>
              <a:t>to_csv</a:t>
            </a:r>
            <a:r>
              <a:rPr lang="en">
                <a:latin typeface="Courier New"/>
                <a:ea typeface="Courier New"/>
                <a:cs typeface="Courier New"/>
                <a:sym typeface="Courier New"/>
              </a:rPr>
              <a:t>('</a:t>
            </a:r>
            <a:r>
              <a:rPr lang="en">
                <a:solidFill>
                  <a:srgbClr val="A31515"/>
                </a:solidFill>
                <a:latin typeface="Courier New"/>
                <a:ea typeface="Courier New"/>
                <a:cs typeface="Courier New"/>
                <a:sym typeface="Courier New"/>
              </a:rPr>
              <a:t>vehicles/vehicles_tab.txt</a:t>
            </a:r>
            <a:r>
              <a:rPr lang="en">
                <a:latin typeface="Courier New"/>
                <a:ea typeface="Courier New"/>
                <a:cs typeface="Courier New"/>
                <a:sym typeface="Courier New"/>
              </a:rPr>
              <a:t>', sep=</a:t>
            </a:r>
            <a:r>
              <a:rPr lang="en">
                <a:solidFill>
                  <a:srgbClr val="A31515"/>
                </a:solidFill>
                <a:latin typeface="Courier New"/>
                <a:ea typeface="Courier New"/>
                <a:cs typeface="Courier New"/>
                <a:sym typeface="Courier New"/>
              </a:rPr>
              <a:t>'\t', </a:t>
            </a:r>
            <a:r>
              <a:rPr lang="en">
                <a:latin typeface="Courier New"/>
                <a:ea typeface="Courier New"/>
                <a:cs typeface="Courier New"/>
                <a:sym typeface="Courier New"/>
              </a:rPr>
              <a:t>index=</a:t>
            </a:r>
            <a:r>
              <a:rPr lang="en">
                <a:solidFill>
                  <a:srgbClr val="09885A"/>
                </a:solidFill>
                <a:latin typeface="Courier New"/>
                <a:ea typeface="Courier New"/>
                <a:cs typeface="Courier New"/>
                <a:sym typeface="Courier New"/>
              </a:rPr>
              <a:t>False</a:t>
            </a:r>
            <a:r>
              <a:rPr lang="en">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rPr i="1" lang="en">
                <a:solidFill>
                  <a:srgbClr val="A31515"/>
                </a:solidFill>
                <a:latin typeface="Courier New"/>
                <a:ea typeface="Courier New"/>
                <a:cs typeface="Courier New"/>
                <a:sym typeface="Courier New"/>
              </a:rPr>
              <a:t># </a:t>
            </a:r>
            <a:r>
              <a:rPr i="1" lang="en">
                <a:solidFill>
                  <a:srgbClr val="A31515"/>
                </a:solidFill>
                <a:latin typeface="Courier New"/>
                <a:ea typeface="Courier New"/>
                <a:cs typeface="Courier New"/>
                <a:sym typeface="Courier New"/>
              </a:rPr>
              <a:t>Export </a:t>
            </a:r>
            <a:r>
              <a:rPr i="1" lang="en">
                <a:solidFill>
                  <a:srgbClr val="A31515"/>
                </a:solidFill>
                <a:latin typeface="Courier New"/>
                <a:ea typeface="Courier New"/>
                <a:cs typeface="Courier New"/>
                <a:sym typeface="Courier New"/>
              </a:rPr>
              <a:t>pipe-delimited file</a:t>
            </a:r>
            <a:endParaRPr i="1">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100"/>
              <a:buFont typeface="Arial"/>
              <a:buNone/>
            </a:pPr>
            <a:r>
              <a:rPr lang="en">
                <a:latin typeface="Courier New"/>
                <a:ea typeface="Courier New"/>
                <a:cs typeface="Courier New"/>
                <a:sym typeface="Courier New"/>
              </a:rPr>
              <a:t>data.</a:t>
            </a:r>
            <a:r>
              <a:rPr lang="en">
                <a:latin typeface="Courier New"/>
                <a:ea typeface="Courier New"/>
                <a:cs typeface="Courier New"/>
                <a:sym typeface="Courier New"/>
              </a:rPr>
              <a:t>to_csv</a:t>
            </a:r>
            <a:r>
              <a:rPr lang="en">
                <a:latin typeface="Courier New"/>
                <a:ea typeface="Courier New"/>
                <a:cs typeface="Courier New"/>
                <a:sym typeface="Courier New"/>
              </a:rPr>
              <a:t>('</a:t>
            </a:r>
            <a:r>
              <a:rPr lang="en">
                <a:solidFill>
                  <a:srgbClr val="A31515"/>
                </a:solidFill>
                <a:latin typeface="Courier New"/>
                <a:ea typeface="Courier New"/>
                <a:cs typeface="Courier New"/>
                <a:sym typeface="Courier New"/>
              </a:rPr>
              <a:t>vehicles/vehicles_pipe.txt</a:t>
            </a:r>
            <a:r>
              <a:rPr lang="en">
                <a:latin typeface="Courier New"/>
                <a:ea typeface="Courier New"/>
                <a:cs typeface="Courier New"/>
                <a:sym typeface="Courier New"/>
              </a:rPr>
              <a:t>', sep=</a:t>
            </a:r>
            <a:r>
              <a:rPr lang="en">
                <a:solidFill>
                  <a:srgbClr val="A31515"/>
                </a:solidFill>
                <a:latin typeface="Courier New"/>
                <a:ea typeface="Courier New"/>
                <a:cs typeface="Courier New"/>
                <a:sym typeface="Courier New"/>
              </a:rPr>
              <a:t>'|',</a:t>
            </a:r>
            <a:r>
              <a:rPr lang="en">
                <a:latin typeface="Courier New"/>
                <a:ea typeface="Courier New"/>
                <a:cs typeface="Courier New"/>
                <a:sym typeface="Courier New"/>
              </a:rPr>
              <a:t> index=</a:t>
            </a:r>
            <a:r>
              <a:rPr lang="en">
                <a:solidFill>
                  <a:srgbClr val="09885A"/>
                </a:solidFill>
                <a:latin typeface="Courier New"/>
                <a:ea typeface="Courier New"/>
                <a:cs typeface="Courier New"/>
                <a:sym typeface="Courier New"/>
              </a:rPr>
              <a:t>False</a:t>
            </a:r>
            <a:r>
              <a:rPr lang="en">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 and Export Excel files</a:t>
            </a:r>
            <a:endParaRPr/>
          </a:p>
        </p:txBody>
      </p:sp>
      <p:sp>
        <p:nvSpPr>
          <p:cNvPr id="119" name="Google Shape;119;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rgbClr val="A31515"/>
                </a:solidFill>
                <a:latin typeface="Courier New"/>
                <a:ea typeface="Courier New"/>
                <a:cs typeface="Courier New"/>
                <a:sym typeface="Courier New"/>
              </a:rPr>
              <a:t># Import file</a:t>
            </a:r>
            <a:endParaRPr i="1">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data = pd.read_excel(</a:t>
            </a:r>
            <a:r>
              <a:rPr lang="en">
                <a:solidFill>
                  <a:srgbClr val="A31515"/>
                </a:solidFill>
                <a:latin typeface="Courier New"/>
                <a:ea typeface="Courier New"/>
                <a:cs typeface="Courier New"/>
                <a:sym typeface="Courier New"/>
              </a:rPr>
              <a:t>'vehicles/vehicles.xlsx'</a:t>
            </a:r>
            <a:r>
              <a:rPr lang="en">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spcBef>
                <a:spcPts val="1600"/>
              </a:spcBef>
              <a:spcAft>
                <a:spcPts val="0"/>
              </a:spcAft>
              <a:buNone/>
            </a:pPr>
            <a:r>
              <a:rPr i="1" lang="en">
                <a:solidFill>
                  <a:srgbClr val="A31515"/>
                </a:solidFill>
                <a:latin typeface="Courier New"/>
                <a:ea typeface="Courier New"/>
                <a:cs typeface="Courier New"/>
                <a:sym typeface="Courier New"/>
              </a:rPr>
              <a:t># Export comma-separated variable file</a:t>
            </a:r>
            <a:endParaRPr i="1">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data.to_excel(</a:t>
            </a:r>
            <a:r>
              <a:rPr lang="en">
                <a:solidFill>
                  <a:srgbClr val="A31515"/>
                </a:solidFill>
                <a:latin typeface="Courier New"/>
                <a:ea typeface="Courier New"/>
                <a:cs typeface="Courier New"/>
                <a:sym typeface="Courier New"/>
              </a:rPr>
              <a:t>'vehicles/vehicles.xlsx</a:t>
            </a:r>
            <a:r>
              <a:rPr lang="en">
                <a:latin typeface="Courier New"/>
                <a:ea typeface="Courier New"/>
                <a:cs typeface="Courier New"/>
                <a:sym typeface="Courier New"/>
              </a:rPr>
              <a:t>'</a:t>
            </a:r>
            <a:r>
              <a:rPr lang="en">
                <a:solidFill>
                  <a:srgbClr val="A31515"/>
                </a:solidFill>
                <a:latin typeface="Courier New"/>
                <a:ea typeface="Courier New"/>
                <a:cs typeface="Courier New"/>
                <a:sym typeface="Courier New"/>
              </a:rPr>
              <a:t>,</a:t>
            </a:r>
            <a:r>
              <a:rPr lang="en">
                <a:latin typeface="Courier New"/>
                <a:ea typeface="Courier New"/>
                <a:cs typeface="Courier New"/>
                <a:sym typeface="Courier New"/>
              </a:rPr>
              <a:t> index=</a:t>
            </a:r>
            <a:r>
              <a:rPr lang="en">
                <a:solidFill>
                  <a:srgbClr val="09885A"/>
                </a:solidFill>
                <a:latin typeface="Courier New"/>
                <a:ea typeface="Courier New"/>
                <a:cs typeface="Courier New"/>
                <a:sym typeface="Courier New"/>
              </a:rPr>
              <a:t>False</a:t>
            </a:r>
            <a:r>
              <a:rPr lang="en"/>
              <a:t>)</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 and Export JSON files</a:t>
            </a:r>
            <a:endParaRPr/>
          </a:p>
        </p:txBody>
      </p:sp>
      <p:sp>
        <p:nvSpPr>
          <p:cNvPr id="125" name="Google Shape;125;p25"/>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rgbClr val="A31515"/>
                </a:solidFill>
                <a:latin typeface="Courier New"/>
                <a:ea typeface="Courier New"/>
                <a:cs typeface="Courier New"/>
                <a:sym typeface="Courier New"/>
              </a:rPr>
              <a:t># Import file</a:t>
            </a:r>
            <a:endParaRPr i="1">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100"/>
              <a:buFont typeface="Arial"/>
              <a:buNone/>
            </a:pPr>
            <a:r>
              <a:rPr lang="en">
                <a:latin typeface="Courier New"/>
                <a:ea typeface="Courier New"/>
                <a:cs typeface="Courier New"/>
                <a:sym typeface="Courier New"/>
              </a:rPr>
              <a:t>data = pd.</a:t>
            </a:r>
            <a:r>
              <a:rPr lang="en">
                <a:latin typeface="Courier New"/>
                <a:ea typeface="Courier New"/>
                <a:cs typeface="Courier New"/>
                <a:sym typeface="Courier New"/>
              </a:rPr>
              <a:t>read_json</a:t>
            </a:r>
            <a:r>
              <a:rPr lang="en">
                <a:latin typeface="Courier New"/>
                <a:ea typeface="Courier New"/>
                <a:cs typeface="Courier New"/>
                <a:sym typeface="Courier New"/>
              </a:rPr>
              <a:t>(</a:t>
            </a:r>
            <a:r>
              <a:rPr lang="en">
                <a:solidFill>
                  <a:srgbClr val="A31515"/>
                </a:solidFill>
                <a:latin typeface="Courier New"/>
                <a:ea typeface="Courier New"/>
                <a:cs typeface="Courier New"/>
                <a:sym typeface="Courier New"/>
              </a:rPr>
              <a:t>'vehicles/vehicles.</a:t>
            </a:r>
            <a:r>
              <a:rPr lang="en">
                <a:solidFill>
                  <a:srgbClr val="A31515"/>
                </a:solidFill>
                <a:latin typeface="Courier New"/>
                <a:ea typeface="Courier New"/>
                <a:cs typeface="Courier New"/>
                <a:sym typeface="Courier New"/>
              </a:rPr>
              <a:t>json', </a:t>
            </a:r>
            <a:r>
              <a:rPr lang="en">
                <a:latin typeface="Courier New"/>
                <a:ea typeface="Courier New"/>
                <a:cs typeface="Courier New"/>
                <a:sym typeface="Courier New"/>
              </a:rPr>
              <a:t>orient</a:t>
            </a:r>
            <a:r>
              <a:rPr lang="en">
                <a:solidFill>
                  <a:srgbClr val="A31515"/>
                </a:solidFill>
                <a:latin typeface="Courier New"/>
                <a:ea typeface="Courier New"/>
                <a:cs typeface="Courier New"/>
                <a:sym typeface="Courier New"/>
              </a:rPr>
              <a:t>='records'</a:t>
            </a:r>
            <a:r>
              <a:rPr lang="en">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spcBef>
                <a:spcPts val="1600"/>
              </a:spcBef>
              <a:spcAft>
                <a:spcPts val="0"/>
              </a:spcAft>
              <a:buNone/>
            </a:pPr>
            <a:r>
              <a:rPr i="1" lang="en">
                <a:solidFill>
                  <a:srgbClr val="A31515"/>
                </a:solidFill>
                <a:latin typeface="Courier New"/>
                <a:ea typeface="Courier New"/>
                <a:cs typeface="Courier New"/>
                <a:sym typeface="Courier New"/>
              </a:rPr>
              <a:t># Export comma-separated variable file</a:t>
            </a:r>
            <a:endParaRPr i="1">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data.to_json(</a:t>
            </a:r>
            <a:r>
              <a:rPr lang="en">
                <a:solidFill>
                  <a:srgbClr val="A31515"/>
                </a:solidFill>
                <a:latin typeface="Courier New"/>
                <a:ea typeface="Courier New"/>
                <a:cs typeface="Courier New"/>
                <a:sym typeface="Courier New"/>
              </a:rPr>
              <a:t>'vehicles/vehicles.json</a:t>
            </a:r>
            <a:r>
              <a:rPr lang="en">
                <a:solidFill>
                  <a:srgbClr val="A31515"/>
                </a:solidFill>
                <a:latin typeface="Courier New"/>
                <a:ea typeface="Courier New"/>
                <a:cs typeface="Courier New"/>
                <a:sym typeface="Courier New"/>
              </a:rPr>
              <a:t>'</a:t>
            </a:r>
            <a:r>
              <a:rPr lang="en">
                <a:latin typeface="Courier New"/>
                <a:ea typeface="Courier New"/>
                <a:cs typeface="Courier New"/>
                <a:sym typeface="Courier New"/>
              </a:rPr>
              <a:t>, </a:t>
            </a:r>
            <a:r>
              <a:rPr lang="en">
                <a:latin typeface="Courier New"/>
                <a:ea typeface="Courier New"/>
                <a:cs typeface="Courier New"/>
                <a:sym typeface="Courier New"/>
              </a:rPr>
              <a:t>orient</a:t>
            </a:r>
            <a:r>
              <a:rPr lang="en">
                <a:solidFill>
                  <a:srgbClr val="A31515"/>
                </a:solidFill>
                <a:latin typeface="Courier New"/>
                <a:ea typeface="Courier New"/>
                <a:cs typeface="Courier New"/>
                <a:sym typeface="Courier New"/>
              </a:rPr>
              <a:t>='records'</a:t>
            </a:r>
            <a:r>
              <a:rPr lang="en"/>
              <a:t>)</a:t>
            </a:r>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Connect to MySQL Database</a:t>
            </a:r>
            <a:endParaRPr/>
          </a:p>
        </p:txBody>
      </p:sp>
      <p:sp>
        <p:nvSpPr>
          <p:cNvPr id="131" name="Google Shape;131;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solidFill>
                  <a:srgbClr val="0000FF"/>
                </a:solidFill>
                <a:latin typeface="Courier New"/>
                <a:ea typeface="Courier New"/>
                <a:cs typeface="Courier New"/>
                <a:sym typeface="Courier New"/>
              </a:rPr>
              <a:t>import</a:t>
            </a:r>
            <a:r>
              <a:rPr lang="en" sz="2400">
                <a:latin typeface="Courier New"/>
                <a:ea typeface="Courier New"/>
                <a:cs typeface="Courier New"/>
                <a:sym typeface="Courier New"/>
              </a:rPr>
              <a:t> pymysql</a:t>
            </a:r>
            <a:endParaRPr sz="2400">
              <a:latin typeface="Courier New"/>
              <a:ea typeface="Courier New"/>
              <a:cs typeface="Courier New"/>
              <a:sym typeface="Courier New"/>
            </a:endParaRPr>
          </a:p>
          <a:p>
            <a:pPr indent="0" lvl="0" marL="0" marR="0" rtl="0" algn="l">
              <a:lnSpc>
                <a:spcPct val="115000"/>
              </a:lnSpc>
              <a:spcBef>
                <a:spcPts val="1600"/>
              </a:spcBef>
              <a:spcAft>
                <a:spcPts val="0"/>
              </a:spcAft>
              <a:buNone/>
            </a:pPr>
            <a:r>
              <a:rPr lang="en" sz="2400">
                <a:solidFill>
                  <a:srgbClr val="0000FF"/>
                </a:solidFill>
                <a:latin typeface="Courier New"/>
                <a:ea typeface="Courier New"/>
                <a:cs typeface="Courier New"/>
                <a:sym typeface="Courier New"/>
              </a:rPr>
              <a:t>from</a:t>
            </a:r>
            <a:r>
              <a:rPr lang="en" sz="2400">
                <a:latin typeface="Courier New"/>
                <a:ea typeface="Courier New"/>
                <a:cs typeface="Courier New"/>
                <a:sym typeface="Courier New"/>
              </a:rPr>
              <a:t> sqlalchemy </a:t>
            </a:r>
            <a:r>
              <a:rPr lang="en" sz="2400">
                <a:solidFill>
                  <a:srgbClr val="0000FF"/>
                </a:solidFill>
                <a:latin typeface="Courier New"/>
                <a:ea typeface="Courier New"/>
                <a:cs typeface="Courier New"/>
                <a:sym typeface="Courier New"/>
              </a:rPr>
              <a:t>import</a:t>
            </a:r>
            <a:r>
              <a:rPr lang="en" sz="2400">
                <a:latin typeface="Courier New"/>
                <a:ea typeface="Courier New"/>
                <a:cs typeface="Courier New"/>
                <a:sym typeface="Courier New"/>
              </a:rPr>
              <a:t> create_engine</a:t>
            </a:r>
            <a:endParaRPr sz="2400">
              <a:latin typeface="Courier New"/>
              <a:ea typeface="Courier New"/>
              <a:cs typeface="Courier New"/>
              <a:sym typeface="Courier New"/>
            </a:endParaRPr>
          </a:p>
          <a:p>
            <a:pPr indent="0" lvl="0" marL="0" marR="0" rtl="0" algn="l">
              <a:lnSpc>
                <a:spcPct val="115000"/>
              </a:lnSpc>
              <a:spcBef>
                <a:spcPts val="1600"/>
              </a:spcBef>
              <a:spcAft>
                <a:spcPts val="0"/>
              </a:spcAft>
              <a:buNone/>
            </a:pPr>
            <a:r>
              <a:t/>
            </a:r>
            <a:endParaRPr sz="2400">
              <a:latin typeface="Courier New"/>
              <a:ea typeface="Courier New"/>
              <a:cs typeface="Courier New"/>
              <a:sym typeface="Courier New"/>
            </a:endParaRPr>
          </a:p>
          <a:p>
            <a:pPr indent="0" lvl="0" marL="0" marR="0" rtl="0" algn="l">
              <a:lnSpc>
                <a:spcPct val="115000"/>
              </a:lnSpc>
              <a:spcBef>
                <a:spcPts val="1600"/>
              </a:spcBef>
              <a:spcAft>
                <a:spcPts val="1600"/>
              </a:spcAft>
              <a:buClr>
                <a:srgbClr val="000000"/>
              </a:buClr>
              <a:buSzPts val="1100"/>
              <a:buFont typeface="Arial"/>
              <a:buNone/>
            </a:pPr>
            <a:r>
              <a:rPr lang="en" sz="2400">
                <a:latin typeface="Courier New"/>
                <a:ea typeface="Courier New"/>
                <a:cs typeface="Courier New"/>
                <a:sym typeface="Courier New"/>
              </a:rPr>
              <a:t>engine = create_engine(</a:t>
            </a:r>
            <a:r>
              <a:rPr lang="en" sz="2400">
                <a:solidFill>
                  <a:srgbClr val="A31515"/>
                </a:solidFill>
                <a:latin typeface="Courier New"/>
                <a:ea typeface="Courier New"/>
                <a:cs typeface="Courier New"/>
                <a:sym typeface="Courier New"/>
              </a:rPr>
              <a:t>'mysql+pymysql:// username:password@localhost/publications'</a:t>
            </a:r>
            <a:r>
              <a:rPr lang="en" sz="2400">
                <a:latin typeface="Courier New"/>
                <a:ea typeface="Courier New"/>
                <a:cs typeface="Courier New"/>
                <a:sym typeface="Courier New"/>
              </a:rPr>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MySQL: Read and Write</a:t>
            </a:r>
            <a:endParaRPr/>
          </a:p>
        </p:txBody>
      </p:sp>
      <p:sp>
        <p:nvSpPr>
          <p:cNvPr id="137" name="Google Shape;137;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2400">
                <a:latin typeface="Courier New"/>
                <a:ea typeface="Courier New"/>
                <a:cs typeface="Courier New"/>
                <a:sym typeface="Courier New"/>
              </a:rPr>
              <a:t>data = pd.read_sql_query(</a:t>
            </a:r>
            <a:r>
              <a:rPr lang="en" sz="2400">
                <a:solidFill>
                  <a:srgbClr val="A31515"/>
                </a:solidFill>
                <a:latin typeface="Courier New"/>
                <a:ea typeface="Courier New"/>
                <a:cs typeface="Courier New"/>
                <a:sym typeface="Courier New"/>
              </a:rPr>
              <a:t>'SELECT * FROM publications.employee'</a:t>
            </a:r>
            <a:r>
              <a:rPr lang="en" sz="2400">
                <a:latin typeface="Courier New"/>
                <a:ea typeface="Courier New"/>
                <a:cs typeface="Courier New"/>
                <a:sym typeface="Courier New"/>
              </a:rPr>
              <a:t>, engine)</a:t>
            </a:r>
            <a:endParaRPr sz="2400">
              <a:latin typeface="Courier New"/>
              <a:ea typeface="Courier New"/>
              <a:cs typeface="Courier New"/>
              <a:sym typeface="Courier New"/>
            </a:endParaRPr>
          </a:p>
          <a:p>
            <a:pPr indent="0" lvl="0" marL="0" marR="0" rtl="0" algn="l">
              <a:lnSpc>
                <a:spcPct val="115000"/>
              </a:lnSpc>
              <a:spcBef>
                <a:spcPts val="1600"/>
              </a:spcBef>
              <a:spcAft>
                <a:spcPts val="0"/>
              </a:spcAft>
              <a:buNone/>
            </a:pPr>
            <a:r>
              <a:t/>
            </a:r>
            <a:endParaRPr sz="2400">
              <a:latin typeface="Courier New"/>
              <a:ea typeface="Courier New"/>
              <a:cs typeface="Courier New"/>
              <a:sym typeface="Courier New"/>
            </a:endParaRPr>
          </a:p>
          <a:p>
            <a:pPr indent="0" lvl="0" marL="0" marR="0" rtl="0" algn="l">
              <a:lnSpc>
                <a:spcPct val="115000"/>
              </a:lnSpc>
              <a:spcBef>
                <a:spcPts val="1600"/>
              </a:spcBef>
              <a:spcAft>
                <a:spcPts val="1600"/>
              </a:spcAft>
              <a:buClr>
                <a:srgbClr val="000000"/>
              </a:buClr>
              <a:buSzPts val="1100"/>
              <a:buFont typeface="Arial"/>
              <a:buNone/>
            </a:pPr>
            <a:r>
              <a:rPr lang="en" sz="2400">
                <a:latin typeface="Courier New"/>
                <a:ea typeface="Courier New"/>
                <a:cs typeface="Courier New"/>
                <a:sym typeface="Courier New"/>
              </a:rPr>
              <a:t>data.to_sql(</a:t>
            </a:r>
            <a:r>
              <a:rPr lang="en" sz="2400">
                <a:solidFill>
                  <a:srgbClr val="A31515"/>
                </a:solidFill>
                <a:latin typeface="Courier New"/>
                <a:ea typeface="Courier New"/>
                <a:cs typeface="Courier New"/>
                <a:sym typeface="Courier New"/>
              </a:rPr>
              <a:t>'employee2'</a:t>
            </a:r>
            <a:r>
              <a:rPr lang="en" sz="2400">
                <a:latin typeface="Courier New"/>
                <a:ea typeface="Courier New"/>
                <a:cs typeface="Courier New"/>
                <a:sym typeface="Courier New"/>
              </a:rPr>
              <a:t>, engine, if_exists=</a:t>
            </a:r>
            <a:r>
              <a:rPr lang="en" sz="2400">
                <a:solidFill>
                  <a:srgbClr val="A31515"/>
                </a:solidFill>
                <a:latin typeface="Courier New"/>
                <a:ea typeface="Courier New"/>
                <a:cs typeface="Courier New"/>
                <a:sym typeface="Courier New"/>
              </a:rPr>
              <a:t>'replace'</a:t>
            </a:r>
            <a:r>
              <a:rPr lang="en" sz="2400">
                <a:latin typeface="Courier New"/>
                <a:ea typeface="Courier New"/>
                <a:cs typeface="Courier New"/>
                <a:sym typeface="Courier New"/>
              </a:rPr>
              <a:t>, index=</a:t>
            </a:r>
            <a:r>
              <a:rPr lang="en" sz="2400">
                <a:solidFill>
                  <a:srgbClr val="09885A"/>
                </a:solidFill>
                <a:latin typeface="Courier New"/>
                <a:ea typeface="Courier New"/>
                <a:cs typeface="Courier New"/>
                <a:sym typeface="Courier New"/>
              </a:rPr>
              <a:t>False</a:t>
            </a:r>
            <a:r>
              <a:rPr lang="en" sz="2400">
                <a:latin typeface="Courier New"/>
                <a:ea typeface="Courier New"/>
                <a:cs typeface="Courier New"/>
                <a:sym typeface="Courier New"/>
              </a:rPr>
              <a: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Labs Time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Day </a:t>
            </a:r>
            <a:r>
              <a:rPr lang="en"/>
              <a:t>Goals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Learn about Pandas data structures and how to extract data from them.</a:t>
            </a:r>
            <a:endParaRPr/>
          </a:p>
          <a:p>
            <a:pPr indent="-342900" lvl="0" marL="457200" rtl="0" algn="l">
              <a:spcBef>
                <a:spcPts val="0"/>
              </a:spcBef>
              <a:spcAft>
                <a:spcPts val="0"/>
              </a:spcAft>
              <a:buSzPts val="1800"/>
              <a:buChar char="●"/>
            </a:pPr>
            <a:r>
              <a:rPr lang="en"/>
              <a:t>Convert other Python data structures to Pandas DataFrames.</a:t>
            </a:r>
            <a:endParaRPr/>
          </a:p>
          <a:p>
            <a:pPr indent="-342900" lvl="0" marL="457200" rtl="0" algn="l">
              <a:spcBef>
                <a:spcPts val="0"/>
              </a:spcBef>
              <a:spcAft>
                <a:spcPts val="0"/>
              </a:spcAft>
              <a:buSzPts val="1800"/>
              <a:buChar char="●"/>
            </a:pPr>
            <a:r>
              <a:rPr lang="en"/>
              <a:t>Apply Pandas mathematical functions to data frame fields.</a:t>
            </a:r>
            <a:endParaRPr/>
          </a:p>
          <a:p>
            <a:pPr indent="-342900" lvl="0" marL="457200" rtl="0" algn="l">
              <a:spcBef>
                <a:spcPts val="0"/>
              </a:spcBef>
              <a:spcAft>
                <a:spcPts val="0"/>
              </a:spcAft>
              <a:buSzPts val="1800"/>
              <a:buChar char="●"/>
            </a:pPr>
            <a:r>
              <a:rPr lang="en"/>
              <a:t>Learn how to import and export delimited files with Pandas.</a:t>
            </a:r>
            <a:endParaRPr/>
          </a:p>
          <a:p>
            <a:pPr indent="-342900" lvl="0" marL="457200" rtl="0" algn="l">
              <a:spcBef>
                <a:spcPts val="0"/>
              </a:spcBef>
              <a:spcAft>
                <a:spcPts val="0"/>
              </a:spcAft>
              <a:buSzPts val="1800"/>
              <a:buChar char="●"/>
            </a:pPr>
            <a:r>
              <a:rPr lang="en"/>
              <a:t>Learn how to import and export JSON files.</a:t>
            </a:r>
            <a:endParaRPr/>
          </a:p>
          <a:p>
            <a:pPr indent="-342900" lvl="0" marL="457200" rtl="0" algn="l">
              <a:spcBef>
                <a:spcPts val="0"/>
              </a:spcBef>
              <a:spcAft>
                <a:spcPts val="0"/>
              </a:spcAft>
              <a:buSzPts val="1800"/>
              <a:buChar char="●"/>
            </a:pPr>
            <a:r>
              <a:rPr lang="en"/>
              <a:t>Learn how to read data from a database.</a:t>
            </a:r>
            <a:endParaRPr/>
          </a:p>
          <a:p>
            <a:pPr indent="-342900" lvl="0" marL="457200" rtl="0" algn="l">
              <a:spcBef>
                <a:spcPts val="0"/>
              </a:spcBef>
              <a:spcAft>
                <a:spcPts val="0"/>
              </a:spcAft>
              <a:buSzPts val="1800"/>
              <a:buChar char="●"/>
            </a:pPr>
            <a:r>
              <a:rPr lang="en"/>
              <a:t>Learn how to write data to a database.</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Pandas data types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t>Series</a:t>
            </a:r>
            <a:endParaRPr sz="1400">
              <a:latin typeface="Courier New"/>
              <a:ea typeface="Courier New"/>
              <a:cs typeface="Courier New"/>
              <a:sym typeface="Courier New"/>
            </a:endParaRPr>
          </a:p>
          <a:p>
            <a:pPr indent="0" lvl="0" marL="0" rtl="0" algn="l">
              <a:spcBef>
                <a:spcPts val="1600"/>
              </a:spcBef>
              <a:spcAft>
                <a:spcPts val="0"/>
              </a:spcAft>
              <a:buNone/>
            </a:pPr>
            <a:r>
              <a:rPr lang="en" sz="1400">
                <a:latin typeface="Courier New"/>
                <a:ea typeface="Courier New"/>
                <a:cs typeface="Courier New"/>
                <a:sym typeface="Courier New"/>
              </a:rPr>
              <a:t>a = pd.Series(np.random.random(10))</a:t>
            </a:r>
            <a:endParaRPr sz="1400">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1600"/>
              </a:spcBef>
              <a:spcAft>
                <a:spcPts val="0"/>
              </a:spcAft>
              <a:buNone/>
            </a:pPr>
            <a:r>
              <a:rPr lang="en"/>
              <a:t>DataFrame</a:t>
            </a:r>
            <a:endParaRPr sz="1400">
              <a:latin typeface="Courier New"/>
              <a:ea typeface="Courier New"/>
              <a:cs typeface="Courier New"/>
              <a:sym typeface="Courier New"/>
            </a:endParaRPr>
          </a:p>
          <a:p>
            <a:pPr indent="0" lvl="0" marL="0" rtl="0" algn="l">
              <a:spcBef>
                <a:spcPts val="1600"/>
              </a:spcBef>
              <a:spcAft>
                <a:spcPts val="0"/>
              </a:spcAft>
              <a:buNone/>
            </a:pPr>
            <a:r>
              <a:rPr lang="en" sz="1400">
                <a:latin typeface="Courier New"/>
                <a:ea typeface="Courier New"/>
                <a:cs typeface="Courier New"/>
                <a:sym typeface="Courier New"/>
              </a:rPr>
              <a:t>colnames = [</a:t>
            </a:r>
            <a:r>
              <a:rPr lang="en" sz="1400">
                <a:solidFill>
                  <a:srgbClr val="A31515"/>
                </a:solidFill>
                <a:latin typeface="Courier New"/>
                <a:ea typeface="Courier New"/>
                <a:cs typeface="Courier New"/>
                <a:sym typeface="Courier New"/>
              </a:rPr>
              <a:t>'Column1','Column2','Column3','Column4','Column5'</a:t>
            </a:r>
            <a:r>
              <a:rPr lang="en"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spcBef>
                <a:spcPts val="0"/>
              </a:spcBef>
              <a:spcAft>
                <a:spcPts val="0"/>
              </a:spcAft>
              <a:buNone/>
            </a:pPr>
            <a:r>
              <a:rPr lang="en" sz="1400">
                <a:latin typeface="Courier New"/>
                <a:ea typeface="Courier New"/>
                <a:cs typeface="Courier New"/>
                <a:sym typeface="Courier New"/>
              </a:rPr>
              <a:t>df = pd.DataFrame(np.random.random((</a:t>
            </a:r>
            <a:r>
              <a:rPr lang="en" sz="1400">
                <a:solidFill>
                  <a:srgbClr val="09885A"/>
                </a:solidFill>
                <a:latin typeface="Courier New"/>
                <a:ea typeface="Courier New"/>
                <a:cs typeface="Courier New"/>
                <a:sym typeface="Courier New"/>
              </a:rPr>
              <a:t>10,5</a:t>
            </a:r>
            <a:r>
              <a:rPr lang="en" sz="1400">
                <a:latin typeface="Courier New"/>
                <a:ea typeface="Courier New"/>
                <a:cs typeface="Courier New"/>
                <a:sym typeface="Courier New"/>
              </a:rPr>
              <a:t>)), columns=colnames)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Converting into DataFrame</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List</a:t>
            </a:r>
            <a:endParaRPr sz="1400">
              <a:latin typeface="Courier New"/>
              <a:ea typeface="Courier New"/>
              <a:cs typeface="Courier New"/>
              <a:sym typeface="Courier New"/>
            </a:endParaRPr>
          </a:p>
          <a:p>
            <a:pPr indent="457200" lvl="0" marL="0" rtl="0" algn="l">
              <a:spcBef>
                <a:spcPts val="0"/>
              </a:spcBef>
              <a:spcAft>
                <a:spcPts val="0"/>
              </a:spcAft>
              <a:buNone/>
            </a:pPr>
            <a:r>
              <a:rPr lang="en" sz="1400">
                <a:latin typeface="Courier New"/>
                <a:ea typeface="Courier New"/>
                <a:cs typeface="Courier New"/>
                <a:sym typeface="Courier New"/>
              </a:rPr>
              <a:t>a = pd.DataFrame([list],columns=[‘column_name’])</a:t>
            </a:r>
            <a:endParaRPr sz="1400">
              <a:latin typeface="Courier New"/>
              <a:ea typeface="Courier New"/>
              <a:cs typeface="Courier New"/>
              <a:sym typeface="Courier New"/>
            </a:endParaRPr>
          </a:p>
          <a:p>
            <a:pPr indent="-342900" lvl="0" marL="457200" rtl="0" algn="l">
              <a:spcBef>
                <a:spcPts val="0"/>
              </a:spcBef>
              <a:spcAft>
                <a:spcPts val="0"/>
              </a:spcAft>
              <a:buSzPts val="1800"/>
              <a:buAutoNum type="arabicPeriod"/>
            </a:pPr>
            <a:r>
              <a:rPr lang="en"/>
              <a:t>List of lists</a:t>
            </a:r>
            <a:endParaRPr/>
          </a:p>
          <a:p>
            <a:pPr indent="457200" lvl="0" marL="0" rtl="0" algn="l">
              <a:spcBef>
                <a:spcPts val="0"/>
              </a:spcBef>
              <a:spcAft>
                <a:spcPts val="0"/>
              </a:spcAft>
              <a:buNone/>
            </a:pPr>
            <a:r>
              <a:rPr lang="en" sz="1400">
                <a:latin typeface="Courier New"/>
                <a:ea typeface="Courier New"/>
                <a:cs typeface="Courier New"/>
                <a:sym typeface="Courier New"/>
              </a:rPr>
              <a:t>a = pd.DataFrame([list_of_lists],columns=[[‘column_names’]])</a:t>
            </a:r>
            <a:endParaRPr sz="1400">
              <a:latin typeface="Courier New"/>
              <a:ea typeface="Courier New"/>
              <a:cs typeface="Courier New"/>
              <a:sym typeface="Courier New"/>
            </a:endParaRPr>
          </a:p>
          <a:p>
            <a:pPr indent="-342900" lvl="0" marL="457200" rtl="0" algn="l">
              <a:spcBef>
                <a:spcPts val="0"/>
              </a:spcBef>
              <a:spcAft>
                <a:spcPts val="0"/>
              </a:spcAft>
              <a:buSzPts val="1800"/>
              <a:buAutoNum type="arabicPeriod"/>
            </a:pPr>
            <a:r>
              <a:rPr lang="en"/>
              <a:t>Dictionary</a:t>
            </a:r>
            <a:endParaRPr/>
          </a:p>
          <a:p>
            <a:pPr indent="457200" lvl="0" marL="0" rtl="0" algn="l">
              <a:spcBef>
                <a:spcPts val="0"/>
              </a:spcBef>
              <a:spcAft>
                <a:spcPts val="0"/>
              </a:spcAft>
              <a:buNone/>
            </a:pPr>
            <a:r>
              <a:rPr lang="en" sz="1400">
                <a:latin typeface="Courier New"/>
                <a:ea typeface="Courier New"/>
                <a:cs typeface="Courier New"/>
                <a:sym typeface="Courier New"/>
              </a:rPr>
              <a:t>a = pd.DataFrame([dictionary]).transpose()</a:t>
            </a:r>
            <a:endParaRPr sz="1400">
              <a:latin typeface="Courier New"/>
              <a:ea typeface="Courier New"/>
              <a:cs typeface="Courier New"/>
              <a:sym typeface="Courier New"/>
            </a:endParaRPr>
          </a:p>
          <a:p>
            <a:pPr indent="457200" lvl="0" marL="0" rtl="0" algn="l">
              <a:spcBef>
                <a:spcPts val="0"/>
              </a:spcBef>
              <a:spcAft>
                <a:spcPts val="0"/>
              </a:spcAft>
              <a:buNone/>
            </a:pPr>
            <a:r>
              <a:rPr lang="en" sz="1400">
                <a:latin typeface="Courier New"/>
                <a:ea typeface="Courier New"/>
                <a:cs typeface="Courier New"/>
                <a:sym typeface="Courier New"/>
              </a:rPr>
              <a:t>a.columns=[[‘column_names’]]</a:t>
            </a:r>
            <a:endParaRPr sz="1400">
              <a:latin typeface="Courier New"/>
              <a:ea typeface="Courier New"/>
              <a:cs typeface="Courier New"/>
              <a:sym typeface="Courier New"/>
            </a:endParaRPr>
          </a:p>
          <a:p>
            <a:pPr indent="0" lvl="0" marL="0" rtl="0" algn="l">
              <a:spcBef>
                <a:spcPts val="0"/>
              </a:spcBef>
              <a:spcAft>
                <a:spcPts val="0"/>
              </a:spcAft>
              <a:buNone/>
            </a:pPr>
            <a:r>
              <a:t/>
            </a:r>
            <a:endParaRPr sz="1400">
              <a:latin typeface="Courier New"/>
              <a:ea typeface="Courier New"/>
              <a:cs typeface="Courier New"/>
              <a:sym typeface="Courier New"/>
            </a:endParaRPr>
          </a:p>
          <a:p>
            <a:pPr indent="0" lvl="0" marL="0" rtl="0" algn="l">
              <a:spcBef>
                <a:spcPts val="0"/>
              </a:spcBef>
              <a:spcAft>
                <a:spcPts val="0"/>
              </a:spcAft>
              <a:buNone/>
            </a:pPr>
            <a:r>
              <a:rPr lang="en" sz="1400">
                <a:latin typeface="Courier New"/>
                <a:ea typeface="Courier New"/>
                <a:cs typeface="Courier New"/>
                <a:sym typeface="Courier New"/>
              </a:rPr>
              <a:t>	a = pd.DataFrame.from_dict([dictionary], orient='index')</a:t>
            </a:r>
            <a:endParaRPr sz="1400">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lang="en" sz="1400">
                <a:latin typeface="Courier New"/>
                <a:ea typeface="Courier New"/>
                <a:cs typeface="Courier New"/>
                <a:sym typeface="Courier New"/>
              </a:rPr>
              <a:t>a.columns=[[‘column_names’]]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Selecting data</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Single element</a:t>
            </a:r>
            <a:endParaRPr/>
          </a:p>
          <a:p>
            <a:pPr indent="457200" lvl="0" marL="457200" rtl="0" algn="l">
              <a:spcBef>
                <a:spcPts val="0"/>
              </a:spcBef>
              <a:spcAft>
                <a:spcPts val="0"/>
              </a:spcAft>
              <a:buNone/>
            </a:pPr>
            <a:r>
              <a:rPr lang="en" sz="1400">
                <a:latin typeface="Courier New"/>
                <a:ea typeface="Courier New"/>
                <a:cs typeface="Courier New"/>
                <a:sym typeface="Courier New"/>
              </a:rPr>
              <a:t>a = df[‘column1’][index]				a = df.column1[index]</a:t>
            </a:r>
            <a:endParaRPr sz="1400">
              <a:latin typeface="Courier New"/>
              <a:ea typeface="Courier New"/>
              <a:cs typeface="Courier New"/>
              <a:sym typeface="Courier New"/>
            </a:endParaRPr>
          </a:p>
          <a:p>
            <a:pPr indent="-342900" lvl="0" marL="457200" rtl="0" algn="l">
              <a:spcBef>
                <a:spcPts val="1000"/>
              </a:spcBef>
              <a:spcAft>
                <a:spcPts val="0"/>
              </a:spcAft>
              <a:buSzPts val="1800"/>
              <a:buAutoNum type="arabicPeriod"/>
            </a:pPr>
            <a:r>
              <a:rPr lang="en"/>
              <a:t>One column </a:t>
            </a:r>
            <a:endParaRPr/>
          </a:p>
          <a:p>
            <a:pPr indent="457200" lvl="0" marL="457200" rtl="0" algn="l">
              <a:spcBef>
                <a:spcPts val="0"/>
              </a:spcBef>
              <a:spcAft>
                <a:spcPts val="0"/>
              </a:spcAft>
              <a:buClr>
                <a:srgbClr val="000000"/>
              </a:buClr>
              <a:buSzPts val="1100"/>
              <a:buFont typeface="Arial"/>
              <a:buNone/>
            </a:pPr>
            <a:r>
              <a:rPr lang="en" sz="1400">
                <a:latin typeface="Courier New"/>
                <a:ea typeface="Courier New"/>
                <a:cs typeface="Courier New"/>
                <a:sym typeface="Courier New"/>
              </a:rPr>
              <a:t>a = df[‘column1’]						a = df.column1</a:t>
            </a:r>
            <a:endParaRPr/>
          </a:p>
          <a:p>
            <a:pPr indent="-342900" lvl="0" marL="457200" rtl="0" algn="l">
              <a:spcBef>
                <a:spcPts val="1000"/>
              </a:spcBef>
              <a:spcAft>
                <a:spcPts val="0"/>
              </a:spcAft>
              <a:buSzPts val="1800"/>
              <a:buAutoNum type="arabicPeriod"/>
            </a:pPr>
            <a:r>
              <a:rPr lang="en"/>
              <a:t>Multiple columns</a:t>
            </a:r>
            <a:endParaRPr/>
          </a:p>
          <a:p>
            <a:pPr indent="457200" lvl="0" marL="457200" rtl="0" algn="l">
              <a:spcBef>
                <a:spcPts val="0"/>
              </a:spcBef>
              <a:spcAft>
                <a:spcPts val="0"/>
              </a:spcAft>
              <a:buNone/>
            </a:pPr>
            <a:r>
              <a:rPr lang="en" sz="1400">
                <a:latin typeface="Courier New"/>
                <a:ea typeface="Courier New"/>
                <a:cs typeface="Courier New"/>
                <a:sym typeface="Courier New"/>
              </a:rPr>
              <a:t>a = df[[‘column1’,‘column2’,‘column3’]]				</a:t>
            </a:r>
            <a:endParaRPr/>
          </a:p>
          <a:p>
            <a:pPr indent="-342900" lvl="0" marL="457200" rtl="0" algn="l">
              <a:spcBef>
                <a:spcPts val="1000"/>
              </a:spcBef>
              <a:spcAft>
                <a:spcPts val="0"/>
              </a:spcAft>
              <a:buSzPts val="1800"/>
              <a:buAutoNum type="arabicPeriod"/>
            </a:pPr>
            <a:r>
              <a:rPr lang="en"/>
              <a:t>Rows</a:t>
            </a:r>
            <a:endParaRPr/>
          </a:p>
          <a:p>
            <a:pPr indent="457200" lvl="0" marL="457200" rtl="0" algn="l">
              <a:spcBef>
                <a:spcPts val="0"/>
              </a:spcBef>
              <a:spcAft>
                <a:spcPts val="1000"/>
              </a:spcAft>
              <a:buClr>
                <a:srgbClr val="000000"/>
              </a:buClr>
              <a:buSzPts val="1100"/>
              <a:buFont typeface="Arial"/>
              <a:buNone/>
            </a:pPr>
            <a:r>
              <a:rPr lang="en" sz="1400">
                <a:latin typeface="Courier New"/>
                <a:ea typeface="Courier New"/>
                <a:cs typeface="Courier New"/>
                <a:sym typeface="Courier New"/>
              </a:rPr>
              <a:t>a</a:t>
            </a:r>
            <a:r>
              <a:rPr lang="en" sz="1400">
                <a:latin typeface="Courier New"/>
                <a:ea typeface="Courier New"/>
                <a:cs typeface="Courier New"/>
                <a:sym typeface="Courier New"/>
              </a:rPr>
              <a:t> = df.iloc[start_row:end_row]</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Simple Math Functions</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Sum</a:t>
            </a:r>
            <a:endParaRPr/>
          </a:p>
          <a:p>
            <a:pPr indent="457200" lvl="0" marL="457200" rtl="0" algn="l">
              <a:spcBef>
                <a:spcPts val="1000"/>
              </a:spcBef>
              <a:spcAft>
                <a:spcPts val="0"/>
              </a:spcAft>
              <a:buNone/>
            </a:pPr>
            <a:r>
              <a:rPr lang="en" sz="1400">
                <a:latin typeface="Courier New"/>
                <a:ea typeface="Courier New"/>
                <a:cs typeface="Courier New"/>
                <a:sym typeface="Courier New"/>
              </a:rPr>
              <a:t>df[‘column1’].sum()</a:t>
            </a:r>
            <a:endParaRPr sz="1400">
              <a:latin typeface="Courier New"/>
              <a:ea typeface="Courier New"/>
              <a:cs typeface="Courier New"/>
              <a:sym typeface="Courier New"/>
            </a:endParaRPr>
          </a:p>
          <a:p>
            <a:pPr indent="-342900" lvl="0" marL="457200" rtl="0" algn="l">
              <a:spcBef>
                <a:spcPts val="1000"/>
              </a:spcBef>
              <a:spcAft>
                <a:spcPts val="0"/>
              </a:spcAft>
              <a:buSzPts val="1800"/>
              <a:buAutoNum type="arabicPeriod"/>
            </a:pPr>
            <a:r>
              <a:rPr lang="en"/>
              <a:t>Mean</a:t>
            </a:r>
            <a:endParaRPr sz="1400">
              <a:latin typeface="Courier New"/>
              <a:ea typeface="Courier New"/>
              <a:cs typeface="Courier New"/>
              <a:sym typeface="Courier New"/>
            </a:endParaRPr>
          </a:p>
          <a:p>
            <a:pPr indent="457200" lvl="0" marL="457200" rtl="0" algn="l">
              <a:spcBef>
                <a:spcPts val="1000"/>
              </a:spcBef>
              <a:spcAft>
                <a:spcPts val="0"/>
              </a:spcAft>
              <a:buNone/>
            </a:pPr>
            <a:r>
              <a:rPr lang="en" sz="1400">
                <a:latin typeface="Courier New"/>
                <a:ea typeface="Courier New"/>
                <a:cs typeface="Courier New"/>
                <a:sym typeface="Courier New"/>
              </a:rPr>
              <a:t>df[‘column1’].mean()</a:t>
            </a:r>
            <a:endParaRPr sz="1400">
              <a:latin typeface="Courier New"/>
              <a:ea typeface="Courier New"/>
              <a:cs typeface="Courier New"/>
              <a:sym typeface="Courier New"/>
            </a:endParaRPr>
          </a:p>
          <a:p>
            <a:pPr indent="-342900" lvl="0" marL="457200" rtl="0" algn="l">
              <a:spcBef>
                <a:spcPts val="1000"/>
              </a:spcBef>
              <a:spcAft>
                <a:spcPts val="0"/>
              </a:spcAft>
              <a:buSzPts val="1800"/>
              <a:buAutoNum type="arabicPeriod"/>
            </a:pPr>
            <a:r>
              <a:rPr lang="en"/>
              <a:t>Minimum</a:t>
            </a:r>
            <a:endParaRPr sz="1400">
              <a:latin typeface="Courier New"/>
              <a:ea typeface="Courier New"/>
              <a:cs typeface="Courier New"/>
              <a:sym typeface="Courier New"/>
            </a:endParaRPr>
          </a:p>
          <a:p>
            <a:pPr indent="457200" lvl="0" marL="457200" rtl="0" algn="l">
              <a:spcBef>
                <a:spcPts val="1000"/>
              </a:spcBef>
              <a:spcAft>
                <a:spcPts val="0"/>
              </a:spcAft>
              <a:buNone/>
            </a:pPr>
            <a:r>
              <a:rPr lang="en" sz="1400">
                <a:latin typeface="Courier New"/>
                <a:ea typeface="Courier New"/>
                <a:cs typeface="Courier New"/>
                <a:sym typeface="Courier New"/>
              </a:rPr>
              <a:t>df[‘column1’].min()</a:t>
            </a:r>
            <a:endParaRPr sz="1400">
              <a:latin typeface="Courier New"/>
              <a:ea typeface="Courier New"/>
              <a:cs typeface="Courier New"/>
              <a:sym typeface="Courier New"/>
            </a:endParaRPr>
          </a:p>
          <a:p>
            <a:pPr indent="-342900" lvl="0" marL="457200" rtl="0" algn="l">
              <a:spcBef>
                <a:spcPts val="1000"/>
              </a:spcBef>
              <a:spcAft>
                <a:spcPts val="0"/>
              </a:spcAft>
              <a:buSzPts val="1800"/>
              <a:buAutoNum type="arabicPeriod"/>
            </a:pPr>
            <a:r>
              <a:rPr lang="en"/>
              <a:t>Maximum</a:t>
            </a:r>
            <a:endParaRPr sz="1400">
              <a:latin typeface="Courier New"/>
              <a:ea typeface="Courier New"/>
              <a:cs typeface="Courier New"/>
              <a:sym typeface="Courier New"/>
            </a:endParaRPr>
          </a:p>
          <a:p>
            <a:pPr indent="457200" lvl="0" marL="457200" rtl="0" algn="l">
              <a:spcBef>
                <a:spcPts val="1000"/>
              </a:spcBef>
              <a:spcAft>
                <a:spcPts val="0"/>
              </a:spcAft>
              <a:buNone/>
            </a:pPr>
            <a:r>
              <a:rPr lang="en" sz="1400">
                <a:latin typeface="Courier New"/>
                <a:ea typeface="Courier New"/>
                <a:cs typeface="Courier New"/>
                <a:sym typeface="Courier New"/>
              </a:rPr>
              <a:t>df[‘column1’].max()</a:t>
            </a:r>
            <a:endParaRPr sz="1400">
              <a:latin typeface="Courier New"/>
              <a:ea typeface="Courier New"/>
              <a:cs typeface="Courier New"/>
              <a:sym typeface="Courier New"/>
            </a:endParaRPr>
          </a:p>
          <a:p>
            <a:pPr indent="0" lvl="0" marL="0" rtl="0" algn="l">
              <a:spcBef>
                <a:spcPts val="1000"/>
              </a:spcBef>
              <a:spcAft>
                <a:spcPts val="1000"/>
              </a:spcAft>
              <a:buClr>
                <a:schemeClr val="dk1"/>
              </a:buClr>
              <a:buSzPts val="1100"/>
              <a:buFont typeface="Arial"/>
              <a:buNone/>
            </a:pPr>
            <a:r>
              <a:t/>
            </a:r>
            <a:endParaRPr sz="1400">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Labs Time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Importing and Exporting Data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Preparation</a:t>
            </a:r>
            <a:endParaRPr/>
          </a:p>
        </p:txBody>
      </p:sp>
      <p:sp>
        <p:nvSpPr>
          <p:cNvPr id="101" name="Google Shape;101;p21"/>
          <p:cNvSpPr txBox="1"/>
          <p:nvPr>
            <p:ph idx="1" type="body"/>
          </p:nvPr>
        </p:nvSpPr>
        <p:spPr>
          <a:xfrm>
            <a:off x="311700" y="1152475"/>
            <a:ext cx="8520600" cy="371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Download archive: </a:t>
            </a:r>
            <a:endParaRPr/>
          </a:p>
          <a:p>
            <a:pPr indent="0" lvl="0" marL="0" rtl="0" algn="ctr">
              <a:spcBef>
                <a:spcPts val="1600"/>
              </a:spcBef>
              <a:spcAft>
                <a:spcPts val="0"/>
              </a:spcAft>
              <a:buNone/>
            </a:pPr>
            <a:r>
              <a:rPr b="1" lang="en" sz="2400" u="sng">
                <a:solidFill>
                  <a:schemeClr val="hlink"/>
                </a:solidFill>
                <a:hlinkClick r:id="rId3"/>
              </a:rPr>
              <a:t>https://bit.ly/2EafXyP</a:t>
            </a:r>
            <a:r>
              <a:rPr b="1" lang="en" sz="2400"/>
              <a:t> </a:t>
            </a:r>
            <a:endParaRPr b="1" sz="2400"/>
          </a:p>
          <a:p>
            <a:pPr indent="0" lvl="0" marL="0" rtl="0" algn="l">
              <a:spcBef>
                <a:spcPts val="1600"/>
              </a:spcBef>
              <a:spcAft>
                <a:spcPts val="0"/>
              </a:spcAft>
              <a:buNone/>
            </a:pPr>
            <a:r>
              <a:rPr lang="en"/>
              <a:t>List of files:</a:t>
            </a:r>
            <a:endParaRPr/>
          </a:p>
          <a:p>
            <a:pPr indent="-342900" lvl="0" marL="457200" rtl="0" algn="l">
              <a:spcBef>
                <a:spcPts val="1600"/>
              </a:spcBef>
              <a:spcAft>
                <a:spcPts val="0"/>
              </a:spcAft>
              <a:buSzPts val="1800"/>
              <a:buAutoNum type="arabicPeriod"/>
            </a:pPr>
            <a:r>
              <a:rPr lang="en"/>
              <a:t>vehicles_messy.csv</a:t>
            </a:r>
            <a:endParaRPr/>
          </a:p>
          <a:p>
            <a:pPr indent="-342900" lvl="0" marL="457200" rtl="0" algn="l">
              <a:spcBef>
                <a:spcPts val="0"/>
              </a:spcBef>
              <a:spcAft>
                <a:spcPts val="0"/>
              </a:spcAft>
              <a:buSzPts val="1800"/>
              <a:buAutoNum type="arabicPeriod"/>
            </a:pPr>
            <a:r>
              <a:rPr lang="en"/>
              <a:t>vehicles_pipe.txt</a:t>
            </a:r>
            <a:endParaRPr/>
          </a:p>
          <a:p>
            <a:pPr indent="-342900" lvl="0" marL="457200" rtl="0" algn="l">
              <a:spcBef>
                <a:spcPts val="0"/>
              </a:spcBef>
              <a:spcAft>
                <a:spcPts val="0"/>
              </a:spcAft>
              <a:buSzPts val="1800"/>
              <a:buAutoNum type="arabicPeriod"/>
            </a:pPr>
            <a:r>
              <a:rPr lang="en"/>
              <a:t>vehicles_tab.txt</a:t>
            </a:r>
            <a:endParaRPr/>
          </a:p>
          <a:p>
            <a:pPr indent="-342900" lvl="0" marL="457200" rtl="0" algn="l">
              <a:spcBef>
                <a:spcPts val="0"/>
              </a:spcBef>
              <a:spcAft>
                <a:spcPts val="0"/>
              </a:spcAft>
              <a:buSzPts val="1800"/>
              <a:buAutoNum type="arabicPeriod"/>
            </a:pPr>
            <a:r>
              <a:rPr lang="en"/>
              <a:t>vehicles.csv</a:t>
            </a:r>
            <a:endParaRPr/>
          </a:p>
          <a:p>
            <a:pPr indent="-342900" lvl="0" marL="457200" rtl="0" algn="l">
              <a:spcBef>
                <a:spcPts val="0"/>
              </a:spcBef>
              <a:spcAft>
                <a:spcPts val="0"/>
              </a:spcAft>
              <a:buSzPts val="1800"/>
              <a:buAutoNum type="arabicPeriod"/>
            </a:pPr>
            <a:r>
              <a:rPr lang="en"/>
              <a:t>vehicles.json</a:t>
            </a:r>
            <a:endParaRPr/>
          </a:p>
          <a:p>
            <a:pPr indent="-342900" lvl="0" marL="457200" rtl="0" algn="l">
              <a:spcBef>
                <a:spcPts val="0"/>
              </a:spcBef>
              <a:spcAft>
                <a:spcPts val="0"/>
              </a:spcAft>
              <a:buSzPts val="1800"/>
              <a:buAutoNum type="arabicPeriod"/>
            </a:pPr>
            <a:r>
              <a:rPr lang="en"/>
              <a:t>vehicles.xlsx</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