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FBDC091-C3B8-4E26-8E7D-882A3E93F229}">
  <a:tblStyle styleId="{7FBDC091-C3B8-4E26-8E7D-882A3E93F2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1ddacda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1ddacda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172B4D"/>
                </a:solidFill>
                <a:latin typeface="Roboto"/>
                <a:ea typeface="Roboto"/>
                <a:cs typeface="Roboto"/>
                <a:sym typeface="Roboto"/>
              </a:rPr>
              <a:t>Many of the libraries you will use to perform data analysis in Python, as well as many of the mathematical functions you'll use, will involve working with Numpy. Numpy (short for Numerical Python) is used for numeric computing and includes support for multi-dimensional arrays and matrices along with a variety of mathematical functions to apply to them. In this lesson, we will learn about Numpy's primary data structures and how to apply some basic math functions to them.</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None/>
            </a:pPr>
            <a:r>
              <a:rPr lang="en" sz="1050">
                <a:solidFill>
                  <a:srgbClr val="172B4D"/>
                </a:solidFill>
                <a:latin typeface="Roboto"/>
                <a:ea typeface="Roboto"/>
                <a:cs typeface="Roboto"/>
                <a:sym typeface="Roboto"/>
              </a:rPr>
              <a:t>Once the library has been imported, it is ready to use.</a:t>
            </a:r>
            <a:endParaRPr sz="1050">
              <a:solidFill>
                <a:srgbClr val="172B4D"/>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1ddacda4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1ddacda4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1ddacda4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1ddacda4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1ddacda4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1ddacda4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1ddacda4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1ddacda4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1ddacda4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1ddacda4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1ddacda4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1ddacda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1ddacda4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1ddacda4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1ddacda4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1ddacda4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1ddacda4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1ddacda4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1ddacda4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1ddacda4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1ddacda4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1ddacda4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1ddacda4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1ddacda4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0682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latin typeface="Courier New"/>
                <a:ea typeface="Courier New"/>
                <a:cs typeface="Courier New"/>
                <a:sym typeface="Courier New"/>
              </a:rPr>
              <a:t>import</a:t>
            </a:r>
            <a:r>
              <a:rPr lang="en">
                <a:solidFill>
                  <a:srgbClr val="434343"/>
                </a:solidFill>
                <a:latin typeface="Courier New"/>
                <a:ea typeface="Courier New"/>
                <a:cs typeface="Courier New"/>
                <a:sym typeface="Courier New"/>
              </a:rPr>
              <a:t> </a:t>
            </a:r>
            <a:r>
              <a:rPr b="1" lang="en">
                <a:solidFill>
                  <a:srgbClr val="434343"/>
                </a:solidFill>
                <a:latin typeface="Courier New"/>
                <a:ea typeface="Courier New"/>
                <a:cs typeface="Courier New"/>
                <a:sym typeface="Courier New"/>
              </a:rPr>
              <a:t>numpy </a:t>
            </a:r>
            <a:r>
              <a:rPr lang="en">
                <a:solidFill>
                  <a:srgbClr val="0000FF"/>
                </a:solidFill>
                <a:latin typeface="Courier New"/>
                <a:ea typeface="Courier New"/>
                <a:cs typeface="Courier New"/>
                <a:sym typeface="Courier New"/>
              </a:rPr>
              <a:t>as</a:t>
            </a:r>
            <a:r>
              <a:rPr lang="en">
                <a:solidFill>
                  <a:srgbClr val="434343"/>
                </a:solidFill>
                <a:latin typeface="Courier New"/>
                <a:ea typeface="Courier New"/>
                <a:cs typeface="Courier New"/>
                <a:sym typeface="Courier New"/>
              </a:rPr>
              <a:t> np</a:t>
            </a:r>
            <a:endParaRPr>
              <a:solidFill>
                <a:srgbClr val="434343"/>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Courier New"/>
                <a:ea typeface="Courier New"/>
                <a:cs typeface="Courier New"/>
                <a:sym typeface="Courier New"/>
              </a:rPr>
              <a:t>open</a:t>
            </a:r>
            <a:r>
              <a:rPr lang="en">
                <a:latin typeface="Courier New"/>
                <a:ea typeface="Courier New"/>
                <a:cs typeface="Courier New"/>
                <a:sym typeface="Courier New"/>
              </a:rPr>
              <a:t>() </a:t>
            </a:r>
            <a:r>
              <a:rPr lang="en"/>
              <a:t>Function</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00FF"/>
                </a:solidFill>
                <a:latin typeface="Courier New"/>
                <a:ea typeface="Courier New"/>
                <a:cs typeface="Courier New"/>
                <a:sym typeface="Courier New"/>
              </a:rPr>
              <a:t>open</a:t>
            </a:r>
            <a:r>
              <a:rPr lang="en" sz="1400">
                <a:solidFill>
                  <a:schemeClr val="dk1"/>
                </a:solidFill>
                <a:latin typeface="Courier New"/>
                <a:ea typeface="Courier New"/>
                <a:cs typeface="Courier New"/>
                <a:sym typeface="Courier New"/>
              </a:rPr>
              <a:t>(</a:t>
            </a:r>
            <a:r>
              <a:rPr lang="en" sz="1400">
                <a:solidFill>
                  <a:srgbClr val="A31515"/>
                </a:solidFill>
                <a:latin typeface="Courier New"/>
                <a:ea typeface="Courier New"/>
                <a:cs typeface="Courier New"/>
                <a:sym typeface="Courier New"/>
              </a:rPr>
              <a:t>file</a:t>
            </a:r>
            <a:r>
              <a:rPr lang="en" sz="1400">
                <a:solidFill>
                  <a:schemeClr val="dk1"/>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mode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file </a:t>
            </a:r>
            <a:r>
              <a:rPr lang="en" sz="1400">
                <a:solidFill>
                  <a:schemeClr val="dk1"/>
                </a:solidFill>
                <a:latin typeface="Courier New"/>
                <a:ea typeface="Courier New"/>
                <a:cs typeface="Courier New"/>
                <a:sym typeface="Courier New"/>
              </a:rPr>
              <a:t>- the path and name of the file</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mode </a:t>
            </a:r>
            <a:r>
              <a:rPr lang="en" sz="1400">
                <a:solidFill>
                  <a:schemeClr val="dk1"/>
                </a:solidFill>
                <a:latin typeface="Courier New"/>
                <a:ea typeface="Courier New"/>
                <a:cs typeface="Courier New"/>
                <a:sym typeface="Courier New"/>
              </a:rPr>
              <a:t>- string, defines the mode:</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latin typeface="Courier New"/>
                <a:ea typeface="Courier New"/>
                <a:cs typeface="Courier New"/>
                <a:sym typeface="Courier New"/>
              </a:rPr>
              <a:t>			“r” - read. Error if file doesn’t exist</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latin typeface="Courier New"/>
                <a:ea typeface="Courier New"/>
                <a:cs typeface="Courier New"/>
                <a:sym typeface="Courier New"/>
              </a:rPr>
              <a:t>			“a” - append. Creates new if file doesn’t exist</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latin typeface="Courier New"/>
                <a:ea typeface="Courier New"/>
                <a:cs typeface="Courier New"/>
                <a:sym typeface="Courier New"/>
              </a:rPr>
              <a:t>			“w” - write [overwrite]. Creates new if file doesn’t exist</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latin typeface="Courier New"/>
                <a:ea typeface="Courier New"/>
                <a:cs typeface="Courier New"/>
                <a:sym typeface="Courier New"/>
              </a:rPr>
              <a:t>			“x” - create. Error if file exists</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latin typeface="Courier New"/>
                <a:ea typeface="Courier New"/>
                <a:cs typeface="Courier New"/>
                <a:sym typeface="Courier New"/>
              </a:rPr>
              <a:t>	additional mode:</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latin typeface="Courier New"/>
                <a:ea typeface="Courier New"/>
                <a:cs typeface="Courier New"/>
                <a:sym typeface="Courier New"/>
              </a:rPr>
              <a:t>			“t” - text, Default</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latin typeface="Courier New"/>
                <a:ea typeface="Courier New"/>
                <a:cs typeface="Courier New"/>
                <a:sym typeface="Courier New"/>
              </a:rPr>
              <a:t>			“b” - binary, e.g. Images</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Add text and Read text</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400">
                <a:solidFill>
                  <a:srgbClr val="0000FF"/>
                </a:solidFill>
                <a:latin typeface="Courier New"/>
                <a:ea typeface="Courier New"/>
                <a:cs typeface="Courier New"/>
                <a:sym typeface="Courier New"/>
              </a:rPr>
              <a:t>with</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open</a:t>
            </a:r>
            <a:r>
              <a:rPr lang="en" sz="1400">
                <a:solidFill>
                  <a:schemeClr val="dk1"/>
                </a:solidFill>
                <a:latin typeface="Courier New"/>
                <a:ea typeface="Courier New"/>
                <a:cs typeface="Courier New"/>
                <a:sym typeface="Courier New"/>
              </a:rPr>
              <a:t>(</a:t>
            </a:r>
            <a:r>
              <a:rPr lang="en" sz="1400">
                <a:solidFill>
                  <a:srgbClr val="A31515"/>
                </a:solidFill>
                <a:latin typeface="Courier New"/>
                <a:ea typeface="Courier New"/>
                <a:cs typeface="Courier New"/>
                <a:sym typeface="Courier New"/>
              </a:rPr>
              <a:t>"example.txt"</a:t>
            </a:r>
            <a:r>
              <a:rPr lang="en" sz="1400">
                <a:solidFill>
                  <a:schemeClr val="dk1"/>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"at"</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as</a:t>
            </a:r>
            <a:r>
              <a:rPr lang="en" sz="1400">
                <a:solidFill>
                  <a:schemeClr val="dk1"/>
                </a:solidFill>
                <a:latin typeface="Courier New"/>
                <a:ea typeface="Courier New"/>
                <a:cs typeface="Courier New"/>
                <a:sym typeface="Courier New"/>
              </a:rPr>
              <a:t> f:</a:t>
            </a:r>
            <a:endParaRPr sz="1400">
              <a:solidFill>
                <a:schemeClr val="dk1"/>
              </a:solidFill>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400">
                <a:solidFill>
                  <a:schemeClr val="dk1"/>
                </a:solidFill>
                <a:latin typeface="Courier New"/>
                <a:ea typeface="Courier New"/>
                <a:cs typeface="Courier New"/>
                <a:sym typeface="Courier New"/>
              </a:rPr>
              <a:t>f.write(</a:t>
            </a:r>
            <a:r>
              <a:rPr lang="en" sz="1400">
                <a:solidFill>
                  <a:srgbClr val="A31515"/>
                </a:solidFill>
                <a:latin typeface="Courier New"/>
                <a:ea typeface="Courier New"/>
                <a:cs typeface="Courier New"/>
                <a:sym typeface="Courier New"/>
              </a:rPr>
              <a:t>"Hello World! \n"</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f.write(</a:t>
            </a:r>
            <a:r>
              <a:rPr lang="en" sz="1400">
                <a:solidFill>
                  <a:srgbClr val="A31515"/>
                </a:solidFill>
                <a:latin typeface="Courier New"/>
                <a:ea typeface="Courier New"/>
                <a:cs typeface="Courier New"/>
                <a:sym typeface="Courier New"/>
              </a:rPr>
              <a:t>"How are you? \n"</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f.write(</a:t>
            </a:r>
            <a:r>
              <a:rPr lang="en" sz="1400">
                <a:solidFill>
                  <a:srgbClr val="A31515"/>
                </a:solidFill>
                <a:latin typeface="Courier New"/>
                <a:ea typeface="Courier New"/>
                <a:cs typeface="Courier New"/>
                <a:sym typeface="Courier New"/>
              </a:rPr>
              <a:t>"I'm fine."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lnSpc>
                <a:spcPct val="135714"/>
              </a:lnSpc>
              <a:spcBef>
                <a:spcPts val="1600"/>
              </a:spcBef>
              <a:spcAft>
                <a:spcPts val="0"/>
              </a:spcAft>
              <a:buNone/>
            </a:pPr>
            <a:r>
              <a:rPr lang="en" sz="1400">
                <a:solidFill>
                  <a:srgbClr val="0000FF"/>
                </a:solidFill>
                <a:latin typeface="Courier New"/>
                <a:ea typeface="Courier New"/>
                <a:cs typeface="Courier New"/>
                <a:sym typeface="Courier New"/>
              </a:rPr>
              <a:t>with</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open</a:t>
            </a:r>
            <a:r>
              <a:rPr lang="en" sz="1400">
                <a:solidFill>
                  <a:schemeClr val="dk1"/>
                </a:solidFill>
                <a:latin typeface="Courier New"/>
                <a:ea typeface="Courier New"/>
                <a:cs typeface="Courier New"/>
                <a:sym typeface="Courier New"/>
              </a:rPr>
              <a:t>(</a:t>
            </a:r>
            <a:r>
              <a:rPr lang="en" sz="1400">
                <a:solidFill>
                  <a:srgbClr val="A31515"/>
                </a:solidFill>
                <a:latin typeface="Courier New"/>
                <a:ea typeface="Courier New"/>
                <a:cs typeface="Courier New"/>
                <a:sym typeface="Courier New"/>
              </a:rPr>
              <a:t>"example.txt"</a:t>
            </a:r>
            <a:r>
              <a:rPr lang="en" sz="1400">
                <a:solidFill>
                  <a:schemeClr val="dk1"/>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"r"</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as</a:t>
            </a:r>
            <a:r>
              <a:rPr lang="en" sz="1400">
                <a:solidFill>
                  <a:schemeClr val="dk1"/>
                </a:solidFill>
                <a:latin typeface="Courier New"/>
                <a:ea typeface="Courier New"/>
                <a:cs typeface="Courier New"/>
                <a:sym typeface="Courier New"/>
              </a:rPr>
              <a:t> f:</a:t>
            </a:r>
            <a:endParaRPr sz="1400">
              <a:solidFill>
                <a:schemeClr val="dk1"/>
              </a:solidFill>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400">
                <a:solidFill>
                  <a:schemeClr val="dk1"/>
                </a:solidFill>
                <a:latin typeface="Courier New"/>
                <a:ea typeface="Courier New"/>
                <a:cs typeface="Courier New"/>
                <a:sym typeface="Courier New"/>
              </a:rPr>
              <a:t>lines = f.readlines()</a:t>
            </a:r>
            <a:endParaRPr sz="1400">
              <a:solidFill>
                <a:schemeClr val="dk1"/>
              </a:solidFill>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400">
                <a:solidFill>
                  <a:srgbClr val="0000FF"/>
                </a:solidFill>
                <a:latin typeface="Courier New"/>
                <a:ea typeface="Courier New"/>
                <a:cs typeface="Courier New"/>
                <a:sym typeface="Courier New"/>
              </a:rPr>
              <a:t>for</a:t>
            </a:r>
            <a:r>
              <a:rPr lang="en" sz="1400">
                <a:solidFill>
                  <a:schemeClr val="dk1"/>
                </a:solidFill>
                <a:latin typeface="Courier New"/>
                <a:ea typeface="Courier New"/>
                <a:cs typeface="Courier New"/>
                <a:sym typeface="Courier New"/>
              </a:rPr>
              <a:t> line </a:t>
            </a:r>
            <a:r>
              <a:rPr lang="en" sz="1400">
                <a:solidFill>
                  <a:srgbClr val="0000FF"/>
                </a:solidFill>
                <a:latin typeface="Courier New"/>
                <a:ea typeface="Courier New"/>
                <a:cs typeface="Courier New"/>
                <a:sym typeface="Courier New"/>
              </a:rPr>
              <a:t>in</a:t>
            </a:r>
            <a:r>
              <a:rPr lang="en" sz="1400">
                <a:solidFill>
                  <a:schemeClr val="dk1"/>
                </a:solidFill>
                <a:latin typeface="Courier New"/>
                <a:ea typeface="Courier New"/>
                <a:cs typeface="Courier New"/>
                <a:sym typeface="Courier New"/>
              </a:rPr>
              <a:t> lines:</a:t>
            </a:r>
            <a:endParaRPr sz="1400">
              <a:solidFill>
                <a:schemeClr val="dk1"/>
              </a:solidFill>
              <a:latin typeface="Courier New"/>
              <a:ea typeface="Courier New"/>
              <a:cs typeface="Courier New"/>
              <a:sym typeface="Courier New"/>
            </a:endParaRPr>
          </a:p>
          <a:p>
            <a:pPr indent="457200" lvl="0" marL="457200" rtl="0" algn="l">
              <a:lnSpc>
                <a:spcPct val="135714"/>
              </a:lnSpc>
              <a:spcBef>
                <a:spcPts val="0"/>
              </a:spcBef>
              <a:spcAft>
                <a:spcPts val="0"/>
              </a:spcAft>
              <a:buNone/>
            </a:pPr>
            <a:r>
              <a:rPr lang="en" sz="1400">
                <a:solidFill>
                  <a:srgbClr val="0000FF"/>
                </a:solidFill>
                <a:latin typeface="Courier New"/>
                <a:ea typeface="Courier New"/>
                <a:cs typeface="Courier New"/>
                <a:sym typeface="Courier New"/>
              </a:rPr>
              <a:t>print</a:t>
            </a:r>
            <a:r>
              <a:rPr lang="en" sz="1400">
                <a:solidFill>
                  <a:schemeClr val="dk1"/>
                </a:solidFill>
                <a:latin typeface="Courier New"/>
                <a:ea typeface="Courier New"/>
                <a:cs typeface="Courier New"/>
                <a:sym typeface="Courier New"/>
              </a:rPr>
              <a:t>(line)</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rgbClr val="0000FF"/>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Read .csv file</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data = []											</a:t>
            </a:r>
            <a:r>
              <a:rPr b="1" lang="en" sz="1400">
                <a:solidFill>
                  <a:schemeClr val="dk1"/>
                </a:solidFill>
                <a:latin typeface="Courier New"/>
                <a:ea typeface="Courier New"/>
                <a:cs typeface="Courier New"/>
                <a:sym typeface="Courier New"/>
              </a:rPr>
              <a:t>empty list</a:t>
            </a:r>
            <a:endParaRPr b="1"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0000FF"/>
                </a:solidFill>
                <a:latin typeface="Courier New"/>
                <a:ea typeface="Courier New"/>
                <a:cs typeface="Courier New"/>
                <a:sym typeface="Courier New"/>
              </a:rPr>
              <a:t>with</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open</a:t>
            </a:r>
            <a:r>
              <a:rPr lang="en" sz="1400">
                <a:solidFill>
                  <a:schemeClr val="dk1"/>
                </a:solidFill>
                <a:latin typeface="Courier New"/>
                <a:ea typeface="Courier New"/>
                <a:cs typeface="Courier New"/>
                <a:sym typeface="Courier New"/>
              </a:rPr>
              <a:t>(</a:t>
            </a:r>
            <a:r>
              <a:rPr lang="en" sz="1400">
                <a:solidFill>
                  <a:srgbClr val="A31515"/>
                </a:solidFill>
                <a:latin typeface="Courier New"/>
                <a:ea typeface="Courier New"/>
                <a:cs typeface="Courier New"/>
                <a:sym typeface="Courier New"/>
              </a:rPr>
              <a:t>"&lt;file path&gt;"</a:t>
            </a:r>
            <a:r>
              <a:rPr lang="en" sz="1400">
                <a:solidFill>
                  <a:schemeClr val="dk1"/>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"r"</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as</a:t>
            </a:r>
            <a:r>
              <a:rPr lang="en" sz="1400">
                <a:solidFill>
                  <a:schemeClr val="dk1"/>
                </a:solidFill>
                <a:latin typeface="Courier New"/>
                <a:ea typeface="Courier New"/>
                <a:cs typeface="Courier New"/>
                <a:sym typeface="Courier New"/>
              </a:rPr>
              <a:t> f:					</a:t>
            </a:r>
            <a:r>
              <a:rPr b="1" lang="en" sz="1400">
                <a:solidFill>
                  <a:schemeClr val="dk1"/>
                </a:solidFill>
                <a:latin typeface="Courier New"/>
                <a:ea typeface="Courier New"/>
                <a:cs typeface="Courier New"/>
                <a:sym typeface="Courier New"/>
              </a:rPr>
              <a:t>open file to read</a:t>
            </a:r>
            <a:endParaRPr sz="1400">
              <a:solidFill>
                <a:schemeClr val="dk1"/>
              </a:solidFill>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lines = f.readlines()								</a:t>
            </a:r>
            <a:r>
              <a:rPr b="1" lang="en" sz="1400">
                <a:solidFill>
                  <a:schemeClr val="dk1"/>
                </a:solidFill>
                <a:latin typeface="Courier New"/>
                <a:ea typeface="Courier New"/>
                <a:cs typeface="Courier New"/>
                <a:sym typeface="Courier New"/>
              </a:rPr>
              <a:t>list of lines</a:t>
            </a:r>
            <a:endParaRPr sz="1400">
              <a:solidFill>
                <a:schemeClr val="dk1"/>
              </a:solidFill>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 sz="1400">
                <a:solidFill>
                  <a:srgbClr val="0000FF"/>
                </a:solidFill>
                <a:latin typeface="Courier New"/>
                <a:ea typeface="Courier New"/>
                <a:cs typeface="Courier New"/>
                <a:sym typeface="Courier New"/>
              </a:rPr>
              <a:t>for</a:t>
            </a:r>
            <a:r>
              <a:rPr lang="en" sz="1400">
                <a:solidFill>
                  <a:schemeClr val="dk1"/>
                </a:solidFill>
                <a:latin typeface="Courier New"/>
                <a:ea typeface="Courier New"/>
                <a:cs typeface="Courier New"/>
                <a:sym typeface="Courier New"/>
              </a:rPr>
              <a:t> line </a:t>
            </a:r>
            <a:r>
              <a:rPr lang="en" sz="1400">
                <a:solidFill>
                  <a:srgbClr val="0000FF"/>
                </a:solidFill>
                <a:latin typeface="Courier New"/>
                <a:ea typeface="Courier New"/>
                <a:cs typeface="Courier New"/>
                <a:sym typeface="Courier New"/>
              </a:rPr>
              <a:t>in</a:t>
            </a:r>
            <a:r>
              <a:rPr lang="en" sz="1400">
                <a:solidFill>
                  <a:schemeClr val="dk1"/>
                </a:solidFill>
                <a:latin typeface="Courier New"/>
                <a:ea typeface="Courier New"/>
                <a:cs typeface="Courier New"/>
                <a:sym typeface="Courier New"/>
              </a:rPr>
              <a:t> lines:								</a:t>
            </a:r>
            <a:r>
              <a:rPr b="1" lang="en" sz="1400">
                <a:solidFill>
                  <a:schemeClr val="dk1"/>
                </a:solidFill>
                <a:latin typeface="Courier New"/>
                <a:ea typeface="Courier New"/>
                <a:cs typeface="Courier New"/>
                <a:sym typeface="Courier New"/>
              </a:rPr>
              <a:t>loop over lines</a:t>
            </a:r>
            <a:endParaRPr sz="1400">
              <a:solidFill>
                <a:schemeClr val="dk1"/>
              </a:solidFill>
              <a:latin typeface="Courier New"/>
              <a:ea typeface="Courier New"/>
              <a:cs typeface="Courier New"/>
              <a:sym typeface="Courier New"/>
            </a:endParaRPr>
          </a:p>
          <a:p>
            <a:pPr indent="457200" lvl="0" marL="457200" rtl="0" algn="l">
              <a:lnSpc>
                <a:spcPct val="135714"/>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data.append(line.split()[</a:t>
            </a:r>
            <a:r>
              <a:rPr lang="en" sz="1400">
                <a:solidFill>
                  <a:srgbClr val="09885A"/>
                </a:solidFill>
                <a:latin typeface="Courier New"/>
                <a:ea typeface="Courier New"/>
                <a:cs typeface="Courier New"/>
                <a:sym typeface="Courier New"/>
              </a:rPr>
              <a:t>0</a:t>
            </a:r>
            <a:r>
              <a:rPr lang="en" sz="1400">
                <a:solidFill>
                  <a:schemeClr val="dk1"/>
                </a:solidFill>
                <a:latin typeface="Courier New"/>
                <a:ea typeface="Courier New"/>
                <a:cs typeface="Courier New"/>
                <a:sym typeface="Courier New"/>
              </a:rPr>
              <a:t>].split(</a:t>
            </a:r>
            <a:r>
              <a:rPr lang="en" sz="1400">
                <a:solidFill>
                  <a:srgbClr val="A31515"/>
                </a:solidFill>
                <a:latin typeface="Courier New"/>
                <a:ea typeface="Courier New"/>
                <a:cs typeface="Courier New"/>
                <a:sym typeface="Courier New"/>
              </a:rPr>
              <a:t>","</a:t>
            </a:r>
            <a:r>
              <a:rPr lang="en" sz="1400">
                <a:solidFill>
                  <a:schemeClr val="dk1"/>
                </a:solidFill>
                <a:latin typeface="Courier New"/>
                <a:ea typeface="Courier New"/>
                <a:cs typeface="Courier New"/>
                <a:sym typeface="Courier New"/>
              </a:rPr>
              <a:t>))</a:t>
            </a:r>
            <a:r>
              <a:rPr lang="en" sz="1400">
                <a:solidFill>
                  <a:schemeClr val="dk1"/>
                </a:solidFill>
                <a:latin typeface="Courier New"/>
                <a:ea typeface="Courier New"/>
                <a:cs typeface="Courier New"/>
                <a:sym typeface="Courier New"/>
              </a:rPr>
              <a:t>		</a:t>
            </a:r>
            <a:r>
              <a:rPr b="1" lang="en" sz="1400">
                <a:solidFill>
                  <a:schemeClr val="dk1"/>
                </a:solidFill>
                <a:latin typeface="Courier New"/>
                <a:ea typeface="Courier New"/>
                <a:cs typeface="Courier New"/>
                <a:sym typeface="Courier New"/>
              </a:rPr>
              <a:t>split over commas</a:t>
            </a:r>
            <a:endParaRPr sz="1400">
              <a:solidFill>
                <a:schemeClr val="dk1"/>
              </a:solidFill>
              <a:latin typeface="Courier New"/>
              <a:ea typeface="Courier New"/>
              <a:cs typeface="Courier New"/>
              <a:sym typeface="Courier New"/>
            </a:endParaRPr>
          </a:p>
          <a:p>
            <a:pPr indent="0" lvl="0" marL="0" rtl="0" algn="l">
              <a:spcBef>
                <a:spcPts val="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Labs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and Matrices</a:t>
            </a:r>
            <a:endParaRPr/>
          </a:p>
        </p:txBody>
      </p:sp>
      <p:graphicFrame>
        <p:nvGraphicFramePr>
          <p:cNvPr id="60" name="Google Shape;60;p14"/>
          <p:cNvGraphicFramePr/>
          <p:nvPr/>
        </p:nvGraphicFramePr>
        <p:xfrm>
          <a:off x="477450" y="1258900"/>
          <a:ext cx="3000000" cy="3000000"/>
        </p:xfrm>
        <a:graphic>
          <a:graphicData uri="http://schemas.openxmlformats.org/drawingml/2006/table">
            <a:tbl>
              <a:tblPr>
                <a:noFill/>
                <a:tableStyleId>{7FBDC091-C3B8-4E26-8E7D-882A3E93F229}</a:tableStyleId>
              </a:tblPr>
              <a:tblGrid>
                <a:gridCol w="1285675"/>
                <a:gridCol w="1285675"/>
                <a:gridCol w="1285675"/>
                <a:gridCol w="1285675"/>
                <a:gridCol w="1285675"/>
                <a:gridCol w="1285675"/>
              </a:tblGrid>
              <a:tr h="562025">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 columns</a:t>
                      </a:r>
                      <a:endParaRPr/>
                    </a:p>
                  </a:txBody>
                  <a:tcPr marT="91425" marB="91425" marR="91425" marL="91425"/>
                </a:tc>
                <a:tc>
                  <a:txBody>
                    <a:bodyPr/>
                    <a:lstStyle/>
                    <a:p>
                      <a:pPr indent="0" lvl="0" marL="0" rtl="0" algn="l">
                        <a:spcBef>
                          <a:spcPts val="0"/>
                        </a:spcBef>
                        <a:spcAft>
                          <a:spcPts val="0"/>
                        </a:spcAft>
                        <a:buNone/>
                      </a:pPr>
                      <a:r>
                        <a:rPr lang="en"/>
                        <a:t># rows</a:t>
                      </a:r>
                      <a:endParaRPr/>
                    </a:p>
                  </a:txBody>
                  <a:tcPr marT="91425" marB="91425" marR="91425" marL="91425"/>
                </a:tc>
                <a:tc>
                  <a:txBody>
                    <a:bodyPr/>
                    <a:lstStyle/>
                    <a:p>
                      <a:pPr indent="0" lvl="0" marL="0" rtl="0" algn="l">
                        <a:spcBef>
                          <a:spcPts val="0"/>
                        </a:spcBef>
                        <a:spcAft>
                          <a:spcPts val="0"/>
                        </a:spcAft>
                        <a:buNone/>
                      </a:pPr>
                      <a:r>
                        <a:rPr lang="en"/>
                        <a:t>#elements</a:t>
                      </a:r>
                      <a:endParaRPr/>
                    </a:p>
                  </a:txBody>
                  <a:tcPr marT="91425" marB="91425" marR="91425" marL="91425"/>
                </a:tc>
                <a:tc>
                  <a:txBody>
                    <a:bodyPr/>
                    <a:lstStyle/>
                    <a:p>
                      <a:pPr indent="0" lvl="0" marL="0" rtl="0" algn="l">
                        <a:spcBef>
                          <a:spcPts val="0"/>
                        </a:spcBef>
                        <a:spcAft>
                          <a:spcPts val="0"/>
                        </a:spcAft>
                        <a:buNone/>
                      </a:pPr>
                      <a:r>
                        <a:rPr lang="en"/>
                        <a:t>shape</a:t>
                      </a:r>
                      <a:endParaRPr/>
                    </a:p>
                  </a:txBody>
                  <a:tcPr marT="91425" marB="91425" marR="91425" marL="91425"/>
                </a:tc>
                <a:tc>
                  <a:txBody>
                    <a:bodyPr/>
                    <a:lstStyle/>
                    <a:p>
                      <a:pPr indent="0" lvl="0" marL="0" rtl="0" algn="l">
                        <a:spcBef>
                          <a:spcPts val="0"/>
                        </a:spcBef>
                        <a:spcAft>
                          <a:spcPts val="0"/>
                        </a:spcAft>
                        <a:buNone/>
                      </a:pPr>
                      <a:r>
                        <a:rPr lang="en"/>
                        <a:t>Example</a:t>
                      </a:r>
                      <a:endParaRPr/>
                    </a:p>
                  </a:txBody>
                  <a:tcPr marT="91425" marB="91425" marR="91425" marL="91425"/>
                </a:tc>
              </a:tr>
              <a:tr h="567475">
                <a:tc>
                  <a:txBody>
                    <a:bodyPr/>
                    <a:lstStyle/>
                    <a:p>
                      <a:pPr indent="0" lvl="0" marL="0" rtl="0" algn="l">
                        <a:spcBef>
                          <a:spcPts val="0"/>
                        </a:spcBef>
                        <a:spcAft>
                          <a:spcPts val="0"/>
                        </a:spcAft>
                        <a:buNone/>
                      </a:pPr>
                      <a:r>
                        <a:rPr lang="en"/>
                        <a:t>Row array</a:t>
                      </a:r>
                      <a:endParaRPr/>
                    </a:p>
                  </a:txBody>
                  <a:tcPr marT="91425" marB="91425" marR="91425" marL="91425"/>
                </a:tc>
                <a:tc>
                  <a:txBody>
                    <a:bodyPr/>
                    <a:lstStyle/>
                    <a:p>
                      <a:pPr indent="0" lvl="0" marL="0" rtl="0" algn="l">
                        <a:spcBef>
                          <a:spcPts val="0"/>
                        </a:spcBef>
                        <a:spcAft>
                          <a:spcPts val="0"/>
                        </a:spcAft>
                        <a:buNone/>
                      </a:pPr>
                      <a:r>
                        <a:rPr b="1" i="1" lang="en">
                          <a:solidFill>
                            <a:srgbClr val="434343"/>
                          </a:solidFill>
                        </a:rPr>
                        <a:t>n</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
                          <a:solidFill>
                            <a:srgbClr val="434343"/>
                          </a:solidFill>
                        </a:rPr>
                        <a:t>1</a:t>
                      </a:r>
                      <a:endParaRPr b="1" i="1">
                        <a:solidFill>
                          <a:srgbClr val="434343"/>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
                          <a:solidFill>
                            <a:srgbClr val="434343"/>
                          </a:solidFill>
                        </a:rPr>
                        <a:t>n</a:t>
                      </a:r>
                      <a:endParaRPr b="1" i="1">
                        <a:solidFill>
                          <a:srgbClr val="434343"/>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
                          <a:solidFill>
                            <a:srgbClr val="434343"/>
                          </a:solidFill>
                        </a:rPr>
                        <a:t>1</a:t>
                      </a:r>
                      <a:r>
                        <a:rPr lang="en"/>
                        <a:t>x</a:t>
                      </a:r>
                      <a:r>
                        <a:rPr b="1" i="1" lang="en">
                          <a:solidFill>
                            <a:srgbClr val="434343"/>
                          </a:solidFill>
                        </a:rPr>
                        <a:t>n</a:t>
                      </a:r>
                      <a:endParaRPr b="1" i="1">
                        <a:solidFill>
                          <a:srgbClr val="434343"/>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tc>
              </a:tr>
              <a:tr h="749525">
                <a:tc>
                  <a:txBody>
                    <a:bodyPr/>
                    <a:lstStyle/>
                    <a:p>
                      <a:pPr indent="0" lvl="0" marL="0" rtl="0" algn="l">
                        <a:spcBef>
                          <a:spcPts val="0"/>
                        </a:spcBef>
                        <a:spcAft>
                          <a:spcPts val="0"/>
                        </a:spcAft>
                        <a:buNone/>
                      </a:pPr>
                      <a:r>
                        <a:rPr lang="en"/>
                        <a:t>Column array</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i="1" lang="en">
                          <a:solidFill>
                            <a:srgbClr val="434343"/>
                          </a:solidFill>
                        </a:rPr>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
                          <a:solidFill>
                            <a:srgbClr val="434343"/>
                          </a:solidFill>
                        </a:rPr>
                        <a:t>n</a:t>
                      </a:r>
                      <a:endParaRPr b="1" i="1">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
                          <a:solidFill>
                            <a:srgbClr val="434343"/>
                          </a:solidFill>
                        </a:rPr>
                        <a:t>n</a:t>
                      </a:r>
                      <a:endParaRPr b="1" i="1">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i="1" lang="en">
                          <a:solidFill>
                            <a:srgbClr val="434343"/>
                          </a:solidFill>
                        </a:rPr>
                        <a:t>n</a:t>
                      </a:r>
                      <a:r>
                        <a:rPr lang="en"/>
                        <a:t>x</a:t>
                      </a:r>
                      <a:r>
                        <a:rPr b="1" i="1" lang="en">
                          <a:solidFill>
                            <a:srgbClr val="434343"/>
                          </a:solidFill>
                        </a:rPr>
                        <a:t>1</a:t>
                      </a:r>
                      <a:endParaRPr b="1" i="1">
                        <a:solidFill>
                          <a:srgbClr val="43434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1238150">
                <a:tc>
                  <a:txBody>
                    <a:bodyPr/>
                    <a:lstStyle/>
                    <a:p>
                      <a:pPr indent="0" lvl="0" marL="0" rtl="0" algn="l">
                        <a:spcBef>
                          <a:spcPts val="0"/>
                        </a:spcBef>
                        <a:spcAft>
                          <a:spcPts val="0"/>
                        </a:spcAft>
                        <a:buNone/>
                      </a:pPr>
                      <a:r>
                        <a:rPr lang="en"/>
                        <a:t>Matrix</a:t>
                      </a:r>
                      <a:endParaRPr/>
                    </a:p>
                  </a:txBody>
                  <a:tcPr marT="91425" marB="91425" marR="91425" marL="91425"/>
                </a:tc>
                <a:tc>
                  <a:txBody>
                    <a:bodyPr/>
                    <a:lstStyle/>
                    <a:p>
                      <a:pPr indent="0" lvl="0" marL="0" rtl="0" algn="l">
                        <a:spcBef>
                          <a:spcPts val="0"/>
                        </a:spcBef>
                        <a:spcAft>
                          <a:spcPts val="0"/>
                        </a:spcAft>
                        <a:buNone/>
                      </a:pPr>
                      <a:r>
                        <a:rPr b="1" i="1" lang="en">
                          <a:solidFill>
                            <a:srgbClr val="434343"/>
                          </a:solidFill>
                        </a:rPr>
                        <a:t>n</a:t>
                      </a:r>
                      <a:endParaRPr b="1" i="1">
                        <a:solidFill>
                          <a:srgbClr val="43434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i="1" lang="en">
                          <a:solidFill>
                            <a:srgbClr val="434343"/>
                          </a:solidFill>
                        </a:rPr>
                        <a:t>m</a:t>
                      </a:r>
                      <a:endParaRPr b="1" i="1">
                        <a:solidFill>
                          <a:srgbClr val="43434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i="1" lang="en">
                          <a:solidFill>
                            <a:srgbClr val="434343"/>
                          </a:solidFill>
                        </a:rPr>
                        <a:t>n</a:t>
                      </a:r>
                      <a:r>
                        <a:rPr lang="en">
                          <a:solidFill>
                            <a:schemeClr val="dk1"/>
                          </a:solidFill>
                        </a:rPr>
                        <a:t>x</a:t>
                      </a:r>
                      <a:r>
                        <a:rPr b="1" i="1" lang="en">
                          <a:solidFill>
                            <a:srgbClr val="434343"/>
                          </a:solidFill>
                        </a:rPr>
                        <a:t>m</a:t>
                      </a:r>
                      <a:endParaRPr b="1" i="1">
                        <a:solidFill>
                          <a:srgbClr val="43434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i="1" lang="en">
                          <a:solidFill>
                            <a:srgbClr val="434343"/>
                          </a:solidFill>
                        </a:rPr>
                        <a:t>m</a:t>
                      </a:r>
                      <a:r>
                        <a:rPr lang="en">
                          <a:solidFill>
                            <a:schemeClr val="dk1"/>
                          </a:solidFill>
                        </a:rPr>
                        <a:t>x</a:t>
                      </a:r>
                      <a:r>
                        <a:rPr b="1" i="1" lang="en">
                          <a:solidFill>
                            <a:srgbClr val="434343"/>
                          </a:solidFill>
                        </a:rPr>
                        <a:t>n</a:t>
                      </a:r>
                      <a:endParaRPr b="1" i="1">
                        <a:solidFill>
                          <a:srgbClr val="43434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61" name="Google Shape;61;p14"/>
          <p:cNvPicPr preferRelativeResize="0"/>
          <p:nvPr/>
        </p:nvPicPr>
        <p:blipFill>
          <a:blip r:embed="rId3">
            <a:alphaModFix/>
          </a:blip>
          <a:stretch>
            <a:fillRect/>
          </a:stretch>
        </p:blipFill>
        <p:spPr>
          <a:xfrm>
            <a:off x="6985001" y="1890937"/>
            <a:ext cx="1206500" cy="324438"/>
          </a:xfrm>
          <a:prstGeom prst="rect">
            <a:avLst/>
          </a:prstGeom>
          <a:noFill/>
          <a:ln>
            <a:noFill/>
          </a:ln>
        </p:spPr>
      </p:pic>
      <p:pic>
        <p:nvPicPr>
          <p:cNvPr id="62" name="Google Shape;62;p14"/>
          <p:cNvPicPr preferRelativeResize="0"/>
          <p:nvPr/>
        </p:nvPicPr>
        <p:blipFill>
          <a:blip r:embed="rId4">
            <a:alphaModFix/>
          </a:blip>
          <a:stretch>
            <a:fillRect/>
          </a:stretch>
        </p:blipFill>
        <p:spPr>
          <a:xfrm>
            <a:off x="7358417" y="2272279"/>
            <a:ext cx="459675" cy="1090425"/>
          </a:xfrm>
          <a:prstGeom prst="rect">
            <a:avLst/>
          </a:prstGeom>
          <a:noFill/>
          <a:ln>
            <a:noFill/>
          </a:ln>
        </p:spPr>
      </p:pic>
      <p:pic>
        <p:nvPicPr>
          <p:cNvPr id="63" name="Google Shape;63;p14"/>
          <p:cNvPicPr preferRelativeResize="0"/>
          <p:nvPr/>
        </p:nvPicPr>
        <p:blipFill>
          <a:blip r:embed="rId5">
            <a:alphaModFix/>
          </a:blip>
          <a:stretch>
            <a:fillRect/>
          </a:stretch>
        </p:blipFill>
        <p:spPr>
          <a:xfrm>
            <a:off x="6863324" y="3362695"/>
            <a:ext cx="1449839" cy="1090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 with Arrays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Addition: A(</a:t>
            </a:r>
            <a:r>
              <a:rPr b="1" i="1" lang="en" sz="1600">
                <a:solidFill>
                  <a:srgbClr val="434343"/>
                </a:solidFill>
              </a:rPr>
              <a:t>n</a:t>
            </a:r>
            <a:r>
              <a:rPr lang="en" sz="1600"/>
              <a:t>x</a:t>
            </a:r>
            <a:r>
              <a:rPr b="1" i="1" lang="en" sz="1600">
                <a:solidFill>
                  <a:srgbClr val="434343"/>
                </a:solidFill>
              </a:rPr>
              <a:t>m</a:t>
            </a:r>
            <a:r>
              <a:rPr lang="en"/>
              <a:t>)+B(</a:t>
            </a:r>
            <a:r>
              <a:rPr b="1" i="1" lang="en" sz="1600">
                <a:solidFill>
                  <a:srgbClr val="434343"/>
                </a:solidFill>
              </a:rPr>
              <a:t>n</a:t>
            </a:r>
            <a:r>
              <a:rPr lang="en" sz="1600"/>
              <a:t>x</a:t>
            </a:r>
            <a:r>
              <a:rPr b="1" i="1" lang="en" sz="1600">
                <a:solidFill>
                  <a:srgbClr val="434343"/>
                </a:solidFill>
              </a:rPr>
              <a:t>m</a:t>
            </a:r>
            <a:r>
              <a:rPr lang="en"/>
              <a: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startAt="2"/>
            </a:pPr>
            <a:r>
              <a:rPr lang="en"/>
              <a:t>Transposition: A(</a:t>
            </a:r>
            <a:r>
              <a:rPr b="1" i="1" lang="en" sz="1600">
                <a:solidFill>
                  <a:srgbClr val="434343"/>
                </a:solidFill>
              </a:rPr>
              <a:t>n</a:t>
            </a:r>
            <a:r>
              <a:rPr lang="en" sz="1600"/>
              <a:t>x</a:t>
            </a:r>
            <a:r>
              <a:rPr b="1" i="1" lang="en" sz="1600">
                <a:solidFill>
                  <a:srgbClr val="434343"/>
                </a:solidFill>
              </a:rPr>
              <a:t>m</a:t>
            </a:r>
            <a:r>
              <a:rPr lang="en"/>
              <a:t>) →A(</a:t>
            </a:r>
            <a:r>
              <a:rPr b="1" i="1" lang="en" sz="1600">
                <a:solidFill>
                  <a:srgbClr val="434343"/>
                </a:solidFill>
              </a:rPr>
              <a:t>m</a:t>
            </a:r>
            <a:r>
              <a:rPr lang="en" sz="1600"/>
              <a:t>x</a:t>
            </a:r>
            <a:r>
              <a:rPr b="1" i="1" lang="en" sz="1600">
                <a:solidFill>
                  <a:srgbClr val="434343"/>
                </a:solidFill>
              </a:rPr>
              <a:t>n</a:t>
            </a:r>
            <a:r>
              <a:rPr lang="en"/>
              <a: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startAt="3"/>
            </a:pPr>
            <a:r>
              <a:rPr lang="en"/>
              <a:t>Multiplication:</a:t>
            </a:r>
            <a:endParaRPr/>
          </a:p>
          <a:p>
            <a:pPr indent="-317500" lvl="1" marL="914400" rtl="0" algn="l">
              <a:spcBef>
                <a:spcPts val="0"/>
              </a:spcBef>
              <a:spcAft>
                <a:spcPts val="0"/>
              </a:spcAft>
              <a:buSzPts val="1400"/>
              <a:buAutoNum type="alphaLcPeriod"/>
            </a:pPr>
            <a:r>
              <a:rPr lang="en"/>
              <a:t>Scalar: b * </a:t>
            </a:r>
            <a:r>
              <a:rPr lang="en" sz="1600"/>
              <a:t>A(</a:t>
            </a:r>
            <a:r>
              <a:rPr b="1" i="1" lang="en">
                <a:solidFill>
                  <a:srgbClr val="434343"/>
                </a:solidFill>
              </a:rPr>
              <a:t>n</a:t>
            </a:r>
            <a:r>
              <a:rPr lang="en"/>
              <a:t>x</a:t>
            </a:r>
            <a:r>
              <a:rPr b="1" i="1" lang="en">
                <a:solidFill>
                  <a:srgbClr val="434343"/>
                </a:solidFill>
              </a:rPr>
              <a:t>m</a:t>
            </a:r>
            <a:r>
              <a:rPr lang="en" sz="1600"/>
              <a:t>)</a:t>
            </a:r>
            <a:endParaRPr sz="1600"/>
          </a:p>
          <a:p>
            <a:pPr indent="0" lvl="0" marL="0" rtl="0" algn="l">
              <a:spcBef>
                <a:spcPts val="0"/>
              </a:spcBef>
              <a:spcAft>
                <a:spcPts val="0"/>
              </a:spcAft>
              <a:buNone/>
            </a:pPr>
            <a:r>
              <a:t/>
            </a:r>
            <a:endParaRPr sz="1600"/>
          </a:p>
          <a:p>
            <a:pPr indent="-317500" lvl="1" marL="914400" rtl="0" algn="l">
              <a:spcBef>
                <a:spcPts val="0"/>
              </a:spcBef>
              <a:spcAft>
                <a:spcPts val="0"/>
              </a:spcAft>
              <a:buSzPts val="1400"/>
              <a:buAutoNum type="alphaLcPeriod"/>
            </a:pPr>
            <a:r>
              <a:rPr lang="en"/>
              <a:t>Matrix: </a:t>
            </a:r>
            <a:r>
              <a:rPr lang="en" sz="1600"/>
              <a:t>A(</a:t>
            </a:r>
            <a:r>
              <a:rPr b="1" i="1" lang="en">
                <a:solidFill>
                  <a:srgbClr val="434343"/>
                </a:solidFill>
              </a:rPr>
              <a:t>n</a:t>
            </a:r>
            <a:r>
              <a:rPr lang="en"/>
              <a:t>x</a:t>
            </a:r>
            <a:r>
              <a:rPr b="1" i="1" lang="en">
                <a:solidFill>
                  <a:srgbClr val="434343"/>
                </a:solidFill>
              </a:rPr>
              <a:t>m</a:t>
            </a:r>
            <a:r>
              <a:rPr lang="en" sz="1600"/>
              <a:t>) * B(</a:t>
            </a:r>
            <a:r>
              <a:rPr b="1" i="1" lang="en">
                <a:solidFill>
                  <a:srgbClr val="434343"/>
                </a:solidFill>
              </a:rPr>
              <a:t>m</a:t>
            </a:r>
            <a:r>
              <a:rPr lang="en"/>
              <a:t>x</a:t>
            </a:r>
            <a:r>
              <a:rPr b="1" i="1" lang="en">
                <a:solidFill>
                  <a:srgbClr val="434343"/>
                </a:solidFill>
              </a:rPr>
              <a:t>n</a:t>
            </a:r>
            <a:r>
              <a:rPr lang="en" sz="1600"/>
              <a:t>)</a:t>
            </a:r>
            <a:endParaRPr/>
          </a:p>
        </p:txBody>
      </p:sp>
      <p:pic>
        <p:nvPicPr>
          <p:cNvPr id="70" name="Google Shape;70;p15"/>
          <p:cNvPicPr preferRelativeResize="0"/>
          <p:nvPr/>
        </p:nvPicPr>
        <p:blipFill rotWithShape="1">
          <a:blip r:embed="rId3">
            <a:alphaModFix/>
          </a:blip>
          <a:srcRect b="-9" l="0" r="0" t="1439"/>
          <a:stretch/>
        </p:blipFill>
        <p:spPr>
          <a:xfrm>
            <a:off x="2577825" y="1559699"/>
            <a:ext cx="5695950" cy="572700"/>
          </a:xfrm>
          <a:prstGeom prst="rect">
            <a:avLst/>
          </a:prstGeom>
          <a:noFill/>
          <a:ln>
            <a:noFill/>
          </a:ln>
        </p:spPr>
      </p:pic>
      <p:pic>
        <p:nvPicPr>
          <p:cNvPr id="71" name="Google Shape;71;p15"/>
          <p:cNvPicPr preferRelativeResize="0"/>
          <p:nvPr/>
        </p:nvPicPr>
        <p:blipFill rotWithShape="1">
          <a:blip r:embed="rId4">
            <a:alphaModFix/>
          </a:blip>
          <a:srcRect b="0" l="0" r="0" t="0"/>
          <a:stretch/>
        </p:blipFill>
        <p:spPr>
          <a:xfrm>
            <a:off x="5921100" y="2166925"/>
            <a:ext cx="2352675" cy="809625"/>
          </a:xfrm>
          <a:prstGeom prst="rect">
            <a:avLst/>
          </a:prstGeom>
          <a:noFill/>
          <a:ln>
            <a:noFill/>
          </a:ln>
        </p:spPr>
      </p:pic>
      <p:pic>
        <p:nvPicPr>
          <p:cNvPr id="72" name="Google Shape;72;p15"/>
          <p:cNvPicPr preferRelativeResize="0"/>
          <p:nvPr/>
        </p:nvPicPr>
        <p:blipFill>
          <a:blip r:embed="rId5">
            <a:alphaModFix/>
          </a:blip>
          <a:stretch>
            <a:fillRect/>
          </a:stretch>
        </p:blipFill>
        <p:spPr>
          <a:xfrm>
            <a:off x="3145632" y="3439275"/>
            <a:ext cx="5596370" cy="572700"/>
          </a:xfrm>
          <a:prstGeom prst="rect">
            <a:avLst/>
          </a:prstGeom>
          <a:noFill/>
          <a:ln>
            <a:noFill/>
          </a:ln>
        </p:spPr>
      </p:pic>
      <p:pic>
        <p:nvPicPr>
          <p:cNvPr id="73" name="Google Shape;73;p15"/>
          <p:cNvPicPr preferRelativeResize="0"/>
          <p:nvPr/>
        </p:nvPicPr>
        <p:blipFill>
          <a:blip r:embed="rId6">
            <a:alphaModFix/>
          </a:blip>
          <a:stretch>
            <a:fillRect/>
          </a:stretch>
        </p:blipFill>
        <p:spPr>
          <a:xfrm>
            <a:off x="6302575" y="4093675"/>
            <a:ext cx="1960953" cy="467675"/>
          </a:xfrm>
          <a:prstGeom prst="rect">
            <a:avLst/>
          </a:prstGeom>
          <a:noFill/>
          <a:ln>
            <a:noFill/>
          </a:ln>
        </p:spPr>
      </p:pic>
      <p:pic>
        <p:nvPicPr>
          <p:cNvPr id="74" name="Google Shape;74;p15"/>
          <p:cNvPicPr preferRelativeResize="0"/>
          <p:nvPr/>
        </p:nvPicPr>
        <p:blipFill>
          <a:blip r:embed="rId7">
            <a:alphaModFix/>
          </a:blip>
          <a:stretch>
            <a:fillRect/>
          </a:stretch>
        </p:blipFill>
        <p:spPr>
          <a:xfrm>
            <a:off x="3798382" y="4093675"/>
            <a:ext cx="1995971" cy="467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Numpy arrays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Create an array</a:t>
            </a:r>
            <a:endParaRPr>
              <a:latin typeface="Courier New"/>
              <a:ea typeface="Courier New"/>
              <a:cs typeface="Courier New"/>
              <a:sym typeface="Courier New"/>
            </a:endParaRPr>
          </a:p>
          <a:p>
            <a:pPr indent="-342900" lvl="0" marL="457200" rtl="0" algn="l">
              <a:spcBef>
                <a:spcPts val="1600"/>
              </a:spcBef>
              <a:spcAft>
                <a:spcPts val="0"/>
              </a:spcAft>
              <a:buSzPts val="1800"/>
              <a:buFont typeface="Courier New"/>
              <a:buChar char="●"/>
            </a:pPr>
            <a:r>
              <a:rPr lang="en">
                <a:latin typeface="Courier New"/>
                <a:ea typeface="Courier New"/>
                <a:cs typeface="Courier New"/>
                <a:sym typeface="Courier New"/>
              </a:rPr>
              <a:t>np.array([1,2,3,4,5,6,7,8,9])</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np.arange([start],[stop],[step])</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a = np.random.random((10,4))</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Information about array</a:t>
            </a:r>
            <a:endParaRPr>
              <a:latin typeface="Courier New"/>
              <a:ea typeface="Courier New"/>
              <a:cs typeface="Courier New"/>
              <a:sym typeface="Courier New"/>
            </a:endParaRPr>
          </a:p>
          <a:p>
            <a:pPr indent="-342900" lvl="0" marL="457200" rtl="0" algn="l">
              <a:spcBef>
                <a:spcPts val="1600"/>
              </a:spcBef>
              <a:spcAft>
                <a:spcPts val="0"/>
              </a:spcAft>
              <a:buSzPts val="1800"/>
              <a:buFont typeface="Courier New"/>
              <a:buChar char="●"/>
            </a:pPr>
            <a:r>
              <a:rPr lang="en">
                <a:latin typeface="Courier New"/>
                <a:ea typeface="Courier New"/>
                <a:cs typeface="Courier New"/>
                <a:sym typeface="Courier New"/>
              </a:rPr>
              <a:t>a.size() #number of elements in array</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a.shape() #shape of array</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Numpy.array vs Python.list</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ourier New"/>
                <a:ea typeface="Courier New"/>
                <a:cs typeface="Courier New"/>
                <a:sym typeface="Courier New"/>
              </a:rPr>
              <a:t># python list</a:t>
            </a:r>
            <a:br>
              <a:rPr lang="en" sz="1400">
                <a:latin typeface="Courier New"/>
                <a:ea typeface="Courier New"/>
                <a:cs typeface="Courier New"/>
                <a:sym typeface="Courier New"/>
              </a:rPr>
            </a:br>
            <a:r>
              <a:rPr lang="en" sz="1400">
                <a:latin typeface="Courier New"/>
                <a:ea typeface="Courier New"/>
                <a:cs typeface="Courier New"/>
                <a:sym typeface="Courier New"/>
              </a:rPr>
              <a:t>a = [1,2,3,4,5,6,7,8,9]</a:t>
            </a:r>
            <a:br>
              <a:rPr lang="en" sz="1400">
                <a:latin typeface="Courier New"/>
                <a:ea typeface="Courier New"/>
                <a:cs typeface="Courier New"/>
                <a:sym typeface="Courier New"/>
              </a:rPr>
            </a:br>
            <a:r>
              <a:rPr lang="en" sz="1400">
                <a:latin typeface="Courier New"/>
                <a:ea typeface="Courier New"/>
                <a:cs typeface="Courier New"/>
                <a:sym typeface="Courier New"/>
              </a:rPr>
              <a:t># numpy array</a:t>
            </a:r>
            <a:br>
              <a:rPr lang="en" sz="1400">
                <a:latin typeface="Courier New"/>
                <a:ea typeface="Courier New"/>
                <a:cs typeface="Courier New"/>
                <a:sym typeface="Courier New"/>
              </a:rPr>
            </a:br>
            <a:r>
              <a:rPr lang="en" sz="1400">
                <a:latin typeface="Courier New"/>
                <a:ea typeface="Courier New"/>
                <a:cs typeface="Courier New"/>
                <a:sym typeface="Courier New"/>
              </a:rPr>
              <a:t>A = np.array([1,2,3,4,5,6,7,8,9])</a:t>
            </a:r>
            <a:endParaRPr sz="1400">
              <a:latin typeface="Courier New"/>
              <a:ea typeface="Courier New"/>
              <a:cs typeface="Courier New"/>
              <a:sym typeface="Courier New"/>
            </a:endParaRPr>
          </a:p>
          <a:p>
            <a:pPr indent="0" lvl="0" marL="0" rtl="0" algn="l">
              <a:spcBef>
                <a:spcPts val="1600"/>
              </a:spcBef>
              <a:spcAft>
                <a:spcPts val="0"/>
              </a:spcAft>
              <a:buNone/>
            </a:pPr>
            <a:r>
              <a:t/>
            </a:r>
            <a:endParaRPr sz="1400">
              <a:latin typeface="Courier New"/>
              <a:ea typeface="Courier New"/>
              <a:cs typeface="Courier New"/>
              <a:sym typeface="Courier New"/>
            </a:endParaRPr>
          </a:p>
          <a:p>
            <a:pPr indent="0" lvl="0" marL="0" rtl="0" algn="l">
              <a:spcBef>
                <a:spcPts val="0"/>
              </a:spcBef>
              <a:spcAft>
                <a:spcPts val="0"/>
              </a:spcAft>
              <a:buNone/>
            </a:pPr>
            <a:r>
              <a:t/>
            </a:r>
            <a:endParaRPr sz="1400">
              <a:latin typeface="Courier New"/>
              <a:ea typeface="Courier New"/>
              <a:cs typeface="Courier New"/>
              <a:sym typeface="Courier New"/>
            </a:endParaRPr>
          </a:p>
          <a:p>
            <a:pPr indent="0" lvl="0" marL="0" rtl="0" algn="l">
              <a:spcBef>
                <a:spcPts val="0"/>
              </a:spcBef>
              <a:spcAft>
                <a:spcPts val="0"/>
              </a:spcAft>
              <a:buNone/>
            </a:pPr>
            <a:r>
              <a:t/>
            </a:r>
            <a:endParaRPr sz="1400">
              <a:latin typeface="Courier New"/>
              <a:ea typeface="Courier New"/>
              <a:cs typeface="Courier New"/>
              <a:sym typeface="Courier New"/>
            </a:endParaRPr>
          </a:p>
          <a:p>
            <a:pPr indent="0" lvl="0" marL="0" rtl="0" algn="l">
              <a:spcBef>
                <a:spcPts val="0"/>
              </a:spcBef>
              <a:spcAft>
                <a:spcPts val="1600"/>
              </a:spcAft>
              <a:buClr>
                <a:schemeClr val="dk1"/>
              </a:buClr>
              <a:buSzPts val="1100"/>
              <a:buFont typeface="Arial"/>
              <a:buNone/>
            </a:pPr>
            <a:r>
              <a:t/>
            </a:r>
            <a:endParaRPr sz="1400">
              <a:latin typeface="Courier New"/>
              <a:ea typeface="Courier New"/>
              <a:cs typeface="Courier New"/>
              <a:sym typeface="Courier New"/>
            </a:endParaRPr>
          </a:p>
        </p:txBody>
      </p:sp>
      <p:graphicFrame>
        <p:nvGraphicFramePr>
          <p:cNvPr id="87" name="Google Shape;87;p17"/>
          <p:cNvGraphicFramePr/>
          <p:nvPr/>
        </p:nvGraphicFramePr>
        <p:xfrm>
          <a:off x="952500" y="2355475"/>
          <a:ext cx="3000000" cy="3000000"/>
        </p:xfrm>
        <a:graphic>
          <a:graphicData uri="http://schemas.openxmlformats.org/drawingml/2006/table">
            <a:tbl>
              <a:tblPr>
                <a:noFill/>
                <a:tableStyleId>{7FBDC091-C3B8-4E26-8E7D-882A3E93F229}</a:tableStyleId>
              </a:tblPr>
              <a:tblGrid>
                <a:gridCol w="681925"/>
                <a:gridCol w="3278525"/>
                <a:gridCol w="3278550"/>
              </a:tblGrid>
              <a:tr h="381000">
                <a:tc>
                  <a:txBody>
                    <a:bodyPr/>
                    <a:lstStyle/>
                    <a:p>
                      <a:pPr indent="0" lvl="0" marL="0" rtl="0" algn="l">
                        <a:spcBef>
                          <a:spcPts val="0"/>
                        </a:spcBef>
                        <a:spcAft>
                          <a:spcPts val="0"/>
                        </a:spcAft>
                        <a:buNone/>
                      </a:pPr>
                      <a:r>
                        <a:rPr lang="en"/>
                        <a:t>Value</a:t>
                      </a:r>
                      <a:endParaRPr/>
                    </a:p>
                  </a:txBody>
                  <a:tcPr marT="91425" marB="91425" marR="91425" marL="91425"/>
                </a:tc>
                <a:tc>
                  <a:txBody>
                    <a:bodyPr/>
                    <a:lstStyle/>
                    <a:p>
                      <a:pPr indent="0" lvl="0" marL="0" rtl="0" algn="l">
                        <a:spcBef>
                          <a:spcPts val="0"/>
                        </a:spcBef>
                        <a:spcAft>
                          <a:spcPts val="0"/>
                        </a:spcAft>
                        <a:buNone/>
                      </a:pPr>
                      <a:r>
                        <a:rPr lang="en"/>
                        <a:t>Python list</a:t>
                      </a:r>
                      <a:endParaRPr/>
                    </a:p>
                  </a:txBody>
                  <a:tcPr marT="91425" marB="91425" marR="91425" marL="91425"/>
                </a:tc>
                <a:tc>
                  <a:txBody>
                    <a:bodyPr/>
                    <a:lstStyle/>
                    <a:p>
                      <a:pPr indent="0" lvl="0" marL="0" rtl="0" algn="l">
                        <a:spcBef>
                          <a:spcPts val="0"/>
                        </a:spcBef>
                        <a:spcAft>
                          <a:spcPts val="0"/>
                        </a:spcAft>
                        <a:buNone/>
                      </a:pPr>
                      <a:r>
                        <a:rPr lang="en"/>
                        <a:t>Numpy array</a:t>
                      </a:r>
                      <a:endParaRPr/>
                    </a:p>
                  </a:txBody>
                  <a:tcPr marT="91425" marB="91425" marR="91425" marL="91425"/>
                </a:tc>
              </a:tr>
              <a:tr h="381000">
                <a:tc>
                  <a:txBody>
                    <a:bodyPr/>
                    <a:lstStyle/>
                    <a:p>
                      <a:pPr indent="0" lvl="0" marL="0" rtl="0" algn="l">
                        <a:spcBef>
                          <a:spcPts val="0"/>
                        </a:spcBef>
                        <a:spcAft>
                          <a:spcPts val="0"/>
                        </a:spcAft>
                        <a:buNone/>
                      </a:pPr>
                      <a:r>
                        <a:rPr lang="en"/>
                        <a:t>sum</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sum(a)</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A.sum()</a:t>
                      </a:r>
                      <a:endParaRPr>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a:t>count</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len(a)</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len(A)</a:t>
                      </a:r>
                      <a:endParaRPr>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a:t>mean</a:t>
                      </a:r>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sum(a)/len(a)</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A.mean()</a:t>
                      </a:r>
                      <a:endParaRPr>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a:t>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a.sort()</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A.sort([can define the axis])</a:t>
                      </a:r>
                      <a:endParaRPr>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Extraction</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Input:</a:t>
            </a:r>
            <a:endParaRPr/>
          </a:p>
          <a:p>
            <a:pPr indent="0" lvl="0" marL="0" rtl="0" algn="l">
              <a:spcBef>
                <a:spcPts val="0"/>
              </a:spcBef>
              <a:spcAft>
                <a:spcPts val="0"/>
              </a:spcAft>
              <a:buNone/>
            </a:pPr>
            <a:r>
              <a:rPr lang="en" sz="1400">
                <a:latin typeface="Courier New"/>
                <a:ea typeface="Courier New"/>
                <a:cs typeface="Courier New"/>
                <a:sym typeface="Courier New"/>
              </a:rPr>
              <a:t>a=np.random.random((2,2))</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b=np.random.random((4,3,2))</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c=np.random.random((5,4,3,2))</a:t>
            </a:r>
            <a:endParaRPr sz="1400">
              <a:latin typeface="Courier New"/>
              <a:ea typeface="Courier New"/>
              <a:cs typeface="Courier New"/>
              <a:sym typeface="Courier New"/>
            </a:endParaRPr>
          </a:p>
          <a:p>
            <a:pPr indent="0" lvl="0" marL="0" rtl="0" algn="l">
              <a:spcBef>
                <a:spcPts val="0"/>
              </a:spcBef>
              <a:spcAft>
                <a:spcPts val="0"/>
              </a:spcAft>
              <a:buNone/>
            </a:pPr>
            <a:r>
              <a:t/>
            </a:r>
            <a:endParaRPr sz="14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t>Print:</a:t>
            </a:r>
            <a:endParaRPr/>
          </a:p>
          <a:p>
            <a:pPr indent="0" lvl="0" marL="0" rtl="0" algn="l">
              <a:spcBef>
                <a:spcPts val="0"/>
              </a:spcBef>
              <a:spcAft>
                <a:spcPts val="0"/>
              </a:spcAft>
              <a:buNone/>
            </a:pPr>
            <a:r>
              <a:rPr lang="en" sz="1400">
                <a:latin typeface="Courier New"/>
                <a:ea typeface="Courier New"/>
                <a:cs typeface="Courier New"/>
                <a:sym typeface="Courier New"/>
              </a:rPr>
              <a:t>print(a[0])</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print(a[:,0])</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print(c[0])</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print(c[0,1])</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print(c[0,1,2])</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print(c[0,1,2,1])</a:t>
            </a:r>
            <a:endParaRPr sz="14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functions</a:t>
            </a:r>
            <a:endParaRPr/>
          </a:p>
        </p:txBody>
      </p:sp>
      <p:graphicFrame>
        <p:nvGraphicFramePr>
          <p:cNvPr id="99" name="Google Shape;99;p19"/>
          <p:cNvGraphicFramePr/>
          <p:nvPr/>
        </p:nvGraphicFramePr>
        <p:xfrm>
          <a:off x="311700" y="1069675"/>
          <a:ext cx="3000000" cy="3000000"/>
        </p:xfrm>
        <a:graphic>
          <a:graphicData uri="http://schemas.openxmlformats.org/drawingml/2006/table">
            <a:tbl>
              <a:tblPr>
                <a:noFill/>
                <a:tableStyleId>{7FBDC091-C3B8-4E26-8E7D-882A3E93F229}</a:tableStyleId>
              </a:tblPr>
              <a:tblGrid>
                <a:gridCol w="3557100"/>
                <a:gridCol w="4963500"/>
              </a:tblGrid>
              <a:tr h="223175">
                <a:tc>
                  <a:txBody>
                    <a:bodyPr/>
                    <a:lstStyle/>
                    <a:p>
                      <a:pPr indent="0" lvl="0" marL="0" rtl="0" algn="l">
                        <a:spcBef>
                          <a:spcPts val="0"/>
                        </a:spcBef>
                        <a:spcAft>
                          <a:spcPts val="0"/>
                        </a:spcAft>
                        <a:buNone/>
                      </a:pPr>
                      <a:r>
                        <a:rPr lang="en" sz="1200"/>
                        <a:t>Function</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Explanation</a:t>
                      </a:r>
                      <a:endParaRPr sz="1200"/>
                    </a:p>
                  </a:txBody>
                  <a:tcPr marT="91425" marB="91425" marR="91425" marL="91425"/>
                </a:tc>
              </a:tr>
              <a:tr h="223725">
                <a:tc>
                  <a:txBody>
                    <a:bodyPr/>
                    <a:lstStyle/>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np.sum(a)</a:t>
                      </a:r>
                      <a:endParaRPr sz="1000">
                        <a:solidFill>
                          <a:schemeClr val="dk2"/>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Sum of elements </a:t>
                      </a:r>
                      <a:r>
                        <a:rPr lang="en" sz="1000">
                          <a:solidFill>
                            <a:schemeClr val="dk1"/>
                          </a:solidFill>
                        </a:rPr>
                        <a:t>in matrix</a:t>
                      </a:r>
                      <a:r>
                        <a:rPr i="1" lang="en" sz="1000">
                          <a:solidFill>
                            <a:schemeClr val="dk1"/>
                          </a:solidFill>
                        </a:rPr>
                        <a:t> a</a:t>
                      </a:r>
                      <a:endParaRPr i="1" sz="1000"/>
                    </a:p>
                  </a:txBody>
                  <a:tcPr marT="91425" marB="91425" marR="91425" marL="91425">
                    <a:lnL cap="flat" cmpd="sng" w="9525">
                      <a:solidFill>
                        <a:srgbClr val="9E9E9E"/>
                      </a:solidFill>
                      <a:prstDash val="solid"/>
                      <a:round/>
                      <a:headEnd len="sm" w="sm" type="none"/>
                      <a:tailEnd len="sm" w="sm" type="none"/>
                    </a:lnL>
                  </a:tcPr>
                </a:tc>
              </a:tr>
              <a:tr h="163425">
                <a:tc>
                  <a:txBody>
                    <a:bodyPr/>
                    <a:lstStyle/>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np.sum(a,axis=0)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Sum of each column in matrix</a:t>
                      </a:r>
                      <a:r>
                        <a:rPr i="1" lang="en" sz="1000">
                          <a:solidFill>
                            <a:schemeClr val="dk1"/>
                          </a:solidFill>
                        </a:rPr>
                        <a:t> a</a:t>
                      </a:r>
                      <a:endParaRPr sz="1000"/>
                    </a:p>
                  </a:txBody>
                  <a:tcPr marT="91425" marB="91425" marR="91425" marL="91425">
                    <a:lnL cap="flat" cmpd="sng" w="9525">
                      <a:solidFill>
                        <a:srgbClr val="9E9E9E"/>
                      </a:solidFill>
                      <a:prstDash val="solid"/>
                      <a:round/>
                      <a:headEnd len="sm" w="sm" type="none"/>
                      <a:tailEnd len="sm" w="sm" type="none"/>
                    </a:lnL>
                  </a:tcPr>
                </a:tc>
              </a:tr>
              <a:tr h="193575">
                <a:tc>
                  <a:txBody>
                    <a:bodyPr/>
                    <a:lstStyle/>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np.mean(a)</a:t>
                      </a:r>
                      <a:endParaRPr sz="1000">
                        <a:solidFill>
                          <a:schemeClr val="dk2"/>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Mean of elements in matrix</a:t>
                      </a:r>
                      <a:r>
                        <a:rPr i="1" lang="en" sz="1000">
                          <a:solidFill>
                            <a:schemeClr val="dk1"/>
                          </a:solidFill>
                        </a:rPr>
                        <a:t> a</a:t>
                      </a:r>
                      <a:endParaRPr sz="1000"/>
                    </a:p>
                  </a:txBody>
                  <a:tcPr marT="91425" marB="91425" marR="91425" marL="91425">
                    <a:lnL cap="flat" cmpd="sng" w="9525">
                      <a:solidFill>
                        <a:srgbClr val="9E9E9E"/>
                      </a:solidFill>
                      <a:prstDash val="solid"/>
                      <a:round/>
                      <a:headEnd len="sm" w="sm" type="none"/>
                      <a:tailEnd len="sm" w="sm" type="none"/>
                    </a:lnL>
                  </a:tcPr>
                </a:tc>
              </a:tr>
              <a:tr h="113200">
                <a:tc>
                  <a:txBody>
                    <a:bodyPr/>
                    <a:lstStyle/>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np.mean(a,axis=1)</a:t>
                      </a:r>
                      <a:endParaRPr sz="1000">
                        <a:solidFill>
                          <a:schemeClr val="dk2"/>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Mean of each row in matrix</a:t>
                      </a:r>
                      <a:r>
                        <a:rPr i="1" lang="en" sz="1000">
                          <a:solidFill>
                            <a:schemeClr val="dk1"/>
                          </a:solidFill>
                        </a:rPr>
                        <a:t> a</a:t>
                      </a:r>
                      <a:endParaRPr sz="1000"/>
                    </a:p>
                  </a:txBody>
                  <a:tcPr marT="91425" marB="91425" marR="91425" marL="91425">
                    <a:lnL cap="flat" cmpd="sng" w="9525">
                      <a:solidFill>
                        <a:srgbClr val="9E9E9E"/>
                      </a:solidFill>
                      <a:prstDash val="solid"/>
                      <a:round/>
                      <a:headEnd len="sm" w="sm" type="none"/>
                      <a:tailEnd len="sm" w="sm" type="none"/>
                    </a:lnL>
                  </a:tcPr>
                </a:tc>
              </a:tr>
              <a:tr h="153375">
                <a:tc>
                  <a:txBody>
                    <a:bodyPr/>
                    <a:lstStyle/>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np.mean(a[:2])</a:t>
                      </a:r>
                      <a:endParaRPr sz="1000">
                        <a:solidFill>
                          <a:schemeClr val="dk2"/>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Mean of all the elements in the first two groups of matrix</a:t>
                      </a:r>
                      <a:r>
                        <a:rPr i="1" lang="en" sz="1000">
                          <a:solidFill>
                            <a:schemeClr val="dk1"/>
                          </a:solidFill>
                        </a:rPr>
                        <a:t> a</a:t>
                      </a:r>
                      <a:endParaRPr sz="1000"/>
                    </a:p>
                  </a:txBody>
                  <a:tcPr marT="91425" marB="91425" marR="91425" marL="91425">
                    <a:lnL cap="flat" cmpd="sng" w="9525">
                      <a:solidFill>
                        <a:srgbClr val="9E9E9E"/>
                      </a:solidFill>
                      <a:prstDash val="solid"/>
                      <a:round/>
                      <a:headEnd len="sm" w="sm" type="none"/>
                      <a:tailEnd len="sm" w="sm" type="none"/>
                    </a:lnL>
                  </a:tcPr>
                </a:tc>
              </a:tr>
              <a:tr h="331150">
                <a:tc>
                  <a:txBody>
                    <a:bodyPr/>
                    <a:lstStyle/>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np.add(x,y)</a:t>
                      </a:r>
                      <a:endParaRPr sz="1000">
                        <a:solidFill>
                          <a:schemeClr val="dk2"/>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Sum of matrices </a:t>
                      </a:r>
                      <a:r>
                        <a:rPr i="1" lang="en" sz="1000"/>
                        <a:t>x</a:t>
                      </a:r>
                      <a:r>
                        <a:rPr lang="en" sz="1000"/>
                        <a:t> and </a:t>
                      </a:r>
                      <a:r>
                        <a:rPr i="1" lang="en" sz="1000"/>
                        <a:t>y</a:t>
                      </a:r>
                      <a:endParaRPr i="1" sz="1000"/>
                    </a:p>
                  </a:txBody>
                  <a:tcPr marT="91425" marB="91425" marR="91425" marL="91425">
                    <a:lnL cap="flat" cmpd="sng" w="9525">
                      <a:solidFill>
                        <a:srgbClr val="9E9E9E"/>
                      </a:solidFill>
                      <a:prstDash val="solid"/>
                      <a:round/>
                      <a:headEnd len="sm" w="sm" type="none"/>
                      <a:tailEnd len="sm" w="sm" type="none"/>
                    </a:lnL>
                  </a:tcPr>
                </a:tc>
              </a:tr>
              <a:tr h="331150">
                <a:tc>
                  <a:txBody>
                    <a:bodyPr/>
                    <a:lstStyle/>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np.subtract(x,y)</a:t>
                      </a:r>
                      <a:endParaRPr sz="1000">
                        <a:solidFill>
                          <a:schemeClr val="dk2"/>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Difference between matrices </a:t>
                      </a:r>
                      <a:r>
                        <a:rPr i="1" lang="en" sz="1000">
                          <a:solidFill>
                            <a:schemeClr val="dk1"/>
                          </a:solidFill>
                        </a:rPr>
                        <a:t>x</a:t>
                      </a:r>
                      <a:r>
                        <a:rPr lang="en" sz="1000">
                          <a:solidFill>
                            <a:schemeClr val="dk1"/>
                          </a:solidFill>
                        </a:rPr>
                        <a:t> and </a:t>
                      </a:r>
                      <a:r>
                        <a:rPr i="1" lang="en" sz="1000">
                          <a:solidFill>
                            <a:schemeClr val="dk1"/>
                          </a:solidFill>
                        </a:rPr>
                        <a:t>y</a:t>
                      </a:r>
                      <a:endParaRPr sz="1000"/>
                    </a:p>
                  </a:txBody>
                  <a:tcPr marT="91425" marB="91425" marR="91425" marL="91425">
                    <a:lnL cap="flat" cmpd="sng" w="9525">
                      <a:solidFill>
                        <a:srgbClr val="9E9E9E"/>
                      </a:solidFill>
                      <a:prstDash val="solid"/>
                      <a:round/>
                      <a:headEnd len="sm" w="sm" type="none"/>
                      <a:tailEnd len="sm" w="sm" type="none"/>
                    </a:lnL>
                  </a:tcPr>
                </a:tc>
              </a:tr>
              <a:tr h="331150">
                <a:tc>
                  <a:txBody>
                    <a:bodyPr/>
                    <a:lstStyle/>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np.multiply(x,y)</a:t>
                      </a:r>
                      <a:endParaRPr sz="1000">
                        <a:solidFill>
                          <a:schemeClr val="dk2"/>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Multiplication of elements of matrices </a:t>
                      </a:r>
                      <a:r>
                        <a:rPr i="1" lang="en" sz="1000">
                          <a:solidFill>
                            <a:schemeClr val="dk1"/>
                          </a:solidFill>
                        </a:rPr>
                        <a:t>x</a:t>
                      </a:r>
                      <a:r>
                        <a:rPr lang="en" sz="1000">
                          <a:solidFill>
                            <a:schemeClr val="dk1"/>
                          </a:solidFill>
                        </a:rPr>
                        <a:t> and </a:t>
                      </a:r>
                      <a:r>
                        <a:rPr i="1" lang="en" sz="1000">
                          <a:solidFill>
                            <a:schemeClr val="dk1"/>
                          </a:solidFill>
                        </a:rPr>
                        <a:t>y</a:t>
                      </a:r>
                      <a:endParaRPr sz="1000"/>
                    </a:p>
                  </a:txBody>
                  <a:tcPr marT="91425" marB="91425" marR="91425" marL="91425">
                    <a:lnL cap="flat" cmpd="sng" w="9525">
                      <a:solidFill>
                        <a:srgbClr val="9E9E9E"/>
                      </a:solidFill>
                      <a:prstDash val="solid"/>
                      <a:round/>
                      <a:headEnd len="sm" w="sm" type="none"/>
                      <a:tailEnd len="sm" w="sm" type="none"/>
                    </a:lnL>
                  </a:tcPr>
                </a:tc>
              </a:tr>
              <a:tr h="331150">
                <a:tc>
                  <a:txBody>
                    <a:bodyPr/>
                    <a:lstStyle/>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np.divide(y, x)</a:t>
                      </a:r>
                      <a:endParaRPr sz="1000">
                        <a:solidFill>
                          <a:schemeClr val="dk2"/>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Division of elements of matrix </a:t>
                      </a:r>
                      <a:r>
                        <a:rPr i="1" lang="en" sz="1000">
                          <a:solidFill>
                            <a:schemeClr val="dk1"/>
                          </a:solidFill>
                        </a:rPr>
                        <a:t>y</a:t>
                      </a:r>
                      <a:r>
                        <a:rPr lang="en" sz="1000">
                          <a:solidFill>
                            <a:schemeClr val="dk1"/>
                          </a:solidFill>
                        </a:rPr>
                        <a:t> by elements of matrix </a:t>
                      </a:r>
                      <a:r>
                        <a:rPr i="1" lang="en" sz="1000">
                          <a:solidFill>
                            <a:schemeClr val="dk1"/>
                          </a:solidFill>
                        </a:rPr>
                        <a:t>x</a:t>
                      </a:r>
                      <a:endParaRPr i="1" sz="1000"/>
                    </a:p>
                  </a:txBody>
                  <a:tcPr marT="91425" marB="91425" marR="91425" marL="91425">
                    <a:lnL cap="flat" cmpd="sng" w="9525">
                      <a:solidFill>
                        <a:srgbClr val="9E9E9E"/>
                      </a:solidFill>
                      <a:prstDash val="solid"/>
                      <a:round/>
                      <a:headEnd len="sm" w="sm" type="none"/>
                      <a:tailEnd len="sm" w="sm" type="none"/>
                    </a:lnL>
                  </a:tcPr>
                </a:tc>
              </a:tr>
              <a:tr h="345375">
                <a:tc>
                  <a:txBody>
                    <a:bodyPr/>
                    <a:lstStyle/>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np.matmul(a,b)</a:t>
                      </a:r>
                      <a:endParaRPr sz="1000">
                        <a:solidFill>
                          <a:schemeClr val="dk2"/>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Matrix multiplication of matrices </a:t>
                      </a:r>
                      <a:r>
                        <a:rPr i="1" lang="en" sz="1000">
                          <a:solidFill>
                            <a:schemeClr val="dk1"/>
                          </a:solidFill>
                        </a:rPr>
                        <a:t>x</a:t>
                      </a:r>
                      <a:r>
                        <a:rPr lang="en" sz="1000">
                          <a:solidFill>
                            <a:schemeClr val="dk1"/>
                          </a:solidFill>
                        </a:rPr>
                        <a:t> and </a:t>
                      </a:r>
                      <a:r>
                        <a:rPr i="1" lang="en" sz="1000">
                          <a:solidFill>
                            <a:schemeClr val="dk1"/>
                          </a:solidFill>
                        </a:rPr>
                        <a:t>y</a:t>
                      </a:r>
                      <a:endParaRPr sz="1000"/>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import</a:t>
            </a:r>
            <a:r>
              <a:rPr lang="en">
                <a:solidFill>
                  <a:srgbClr val="434343"/>
                </a:solidFill>
                <a:latin typeface="Courier New"/>
                <a:ea typeface="Courier New"/>
                <a:cs typeface="Courier New"/>
                <a:sym typeface="Courier New"/>
              </a:rPr>
              <a:t> </a:t>
            </a:r>
            <a:r>
              <a:rPr b="1" lang="en">
                <a:solidFill>
                  <a:srgbClr val="434343"/>
                </a:solidFill>
                <a:latin typeface="Courier New"/>
                <a:ea typeface="Courier New"/>
                <a:cs typeface="Courier New"/>
                <a:sym typeface="Courier New"/>
              </a:rPr>
              <a:t>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 library</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400">
                <a:solidFill>
                  <a:schemeClr val="dk1"/>
                </a:solidFill>
                <a:latin typeface="Courier New"/>
                <a:ea typeface="Courier New"/>
                <a:cs typeface="Courier New"/>
                <a:sym typeface="Courier New"/>
              </a:rPr>
              <a:t>Import library	</a:t>
            </a:r>
            <a:r>
              <a:rPr lang="en" sz="1400">
                <a:solidFill>
                  <a:schemeClr val="dk1"/>
                </a:solidFill>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import</a:t>
            </a:r>
            <a:r>
              <a:rPr lang="en" sz="1400">
                <a:solidFill>
                  <a:schemeClr val="dk1"/>
                </a:solidFill>
                <a:latin typeface="Courier New"/>
                <a:ea typeface="Courier New"/>
                <a:cs typeface="Courier New"/>
                <a:sym typeface="Courier New"/>
              </a:rPr>
              <a:t> os</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Get current working directory	 </a:t>
            </a:r>
            <a:r>
              <a:rPr lang="en" sz="1400">
                <a:solidFill>
                  <a:schemeClr val="dk1"/>
                </a:solidFill>
                <a:latin typeface="Courier New"/>
                <a:ea typeface="Courier New"/>
                <a:cs typeface="Courier New"/>
                <a:sym typeface="Courier New"/>
              </a:rPr>
              <a:t>			os.getcwd()</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Change directory</a:t>
            </a:r>
            <a:r>
              <a:rPr lang="en" sz="1400">
                <a:solidFill>
                  <a:schemeClr val="dk1"/>
                </a:solidFill>
                <a:latin typeface="Courier New"/>
                <a:ea typeface="Courier New"/>
                <a:cs typeface="Courier New"/>
                <a:sym typeface="Courier New"/>
              </a:rPr>
              <a:t>							os.chdir(</a:t>
            </a:r>
            <a:r>
              <a:rPr lang="en" sz="1400">
                <a:solidFill>
                  <a:srgbClr val="A31515"/>
                </a:solidFill>
                <a:latin typeface="Courier New"/>
                <a:ea typeface="Courier New"/>
                <a:cs typeface="Courier New"/>
                <a:sym typeface="Courier New"/>
              </a:rPr>
              <a:t>'/Users/username/Desktop'</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Create path by joining parts</a:t>
            </a:r>
            <a:r>
              <a:rPr lang="en" sz="1400">
                <a:solidFill>
                  <a:schemeClr val="dk1"/>
                </a:solidFill>
                <a:latin typeface="Courier New"/>
                <a:ea typeface="Courier New"/>
                <a:cs typeface="Courier New"/>
                <a:sym typeface="Courier New"/>
              </a:rPr>
              <a:t>				os.path.join(</a:t>
            </a:r>
            <a:r>
              <a:rPr lang="en" sz="1400">
                <a:solidFill>
                  <a:srgbClr val="A31515"/>
                </a:solidFill>
                <a:latin typeface="Courier New"/>
                <a:ea typeface="Courier New"/>
                <a:cs typeface="Courier New"/>
                <a:sym typeface="Courier New"/>
              </a:rPr>
              <a:t>"C:"</a:t>
            </a:r>
            <a:r>
              <a:rPr lang="en" sz="1400">
                <a:solidFill>
                  <a:schemeClr val="dk1"/>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"ironhack"</a:t>
            </a:r>
            <a:r>
              <a:rPr lang="en" sz="1400">
                <a:solidFill>
                  <a:schemeClr val="dk1"/>
                </a:solidFill>
                <a:latin typeface="Courier New"/>
                <a:ea typeface="Courier New"/>
                <a:cs typeface="Courier New"/>
                <a:sym typeface="Courier New"/>
              </a:rPr>
              <a:t>,</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"module_0"</a:t>
            </a:r>
            <a:r>
              <a:rPr lang="en" sz="1400">
                <a:solidFill>
                  <a:schemeClr val="dk1"/>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"python"</a:t>
            </a:r>
            <a:r>
              <a:rPr lang="en" sz="1400">
                <a:solidFill>
                  <a:schemeClr val="dk1"/>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"data"</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400">
                <a:solidFill>
                  <a:schemeClr val="dk1"/>
                </a:solidFill>
                <a:latin typeface="Courier New"/>
                <a:ea typeface="Courier New"/>
                <a:cs typeface="Courier New"/>
                <a:sym typeface="Courier New"/>
              </a:rPr>
              <a:t>If defined path doesn’t exist, create it:</a:t>
            </a:r>
            <a:endParaRPr b="1"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0000FF"/>
                </a:solidFill>
                <a:latin typeface="Courier New"/>
                <a:ea typeface="Courier New"/>
                <a:cs typeface="Courier New"/>
                <a:sym typeface="Courier New"/>
              </a:rPr>
              <a:t>if</a:t>
            </a:r>
            <a:r>
              <a:rPr lang="en" sz="1400">
                <a:solidFill>
                  <a:schemeClr val="dk1"/>
                </a:solidFill>
                <a:latin typeface="Courier New"/>
                <a:ea typeface="Courier New"/>
                <a:cs typeface="Courier New"/>
                <a:sym typeface="Courier New"/>
              </a:rPr>
              <a:t> os.path.exists(folder_name) == </a:t>
            </a:r>
            <a:r>
              <a:rPr lang="en" sz="1400">
                <a:solidFill>
                  <a:srgbClr val="0000FF"/>
                </a:solidFill>
                <a:latin typeface="Courier New"/>
                <a:ea typeface="Courier New"/>
                <a:cs typeface="Courier New"/>
                <a:sym typeface="Courier New"/>
              </a:rPr>
              <a:t>False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os.makedirs(folder_name)</a:t>
            </a:r>
            <a:endParaRPr sz="14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