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3" r:id="rId3"/>
    <p:sldId id="257" r:id="rId4"/>
    <p:sldId id="265" r:id="rId5"/>
    <p:sldId id="264" r:id="rId6"/>
    <p:sldId id="266" r:id="rId7"/>
    <p:sldId id="258" r:id="rId8"/>
    <p:sldId id="279" r:id="rId9"/>
    <p:sldId id="267" r:id="rId10"/>
    <p:sldId id="296" r:id="rId11"/>
    <p:sldId id="278" r:id="rId12"/>
    <p:sldId id="295" r:id="rId13"/>
    <p:sldId id="262" r:id="rId14"/>
    <p:sldId id="269" r:id="rId15"/>
    <p:sldId id="270" r:id="rId16"/>
    <p:sldId id="271" r:id="rId17"/>
    <p:sldId id="272" r:id="rId18"/>
    <p:sldId id="273" r:id="rId19"/>
    <p:sldId id="274" r:id="rId20"/>
    <p:sldId id="275" r:id="rId21"/>
    <p:sldId id="280" r:id="rId22"/>
    <p:sldId id="281" r:id="rId23"/>
    <p:sldId id="268" r:id="rId24"/>
    <p:sldId id="283" r:id="rId25"/>
    <p:sldId id="282" r:id="rId26"/>
    <p:sldId id="285" r:id="rId27"/>
    <p:sldId id="288" r:id="rId28"/>
    <p:sldId id="289" r:id="rId29"/>
    <p:sldId id="290" r:id="rId30"/>
    <p:sldId id="291" r:id="rId31"/>
    <p:sldId id="292" r:id="rId32"/>
    <p:sldId id="293" r:id="rId33"/>
    <p:sldId id="286" r:id="rId34"/>
    <p:sldId id="284" r:id="rId35"/>
    <p:sldId id="294" r:id="rId36"/>
    <p:sldId id="276" r:id="rId37"/>
    <p:sldId id="277" r:id="rId38"/>
    <p:sldId id="297"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2" d="100"/>
          <a:sy n="72"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0F38B-7564-43A6-93B2-D516F0B12759}" type="datetimeFigureOut">
              <a:rPr lang="en-IN" smtClean="0"/>
              <a:t>17-02-2020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AB403-0000-4A96-A4BE-CD23CCAFFEE5}" type="slidenum">
              <a:rPr lang="en-IN" smtClean="0"/>
              <a:t>‹#›</a:t>
            </a:fld>
            <a:endParaRPr lang="en-IN"/>
          </a:p>
        </p:txBody>
      </p:sp>
    </p:spTree>
    <p:extLst>
      <p:ext uri="{BB962C8B-B14F-4D97-AF65-F5344CB8AC3E}">
        <p14:creationId xmlns:p14="http://schemas.microsoft.com/office/powerpoint/2010/main" val="2294488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D5D9-089A-4E1E-B948-656DC489A4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69FD7-A9B8-4870-BD69-80B12DE83B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FC74F8-058D-4CBE-A229-79FDD343D411}"/>
              </a:ext>
            </a:extLst>
          </p:cNvPr>
          <p:cNvSpPr>
            <a:spLocks noGrp="1"/>
          </p:cNvSpPr>
          <p:nvPr>
            <p:ph type="dt" sz="half" idx="10"/>
          </p:nvPr>
        </p:nvSpPr>
        <p:spPr/>
        <p:txBody>
          <a:bodyPr/>
          <a:lstStyle/>
          <a:p>
            <a:fld id="{919A6D08-999E-4A5F-8D7E-EF1276C34814}" type="datetimeFigureOut">
              <a:rPr lang="en-IN" smtClean="0"/>
              <a:t>17-02-2020</a:t>
            </a:fld>
            <a:endParaRPr lang="en-IN"/>
          </a:p>
        </p:txBody>
      </p:sp>
      <p:sp>
        <p:nvSpPr>
          <p:cNvPr id="5" name="Footer Placeholder 4">
            <a:extLst>
              <a:ext uri="{FF2B5EF4-FFF2-40B4-BE49-F238E27FC236}">
                <a16:creationId xmlns:a16="http://schemas.microsoft.com/office/drawing/2014/main" id="{09A3EB30-D725-43A1-81A7-F978DA2A5E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83085-9750-4512-A677-6DB14AC3DCF6}"/>
              </a:ext>
            </a:extLst>
          </p:cNvPr>
          <p:cNvSpPr>
            <a:spLocks noGrp="1"/>
          </p:cNvSpPr>
          <p:nvPr>
            <p:ph type="sldNum" sz="quarter" idx="12"/>
          </p:nvPr>
        </p:nvSpPr>
        <p:spPr/>
        <p:txBody>
          <a:bodyPr/>
          <a:lstStyle/>
          <a:p>
            <a:fld id="{B86B415A-1308-40B6-8CD2-F2EEF96FC26D}" type="slidenum">
              <a:rPr lang="en-IN" smtClean="0"/>
              <a:t>‹#›</a:t>
            </a:fld>
            <a:endParaRPr lang="en-IN"/>
          </a:p>
        </p:txBody>
      </p:sp>
    </p:spTree>
    <p:extLst>
      <p:ext uri="{BB962C8B-B14F-4D97-AF65-F5344CB8AC3E}">
        <p14:creationId xmlns:p14="http://schemas.microsoft.com/office/powerpoint/2010/main" val="35091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970F-C9ED-4EEC-9DAC-36317D3317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C83395-5FEA-417D-9D2B-272AE9D919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822AD-70B1-4DD2-9C62-F43E1F50754C}"/>
              </a:ext>
            </a:extLst>
          </p:cNvPr>
          <p:cNvSpPr>
            <a:spLocks noGrp="1"/>
          </p:cNvSpPr>
          <p:nvPr>
            <p:ph type="dt" sz="half" idx="10"/>
          </p:nvPr>
        </p:nvSpPr>
        <p:spPr/>
        <p:txBody>
          <a:bodyPr/>
          <a:lstStyle/>
          <a:p>
            <a:fld id="{919A6D08-999E-4A5F-8D7E-EF1276C34814}" type="datetimeFigureOut">
              <a:rPr lang="en-IN" smtClean="0"/>
              <a:t>17-02-2020</a:t>
            </a:fld>
            <a:endParaRPr lang="en-IN"/>
          </a:p>
        </p:txBody>
      </p:sp>
      <p:sp>
        <p:nvSpPr>
          <p:cNvPr id="5" name="Footer Placeholder 4">
            <a:extLst>
              <a:ext uri="{FF2B5EF4-FFF2-40B4-BE49-F238E27FC236}">
                <a16:creationId xmlns:a16="http://schemas.microsoft.com/office/drawing/2014/main" id="{3E8D744C-AE91-4F5F-B283-9F0149001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676B06-9639-4C86-93B3-3E2B0B713152}"/>
              </a:ext>
            </a:extLst>
          </p:cNvPr>
          <p:cNvSpPr>
            <a:spLocks noGrp="1"/>
          </p:cNvSpPr>
          <p:nvPr>
            <p:ph type="sldNum" sz="quarter" idx="12"/>
          </p:nvPr>
        </p:nvSpPr>
        <p:spPr/>
        <p:txBody>
          <a:bodyPr/>
          <a:lstStyle/>
          <a:p>
            <a:fld id="{B86B415A-1308-40B6-8CD2-F2EEF96FC26D}" type="slidenum">
              <a:rPr lang="en-IN" smtClean="0"/>
              <a:t>‹#›</a:t>
            </a:fld>
            <a:endParaRPr lang="en-IN"/>
          </a:p>
        </p:txBody>
      </p:sp>
    </p:spTree>
    <p:extLst>
      <p:ext uri="{BB962C8B-B14F-4D97-AF65-F5344CB8AC3E}">
        <p14:creationId xmlns:p14="http://schemas.microsoft.com/office/powerpoint/2010/main" val="25943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C0673D-88FA-47CE-98AF-9A5611B8A1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51D783-3528-4F47-8FA5-0AA971B2B4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CB533F-377E-4C59-9183-903120233210}"/>
              </a:ext>
            </a:extLst>
          </p:cNvPr>
          <p:cNvSpPr>
            <a:spLocks noGrp="1"/>
          </p:cNvSpPr>
          <p:nvPr>
            <p:ph type="dt" sz="half" idx="10"/>
          </p:nvPr>
        </p:nvSpPr>
        <p:spPr/>
        <p:txBody>
          <a:bodyPr/>
          <a:lstStyle/>
          <a:p>
            <a:fld id="{919A6D08-999E-4A5F-8D7E-EF1276C34814}" type="datetimeFigureOut">
              <a:rPr lang="en-IN" smtClean="0"/>
              <a:t>17-02-2020</a:t>
            </a:fld>
            <a:endParaRPr lang="en-IN"/>
          </a:p>
        </p:txBody>
      </p:sp>
      <p:sp>
        <p:nvSpPr>
          <p:cNvPr id="5" name="Footer Placeholder 4">
            <a:extLst>
              <a:ext uri="{FF2B5EF4-FFF2-40B4-BE49-F238E27FC236}">
                <a16:creationId xmlns:a16="http://schemas.microsoft.com/office/drawing/2014/main" id="{2F56F402-99FE-417E-AC63-CFCCC06FB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16052F-0748-4103-8F5D-500033E6BD68}"/>
              </a:ext>
            </a:extLst>
          </p:cNvPr>
          <p:cNvSpPr>
            <a:spLocks noGrp="1"/>
          </p:cNvSpPr>
          <p:nvPr>
            <p:ph type="sldNum" sz="quarter" idx="12"/>
          </p:nvPr>
        </p:nvSpPr>
        <p:spPr/>
        <p:txBody>
          <a:bodyPr/>
          <a:lstStyle/>
          <a:p>
            <a:fld id="{B86B415A-1308-40B6-8CD2-F2EEF96FC26D}" type="slidenum">
              <a:rPr lang="en-IN" smtClean="0"/>
              <a:t>‹#›</a:t>
            </a:fld>
            <a:endParaRPr lang="en-IN"/>
          </a:p>
        </p:txBody>
      </p:sp>
    </p:spTree>
    <p:extLst>
      <p:ext uri="{BB962C8B-B14F-4D97-AF65-F5344CB8AC3E}">
        <p14:creationId xmlns:p14="http://schemas.microsoft.com/office/powerpoint/2010/main" val="423899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328B-8CE7-4E67-8D41-DFD8E527E6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6AF703-FC42-4086-9551-E76CAB46D1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B9701-7C15-4264-9111-0CF2B012EE79}"/>
              </a:ext>
            </a:extLst>
          </p:cNvPr>
          <p:cNvSpPr>
            <a:spLocks noGrp="1"/>
          </p:cNvSpPr>
          <p:nvPr>
            <p:ph type="dt" sz="half" idx="10"/>
          </p:nvPr>
        </p:nvSpPr>
        <p:spPr/>
        <p:txBody>
          <a:bodyPr/>
          <a:lstStyle/>
          <a:p>
            <a:fld id="{919A6D08-999E-4A5F-8D7E-EF1276C34814}" type="datetimeFigureOut">
              <a:rPr lang="en-IN" smtClean="0"/>
              <a:t>17-02-2020</a:t>
            </a:fld>
            <a:endParaRPr lang="en-IN"/>
          </a:p>
        </p:txBody>
      </p:sp>
      <p:sp>
        <p:nvSpPr>
          <p:cNvPr id="5" name="Footer Placeholder 4">
            <a:extLst>
              <a:ext uri="{FF2B5EF4-FFF2-40B4-BE49-F238E27FC236}">
                <a16:creationId xmlns:a16="http://schemas.microsoft.com/office/drawing/2014/main" id="{C238242A-7673-4C9B-AB86-A99D9610D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3F1162-5F73-4693-B899-40DF70F4E605}"/>
              </a:ext>
            </a:extLst>
          </p:cNvPr>
          <p:cNvSpPr>
            <a:spLocks noGrp="1"/>
          </p:cNvSpPr>
          <p:nvPr>
            <p:ph type="sldNum" sz="quarter" idx="12"/>
          </p:nvPr>
        </p:nvSpPr>
        <p:spPr/>
        <p:txBody>
          <a:bodyPr/>
          <a:lstStyle/>
          <a:p>
            <a:fld id="{B86B415A-1308-40B6-8CD2-F2EEF96FC26D}" type="slidenum">
              <a:rPr lang="en-IN" smtClean="0"/>
              <a:t>‹#›</a:t>
            </a:fld>
            <a:endParaRPr lang="en-IN"/>
          </a:p>
        </p:txBody>
      </p:sp>
    </p:spTree>
    <p:extLst>
      <p:ext uri="{BB962C8B-B14F-4D97-AF65-F5344CB8AC3E}">
        <p14:creationId xmlns:p14="http://schemas.microsoft.com/office/powerpoint/2010/main" val="405754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1065-E82E-4652-B141-E7041EE2A2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A28584-034A-4524-9C7A-F75F6FB78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6B500A-F134-457A-A699-C9C233E3D0AA}"/>
              </a:ext>
            </a:extLst>
          </p:cNvPr>
          <p:cNvSpPr>
            <a:spLocks noGrp="1"/>
          </p:cNvSpPr>
          <p:nvPr>
            <p:ph type="dt" sz="half" idx="10"/>
          </p:nvPr>
        </p:nvSpPr>
        <p:spPr/>
        <p:txBody>
          <a:bodyPr/>
          <a:lstStyle/>
          <a:p>
            <a:fld id="{919A6D08-999E-4A5F-8D7E-EF1276C34814}" type="datetimeFigureOut">
              <a:rPr lang="en-IN" smtClean="0"/>
              <a:t>17-02-2020</a:t>
            </a:fld>
            <a:endParaRPr lang="en-IN"/>
          </a:p>
        </p:txBody>
      </p:sp>
      <p:sp>
        <p:nvSpPr>
          <p:cNvPr id="5" name="Footer Placeholder 4">
            <a:extLst>
              <a:ext uri="{FF2B5EF4-FFF2-40B4-BE49-F238E27FC236}">
                <a16:creationId xmlns:a16="http://schemas.microsoft.com/office/drawing/2014/main" id="{79D91642-6B35-4669-8C0B-6D05825B1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95C384-2989-4B7D-9A4A-3811AF0AF3CE}"/>
              </a:ext>
            </a:extLst>
          </p:cNvPr>
          <p:cNvSpPr>
            <a:spLocks noGrp="1"/>
          </p:cNvSpPr>
          <p:nvPr>
            <p:ph type="sldNum" sz="quarter" idx="12"/>
          </p:nvPr>
        </p:nvSpPr>
        <p:spPr/>
        <p:txBody>
          <a:bodyPr/>
          <a:lstStyle/>
          <a:p>
            <a:fld id="{B86B415A-1308-40B6-8CD2-F2EEF96FC26D}" type="slidenum">
              <a:rPr lang="en-IN" smtClean="0"/>
              <a:t>‹#›</a:t>
            </a:fld>
            <a:endParaRPr lang="en-IN"/>
          </a:p>
        </p:txBody>
      </p:sp>
    </p:spTree>
    <p:extLst>
      <p:ext uri="{BB962C8B-B14F-4D97-AF65-F5344CB8AC3E}">
        <p14:creationId xmlns:p14="http://schemas.microsoft.com/office/powerpoint/2010/main" val="1588343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A40-85CB-412D-9E5F-8FD6B4741E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68593E-EE8E-415C-A370-39660A01AE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CE5FAC-A2B3-4922-A037-27ECABB08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B41087-2AA0-4849-8801-F0082FE9B51D}"/>
              </a:ext>
            </a:extLst>
          </p:cNvPr>
          <p:cNvSpPr>
            <a:spLocks noGrp="1"/>
          </p:cNvSpPr>
          <p:nvPr>
            <p:ph type="dt" sz="half" idx="10"/>
          </p:nvPr>
        </p:nvSpPr>
        <p:spPr/>
        <p:txBody>
          <a:bodyPr/>
          <a:lstStyle/>
          <a:p>
            <a:fld id="{919A6D08-999E-4A5F-8D7E-EF1276C34814}" type="datetimeFigureOut">
              <a:rPr lang="en-IN" smtClean="0"/>
              <a:t>17-02-2020</a:t>
            </a:fld>
            <a:endParaRPr lang="en-IN"/>
          </a:p>
        </p:txBody>
      </p:sp>
      <p:sp>
        <p:nvSpPr>
          <p:cNvPr id="6" name="Footer Placeholder 5">
            <a:extLst>
              <a:ext uri="{FF2B5EF4-FFF2-40B4-BE49-F238E27FC236}">
                <a16:creationId xmlns:a16="http://schemas.microsoft.com/office/drawing/2014/main" id="{B55CA4F1-BED3-4845-922D-45747F0D3F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5D6D1E-BE1F-4A74-AA32-CE7370870B87}"/>
              </a:ext>
            </a:extLst>
          </p:cNvPr>
          <p:cNvSpPr>
            <a:spLocks noGrp="1"/>
          </p:cNvSpPr>
          <p:nvPr>
            <p:ph type="sldNum" sz="quarter" idx="12"/>
          </p:nvPr>
        </p:nvSpPr>
        <p:spPr/>
        <p:txBody>
          <a:bodyPr/>
          <a:lstStyle/>
          <a:p>
            <a:fld id="{B86B415A-1308-40B6-8CD2-F2EEF96FC26D}" type="slidenum">
              <a:rPr lang="en-IN" smtClean="0"/>
              <a:t>‹#›</a:t>
            </a:fld>
            <a:endParaRPr lang="en-IN"/>
          </a:p>
        </p:txBody>
      </p:sp>
    </p:spTree>
    <p:extLst>
      <p:ext uri="{BB962C8B-B14F-4D97-AF65-F5344CB8AC3E}">
        <p14:creationId xmlns:p14="http://schemas.microsoft.com/office/powerpoint/2010/main" val="325158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D055-3A51-4ED3-B4C5-0633AF6FC5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2AE30-60E5-4DC3-AA8C-DCE8D642C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EA296B-C373-4399-8132-DFE6A7A208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E68223-BA8F-4A56-B639-EE7227198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3C6E2-BB35-43F4-A435-9CFBD6673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64DD8A-8CEA-4AC3-A653-6A5F751A01C6}"/>
              </a:ext>
            </a:extLst>
          </p:cNvPr>
          <p:cNvSpPr>
            <a:spLocks noGrp="1"/>
          </p:cNvSpPr>
          <p:nvPr>
            <p:ph type="dt" sz="half" idx="10"/>
          </p:nvPr>
        </p:nvSpPr>
        <p:spPr/>
        <p:txBody>
          <a:bodyPr/>
          <a:lstStyle/>
          <a:p>
            <a:fld id="{919A6D08-999E-4A5F-8D7E-EF1276C34814}" type="datetimeFigureOut">
              <a:rPr lang="en-IN" smtClean="0"/>
              <a:t>17-02-2020</a:t>
            </a:fld>
            <a:endParaRPr lang="en-IN"/>
          </a:p>
        </p:txBody>
      </p:sp>
      <p:sp>
        <p:nvSpPr>
          <p:cNvPr id="8" name="Footer Placeholder 7">
            <a:extLst>
              <a:ext uri="{FF2B5EF4-FFF2-40B4-BE49-F238E27FC236}">
                <a16:creationId xmlns:a16="http://schemas.microsoft.com/office/drawing/2014/main" id="{7DAC3587-3537-42DF-B128-B53D4FAEB0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F5C32D-3E01-492C-84BD-233D2A1E7B16}"/>
              </a:ext>
            </a:extLst>
          </p:cNvPr>
          <p:cNvSpPr>
            <a:spLocks noGrp="1"/>
          </p:cNvSpPr>
          <p:nvPr>
            <p:ph type="sldNum" sz="quarter" idx="12"/>
          </p:nvPr>
        </p:nvSpPr>
        <p:spPr/>
        <p:txBody>
          <a:bodyPr/>
          <a:lstStyle/>
          <a:p>
            <a:fld id="{B86B415A-1308-40B6-8CD2-F2EEF96FC26D}" type="slidenum">
              <a:rPr lang="en-IN" smtClean="0"/>
              <a:t>‹#›</a:t>
            </a:fld>
            <a:endParaRPr lang="en-IN"/>
          </a:p>
        </p:txBody>
      </p:sp>
    </p:spTree>
    <p:extLst>
      <p:ext uri="{BB962C8B-B14F-4D97-AF65-F5344CB8AC3E}">
        <p14:creationId xmlns:p14="http://schemas.microsoft.com/office/powerpoint/2010/main" val="419968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4557-6DD6-42A1-83D4-B915115C13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232D1-8FAF-43F9-99EB-74DC5C8BBAB1}"/>
              </a:ext>
            </a:extLst>
          </p:cNvPr>
          <p:cNvSpPr>
            <a:spLocks noGrp="1"/>
          </p:cNvSpPr>
          <p:nvPr>
            <p:ph type="dt" sz="half" idx="10"/>
          </p:nvPr>
        </p:nvSpPr>
        <p:spPr/>
        <p:txBody>
          <a:bodyPr/>
          <a:lstStyle/>
          <a:p>
            <a:fld id="{919A6D08-999E-4A5F-8D7E-EF1276C34814}" type="datetimeFigureOut">
              <a:rPr lang="en-IN" smtClean="0"/>
              <a:t>17-02-2020</a:t>
            </a:fld>
            <a:endParaRPr lang="en-IN"/>
          </a:p>
        </p:txBody>
      </p:sp>
      <p:sp>
        <p:nvSpPr>
          <p:cNvPr id="4" name="Footer Placeholder 3">
            <a:extLst>
              <a:ext uri="{FF2B5EF4-FFF2-40B4-BE49-F238E27FC236}">
                <a16:creationId xmlns:a16="http://schemas.microsoft.com/office/drawing/2014/main" id="{F6335036-B010-4153-96E3-73B3572AAA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884526-79A7-4246-ACED-A8C5EBB06028}"/>
              </a:ext>
            </a:extLst>
          </p:cNvPr>
          <p:cNvSpPr>
            <a:spLocks noGrp="1"/>
          </p:cNvSpPr>
          <p:nvPr>
            <p:ph type="sldNum" sz="quarter" idx="12"/>
          </p:nvPr>
        </p:nvSpPr>
        <p:spPr/>
        <p:txBody>
          <a:bodyPr/>
          <a:lstStyle/>
          <a:p>
            <a:fld id="{B86B415A-1308-40B6-8CD2-F2EEF96FC26D}" type="slidenum">
              <a:rPr lang="en-IN" smtClean="0"/>
              <a:t>‹#›</a:t>
            </a:fld>
            <a:endParaRPr lang="en-IN"/>
          </a:p>
        </p:txBody>
      </p:sp>
    </p:spTree>
    <p:extLst>
      <p:ext uri="{BB962C8B-B14F-4D97-AF65-F5344CB8AC3E}">
        <p14:creationId xmlns:p14="http://schemas.microsoft.com/office/powerpoint/2010/main" val="263546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91CAD-DC43-4471-B4FC-5BAA9F069E11}"/>
              </a:ext>
            </a:extLst>
          </p:cNvPr>
          <p:cNvSpPr>
            <a:spLocks noGrp="1"/>
          </p:cNvSpPr>
          <p:nvPr>
            <p:ph type="dt" sz="half" idx="10"/>
          </p:nvPr>
        </p:nvSpPr>
        <p:spPr/>
        <p:txBody>
          <a:bodyPr/>
          <a:lstStyle/>
          <a:p>
            <a:fld id="{919A6D08-999E-4A5F-8D7E-EF1276C34814}" type="datetimeFigureOut">
              <a:rPr lang="en-IN" smtClean="0"/>
              <a:t>17-02-2020</a:t>
            </a:fld>
            <a:endParaRPr lang="en-IN"/>
          </a:p>
        </p:txBody>
      </p:sp>
      <p:sp>
        <p:nvSpPr>
          <p:cNvPr id="3" name="Footer Placeholder 2">
            <a:extLst>
              <a:ext uri="{FF2B5EF4-FFF2-40B4-BE49-F238E27FC236}">
                <a16:creationId xmlns:a16="http://schemas.microsoft.com/office/drawing/2014/main" id="{CFC1CB84-9770-4069-AE9E-102048535A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8CB99B-5019-468C-81F6-A164333A0080}"/>
              </a:ext>
            </a:extLst>
          </p:cNvPr>
          <p:cNvSpPr>
            <a:spLocks noGrp="1"/>
          </p:cNvSpPr>
          <p:nvPr>
            <p:ph type="sldNum" sz="quarter" idx="12"/>
          </p:nvPr>
        </p:nvSpPr>
        <p:spPr/>
        <p:txBody>
          <a:bodyPr/>
          <a:lstStyle/>
          <a:p>
            <a:fld id="{B86B415A-1308-40B6-8CD2-F2EEF96FC26D}" type="slidenum">
              <a:rPr lang="en-IN" smtClean="0"/>
              <a:t>‹#›</a:t>
            </a:fld>
            <a:endParaRPr lang="en-IN"/>
          </a:p>
        </p:txBody>
      </p:sp>
    </p:spTree>
    <p:extLst>
      <p:ext uri="{BB962C8B-B14F-4D97-AF65-F5344CB8AC3E}">
        <p14:creationId xmlns:p14="http://schemas.microsoft.com/office/powerpoint/2010/main" val="95449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6079-CF5D-424C-BA9A-BE19B645E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B9290E-013C-47A0-A7BA-462790C58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F2BA09-D606-4381-ADFA-CACD9AF76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98124-F6F6-4B46-92FF-F43ADE08253E}"/>
              </a:ext>
            </a:extLst>
          </p:cNvPr>
          <p:cNvSpPr>
            <a:spLocks noGrp="1"/>
          </p:cNvSpPr>
          <p:nvPr>
            <p:ph type="dt" sz="half" idx="10"/>
          </p:nvPr>
        </p:nvSpPr>
        <p:spPr/>
        <p:txBody>
          <a:bodyPr/>
          <a:lstStyle/>
          <a:p>
            <a:fld id="{919A6D08-999E-4A5F-8D7E-EF1276C34814}" type="datetimeFigureOut">
              <a:rPr lang="en-IN" smtClean="0"/>
              <a:t>17-02-2020</a:t>
            </a:fld>
            <a:endParaRPr lang="en-IN"/>
          </a:p>
        </p:txBody>
      </p:sp>
      <p:sp>
        <p:nvSpPr>
          <p:cNvPr id="6" name="Footer Placeholder 5">
            <a:extLst>
              <a:ext uri="{FF2B5EF4-FFF2-40B4-BE49-F238E27FC236}">
                <a16:creationId xmlns:a16="http://schemas.microsoft.com/office/drawing/2014/main" id="{78DDD125-EEDC-4FC3-8EB1-0B62AF07BC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4341EC-6425-46B9-8C7F-B2BE3A541945}"/>
              </a:ext>
            </a:extLst>
          </p:cNvPr>
          <p:cNvSpPr>
            <a:spLocks noGrp="1"/>
          </p:cNvSpPr>
          <p:nvPr>
            <p:ph type="sldNum" sz="quarter" idx="12"/>
          </p:nvPr>
        </p:nvSpPr>
        <p:spPr/>
        <p:txBody>
          <a:bodyPr/>
          <a:lstStyle/>
          <a:p>
            <a:fld id="{B86B415A-1308-40B6-8CD2-F2EEF96FC26D}" type="slidenum">
              <a:rPr lang="en-IN" smtClean="0"/>
              <a:t>‹#›</a:t>
            </a:fld>
            <a:endParaRPr lang="en-IN"/>
          </a:p>
        </p:txBody>
      </p:sp>
    </p:spTree>
    <p:extLst>
      <p:ext uri="{BB962C8B-B14F-4D97-AF65-F5344CB8AC3E}">
        <p14:creationId xmlns:p14="http://schemas.microsoft.com/office/powerpoint/2010/main" val="100016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774D-22C0-4940-8A27-AAD816A8A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562C6F-4FA1-4B37-BD86-CAC2B886FC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22B71F-D392-4F99-803C-EBF2800A0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BE509-B5E3-4F99-B924-0C26EADB3D9F}"/>
              </a:ext>
            </a:extLst>
          </p:cNvPr>
          <p:cNvSpPr>
            <a:spLocks noGrp="1"/>
          </p:cNvSpPr>
          <p:nvPr>
            <p:ph type="dt" sz="half" idx="10"/>
          </p:nvPr>
        </p:nvSpPr>
        <p:spPr/>
        <p:txBody>
          <a:bodyPr/>
          <a:lstStyle/>
          <a:p>
            <a:fld id="{919A6D08-999E-4A5F-8D7E-EF1276C34814}" type="datetimeFigureOut">
              <a:rPr lang="en-IN" smtClean="0"/>
              <a:t>17-02-2020</a:t>
            </a:fld>
            <a:endParaRPr lang="en-IN"/>
          </a:p>
        </p:txBody>
      </p:sp>
      <p:sp>
        <p:nvSpPr>
          <p:cNvPr id="6" name="Footer Placeholder 5">
            <a:extLst>
              <a:ext uri="{FF2B5EF4-FFF2-40B4-BE49-F238E27FC236}">
                <a16:creationId xmlns:a16="http://schemas.microsoft.com/office/drawing/2014/main" id="{3576CEF3-1AF6-4BD7-8AB3-D6AC8B6FA1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F2139F-522D-44E5-91A9-FCAB3CF4FF02}"/>
              </a:ext>
            </a:extLst>
          </p:cNvPr>
          <p:cNvSpPr>
            <a:spLocks noGrp="1"/>
          </p:cNvSpPr>
          <p:nvPr>
            <p:ph type="sldNum" sz="quarter" idx="12"/>
          </p:nvPr>
        </p:nvSpPr>
        <p:spPr/>
        <p:txBody>
          <a:bodyPr/>
          <a:lstStyle/>
          <a:p>
            <a:fld id="{B86B415A-1308-40B6-8CD2-F2EEF96FC26D}" type="slidenum">
              <a:rPr lang="en-IN" smtClean="0"/>
              <a:t>‹#›</a:t>
            </a:fld>
            <a:endParaRPr lang="en-IN"/>
          </a:p>
        </p:txBody>
      </p:sp>
    </p:spTree>
    <p:extLst>
      <p:ext uri="{BB962C8B-B14F-4D97-AF65-F5344CB8AC3E}">
        <p14:creationId xmlns:p14="http://schemas.microsoft.com/office/powerpoint/2010/main" val="355036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A7C52-7A96-490E-97F4-1EE097F2A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454EB3-3503-4290-AB23-688A0BC078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DF8D3-1243-4A2C-8BC4-402B719A6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A6D08-999E-4A5F-8D7E-EF1276C34814}" type="datetimeFigureOut">
              <a:rPr lang="en-IN" smtClean="0"/>
              <a:t>17-02-2020</a:t>
            </a:fld>
            <a:endParaRPr lang="en-IN"/>
          </a:p>
        </p:txBody>
      </p:sp>
      <p:sp>
        <p:nvSpPr>
          <p:cNvPr id="5" name="Footer Placeholder 4">
            <a:extLst>
              <a:ext uri="{FF2B5EF4-FFF2-40B4-BE49-F238E27FC236}">
                <a16:creationId xmlns:a16="http://schemas.microsoft.com/office/drawing/2014/main" id="{4A8C6564-AA5E-4C34-997D-811F1E0FE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205BEE-7953-4BAE-B3B1-F86327D4C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B415A-1308-40B6-8CD2-F2EEF96FC26D}" type="slidenum">
              <a:rPr lang="en-IN" smtClean="0"/>
              <a:t>‹#›</a:t>
            </a:fld>
            <a:endParaRPr lang="en-IN"/>
          </a:p>
        </p:txBody>
      </p:sp>
    </p:spTree>
    <p:extLst>
      <p:ext uri="{BB962C8B-B14F-4D97-AF65-F5344CB8AC3E}">
        <p14:creationId xmlns:p14="http://schemas.microsoft.com/office/powerpoint/2010/main" val="65984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dding.cool/2019/04/text-predi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2645-A9C3-4E29-9885-E9D36E0F82FD}"/>
              </a:ext>
            </a:extLst>
          </p:cNvPr>
          <p:cNvSpPr>
            <a:spLocks noGrp="1"/>
          </p:cNvSpPr>
          <p:nvPr>
            <p:ph type="ctrTitle"/>
          </p:nvPr>
        </p:nvSpPr>
        <p:spPr>
          <a:xfrm>
            <a:off x="0" y="2576789"/>
            <a:ext cx="12192000" cy="865463"/>
          </a:xfrm>
        </p:spPr>
        <p:txBody>
          <a:bodyPr>
            <a:normAutofit fontScale="90000"/>
          </a:bodyPr>
          <a:lstStyle/>
          <a:p>
            <a:r>
              <a:rPr lang="en-IN" dirty="0">
                <a:latin typeface="Aparajita" panose="02020603050405020304" pitchFamily="18" charset="0"/>
                <a:cs typeface="Aparajita" panose="02020603050405020304" pitchFamily="18" charset="0"/>
              </a:rPr>
              <a:t>Machine Learning</a:t>
            </a:r>
          </a:p>
        </p:txBody>
      </p:sp>
      <p:sp>
        <p:nvSpPr>
          <p:cNvPr id="3" name="Subtitle 2">
            <a:extLst>
              <a:ext uri="{FF2B5EF4-FFF2-40B4-BE49-F238E27FC236}">
                <a16:creationId xmlns:a16="http://schemas.microsoft.com/office/drawing/2014/main" id="{9924CB13-D00D-4320-82DF-1BAF0F4A6FC7}"/>
              </a:ext>
            </a:extLst>
          </p:cNvPr>
          <p:cNvSpPr>
            <a:spLocks noGrp="1"/>
          </p:cNvSpPr>
          <p:nvPr>
            <p:ph type="subTitle" idx="1"/>
          </p:nvPr>
        </p:nvSpPr>
        <p:spPr>
          <a:xfrm>
            <a:off x="7083770" y="3549029"/>
            <a:ext cx="4399722" cy="400119"/>
          </a:xfrm>
        </p:spPr>
        <p:txBody>
          <a:bodyPr>
            <a:normAutofit fontScale="92500" lnSpcReduction="10000"/>
          </a:bodyPr>
          <a:lstStyle/>
          <a:p>
            <a:r>
              <a:rPr lang="en-IN" dirty="0">
                <a:latin typeface="Aparajita" panose="02020603050405020304" pitchFamily="18" charset="0"/>
                <a:cs typeface="Aparajita" panose="02020603050405020304" pitchFamily="18" charset="0"/>
              </a:rPr>
              <a:t> </a:t>
            </a:r>
          </a:p>
        </p:txBody>
      </p:sp>
      <p:sp>
        <p:nvSpPr>
          <p:cNvPr id="5" name="Title 1">
            <a:extLst>
              <a:ext uri="{FF2B5EF4-FFF2-40B4-BE49-F238E27FC236}">
                <a16:creationId xmlns:a16="http://schemas.microsoft.com/office/drawing/2014/main" id="{6474CA26-EA5E-4EE6-A8D2-27D2AB8699B0}"/>
              </a:ext>
            </a:extLst>
          </p:cNvPr>
          <p:cNvSpPr txBox="1">
            <a:spLocks/>
          </p:cNvSpPr>
          <p:nvPr/>
        </p:nvSpPr>
        <p:spPr>
          <a:xfrm>
            <a:off x="8772939" y="3429000"/>
            <a:ext cx="3419061" cy="54409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dirty="0">
                <a:latin typeface="Aparajita" panose="02020603050405020304" pitchFamily="18" charset="0"/>
                <a:cs typeface="Aparajita" panose="02020603050405020304" pitchFamily="18" charset="0"/>
              </a:rPr>
              <a:t>Sandeep Singh</a:t>
            </a:r>
          </a:p>
        </p:txBody>
      </p:sp>
    </p:spTree>
    <p:extLst>
      <p:ext uri="{BB962C8B-B14F-4D97-AF65-F5344CB8AC3E}">
        <p14:creationId xmlns:p14="http://schemas.microsoft.com/office/powerpoint/2010/main" val="416697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Machine Learning Work Flow – Train Test Split</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980660"/>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latin typeface="Aparajita" panose="02020603050405020304" pitchFamily="18" charset="0"/>
                <a:cs typeface="Aparajita" panose="02020603050405020304" pitchFamily="18" charset="0"/>
              </a:rPr>
              <a:t>						</a:t>
            </a:r>
          </a:p>
          <a:p>
            <a:pPr marL="0" indent="0">
              <a:buNone/>
            </a:pPr>
            <a:endParaRPr lang="en-IN" dirty="0">
              <a:latin typeface="Aparajita" panose="02020603050405020304" pitchFamily="18" charset="0"/>
              <a:cs typeface="Aparajita" panose="02020603050405020304" pitchFamily="18" charset="0"/>
            </a:endParaRPr>
          </a:p>
        </p:txBody>
      </p:sp>
      <p:pic>
        <p:nvPicPr>
          <p:cNvPr id="1026" name="Picture 2">
            <a:extLst>
              <a:ext uri="{FF2B5EF4-FFF2-40B4-BE49-F238E27FC236}">
                <a16:creationId xmlns:a16="http://schemas.microsoft.com/office/drawing/2014/main" id="{74B84A71-F791-45C4-BA6F-668395CBA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343" y="740228"/>
            <a:ext cx="10392227" cy="611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35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Split Types</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602284"/>
            <a:ext cx="12191999" cy="6434620"/>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dirty="0">
                <a:latin typeface="Aparajita" panose="02020603050405020304" pitchFamily="18" charset="0"/>
                <a:cs typeface="Aparajita" panose="02020603050405020304" pitchFamily="18" charset="0"/>
              </a:rPr>
              <a:t>Train-Validation-Test Split</a:t>
            </a:r>
          </a:p>
          <a:p>
            <a:pPr marL="0" indent="0">
              <a:buNone/>
            </a:pPr>
            <a:endParaRPr lang="en-IN" dirty="0"/>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602284"/>
            <a:ext cx="12039115" cy="5043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Aparajita" panose="02020603050405020304" pitchFamily="18" charset="0"/>
                <a:cs typeface="Aparajita" panose="02020603050405020304" pitchFamily="18" charset="0"/>
              </a:rPr>
              <a:t>Train Test Split - 			Cross Validation- 	</a:t>
            </a:r>
          </a:p>
          <a:p>
            <a:pPr marL="3657600" lvl="8" indent="0">
              <a:buNone/>
            </a:pPr>
            <a:r>
              <a:rPr lang="en-IN" dirty="0">
                <a:latin typeface="Aparajita" panose="02020603050405020304" pitchFamily="18" charset="0"/>
                <a:cs typeface="Aparajita" panose="02020603050405020304" pitchFamily="18" charset="0"/>
              </a:rPr>
              <a:t>                             		</a:t>
            </a:r>
          </a:p>
          <a:p>
            <a:pPr marL="0" indent="0">
              <a:buNone/>
            </a:pPr>
            <a:endParaRPr lang="en-IN" dirty="0">
              <a:latin typeface="Aparajita" panose="02020603050405020304" pitchFamily="18" charset="0"/>
              <a:cs typeface="Aparajita" panose="02020603050405020304" pitchFamily="18" charset="0"/>
            </a:endParaRPr>
          </a:p>
        </p:txBody>
      </p:sp>
      <p:sp>
        <p:nvSpPr>
          <p:cNvPr id="6" name="Rectangle: Rounded Corners 5">
            <a:extLst>
              <a:ext uri="{FF2B5EF4-FFF2-40B4-BE49-F238E27FC236}">
                <a16:creationId xmlns:a16="http://schemas.microsoft.com/office/drawing/2014/main" id="{03265D03-8A54-4A5E-A04F-2CEA3D6BFB26}"/>
              </a:ext>
            </a:extLst>
          </p:cNvPr>
          <p:cNvSpPr/>
          <p:nvPr/>
        </p:nvSpPr>
        <p:spPr>
          <a:xfrm>
            <a:off x="516835" y="1096271"/>
            <a:ext cx="1630017" cy="1537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70% </a:t>
            </a:r>
          </a:p>
        </p:txBody>
      </p:sp>
      <p:sp>
        <p:nvSpPr>
          <p:cNvPr id="14" name="Rectangle: Rounded Corners 13">
            <a:extLst>
              <a:ext uri="{FF2B5EF4-FFF2-40B4-BE49-F238E27FC236}">
                <a16:creationId xmlns:a16="http://schemas.microsoft.com/office/drawing/2014/main" id="{A7227946-0F03-4B21-955E-00D2F6730AB0}"/>
              </a:ext>
            </a:extLst>
          </p:cNvPr>
          <p:cNvSpPr/>
          <p:nvPr/>
        </p:nvSpPr>
        <p:spPr>
          <a:xfrm>
            <a:off x="516834" y="2746167"/>
            <a:ext cx="1630017" cy="755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30%</a:t>
            </a:r>
          </a:p>
        </p:txBody>
      </p:sp>
      <p:sp>
        <p:nvSpPr>
          <p:cNvPr id="8" name="Right Brace 7">
            <a:extLst>
              <a:ext uri="{FF2B5EF4-FFF2-40B4-BE49-F238E27FC236}">
                <a16:creationId xmlns:a16="http://schemas.microsoft.com/office/drawing/2014/main" id="{A33461C2-93B5-4B13-AD9F-A94713455C38}"/>
              </a:ext>
            </a:extLst>
          </p:cNvPr>
          <p:cNvSpPr/>
          <p:nvPr/>
        </p:nvSpPr>
        <p:spPr>
          <a:xfrm>
            <a:off x="2299734" y="1204568"/>
            <a:ext cx="211071" cy="12603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BD51DC78-9BD2-4B16-9F87-1FB5CB53C8AB}"/>
              </a:ext>
            </a:extLst>
          </p:cNvPr>
          <p:cNvSpPr/>
          <p:nvPr/>
        </p:nvSpPr>
        <p:spPr>
          <a:xfrm>
            <a:off x="2331900" y="2794829"/>
            <a:ext cx="178903" cy="6341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a:extLst>
              <a:ext uri="{FF2B5EF4-FFF2-40B4-BE49-F238E27FC236}">
                <a16:creationId xmlns:a16="http://schemas.microsoft.com/office/drawing/2014/main" id="{C6E6B709-E484-41CB-98BA-D1BB611B5CAA}"/>
              </a:ext>
            </a:extLst>
          </p:cNvPr>
          <p:cNvSpPr txBox="1"/>
          <p:nvPr/>
        </p:nvSpPr>
        <p:spPr>
          <a:xfrm>
            <a:off x="2888974" y="1749287"/>
            <a:ext cx="643318" cy="369332"/>
          </a:xfrm>
          <a:prstGeom prst="rect">
            <a:avLst/>
          </a:prstGeom>
          <a:noFill/>
        </p:spPr>
        <p:txBody>
          <a:bodyPr wrap="none" rtlCol="0">
            <a:spAutoFit/>
          </a:bodyPr>
          <a:lstStyle/>
          <a:p>
            <a:r>
              <a:rPr lang="en-IN" dirty="0"/>
              <a:t>Train</a:t>
            </a:r>
          </a:p>
        </p:txBody>
      </p:sp>
      <p:sp>
        <p:nvSpPr>
          <p:cNvPr id="18" name="TextBox 17">
            <a:extLst>
              <a:ext uri="{FF2B5EF4-FFF2-40B4-BE49-F238E27FC236}">
                <a16:creationId xmlns:a16="http://schemas.microsoft.com/office/drawing/2014/main" id="{552D76A0-3F5C-4D24-9F18-A48C71539DDC}"/>
              </a:ext>
            </a:extLst>
          </p:cNvPr>
          <p:cNvSpPr txBox="1"/>
          <p:nvPr/>
        </p:nvSpPr>
        <p:spPr>
          <a:xfrm>
            <a:off x="2888974" y="2901187"/>
            <a:ext cx="555921" cy="369332"/>
          </a:xfrm>
          <a:prstGeom prst="rect">
            <a:avLst/>
          </a:prstGeom>
          <a:noFill/>
        </p:spPr>
        <p:txBody>
          <a:bodyPr wrap="none" rtlCol="0">
            <a:spAutoFit/>
          </a:bodyPr>
          <a:lstStyle/>
          <a:p>
            <a:r>
              <a:rPr lang="en-IN" dirty="0"/>
              <a:t>Test</a:t>
            </a:r>
          </a:p>
        </p:txBody>
      </p:sp>
      <p:sp>
        <p:nvSpPr>
          <p:cNvPr id="23" name="Rectangle: Rounded Corners 22">
            <a:extLst>
              <a:ext uri="{FF2B5EF4-FFF2-40B4-BE49-F238E27FC236}">
                <a16:creationId xmlns:a16="http://schemas.microsoft.com/office/drawing/2014/main" id="{DAAD5B2A-17BB-49E7-905E-8B446D71C672}"/>
              </a:ext>
            </a:extLst>
          </p:cNvPr>
          <p:cNvSpPr/>
          <p:nvPr/>
        </p:nvSpPr>
        <p:spPr>
          <a:xfrm>
            <a:off x="5357427" y="968096"/>
            <a:ext cx="1630017" cy="410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
        <p:nvSpPr>
          <p:cNvPr id="25" name="Rectangle: Rounded Corners 24">
            <a:extLst>
              <a:ext uri="{FF2B5EF4-FFF2-40B4-BE49-F238E27FC236}">
                <a16:creationId xmlns:a16="http://schemas.microsoft.com/office/drawing/2014/main" id="{81DBF699-F8C9-45A7-BF68-131EF1D86DE3}"/>
              </a:ext>
            </a:extLst>
          </p:cNvPr>
          <p:cNvSpPr/>
          <p:nvPr/>
        </p:nvSpPr>
        <p:spPr>
          <a:xfrm>
            <a:off x="5357427" y="1447456"/>
            <a:ext cx="1630017" cy="410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
        <p:nvSpPr>
          <p:cNvPr id="26" name="Rectangle: Rounded Corners 25">
            <a:extLst>
              <a:ext uri="{FF2B5EF4-FFF2-40B4-BE49-F238E27FC236}">
                <a16:creationId xmlns:a16="http://schemas.microsoft.com/office/drawing/2014/main" id="{97A9E91D-CAA0-4BF3-9DA6-4BA07E8AF6EB}"/>
              </a:ext>
            </a:extLst>
          </p:cNvPr>
          <p:cNvSpPr/>
          <p:nvPr/>
        </p:nvSpPr>
        <p:spPr>
          <a:xfrm>
            <a:off x="5347245" y="1902583"/>
            <a:ext cx="1630017" cy="410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
        <p:nvSpPr>
          <p:cNvPr id="27" name="Rectangle: Rounded Corners 26">
            <a:extLst>
              <a:ext uri="{FF2B5EF4-FFF2-40B4-BE49-F238E27FC236}">
                <a16:creationId xmlns:a16="http://schemas.microsoft.com/office/drawing/2014/main" id="{449F3829-9921-4D8B-8A16-626F215AE32F}"/>
              </a:ext>
            </a:extLst>
          </p:cNvPr>
          <p:cNvSpPr/>
          <p:nvPr/>
        </p:nvSpPr>
        <p:spPr>
          <a:xfrm>
            <a:off x="5360497" y="2381943"/>
            <a:ext cx="1630017" cy="410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
        <p:nvSpPr>
          <p:cNvPr id="28" name="Rectangle: Rounded Corners 27">
            <a:extLst>
              <a:ext uri="{FF2B5EF4-FFF2-40B4-BE49-F238E27FC236}">
                <a16:creationId xmlns:a16="http://schemas.microsoft.com/office/drawing/2014/main" id="{69D8CE5D-FD39-4CB8-94AB-C8D4C02E42E3}"/>
              </a:ext>
            </a:extLst>
          </p:cNvPr>
          <p:cNvSpPr/>
          <p:nvPr/>
        </p:nvSpPr>
        <p:spPr>
          <a:xfrm>
            <a:off x="5357427" y="2870881"/>
            <a:ext cx="1630017" cy="410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
        <p:nvSpPr>
          <p:cNvPr id="29" name="TextBox 28">
            <a:extLst>
              <a:ext uri="{FF2B5EF4-FFF2-40B4-BE49-F238E27FC236}">
                <a16:creationId xmlns:a16="http://schemas.microsoft.com/office/drawing/2014/main" id="{D1FCC521-162B-4271-B59C-D122ACDA7A99}"/>
              </a:ext>
            </a:extLst>
          </p:cNvPr>
          <p:cNvSpPr txBox="1"/>
          <p:nvPr/>
        </p:nvSpPr>
        <p:spPr>
          <a:xfrm>
            <a:off x="7351397" y="883101"/>
            <a:ext cx="5020737" cy="2031325"/>
          </a:xfrm>
          <a:prstGeom prst="rect">
            <a:avLst/>
          </a:prstGeom>
          <a:noFill/>
        </p:spPr>
        <p:txBody>
          <a:bodyPr wrap="square" rtlCol="0">
            <a:spAutoFit/>
          </a:bodyPr>
          <a:lstStyle/>
          <a:p>
            <a:r>
              <a:rPr lang="en-IN" dirty="0"/>
              <a:t>Randomly partition the dataset in </a:t>
            </a:r>
            <a:r>
              <a:rPr lang="en-IN" i="1" dirty="0"/>
              <a:t>n</a:t>
            </a:r>
            <a:r>
              <a:rPr lang="en-IN" dirty="0"/>
              <a:t> bins</a:t>
            </a:r>
          </a:p>
          <a:p>
            <a:r>
              <a:rPr lang="en-IN" dirty="0"/>
              <a:t>For every bin ( </a:t>
            </a:r>
            <a:r>
              <a:rPr lang="en-IN" i="1" dirty="0"/>
              <a:t>b</a:t>
            </a:r>
            <a:r>
              <a:rPr lang="en-IN" dirty="0"/>
              <a:t>):</a:t>
            </a:r>
          </a:p>
          <a:p>
            <a:pPr lvl="1"/>
            <a:r>
              <a:rPr lang="en-IN" dirty="0"/>
              <a:t>Train with the remaining ( </a:t>
            </a:r>
            <a:r>
              <a:rPr lang="en-IN" i="1" dirty="0"/>
              <a:t>n-1</a:t>
            </a:r>
            <a:r>
              <a:rPr lang="en-IN" dirty="0"/>
              <a:t>) bins.</a:t>
            </a:r>
          </a:p>
          <a:p>
            <a:pPr lvl="1"/>
            <a:r>
              <a:rPr lang="en-IN" dirty="0"/>
              <a:t>Test with </a:t>
            </a:r>
            <a:r>
              <a:rPr lang="en-IN" i="1" dirty="0"/>
              <a:t>b</a:t>
            </a:r>
            <a:r>
              <a:rPr lang="en-IN" dirty="0"/>
              <a:t> and obtain quality metric.</a:t>
            </a:r>
          </a:p>
          <a:p>
            <a:r>
              <a:rPr lang="en-IN" dirty="0"/>
              <a:t>Output the average of the </a:t>
            </a:r>
            <a:r>
              <a:rPr lang="en-IN" i="1" dirty="0"/>
              <a:t>n</a:t>
            </a:r>
            <a:r>
              <a:rPr lang="en-IN" dirty="0"/>
              <a:t> quality metrics obtained.</a:t>
            </a:r>
          </a:p>
          <a:p>
            <a:endParaRPr lang="en-IN" dirty="0"/>
          </a:p>
        </p:txBody>
      </p:sp>
      <p:sp>
        <p:nvSpPr>
          <p:cNvPr id="30" name="Rectangle: Rounded Corners 29">
            <a:extLst>
              <a:ext uri="{FF2B5EF4-FFF2-40B4-BE49-F238E27FC236}">
                <a16:creationId xmlns:a16="http://schemas.microsoft.com/office/drawing/2014/main" id="{5D393D8B-72F6-4C30-827B-70D6526A0F4C}"/>
              </a:ext>
            </a:extLst>
          </p:cNvPr>
          <p:cNvSpPr/>
          <p:nvPr/>
        </p:nvSpPr>
        <p:spPr>
          <a:xfrm>
            <a:off x="1159563" y="4608787"/>
            <a:ext cx="1630017" cy="1258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60%</a:t>
            </a:r>
          </a:p>
        </p:txBody>
      </p:sp>
      <p:sp>
        <p:nvSpPr>
          <p:cNvPr id="33" name="Rectangle: Rounded Corners 32">
            <a:extLst>
              <a:ext uri="{FF2B5EF4-FFF2-40B4-BE49-F238E27FC236}">
                <a16:creationId xmlns:a16="http://schemas.microsoft.com/office/drawing/2014/main" id="{9A276131-9924-43DD-90FE-48873B303C44}"/>
              </a:ext>
            </a:extLst>
          </p:cNvPr>
          <p:cNvSpPr/>
          <p:nvPr/>
        </p:nvSpPr>
        <p:spPr>
          <a:xfrm>
            <a:off x="1159563" y="5911102"/>
            <a:ext cx="1630017" cy="4056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
        <p:nvSpPr>
          <p:cNvPr id="34" name="Rectangle: Rounded Corners 33">
            <a:extLst>
              <a:ext uri="{FF2B5EF4-FFF2-40B4-BE49-F238E27FC236}">
                <a16:creationId xmlns:a16="http://schemas.microsoft.com/office/drawing/2014/main" id="{16ED514E-457C-4E37-8CE3-FD6CC57C05E4}"/>
              </a:ext>
            </a:extLst>
          </p:cNvPr>
          <p:cNvSpPr/>
          <p:nvPr/>
        </p:nvSpPr>
        <p:spPr>
          <a:xfrm>
            <a:off x="1159563" y="6361042"/>
            <a:ext cx="1630017" cy="428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
        <p:nvSpPr>
          <p:cNvPr id="35" name="TextBox 34">
            <a:extLst>
              <a:ext uri="{FF2B5EF4-FFF2-40B4-BE49-F238E27FC236}">
                <a16:creationId xmlns:a16="http://schemas.microsoft.com/office/drawing/2014/main" id="{0EEE7B52-48AC-4699-A52C-015D9F33B719}"/>
              </a:ext>
            </a:extLst>
          </p:cNvPr>
          <p:cNvSpPr txBox="1"/>
          <p:nvPr/>
        </p:nvSpPr>
        <p:spPr>
          <a:xfrm>
            <a:off x="4306953" y="3819594"/>
            <a:ext cx="7732165" cy="2862322"/>
          </a:xfrm>
          <a:prstGeom prst="rect">
            <a:avLst/>
          </a:prstGeom>
          <a:noFill/>
        </p:spPr>
        <p:txBody>
          <a:bodyPr wrap="square" rtlCol="0">
            <a:spAutoFit/>
          </a:bodyPr>
          <a:lstStyle/>
          <a:p>
            <a:pPr marL="285750" indent="-285750">
              <a:buFont typeface="Arial" panose="020B0604020202020204" pitchFamily="34" charset="0"/>
              <a:buChar char="•"/>
            </a:pPr>
            <a:r>
              <a:rPr lang="en-IN" dirty="0"/>
              <a:t>Randomly partition the dataset in 3 disjoint subsets (training, validation, and test sets).</a:t>
            </a:r>
          </a:p>
          <a:p>
            <a:pPr marL="285750" indent="-285750">
              <a:buFont typeface="Arial" panose="020B0604020202020204" pitchFamily="34" charset="0"/>
              <a:buChar char="•"/>
            </a:pPr>
            <a:r>
              <a:rPr lang="en-IN" dirty="0"/>
              <a:t>Initialize the hyperparameters</a:t>
            </a:r>
          </a:p>
          <a:p>
            <a:pPr marL="285750" indent="-285750">
              <a:buFont typeface="Arial" panose="020B0604020202020204" pitchFamily="34" charset="0"/>
              <a:buChar char="•"/>
            </a:pPr>
            <a:r>
              <a:rPr lang="en-IN" dirty="0"/>
              <a:t>Train with the train set.</a:t>
            </a:r>
          </a:p>
          <a:p>
            <a:pPr marL="285750" indent="-285750">
              <a:buFont typeface="Arial" panose="020B0604020202020204" pitchFamily="34" charset="0"/>
              <a:buChar char="•"/>
            </a:pPr>
            <a:r>
              <a:rPr lang="en-IN" dirty="0"/>
              <a:t>Evaluate on validation set.</a:t>
            </a:r>
          </a:p>
          <a:p>
            <a:pPr marL="285750" indent="-285750">
              <a:buFont typeface="Arial" panose="020B0604020202020204" pitchFamily="34" charset="0"/>
              <a:buChar char="•"/>
            </a:pPr>
            <a:r>
              <a:rPr lang="en-IN" dirty="0"/>
              <a:t>Update best performing hyperparameters.</a:t>
            </a:r>
          </a:p>
          <a:p>
            <a:pPr marL="285750" indent="-285750">
              <a:buFont typeface="Arial" panose="020B0604020202020204" pitchFamily="34" charset="0"/>
              <a:buChar char="•"/>
            </a:pPr>
            <a:r>
              <a:rPr lang="en-IN" dirty="0"/>
              <a:t>Recompute/modify the hyperparameters while maximum number of iterations not reached.</a:t>
            </a:r>
          </a:p>
          <a:p>
            <a:pPr marL="285750" indent="-285750">
              <a:buFont typeface="Arial" panose="020B0604020202020204" pitchFamily="34" charset="0"/>
              <a:buChar char="•"/>
            </a:pPr>
            <a:r>
              <a:rPr lang="en-IN" dirty="0"/>
              <a:t>Using the best performing hyperparameters, compute the definitive quality metric on the test set</a:t>
            </a:r>
          </a:p>
        </p:txBody>
      </p:sp>
    </p:spTree>
    <p:extLst>
      <p:ext uri="{BB962C8B-B14F-4D97-AF65-F5344CB8AC3E}">
        <p14:creationId xmlns:p14="http://schemas.microsoft.com/office/powerpoint/2010/main" val="289365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			Building Models – Big Picture</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301488" y="957420"/>
            <a:ext cx="11193046" cy="577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22" name="Subtitle 2">
            <a:extLst>
              <a:ext uri="{FF2B5EF4-FFF2-40B4-BE49-F238E27FC236}">
                <a16:creationId xmlns:a16="http://schemas.microsoft.com/office/drawing/2014/main" id="{9DD3C0FB-69BB-433A-B1B8-AE3A4C8C2664}"/>
              </a:ext>
            </a:extLst>
          </p:cNvPr>
          <p:cNvSpPr txBox="1">
            <a:spLocks/>
          </p:cNvSpPr>
          <p:nvPr/>
        </p:nvSpPr>
        <p:spPr>
          <a:xfrm>
            <a:off x="301488" y="957420"/>
            <a:ext cx="11193046" cy="577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6" name="Rectangle: Rounded Corners 5">
            <a:extLst>
              <a:ext uri="{FF2B5EF4-FFF2-40B4-BE49-F238E27FC236}">
                <a16:creationId xmlns:a16="http://schemas.microsoft.com/office/drawing/2014/main" id="{059778C5-1691-402D-9FF4-0D5D8CC99724}"/>
              </a:ext>
            </a:extLst>
          </p:cNvPr>
          <p:cNvSpPr/>
          <p:nvPr/>
        </p:nvSpPr>
        <p:spPr>
          <a:xfrm>
            <a:off x="0" y="2859157"/>
            <a:ext cx="1855304" cy="1785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Extraction</a:t>
            </a:r>
          </a:p>
          <a:p>
            <a:pPr algn="ctr"/>
            <a:r>
              <a:rPr lang="en-IN" b="1" dirty="0"/>
              <a:t>(Sql, Web scrapping, csv etc)</a:t>
            </a:r>
          </a:p>
        </p:txBody>
      </p:sp>
      <p:sp>
        <p:nvSpPr>
          <p:cNvPr id="19" name="Rectangle: Rounded Corners 18">
            <a:extLst>
              <a:ext uri="{FF2B5EF4-FFF2-40B4-BE49-F238E27FC236}">
                <a16:creationId xmlns:a16="http://schemas.microsoft.com/office/drawing/2014/main" id="{E7E38BC2-0764-41D4-BE2D-4F8593270A81}"/>
              </a:ext>
            </a:extLst>
          </p:cNvPr>
          <p:cNvSpPr/>
          <p:nvPr/>
        </p:nvSpPr>
        <p:spPr>
          <a:xfrm>
            <a:off x="4452731" y="2859157"/>
            <a:ext cx="1643269" cy="1785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Feature Engineering</a:t>
            </a:r>
          </a:p>
          <a:p>
            <a:pPr algn="ctr"/>
            <a:r>
              <a:rPr lang="en-IN" b="1" dirty="0"/>
              <a:t>(Dummies, RFE etc)</a:t>
            </a:r>
          </a:p>
        </p:txBody>
      </p:sp>
      <p:sp>
        <p:nvSpPr>
          <p:cNvPr id="20" name="Rectangle: Rounded Corners 19">
            <a:extLst>
              <a:ext uri="{FF2B5EF4-FFF2-40B4-BE49-F238E27FC236}">
                <a16:creationId xmlns:a16="http://schemas.microsoft.com/office/drawing/2014/main" id="{D60028A7-3C82-45CB-A6E4-48771E081343}"/>
              </a:ext>
            </a:extLst>
          </p:cNvPr>
          <p:cNvSpPr/>
          <p:nvPr/>
        </p:nvSpPr>
        <p:spPr>
          <a:xfrm>
            <a:off x="2231406" y="2859157"/>
            <a:ext cx="1643269" cy="1785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Cleaning</a:t>
            </a:r>
          </a:p>
          <a:p>
            <a:pPr algn="ctr"/>
            <a:r>
              <a:rPr lang="en-IN" b="1" dirty="0"/>
              <a:t>(null values, outliers etc)</a:t>
            </a:r>
          </a:p>
        </p:txBody>
      </p:sp>
      <p:sp>
        <p:nvSpPr>
          <p:cNvPr id="21" name="Rectangle: Rounded Corners 20">
            <a:extLst>
              <a:ext uri="{FF2B5EF4-FFF2-40B4-BE49-F238E27FC236}">
                <a16:creationId xmlns:a16="http://schemas.microsoft.com/office/drawing/2014/main" id="{A1D198A2-FCC9-43DD-B6BA-F489A21D1AD1}"/>
              </a:ext>
            </a:extLst>
          </p:cNvPr>
          <p:cNvSpPr/>
          <p:nvPr/>
        </p:nvSpPr>
        <p:spPr>
          <a:xfrm>
            <a:off x="6674056" y="2859157"/>
            <a:ext cx="1643269" cy="1785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Building Models</a:t>
            </a:r>
          </a:p>
        </p:txBody>
      </p:sp>
      <p:cxnSp>
        <p:nvCxnSpPr>
          <p:cNvPr id="8" name="Straight Arrow Connector 7">
            <a:extLst>
              <a:ext uri="{FF2B5EF4-FFF2-40B4-BE49-F238E27FC236}">
                <a16:creationId xmlns:a16="http://schemas.microsoft.com/office/drawing/2014/main" id="{DCAB0EC1-FB69-4970-8B1A-D39BAB54E603}"/>
              </a:ext>
            </a:extLst>
          </p:cNvPr>
          <p:cNvCxnSpPr>
            <a:cxnSpLocks/>
          </p:cNvCxnSpPr>
          <p:nvPr/>
        </p:nvCxnSpPr>
        <p:spPr>
          <a:xfrm flipV="1">
            <a:off x="8317325" y="2107096"/>
            <a:ext cx="1409771" cy="1321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44D6313-5A24-4420-BADA-BFEB5E1C716C}"/>
              </a:ext>
            </a:extLst>
          </p:cNvPr>
          <p:cNvCxnSpPr>
            <a:cxnSpLocks/>
            <a:stCxn id="21" idx="3"/>
          </p:cNvCxnSpPr>
          <p:nvPr/>
        </p:nvCxnSpPr>
        <p:spPr>
          <a:xfrm>
            <a:off x="8317325" y="3752022"/>
            <a:ext cx="1643269" cy="1350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C11C1BDE-CB5C-4977-A34A-7352A14C1C99}"/>
              </a:ext>
            </a:extLst>
          </p:cNvPr>
          <p:cNvSpPr/>
          <p:nvPr/>
        </p:nvSpPr>
        <p:spPr>
          <a:xfrm>
            <a:off x="9841186" y="582751"/>
            <a:ext cx="2221324" cy="28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Linear Regression,</a:t>
            </a:r>
          </a:p>
          <a:p>
            <a:pPr algn="ctr"/>
            <a:r>
              <a:rPr lang="en-IN" b="1" dirty="0"/>
              <a:t>Logistic Regression,</a:t>
            </a:r>
          </a:p>
          <a:p>
            <a:pPr algn="ctr"/>
            <a:r>
              <a:rPr lang="en-IN" b="1" dirty="0"/>
              <a:t>SVM,</a:t>
            </a:r>
          </a:p>
          <a:p>
            <a:pPr algn="ctr"/>
            <a:r>
              <a:rPr lang="en-IN" b="1" dirty="0"/>
              <a:t>Naïve Bayes,</a:t>
            </a:r>
          </a:p>
          <a:p>
            <a:pPr algn="ctr"/>
            <a:r>
              <a:rPr lang="en-IN" b="1" dirty="0"/>
              <a:t>Decision Trees,</a:t>
            </a:r>
          </a:p>
          <a:p>
            <a:pPr algn="ctr"/>
            <a:r>
              <a:rPr lang="en-IN" b="1" dirty="0"/>
              <a:t>Random Forest</a:t>
            </a:r>
          </a:p>
        </p:txBody>
      </p:sp>
      <p:sp>
        <p:nvSpPr>
          <p:cNvPr id="30" name="Rectangle: Rounded Corners 29">
            <a:extLst>
              <a:ext uri="{FF2B5EF4-FFF2-40B4-BE49-F238E27FC236}">
                <a16:creationId xmlns:a16="http://schemas.microsoft.com/office/drawing/2014/main" id="{589BDE0C-21D8-4516-B47F-DF4BADCA5E48}"/>
              </a:ext>
            </a:extLst>
          </p:cNvPr>
          <p:cNvSpPr/>
          <p:nvPr/>
        </p:nvSpPr>
        <p:spPr>
          <a:xfrm>
            <a:off x="9970676" y="3752022"/>
            <a:ext cx="2221324" cy="28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Clustering,</a:t>
            </a:r>
          </a:p>
          <a:p>
            <a:pPr algn="ctr"/>
            <a:r>
              <a:rPr lang="en-IN" b="1" dirty="0"/>
              <a:t>PCA,</a:t>
            </a:r>
          </a:p>
          <a:p>
            <a:pPr algn="ctr"/>
            <a:r>
              <a:rPr lang="en-IN" b="1" dirty="0"/>
              <a:t>K means</a:t>
            </a:r>
          </a:p>
        </p:txBody>
      </p:sp>
      <p:sp>
        <p:nvSpPr>
          <p:cNvPr id="13" name="TextBox 12">
            <a:extLst>
              <a:ext uri="{FF2B5EF4-FFF2-40B4-BE49-F238E27FC236}">
                <a16:creationId xmlns:a16="http://schemas.microsoft.com/office/drawing/2014/main" id="{666CAD6B-6106-47EA-B816-603FCDC61855}"/>
              </a:ext>
            </a:extLst>
          </p:cNvPr>
          <p:cNvSpPr txBox="1"/>
          <p:nvPr/>
        </p:nvSpPr>
        <p:spPr>
          <a:xfrm rot="18976421">
            <a:off x="8297186" y="2389017"/>
            <a:ext cx="1256800" cy="369332"/>
          </a:xfrm>
          <a:prstGeom prst="rect">
            <a:avLst/>
          </a:prstGeom>
          <a:noFill/>
        </p:spPr>
        <p:txBody>
          <a:bodyPr wrap="square" rtlCol="0">
            <a:spAutoFit/>
          </a:bodyPr>
          <a:lstStyle/>
          <a:p>
            <a:r>
              <a:rPr lang="en-IN" dirty="0"/>
              <a:t>Supervised</a:t>
            </a:r>
          </a:p>
        </p:txBody>
      </p:sp>
      <p:sp>
        <p:nvSpPr>
          <p:cNvPr id="34" name="TextBox 33">
            <a:extLst>
              <a:ext uri="{FF2B5EF4-FFF2-40B4-BE49-F238E27FC236}">
                <a16:creationId xmlns:a16="http://schemas.microsoft.com/office/drawing/2014/main" id="{60A5E305-B702-4C6F-84FF-3CFB5972C9B3}"/>
              </a:ext>
            </a:extLst>
          </p:cNvPr>
          <p:cNvSpPr txBox="1"/>
          <p:nvPr/>
        </p:nvSpPr>
        <p:spPr>
          <a:xfrm rot="2481346">
            <a:off x="8234654" y="4394010"/>
            <a:ext cx="1560701" cy="369332"/>
          </a:xfrm>
          <a:prstGeom prst="rect">
            <a:avLst/>
          </a:prstGeom>
          <a:noFill/>
        </p:spPr>
        <p:txBody>
          <a:bodyPr wrap="square" rtlCol="0">
            <a:spAutoFit/>
          </a:bodyPr>
          <a:lstStyle/>
          <a:p>
            <a:r>
              <a:rPr lang="en-IN" dirty="0"/>
              <a:t>Unsupervised</a:t>
            </a:r>
          </a:p>
        </p:txBody>
      </p:sp>
      <p:cxnSp>
        <p:nvCxnSpPr>
          <p:cNvPr id="35" name="Straight Arrow Connector 34">
            <a:extLst>
              <a:ext uri="{FF2B5EF4-FFF2-40B4-BE49-F238E27FC236}">
                <a16:creationId xmlns:a16="http://schemas.microsoft.com/office/drawing/2014/main" id="{412F9531-6FCD-480D-90DB-1E48DEE12805}"/>
              </a:ext>
            </a:extLst>
          </p:cNvPr>
          <p:cNvCxnSpPr>
            <a:cxnSpLocks/>
            <a:stCxn id="6" idx="3"/>
          </p:cNvCxnSpPr>
          <p:nvPr/>
        </p:nvCxnSpPr>
        <p:spPr>
          <a:xfrm>
            <a:off x="1855304" y="3752022"/>
            <a:ext cx="30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60B0224-590E-438E-934C-F86580A80BC8}"/>
              </a:ext>
            </a:extLst>
          </p:cNvPr>
          <p:cNvCxnSpPr>
            <a:cxnSpLocks/>
            <a:endCxn id="19" idx="1"/>
          </p:cNvCxnSpPr>
          <p:nvPr/>
        </p:nvCxnSpPr>
        <p:spPr>
          <a:xfrm>
            <a:off x="3874675" y="3752022"/>
            <a:ext cx="578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EE176B-F32D-4054-AB40-B8AA54266648}"/>
              </a:ext>
            </a:extLst>
          </p:cNvPr>
          <p:cNvCxnSpPr>
            <a:cxnSpLocks/>
          </p:cNvCxnSpPr>
          <p:nvPr/>
        </p:nvCxnSpPr>
        <p:spPr>
          <a:xfrm>
            <a:off x="6096000" y="3747053"/>
            <a:ext cx="578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CBF1537-8AD4-4774-B342-F9AB1BD4299C}"/>
              </a:ext>
            </a:extLst>
          </p:cNvPr>
          <p:cNvSpPr txBox="1"/>
          <p:nvPr/>
        </p:nvSpPr>
        <p:spPr>
          <a:xfrm>
            <a:off x="528643" y="839931"/>
            <a:ext cx="8610316" cy="369332"/>
          </a:xfrm>
          <a:prstGeom prst="rect">
            <a:avLst/>
          </a:prstGeom>
          <a:noFill/>
        </p:spPr>
        <p:txBody>
          <a:bodyPr wrap="square" rtlCol="0">
            <a:spAutoFit/>
          </a:bodyPr>
          <a:lstStyle/>
          <a:p>
            <a:r>
              <a:rPr lang="en-IN" b="1" dirty="0"/>
              <a:t>For Regression Problems: </a:t>
            </a:r>
            <a:r>
              <a:rPr lang="en-IN" dirty="0"/>
              <a:t>Linear, Decision Trees, Random Forests, SVM, KNN</a:t>
            </a:r>
            <a:r>
              <a:rPr lang="en-IN" b="1" dirty="0"/>
              <a:t>, </a:t>
            </a:r>
            <a:r>
              <a:rPr lang="en-IN" dirty="0"/>
              <a:t>Neural Nets</a:t>
            </a:r>
            <a:r>
              <a:rPr lang="en-IN" b="1" dirty="0"/>
              <a:t> </a:t>
            </a:r>
          </a:p>
        </p:txBody>
      </p:sp>
      <p:sp>
        <p:nvSpPr>
          <p:cNvPr id="44" name="TextBox 43">
            <a:extLst>
              <a:ext uri="{FF2B5EF4-FFF2-40B4-BE49-F238E27FC236}">
                <a16:creationId xmlns:a16="http://schemas.microsoft.com/office/drawing/2014/main" id="{3323171A-39CF-4E31-B6E0-721B9D4F8F9A}"/>
              </a:ext>
            </a:extLst>
          </p:cNvPr>
          <p:cNvSpPr txBox="1"/>
          <p:nvPr/>
        </p:nvSpPr>
        <p:spPr>
          <a:xfrm>
            <a:off x="528643" y="1534908"/>
            <a:ext cx="8610316" cy="369332"/>
          </a:xfrm>
          <a:prstGeom prst="rect">
            <a:avLst/>
          </a:prstGeom>
          <a:noFill/>
        </p:spPr>
        <p:txBody>
          <a:bodyPr wrap="square" rtlCol="0">
            <a:spAutoFit/>
          </a:bodyPr>
          <a:lstStyle/>
          <a:p>
            <a:r>
              <a:rPr lang="en-IN" b="1" dirty="0"/>
              <a:t>Classification Problems: </a:t>
            </a:r>
            <a:r>
              <a:rPr lang="en-IN" dirty="0"/>
              <a:t>Logistic, Decision Trees, Random Forests, SVM, KNN, Neural Nets</a:t>
            </a:r>
            <a:r>
              <a:rPr lang="en-IN" b="1" dirty="0"/>
              <a:t> </a:t>
            </a:r>
          </a:p>
        </p:txBody>
      </p:sp>
      <p:sp>
        <p:nvSpPr>
          <p:cNvPr id="45" name="TextBox 44">
            <a:extLst>
              <a:ext uri="{FF2B5EF4-FFF2-40B4-BE49-F238E27FC236}">
                <a16:creationId xmlns:a16="http://schemas.microsoft.com/office/drawing/2014/main" id="{868BF082-3571-4364-BC43-54E3A8EC07FB}"/>
              </a:ext>
            </a:extLst>
          </p:cNvPr>
          <p:cNvSpPr txBox="1"/>
          <p:nvPr/>
        </p:nvSpPr>
        <p:spPr>
          <a:xfrm>
            <a:off x="562865" y="2073052"/>
            <a:ext cx="8610316" cy="646331"/>
          </a:xfrm>
          <a:prstGeom prst="rect">
            <a:avLst/>
          </a:prstGeom>
          <a:noFill/>
        </p:spPr>
        <p:txBody>
          <a:bodyPr wrap="square" rtlCol="0">
            <a:spAutoFit/>
          </a:bodyPr>
          <a:lstStyle/>
          <a:p>
            <a:r>
              <a:rPr lang="en-IN" b="1" dirty="0"/>
              <a:t>TIME SERIES FORECASTING- </a:t>
            </a:r>
            <a:r>
              <a:rPr lang="en-IN" dirty="0"/>
              <a:t>When you want to predict with respect to time. ARMA, ARIMA, SARIMAX</a:t>
            </a:r>
          </a:p>
        </p:txBody>
      </p:sp>
    </p:spTree>
    <p:extLst>
      <p:ext uri="{BB962C8B-B14F-4D97-AF65-F5344CB8AC3E}">
        <p14:creationId xmlns:p14="http://schemas.microsoft.com/office/powerpoint/2010/main" val="278060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Feature Extraction and Engineering</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669234"/>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194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dirty="0"/>
              <a:t>Stats Models vs SKLearn for Linear Regression</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980660"/>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latin typeface="Aparajita" panose="02020603050405020304" pitchFamily="18" charset="0"/>
              <a:cs typeface="Aparajita" panose="02020603050405020304" pitchFamily="18" charset="0"/>
            </a:endParaRPr>
          </a:p>
        </p:txBody>
      </p:sp>
      <p:pic>
        <p:nvPicPr>
          <p:cNvPr id="6" name="Picture 4" descr="Image result for ironhack">
            <a:extLst>
              <a:ext uri="{FF2B5EF4-FFF2-40B4-BE49-F238E27FC236}">
                <a16:creationId xmlns:a16="http://schemas.microsoft.com/office/drawing/2014/main" id="{AA537866-5D33-4722-9257-E93C98C2A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874" y="5079421"/>
            <a:ext cx="774114" cy="836043"/>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257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Logistic Regression Model</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980660"/>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latin typeface="Aparajita" panose="02020603050405020304" pitchFamily="18" charset="0"/>
              <a:cs typeface="Aparajita" panose="02020603050405020304" pitchFamily="18" charset="0"/>
            </a:endParaRPr>
          </a:p>
        </p:txBody>
      </p:sp>
      <p:pic>
        <p:nvPicPr>
          <p:cNvPr id="6" name="Picture 4" descr="Image result for ironhack">
            <a:extLst>
              <a:ext uri="{FF2B5EF4-FFF2-40B4-BE49-F238E27FC236}">
                <a16:creationId xmlns:a16="http://schemas.microsoft.com/office/drawing/2014/main" id="{AA537866-5D33-4722-9257-E93C98C2A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874" y="5079421"/>
            <a:ext cx="774114" cy="836043"/>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7" name="Picture 33">
            <a:extLst>
              <a:ext uri="{FF2B5EF4-FFF2-40B4-BE49-F238E27FC236}">
                <a16:creationId xmlns:a16="http://schemas.microsoft.com/office/drawing/2014/main" id="{F43C1AF1-D560-471A-87C9-BA7285B6D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48" y="911951"/>
            <a:ext cx="3998216" cy="2170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4">
            <a:extLst>
              <a:ext uri="{FF2B5EF4-FFF2-40B4-BE49-F238E27FC236}">
                <a16:creationId xmlns:a16="http://schemas.microsoft.com/office/drawing/2014/main" id="{4675307D-8408-4169-9E83-CAA3A1772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942" y="3113916"/>
            <a:ext cx="4220499" cy="249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B759C32F-1257-4B9D-8E36-1C0A303D6287}"/>
              </a:ext>
            </a:extLst>
          </p:cNvPr>
          <p:cNvSpPr txBox="1"/>
          <p:nvPr/>
        </p:nvSpPr>
        <p:spPr>
          <a:xfrm>
            <a:off x="4745262" y="1649585"/>
            <a:ext cx="7293856" cy="646331"/>
          </a:xfrm>
          <a:prstGeom prst="rect">
            <a:avLst/>
          </a:prstGeom>
          <a:noFill/>
        </p:spPr>
        <p:txBody>
          <a:bodyPr wrap="none" rtlCol="0">
            <a:spAutoFit/>
          </a:bodyPr>
          <a:lstStyle/>
          <a:p>
            <a:r>
              <a:rPr lang="en-IN" dirty="0"/>
              <a:t>Y axis(Dependent Variable): Will the customer purchase the product or not?</a:t>
            </a:r>
          </a:p>
          <a:p>
            <a:endParaRPr lang="en-IN" dirty="0"/>
          </a:p>
        </p:txBody>
      </p:sp>
      <p:sp>
        <p:nvSpPr>
          <p:cNvPr id="10" name="TextBox 9">
            <a:extLst>
              <a:ext uri="{FF2B5EF4-FFF2-40B4-BE49-F238E27FC236}">
                <a16:creationId xmlns:a16="http://schemas.microsoft.com/office/drawing/2014/main" id="{1872BF04-C531-4EF2-A111-CB157A6A0BB6}"/>
              </a:ext>
            </a:extLst>
          </p:cNvPr>
          <p:cNvSpPr txBox="1"/>
          <p:nvPr/>
        </p:nvSpPr>
        <p:spPr>
          <a:xfrm>
            <a:off x="360658" y="3897084"/>
            <a:ext cx="6110904" cy="369332"/>
          </a:xfrm>
          <a:prstGeom prst="rect">
            <a:avLst/>
          </a:prstGeom>
          <a:noFill/>
        </p:spPr>
        <p:txBody>
          <a:bodyPr wrap="none" rtlCol="0">
            <a:spAutoFit/>
          </a:bodyPr>
          <a:lstStyle/>
          <a:p>
            <a:r>
              <a:rPr lang="en-IN" dirty="0"/>
              <a:t>Let’s apply Linear regression to predict our dependent variable </a:t>
            </a:r>
          </a:p>
        </p:txBody>
      </p:sp>
    </p:spTree>
    <p:extLst>
      <p:ext uri="{BB962C8B-B14F-4D97-AF65-F5344CB8AC3E}">
        <p14:creationId xmlns:p14="http://schemas.microsoft.com/office/powerpoint/2010/main" val="351130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It could fail</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980660"/>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latin typeface="Aparajita" panose="02020603050405020304" pitchFamily="18" charset="0"/>
              <a:cs typeface="Aparajita" panose="02020603050405020304" pitchFamily="18" charset="0"/>
            </a:endParaRPr>
          </a:p>
        </p:txBody>
      </p:sp>
      <p:pic>
        <p:nvPicPr>
          <p:cNvPr id="7" name="Picture 6">
            <a:extLst>
              <a:ext uri="{FF2B5EF4-FFF2-40B4-BE49-F238E27FC236}">
                <a16:creationId xmlns:a16="http://schemas.microsoft.com/office/drawing/2014/main" id="{35C5C8E4-CE74-42C5-B7AB-2B8B543D639A}"/>
              </a:ext>
            </a:extLst>
          </p:cNvPr>
          <p:cNvPicPr>
            <a:picLocks noChangeAspect="1"/>
          </p:cNvPicPr>
          <p:nvPr/>
        </p:nvPicPr>
        <p:blipFill>
          <a:blip r:embed="rId2"/>
          <a:stretch>
            <a:fillRect/>
          </a:stretch>
        </p:blipFill>
        <p:spPr>
          <a:xfrm>
            <a:off x="104568" y="821635"/>
            <a:ext cx="8849666" cy="3405808"/>
          </a:xfrm>
          <a:prstGeom prst="rect">
            <a:avLst/>
          </a:prstGeom>
        </p:spPr>
      </p:pic>
      <p:sp>
        <p:nvSpPr>
          <p:cNvPr id="8" name="TextBox 7">
            <a:extLst>
              <a:ext uri="{FF2B5EF4-FFF2-40B4-BE49-F238E27FC236}">
                <a16:creationId xmlns:a16="http://schemas.microsoft.com/office/drawing/2014/main" id="{AA24F60D-F958-444B-B0AF-844341830502}"/>
              </a:ext>
            </a:extLst>
          </p:cNvPr>
          <p:cNvSpPr txBox="1"/>
          <p:nvPr/>
        </p:nvSpPr>
        <p:spPr>
          <a:xfrm>
            <a:off x="450574" y="4651513"/>
            <a:ext cx="11449877" cy="1200329"/>
          </a:xfrm>
          <a:prstGeom prst="rect">
            <a:avLst/>
          </a:prstGeom>
          <a:noFill/>
        </p:spPr>
        <p:txBody>
          <a:bodyPr wrap="square" rtlCol="0">
            <a:spAutoFit/>
          </a:bodyPr>
          <a:lstStyle/>
          <a:p>
            <a:pPr marL="285750" indent="-285750">
              <a:buFont typeface="Arial" panose="020B0604020202020204" pitchFamily="34" charset="0"/>
              <a:buChar char="•"/>
            </a:pPr>
            <a:r>
              <a:rPr lang="en-IN" dirty="0"/>
              <a:t>Adding a new guy with high income should not change your conclusion on where you draw the threshold line. But in this case, it’s not true. Adding him will definitely change your best fit line. </a:t>
            </a:r>
          </a:p>
          <a:p>
            <a:pPr marL="285750" indent="-285750">
              <a:buFont typeface="Arial" panose="020B0604020202020204" pitchFamily="34" charset="0"/>
              <a:buChar char="•"/>
            </a:pPr>
            <a:r>
              <a:rPr lang="en-IN" dirty="0"/>
              <a:t>And that best fit line will move the threshold to some other point.</a:t>
            </a:r>
          </a:p>
          <a:p>
            <a:pPr marL="285750" indent="-285750">
              <a:buFont typeface="Arial" panose="020B0604020202020204" pitchFamily="34" charset="0"/>
              <a:buChar char="•"/>
            </a:pPr>
            <a:r>
              <a:rPr lang="en-IN" dirty="0"/>
              <a:t>This is the problem with linear regression, it keeps on changing the best fit line.</a:t>
            </a:r>
          </a:p>
        </p:txBody>
      </p:sp>
    </p:spTree>
    <p:extLst>
      <p:ext uri="{BB962C8B-B14F-4D97-AF65-F5344CB8AC3E}">
        <p14:creationId xmlns:p14="http://schemas.microsoft.com/office/powerpoint/2010/main" val="785711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How and why Logistic Model Works ?</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980660"/>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latin typeface="Aparajita" panose="02020603050405020304" pitchFamily="18" charset="0"/>
              <a:cs typeface="Aparajita" panose="02020603050405020304" pitchFamily="18" charset="0"/>
            </a:endParaRPr>
          </a:p>
        </p:txBody>
      </p:sp>
      <p:pic>
        <p:nvPicPr>
          <p:cNvPr id="9" name="Picture 11">
            <a:extLst>
              <a:ext uri="{FF2B5EF4-FFF2-40B4-BE49-F238E27FC236}">
                <a16:creationId xmlns:a16="http://schemas.microsoft.com/office/drawing/2014/main" id="{466F7945-FBC8-4FAD-A7F1-4C1629320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149" y="931399"/>
            <a:ext cx="6256009" cy="3470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12">
            <a:extLst>
              <a:ext uri="{FF2B5EF4-FFF2-40B4-BE49-F238E27FC236}">
                <a16:creationId xmlns:a16="http://schemas.microsoft.com/office/drawing/2014/main" id="{5BA94E5B-204E-46AC-A85D-3296A4671AD5}"/>
              </a:ext>
            </a:extLst>
          </p:cNvPr>
          <p:cNvSpPr>
            <a:spLocks/>
          </p:cNvSpPr>
          <p:nvPr/>
        </p:nvSpPr>
        <p:spPr bwMode="auto">
          <a:xfrm>
            <a:off x="6718852" y="1624787"/>
            <a:ext cx="4259934" cy="2367435"/>
          </a:xfrm>
          <a:custGeom>
            <a:avLst/>
            <a:gdLst>
              <a:gd name="T0" fmla="+- 0 12849 7861"/>
              <a:gd name="T1" fmla="*/ T0 w 7080"/>
              <a:gd name="T2" fmla="+- 0 1207 1192"/>
              <a:gd name="T3" fmla="*/ 1207 h 3912"/>
              <a:gd name="T4" fmla="+- 0 12590 7861"/>
              <a:gd name="T5" fmla="*/ T4 w 7080"/>
              <a:gd name="T6" fmla="+- 0 1222 1192"/>
              <a:gd name="T7" fmla="*/ 1222 h 3912"/>
              <a:gd name="T8" fmla="+- 0 12444 7861"/>
              <a:gd name="T9" fmla="*/ T8 w 7080"/>
              <a:gd name="T10" fmla="+- 0 1241 1192"/>
              <a:gd name="T11" fmla="*/ 1241 h 3912"/>
              <a:gd name="T12" fmla="+- 0 12258 7861"/>
              <a:gd name="T13" fmla="*/ T12 w 7080"/>
              <a:gd name="T14" fmla="+- 0 1328 1192"/>
              <a:gd name="T15" fmla="*/ 1328 h 3912"/>
              <a:gd name="T16" fmla="+- 0 12138 7861"/>
              <a:gd name="T17" fmla="*/ T16 w 7080"/>
              <a:gd name="T18" fmla="+- 0 1424 1192"/>
              <a:gd name="T19" fmla="*/ 1424 h 3912"/>
              <a:gd name="T20" fmla="+- 0 12039 7861"/>
              <a:gd name="T21" fmla="*/ T20 w 7080"/>
              <a:gd name="T22" fmla="+- 0 1548 1192"/>
              <a:gd name="T23" fmla="*/ 1548 h 3912"/>
              <a:gd name="T24" fmla="+- 0 11952 7861"/>
              <a:gd name="T25" fmla="*/ T24 w 7080"/>
              <a:gd name="T26" fmla="+- 0 1691 1192"/>
              <a:gd name="T27" fmla="*/ 1691 h 3912"/>
              <a:gd name="T28" fmla="+- 0 11877 7861"/>
              <a:gd name="T29" fmla="*/ T28 w 7080"/>
              <a:gd name="T30" fmla="+- 0 1828 1192"/>
              <a:gd name="T31" fmla="*/ 1828 h 3912"/>
              <a:gd name="T32" fmla="+- 0 11819 7861"/>
              <a:gd name="T33" fmla="*/ T32 w 7080"/>
              <a:gd name="T34" fmla="+- 0 1951 1192"/>
              <a:gd name="T35" fmla="*/ 1951 h 3912"/>
              <a:gd name="T36" fmla="+- 0 11766 7861"/>
              <a:gd name="T37" fmla="*/ T36 w 7080"/>
              <a:gd name="T38" fmla="+- 0 2085 1192"/>
              <a:gd name="T39" fmla="*/ 2085 h 3912"/>
              <a:gd name="T40" fmla="+- 0 11712 7861"/>
              <a:gd name="T41" fmla="*/ T40 w 7080"/>
              <a:gd name="T42" fmla="+- 0 2238 1192"/>
              <a:gd name="T43" fmla="*/ 2238 h 3912"/>
              <a:gd name="T44" fmla="+- 0 11651 7861"/>
              <a:gd name="T45" fmla="*/ T44 w 7080"/>
              <a:gd name="T46" fmla="+- 0 2420 1192"/>
              <a:gd name="T47" fmla="*/ 2420 h 3912"/>
              <a:gd name="T48" fmla="+- 0 11611 7861"/>
              <a:gd name="T49" fmla="*/ T48 w 7080"/>
              <a:gd name="T50" fmla="+- 0 2549 1192"/>
              <a:gd name="T51" fmla="*/ 2549 h 3912"/>
              <a:gd name="T52" fmla="+- 0 11567 7861"/>
              <a:gd name="T53" fmla="*/ T52 w 7080"/>
              <a:gd name="T54" fmla="+- 0 2693 1192"/>
              <a:gd name="T55" fmla="*/ 2693 h 3912"/>
              <a:gd name="T56" fmla="+- 0 11523 7861"/>
              <a:gd name="T57" fmla="*/ T56 w 7080"/>
              <a:gd name="T58" fmla="+- 0 2848 1192"/>
              <a:gd name="T59" fmla="*/ 2848 h 3912"/>
              <a:gd name="T60" fmla="+- 0 11477 7861"/>
              <a:gd name="T61" fmla="*/ T60 w 7080"/>
              <a:gd name="T62" fmla="+- 0 3010 1192"/>
              <a:gd name="T63" fmla="*/ 3010 h 3912"/>
              <a:gd name="T64" fmla="+- 0 11431 7861"/>
              <a:gd name="T65" fmla="*/ T64 w 7080"/>
              <a:gd name="T66" fmla="+- 0 3173 1192"/>
              <a:gd name="T67" fmla="*/ 3173 h 3912"/>
              <a:gd name="T68" fmla="+- 0 11385 7861"/>
              <a:gd name="T69" fmla="*/ T68 w 7080"/>
              <a:gd name="T70" fmla="+- 0 3333 1192"/>
              <a:gd name="T71" fmla="*/ 3333 h 3912"/>
              <a:gd name="T72" fmla="+- 0 11340 7861"/>
              <a:gd name="T73" fmla="*/ T72 w 7080"/>
              <a:gd name="T74" fmla="+- 0 3485 1192"/>
              <a:gd name="T75" fmla="*/ 3485 h 3912"/>
              <a:gd name="T76" fmla="+- 0 11293 7861"/>
              <a:gd name="T77" fmla="*/ T76 w 7080"/>
              <a:gd name="T78" fmla="+- 0 3638 1192"/>
              <a:gd name="T79" fmla="*/ 3638 h 3912"/>
              <a:gd name="T80" fmla="+- 0 11243 7861"/>
              <a:gd name="T81" fmla="*/ T80 w 7080"/>
              <a:gd name="T82" fmla="+- 0 3804 1192"/>
              <a:gd name="T83" fmla="*/ 3804 h 3912"/>
              <a:gd name="T84" fmla="+- 0 11194 7861"/>
              <a:gd name="T85" fmla="*/ T84 w 7080"/>
              <a:gd name="T86" fmla="+- 0 3968 1192"/>
              <a:gd name="T87" fmla="*/ 3968 h 3912"/>
              <a:gd name="T88" fmla="+- 0 11144 7861"/>
              <a:gd name="T89" fmla="*/ T88 w 7080"/>
              <a:gd name="T90" fmla="+- 0 4126 1192"/>
              <a:gd name="T91" fmla="*/ 4126 h 3912"/>
              <a:gd name="T92" fmla="+- 0 11096 7861"/>
              <a:gd name="T93" fmla="*/ T92 w 7080"/>
              <a:gd name="T94" fmla="+- 0 4273 1192"/>
              <a:gd name="T95" fmla="*/ 4273 h 3912"/>
              <a:gd name="T96" fmla="+- 0 11047 7861"/>
              <a:gd name="T97" fmla="*/ T96 w 7080"/>
              <a:gd name="T98" fmla="+- 0 4404 1192"/>
              <a:gd name="T99" fmla="*/ 4404 h 3912"/>
              <a:gd name="T100" fmla="+- 0 10949 7861"/>
              <a:gd name="T101" fmla="*/ T100 w 7080"/>
              <a:gd name="T102" fmla="+- 0 4601 1192"/>
              <a:gd name="T103" fmla="*/ 4601 h 3912"/>
              <a:gd name="T104" fmla="+- 0 10853 7861"/>
              <a:gd name="T105" fmla="*/ T104 w 7080"/>
              <a:gd name="T106" fmla="+- 0 4707 1192"/>
              <a:gd name="T107" fmla="*/ 4707 h 3912"/>
              <a:gd name="T108" fmla="+- 0 10696 7861"/>
              <a:gd name="T109" fmla="*/ T108 w 7080"/>
              <a:gd name="T110" fmla="+- 0 4800 1192"/>
              <a:gd name="T111" fmla="*/ 4800 h 3912"/>
              <a:gd name="T112" fmla="+- 0 10561 7861"/>
              <a:gd name="T113" fmla="*/ T112 w 7080"/>
              <a:gd name="T114" fmla="+- 0 4869 1192"/>
              <a:gd name="T115" fmla="*/ 4869 h 3912"/>
              <a:gd name="T116" fmla="+- 0 10404 7861"/>
              <a:gd name="T117" fmla="*/ T116 w 7080"/>
              <a:gd name="T118" fmla="+- 0 4916 1192"/>
              <a:gd name="T119" fmla="*/ 4916 h 3912"/>
              <a:gd name="T120" fmla="+- 0 10241 7861"/>
              <a:gd name="T121" fmla="*/ T120 w 7080"/>
              <a:gd name="T122" fmla="+- 0 4948 1192"/>
              <a:gd name="T123" fmla="*/ 4948 h 3912"/>
              <a:gd name="T124" fmla="+- 0 10121 7861"/>
              <a:gd name="T125" fmla="*/ T124 w 7080"/>
              <a:gd name="T126" fmla="+- 0 4966 1192"/>
              <a:gd name="T127" fmla="*/ 4966 h 3912"/>
              <a:gd name="T128" fmla="+- 0 9984 7861"/>
              <a:gd name="T129" fmla="*/ T128 w 7080"/>
              <a:gd name="T130" fmla="+- 0 4981 1192"/>
              <a:gd name="T131" fmla="*/ 4981 h 3912"/>
              <a:gd name="T132" fmla="+- 0 9809 7861"/>
              <a:gd name="T133" fmla="*/ T132 w 7080"/>
              <a:gd name="T134" fmla="+- 0 4996 1192"/>
              <a:gd name="T135" fmla="*/ 4996 h 3912"/>
              <a:gd name="T136" fmla="+- 0 9574 7861"/>
              <a:gd name="T137" fmla="*/ T136 w 7080"/>
              <a:gd name="T138" fmla="+- 0 5013 1192"/>
              <a:gd name="T139" fmla="*/ 5013 h 3912"/>
              <a:gd name="T140" fmla="+- 0 8565 7861"/>
              <a:gd name="T141" fmla="*/ T140 w 7080"/>
              <a:gd name="T142" fmla="+- 0 5069 1192"/>
              <a:gd name="T143" fmla="*/ 5069 h 3912"/>
              <a:gd name="T144" fmla="+- 0 7861 7861"/>
              <a:gd name="T145" fmla="*/ T144 w 7080"/>
              <a:gd name="T146" fmla="+- 0 5104 1192"/>
              <a:gd name="T147" fmla="*/ 5104 h 39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7080" h="3912">
                <a:moveTo>
                  <a:pt x="7080" y="0"/>
                </a:moveTo>
                <a:lnTo>
                  <a:pt x="4988" y="15"/>
                </a:lnTo>
                <a:lnTo>
                  <a:pt x="4841" y="23"/>
                </a:lnTo>
                <a:lnTo>
                  <a:pt x="4729" y="30"/>
                </a:lnTo>
                <a:lnTo>
                  <a:pt x="4646" y="39"/>
                </a:lnTo>
                <a:lnTo>
                  <a:pt x="4583" y="49"/>
                </a:lnTo>
                <a:lnTo>
                  <a:pt x="4492" y="81"/>
                </a:lnTo>
                <a:lnTo>
                  <a:pt x="4397" y="136"/>
                </a:lnTo>
                <a:lnTo>
                  <a:pt x="4333" y="180"/>
                </a:lnTo>
                <a:lnTo>
                  <a:pt x="4277" y="232"/>
                </a:lnTo>
                <a:lnTo>
                  <a:pt x="4226" y="291"/>
                </a:lnTo>
                <a:lnTo>
                  <a:pt x="4178" y="356"/>
                </a:lnTo>
                <a:lnTo>
                  <a:pt x="4134" y="425"/>
                </a:lnTo>
                <a:lnTo>
                  <a:pt x="4091" y="499"/>
                </a:lnTo>
                <a:lnTo>
                  <a:pt x="4048" y="576"/>
                </a:lnTo>
                <a:lnTo>
                  <a:pt x="4016" y="636"/>
                </a:lnTo>
                <a:lnTo>
                  <a:pt x="3986" y="697"/>
                </a:lnTo>
                <a:lnTo>
                  <a:pt x="3958" y="759"/>
                </a:lnTo>
                <a:lnTo>
                  <a:pt x="3931" y="824"/>
                </a:lnTo>
                <a:lnTo>
                  <a:pt x="3905" y="893"/>
                </a:lnTo>
                <a:lnTo>
                  <a:pt x="3878" y="967"/>
                </a:lnTo>
                <a:lnTo>
                  <a:pt x="3851" y="1046"/>
                </a:lnTo>
                <a:lnTo>
                  <a:pt x="3822" y="1133"/>
                </a:lnTo>
                <a:lnTo>
                  <a:pt x="3790" y="1228"/>
                </a:lnTo>
                <a:lnTo>
                  <a:pt x="3770" y="1290"/>
                </a:lnTo>
                <a:lnTo>
                  <a:pt x="3750" y="1357"/>
                </a:lnTo>
                <a:lnTo>
                  <a:pt x="3728" y="1427"/>
                </a:lnTo>
                <a:lnTo>
                  <a:pt x="3706" y="1501"/>
                </a:lnTo>
                <a:lnTo>
                  <a:pt x="3684" y="1578"/>
                </a:lnTo>
                <a:lnTo>
                  <a:pt x="3662" y="1656"/>
                </a:lnTo>
                <a:lnTo>
                  <a:pt x="3639" y="1737"/>
                </a:lnTo>
                <a:lnTo>
                  <a:pt x="3616" y="1818"/>
                </a:lnTo>
                <a:lnTo>
                  <a:pt x="3593" y="1900"/>
                </a:lnTo>
                <a:lnTo>
                  <a:pt x="3570" y="1981"/>
                </a:lnTo>
                <a:lnTo>
                  <a:pt x="3547" y="2062"/>
                </a:lnTo>
                <a:lnTo>
                  <a:pt x="3524" y="2141"/>
                </a:lnTo>
                <a:lnTo>
                  <a:pt x="3501" y="2219"/>
                </a:lnTo>
                <a:lnTo>
                  <a:pt x="3479" y="2293"/>
                </a:lnTo>
                <a:lnTo>
                  <a:pt x="3457" y="2365"/>
                </a:lnTo>
                <a:lnTo>
                  <a:pt x="3432" y="2446"/>
                </a:lnTo>
                <a:lnTo>
                  <a:pt x="3407" y="2529"/>
                </a:lnTo>
                <a:lnTo>
                  <a:pt x="3382" y="2612"/>
                </a:lnTo>
                <a:lnTo>
                  <a:pt x="3357" y="2694"/>
                </a:lnTo>
                <a:lnTo>
                  <a:pt x="3333" y="2776"/>
                </a:lnTo>
                <a:lnTo>
                  <a:pt x="3308" y="2856"/>
                </a:lnTo>
                <a:lnTo>
                  <a:pt x="3283" y="2934"/>
                </a:lnTo>
                <a:lnTo>
                  <a:pt x="3259" y="3010"/>
                </a:lnTo>
                <a:lnTo>
                  <a:pt x="3235" y="3081"/>
                </a:lnTo>
                <a:lnTo>
                  <a:pt x="3211" y="3149"/>
                </a:lnTo>
                <a:lnTo>
                  <a:pt x="3186" y="3212"/>
                </a:lnTo>
                <a:lnTo>
                  <a:pt x="3162" y="3269"/>
                </a:lnTo>
                <a:lnTo>
                  <a:pt x="3088" y="3409"/>
                </a:lnTo>
                <a:lnTo>
                  <a:pt x="3040" y="3471"/>
                </a:lnTo>
                <a:lnTo>
                  <a:pt x="2992" y="3515"/>
                </a:lnTo>
                <a:lnTo>
                  <a:pt x="2891" y="3577"/>
                </a:lnTo>
                <a:lnTo>
                  <a:pt x="2835" y="3608"/>
                </a:lnTo>
                <a:lnTo>
                  <a:pt x="2768" y="3646"/>
                </a:lnTo>
                <a:lnTo>
                  <a:pt x="2700" y="3677"/>
                </a:lnTo>
                <a:lnTo>
                  <a:pt x="2627" y="3702"/>
                </a:lnTo>
                <a:lnTo>
                  <a:pt x="2543" y="3724"/>
                </a:lnTo>
                <a:lnTo>
                  <a:pt x="2441" y="3745"/>
                </a:lnTo>
                <a:lnTo>
                  <a:pt x="2380" y="3756"/>
                </a:lnTo>
                <a:lnTo>
                  <a:pt x="2321" y="3765"/>
                </a:lnTo>
                <a:lnTo>
                  <a:pt x="2260" y="3774"/>
                </a:lnTo>
                <a:lnTo>
                  <a:pt x="2195" y="3782"/>
                </a:lnTo>
                <a:lnTo>
                  <a:pt x="2123" y="3789"/>
                </a:lnTo>
                <a:lnTo>
                  <a:pt x="2041" y="3796"/>
                </a:lnTo>
                <a:lnTo>
                  <a:pt x="1948" y="3804"/>
                </a:lnTo>
                <a:lnTo>
                  <a:pt x="1839" y="3812"/>
                </a:lnTo>
                <a:lnTo>
                  <a:pt x="1713" y="3821"/>
                </a:lnTo>
                <a:lnTo>
                  <a:pt x="1274" y="3847"/>
                </a:lnTo>
                <a:lnTo>
                  <a:pt x="704" y="3877"/>
                </a:lnTo>
                <a:lnTo>
                  <a:pt x="211" y="3901"/>
                </a:lnTo>
                <a:lnTo>
                  <a:pt x="0" y="3912"/>
                </a:lnTo>
              </a:path>
            </a:pathLst>
          </a:custGeom>
          <a:noFill/>
          <a:ln w="25908">
            <a:solidFill>
              <a:srgbClr val="88A3A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cxnSp>
        <p:nvCxnSpPr>
          <p:cNvPr id="11" name="Straight Arrow Connector 10">
            <a:extLst>
              <a:ext uri="{FF2B5EF4-FFF2-40B4-BE49-F238E27FC236}">
                <a16:creationId xmlns:a16="http://schemas.microsoft.com/office/drawing/2014/main" id="{AF8E0751-4FE5-4972-BF1A-0E556187D3DA}"/>
              </a:ext>
            </a:extLst>
          </p:cNvPr>
          <p:cNvCxnSpPr>
            <a:cxnSpLocks/>
          </p:cNvCxnSpPr>
          <p:nvPr/>
        </p:nvCxnSpPr>
        <p:spPr>
          <a:xfrm flipH="1">
            <a:off x="3131565" y="2438400"/>
            <a:ext cx="5717255" cy="12161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A9D68626-9C80-42F6-81D0-486161139E5B}"/>
              </a:ext>
            </a:extLst>
          </p:cNvPr>
          <p:cNvPicPr>
            <a:picLocks noChangeAspect="1"/>
          </p:cNvPicPr>
          <p:nvPr/>
        </p:nvPicPr>
        <p:blipFill>
          <a:blip r:embed="rId3"/>
          <a:stretch>
            <a:fillRect/>
          </a:stretch>
        </p:blipFill>
        <p:spPr>
          <a:xfrm>
            <a:off x="282807" y="3624468"/>
            <a:ext cx="4019550" cy="866775"/>
          </a:xfrm>
          <a:prstGeom prst="rect">
            <a:avLst/>
          </a:prstGeom>
        </p:spPr>
      </p:pic>
      <p:pic>
        <p:nvPicPr>
          <p:cNvPr id="13" name="Picture 12">
            <a:extLst>
              <a:ext uri="{FF2B5EF4-FFF2-40B4-BE49-F238E27FC236}">
                <a16:creationId xmlns:a16="http://schemas.microsoft.com/office/drawing/2014/main" id="{17F7B96B-8DC2-48F6-BD57-FC5DD02AE1E8}"/>
              </a:ext>
            </a:extLst>
          </p:cNvPr>
          <p:cNvPicPr>
            <a:picLocks noChangeAspect="1"/>
          </p:cNvPicPr>
          <p:nvPr/>
        </p:nvPicPr>
        <p:blipFill>
          <a:blip r:embed="rId4"/>
          <a:stretch>
            <a:fillRect/>
          </a:stretch>
        </p:blipFill>
        <p:spPr>
          <a:xfrm>
            <a:off x="282807" y="4491243"/>
            <a:ext cx="2733675" cy="419100"/>
          </a:xfrm>
          <a:prstGeom prst="rect">
            <a:avLst/>
          </a:prstGeom>
        </p:spPr>
      </p:pic>
      <p:sp>
        <p:nvSpPr>
          <p:cNvPr id="14" name="TextBox 13">
            <a:extLst>
              <a:ext uri="{FF2B5EF4-FFF2-40B4-BE49-F238E27FC236}">
                <a16:creationId xmlns:a16="http://schemas.microsoft.com/office/drawing/2014/main" id="{1AC40587-A54E-4F85-9293-D08680294069}"/>
              </a:ext>
            </a:extLst>
          </p:cNvPr>
          <p:cNvSpPr txBox="1"/>
          <p:nvPr/>
        </p:nvSpPr>
        <p:spPr>
          <a:xfrm>
            <a:off x="462842" y="5187937"/>
            <a:ext cx="11266316" cy="738664"/>
          </a:xfrm>
          <a:prstGeom prst="rect">
            <a:avLst/>
          </a:prstGeom>
          <a:noFill/>
        </p:spPr>
        <p:txBody>
          <a:bodyPr wrap="square" rtlCol="0">
            <a:spAutoFit/>
          </a:bodyPr>
          <a:lstStyle/>
          <a:p>
            <a:pPr marL="342900" indent="-342900">
              <a:buFont typeface="Arial" panose="020B0604020202020204" pitchFamily="34" charset="0"/>
              <a:buChar char="•"/>
            </a:pPr>
            <a:r>
              <a:rPr lang="en-IN" sz="2100" dirty="0"/>
              <a:t>This is a logistic model.</a:t>
            </a:r>
          </a:p>
          <a:p>
            <a:pPr marL="342900" indent="-342900">
              <a:buFont typeface="Arial" panose="020B0604020202020204" pitchFamily="34" charset="0"/>
              <a:buChar char="•"/>
            </a:pPr>
            <a:r>
              <a:rPr lang="en-IN" sz="2100" dirty="0"/>
              <a:t>P is the probability that a customer will purchase product or not.</a:t>
            </a:r>
          </a:p>
        </p:txBody>
      </p:sp>
    </p:spTree>
    <p:extLst>
      <p:ext uri="{BB962C8B-B14F-4D97-AF65-F5344CB8AC3E}">
        <p14:creationId xmlns:p14="http://schemas.microsoft.com/office/powerpoint/2010/main" val="138487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How and why Logistic Model Works ?</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980660"/>
            <a:ext cx="12191999" cy="5287617"/>
          </a:xfrm>
        </p:spPr>
        <p:txBody>
          <a:bodyPr>
            <a:normAutofit/>
          </a:bodyPr>
          <a:lstStyle/>
          <a:p>
            <a:pPr marL="0" indent="0">
              <a:buNone/>
            </a:pPr>
            <a:r>
              <a:rPr lang="en-IN" sz="2500" dirty="0"/>
              <a:t> </a:t>
            </a:r>
          </a:p>
          <a:p>
            <a:pPr marL="0" indent="0">
              <a:buNone/>
            </a:pPr>
            <a:endParaRPr lang="en-IN" sz="2500" dirty="0"/>
          </a:p>
          <a:p>
            <a:pPr marL="0" indent="0">
              <a:buNone/>
            </a:pPr>
            <a:endParaRPr lang="en-IN" sz="2500" dirty="0"/>
          </a:p>
          <a:p>
            <a:pPr marL="342900" indent="-342900"/>
            <a:r>
              <a:rPr lang="en-IN" sz="2500" dirty="0"/>
              <a:t>Odds ratio is obtained by the probability of an event occurring divided by probability of an event that will not occur.</a:t>
            </a:r>
          </a:p>
          <a:p>
            <a:pPr marL="342900" indent="-342900"/>
            <a:r>
              <a:rPr lang="en-IN" sz="2500" dirty="0"/>
              <a:t>Logistic Model can be transformed into odds ratio:</a:t>
            </a:r>
          </a:p>
          <a:p>
            <a:pPr marL="342900" indent="-342900"/>
            <a:endParaRPr lang="en-IN" sz="2500" dirty="0"/>
          </a:p>
          <a:p>
            <a:pPr marL="0" indent="0">
              <a:buNone/>
            </a:pPr>
            <a:endParaRPr lang="en-IN" sz="2500" dirty="0"/>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latin typeface="Aparajita" panose="02020603050405020304" pitchFamily="18" charset="0"/>
              <a:cs typeface="Aparajita" panose="02020603050405020304" pitchFamily="18" charset="0"/>
            </a:endParaRPr>
          </a:p>
        </p:txBody>
      </p:sp>
      <p:pic>
        <p:nvPicPr>
          <p:cNvPr id="9" name="Picture 8">
            <a:extLst>
              <a:ext uri="{FF2B5EF4-FFF2-40B4-BE49-F238E27FC236}">
                <a16:creationId xmlns:a16="http://schemas.microsoft.com/office/drawing/2014/main" id="{72770DF8-6A05-4E63-B1E8-92EAD54D725B}"/>
              </a:ext>
            </a:extLst>
          </p:cNvPr>
          <p:cNvPicPr>
            <a:picLocks noChangeAspect="1"/>
          </p:cNvPicPr>
          <p:nvPr/>
        </p:nvPicPr>
        <p:blipFill>
          <a:blip r:embed="rId2"/>
          <a:stretch>
            <a:fillRect/>
          </a:stretch>
        </p:blipFill>
        <p:spPr>
          <a:xfrm>
            <a:off x="3410463" y="1186691"/>
            <a:ext cx="4667250" cy="1076325"/>
          </a:xfrm>
          <a:prstGeom prst="rect">
            <a:avLst/>
          </a:prstGeom>
        </p:spPr>
      </p:pic>
      <p:pic>
        <p:nvPicPr>
          <p:cNvPr id="10" name="Picture 9">
            <a:extLst>
              <a:ext uri="{FF2B5EF4-FFF2-40B4-BE49-F238E27FC236}">
                <a16:creationId xmlns:a16="http://schemas.microsoft.com/office/drawing/2014/main" id="{CCE55658-80D2-4EC8-82C8-9BC42B16D1C5}"/>
              </a:ext>
            </a:extLst>
          </p:cNvPr>
          <p:cNvPicPr>
            <a:picLocks noChangeAspect="1"/>
          </p:cNvPicPr>
          <p:nvPr/>
        </p:nvPicPr>
        <p:blipFill>
          <a:blip r:embed="rId3"/>
          <a:stretch>
            <a:fillRect/>
          </a:stretch>
        </p:blipFill>
        <p:spPr>
          <a:xfrm>
            <a:off x="3439038" y="4509259"/>
            <a:ext cx="4638675" cy="1162050"/>
          </a:xfrm>
          <a:prstGeom prst="rect">
            <a:avLst/>
          </a:prstGeom>
        </p:spPr>
      </p:pic>
    </p:spTree>
    <p:extLst>
      <p:ext uri="{BB962C8B-B14F-4D97-AF65-F5344CB8AC3E}">
        <p14:creationId xmlns:p14="http://schemas.microsoft.com/office/powerpoint/2010/main" val="3424446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How and why Logistic Model Works ?</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980660"/>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latin typeface="Aparajita" panose="02020603050405020304" pitchFamily="18" charset="0"/>
              <a:cs typeface="Aparajita" panose="02020603050405020304" pitchFamily="18" charset="0"/>
            </a:endParaRPr>
          </a:p>
        </p:txBody>
      </p:sp>
      <p:pic>
        <p:nvPicPr>
          <p:cNvPr id="9" name="Picture 8">
            <a:extLst>
              <a:ext uri="{FF2B5EF4-FFF2-40B4-BE49-F238E27FC236}">
                <a16:creationId xmlns:a16="http://schemas.microsoft.com/office/drawing/2014/main" id="{4DB5FB38-2FD6-4ECF-8F5A-A6FEBB918788}"/>
              </a:ext>
            </a:extLst>
          </p:cNvPr>
          <p:cNvPicPr>
            <a:picLocks noChangeAspect="1"/>
          </p:cNvPicPr>
          <p:nvPr/>
        </p:nvPicPr>
        <p:blipFill>
          <a:blip r:embed="rId2"/>
          <a:stretch>
            <a:fillRect/>
          </a:stretch>
        </p:blipFill>
        <p:spPr>
          <a:xfrm>
            <a:off x="2591157" y="809364"/>
            <a:ext cx="5029200" cy="3190875"/>
          </a:xfrm>
          <a:prstGeom prst="rect">
            <a:avLst/>
          </a:prstGeom>
        </p:spPr>
      </p:pic>
      <p:pic>
        <p:nvPicPr>
          <p:cNvPr id="10" name="Picture 9">
            <a:extLst>
              <a:ext uri="{FF2B5EF4-FFF2-40B4-BE49-F238E27FC236}">
                <a16:creationId xmlns:a16="http://schemas.microsoft.com/office/drawing/2014/main" id="{3C6C04CC-B257-41BD-BF0E-77C57739685F}"/>
              </a:ext>
            </a:extLst>
          </p:cNvPr>
          <p:cNvPicPr>
            <a:picLocks noChangeAspect="1"/>
          </p:cNvPicPr>
          <p:nvPr/>
        </p:nvPicPr>
        <p:blipFill>
          <a:blip r:embed="rId3"/>
          <a:stretch>
            <a:fillRect/>
          </a:stretch>
        </p:blipFill>
        <p:spPr>
          <a:xfrm>
            <a:off x="1173317" y="4171535"/>
            <a:ext cx="9344025" cy="2095500"/>
          </a:xfrm>
          <a:prstGeom prst="rect">
            <a:avLst/>
          </a:prstGeom>
        </p:spPr>
      </p:pic>
    </p:spTree>
    <p:extLst>
      <p:ext uri="{BB962C8B-B14F-4D97-AF65-F5344CB8AC3E}">
        <p14:creationId xmlns:p14="http://schemas.microsoft.com/office/powerpoint/2010/main" val="444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Artificial Intelligence				Common Use cases</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0" y="602284"/>
            <a:ext cx="12191998" cy="5665993"/>
          </a:xfrm>
        </p:spPr>
        <p:txBody>
          <a:bodyPr/>
          <a:lstStyle/>
          <a:p>
            <a:pPr marL="0" indent="0">
              <a:buNone/>
            </a:pPr>
            <a:r>
              <a:rPr lang="en-IN" dirty="0"/>
              <a:t> </a:t>
            </a:r>
          </a:p>
        </p:txBody>
      </p:sp>
      <p:pic>
        <p:nvPicPr>
          <p:cNvPr id="31" name="Picture 4" descr="Image result for ironhack">
            <a:extLst>
              <a:ext uri="{FF2B5EF4-FFF2-40B4-BE49-F238E27FC236}">
                <a16:creationId xmlns:a16="http://schemas.microsoft.com/office/drawing/2014/main" id="{CFB318FB-5BAA-4F7F-ABCE-884B3F4A1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874" y="5079421"/>
            <a:ext cx="774114" cy="836043"/>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sp>
        <p:nvSpPr>
          <p:cNvPr id="32" name="Subtitle 2">
            <a:extLst>
              <a:ext uri="{FF2B5EF4-FFF2-40B4-BE49-F238E27FC236}">
                <a16:creationId xmlns:a16="http://schemas.microsoft.com/office/drawing/2014/main" id="{BB5CC9DE-49DB-42FF-8B34-591FE36B06AE}"/>
              </a:ext>
            </a:extLst>
          </p:cNvPr>
          <p:cNvSpPr txBox="1">
            <a:spLocks/>
          </p:cNvSpPr>
          <p:nvPr/>
        </p:nvSpPr>
        <p:spPr>
          <a:xfrm>
            <a:off x="0" y="602284"/>
            <a:ext cx="5598561" cy="46647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solidFill>
                <a:srgbClr val="C00000"/>
              </a:solidFill>
              <a:latin typeface="Aparajita" panose="02020603050405020304" pitchFamily="18" charset="0"/>
              <a:cs typeface="Aparajita" panose="02020603050405020304" pitchFamily="18" charset="0"/>
            </a:endParaRPr>
          </a:p>
          <a:p>
            <a:pPr marL="0" indent="0">
              <a:buNone/>
            </a:pPr>
            <a:r>
              <a:rPr lang="en-IN" dirty="0">
                <a:solidFill>
                  <a:srgbClr val="C00000"/>
                </a:solidFill>
                <a:latin typeface="Aparajita" panose="02020603050405020304" pitchFamily="18" charset="0"/>
                <a:cs typeface="Aparajita" panose="02020603050405020304" pitchFamily="18" charset="0"/>
              </a:rPr>
              <a:t>Artificial intelligence (AI) is the science of making things smart. Can be defined as</a:t>
            </a:r>
          </a:p>
          <a:p>
            <a:pPr marL="0" indent="0">
              <a:buNone/>
            </a:pPr>
            <a:r>
              <a:rPr lang="en-IN" dirty="0">
                <a:solidFill>
                  <a:srgbClr val="C00000"/>
                </a:solidFill>
                <a:latin typeface="Aparajita" panose="02020603050405020304" pitchFamily="18" charset="0"/>
                <a:cs typeface="Aparajita" panose="02020603050405020304" pitchFamily="18" charset="0"/>
              </a:rPr>
              <a:t> </a:t>
            </a:r>
          </a:p>
          <a:p>
            <a:pPr lvl="1"/>
            <a:r>
              <a:rPr lang="en-IN" b="1" dirty="0"/>
              <a:t>‘Human intelligence exhibited by machines.’</a:t>
            </a:r>
          </a:p>
          <a:p>
            <a:pPr marL="457200" lvl="1" indent="0">
              <a:buNone/>
            </a:pPr>
            <a:endParaRPr lang="en-IN" dirty="0"/>
          </a:p>
          <a:p>
            <a:pPr marL="457200" lvl="1" indent="0">
              <a:buNone/>
            </a:pPr>
            <a:r>
              <a:rPr lang="en-IN" dirty="0"/>
              <a:t>A broad term for getting computers to perform human tasks. The scope of AI is disputed and constantly changing over time.</a:t>
            </a:r>
            <a:br>
              <a:rPr lang="en-IN" dirty="0"/>
            </a:br>
            <a:r>
              <a:rPr lang="en-IN" dirty="0">
                <a:solidFill>
                  <a:srgbClr val="C00000"/>
                </a:solidFill>
                <a:latin typeface="Aparajita" panose="02020603050405020304" pitchFamily="18" charset="0"/>
                <a:cs typeface="Aparajita" panose="02020603050405020304" pitchFamily="18" charset="0"/>
              </a:rPr>
              <a:t> </a:t>
            </a:r>
          </a:p>
          <a:p>
            <a:endParaRPr lang="en-IN" dirty="0">
              <a:latin typeface="Aparajita" panose="02020603050405020304" pitchFamily="18" charset="0"/>
              <a:cs typeface="Aparajita" panose="02020603050405020304" pitchFamily="18" charset="0"/>
            </a:endParaRPr>
          </a:p>
        </p:txBody>
      </p:sp>
      <p:sp>
        <p:nvSpPr>
          <p:cNvPr id="8" name="Subtitle 2">
            <a:extLst>
              <a:ext uri="{FF2B5EF4-FFF2-40B4-BE49-F238E27FC236}">
                <a16:creationId xmlns:a16="http://schemas.microsoft.com/office/drawing/2014/main" id="{0D3C79F8-3C69-45DC-AD38-3ED4668CAC80}"/>
              </a:ext>
            </a:extLst>
          </p:cNvPr>
          <p:cNvSpPr txBox="1">
            <a:spLocks/>
          </p:cNvSpPr>
          <p:nvPr/>
        </p:nvSpPr>
        <p:spPr>
          <a:xfrm>
            <a:off x="5598561" y="602284"/>
            <a:ext cx="5598561"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1260B692-D67F-4B36-A9B2-132929A50CE2}"/>
              </a:ext>
            </a:extLst>
          </p:cNvPr>
          <p:cNvSpPr txBox="1">
            <a:spLocks/>
          </p:cNvSpPr>
          <p:nvPr/>
        </p:nvSpPr>
        <p:spPr>
          <a:xfrm>
            <a:off x="6095999" y="602284"/>
            <a:ext cx="5598561" cy="3598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r>
              <a:rPr lang="en-IN" sz="2400" dirty="0">
                <a:latin typeface="Aparajita" panose="02020603050405020304" pitchFamily="18" charset="0"/>
                <a:cs typeface="Aparajita" panose="02020603050405020304" pitchFamily="18" charset="0"/>
              </a:rPr>
              <a:t>Object recognition.</a:t>
            </a:r>
          </a:p>
          <a:p>
            <a:r>
              <a:rPr lang="en-IN" sz="2400" dirty="0">
                <a:latin typeface="Aparajita" panose="02020603050405020304" pitchFamily="18" charset="0"/>
                <a:cs typeface="Aparajita" panose="02020603050405020304" pitchFamily="18" charset="0"/>
              </a:rPr>
              <a:t>Speech recognition/ Sound detection</a:t>
            </a:r>
            <a:r>
              <a:rPr lang="en-IN" dirty="0">
                <a:latin typeface="Aparajita" panose="02020603050405020304" pitchFamily="18" charset="0"/>
                <a:cs typeface="Aparajita" panose="02020603050405020304" pitchFamily="18" charset="0"/>
              </a:rPr>
              <a:t>.</a:t>
            </a: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p:txBody>
      </p:sp>
      <p:pic>
        <p:nvPicPr>
          <p:cNvPr id="6" name="Picture 5">
            <a:extLst>
              <a:ext uri="{FF2B5EF4-FFF2-40B4-BE49-F238E27FC236}">
                <a16:creationId xmlns:a16="http://schemas.microsoft.com/office/drawing/2014/main" id="{22C572AB-4A29-4761-B6D7-F237EFAB6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5572" y="772492"/>
            <a:ext cx="3838575" cy="2162175"/>
          </a:xfrm>
          <a:prstGeom prst="rect">
            <a:avLst/>
          </a:prstGeom>
        </p:spPr>
      </p:pic>
      <p:sp>
        <p:nvSpPr>
          <p:cNvPr id="12" name="Subtitle 2">
            <a:extLst>
              <a:ext uri="{FF2B5EF4-FFF2-40B4-BE49-F238E27FC236}">
                <a16:creationId xmlns:a16="http://schemas.microsoft.com/office/drawing/2014/main" id="{ABEA1F3B-47C4-4126-85D4-351332E5D9EA}"/>
              </a:ext>
            </a:extLst>
          </p:cNvPr>
          <p:cNvSpPr txBox="1">
            <a:spLocks/>
          </p:cNvSpPr>
          <p:nvPr/>
        </p:nvSpPr>
        <p:spPr>
          <a:xfrm>
            <a:off x="6213224" y="606150"/>
            <a:ext cx="5598561"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13" name="Title 1">
            <a:extLst>
              <a:ext uri="{FF2B5EF4-FFF2-40B4-BE49-F238E27FC236}">
                <a16:creationId xmlns:a16="http://schemas.microsoft.com/office/drawing/2014/main" id="{590A7D71-3D99-4BD8-AD70-3BF9519BEF1A}"/>
              </a:ext>
            </a:extLst>
          </p:cNvPr>
          <p:cNvSpPr txBox="1">
            <a:spLocks/>
          </p:cNvSpPr>
          <p:nvPr/>
        </p:nvSpPr>
        <p:spPr>
          <a:xfrm>
            <a:off x="6858240" y="4131710"/>
            <a:ext cx="5333758" cy="602284"/>
          </a:xfrm>
          <a:prstGeom prst="rect">
            <a:avLst/>
          </a:prstGeom>
          <a:solidFill>
            <a:schemeClr val="accent1">
              <a:lumMod val="60000"/>
              <a:lumOff val="40000"/>
            </a:schemeClr>
          </a:solidFill>
          <a:ln>
            <a:solidFill>
              <a:schemeClr val="accent4"/>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tx1">
                    <a:lumMod val="85000"/>
                    <a:lumOff val="15000"/>
                  </a:schemeClr>
                </a:solidFill>
              </a:rPr>
              <a:t>Where are we today?</a:t>
            </a:r>
          </a:p>
        </p:txBody>
      </p:sp>
      <p:sp>
        <p:nvSpPr>
          <p:cNvPr id="14" name="Subtitle 2">
            <a:extLst>
              <a:ext uri="{FF2B5EF4-FFF2-40B4-BE49-F238E27FC236}">
                <a16:creationId xmlns:a16="http://schemas.microsoft.com/office/drawing/2014/main" id="{C44FC623-1C6F-4724-AF44-07ABE6EA23F9}"/>
              </a:ext>
            </a:extLst>
          </p:cNvPr>
          <p:cNvSpPr txBox="1">
            <a:spLocks/>
          </p:cNvSpPr>
          <p:nvPr/>
        </p:nvSpPr>
        <p:spPr>
          <a:xfrm>
            <a:off x="6858240" y="4803222"/>
            <a:ext cx="5214490" cy="19637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Aparajita" panose="02020603050405020304" pitchFamily="18" charset="0"/>
                <a:cs typeface="Aparajita" panose="02020603050405020304" pitchFamily="18" charset="0"/>
              </a:rPr>
              <a:t>Systems implemented today are a form of narrow AI. A system that can do one or few defined things (better than humans). Like recognizing objects/gestures we trained it to learn</a:t>
            </a:r>
          </a:p>
        </p:txBody>
      </p:sp>
    </p:spTree>
    <p:extLst>
      <p:ext uri="{BB962C8B-B14F-4D97-AF65-F5344CB8AC3E}">
        <p14:creationId xmlns:p14="http://schemas.microsoft.com/office/powerpoint/2010/main" val="204365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2597427"/>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K Nearest Neighbours</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669234"/>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252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When to Use KNN Algorithm?</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669234"/>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267547" y="853947"/>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KNN can be used for both classification and regression predictive problems. However, it is more widely used in classification problems in the industry. </a:t>
            </a: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2052" name="Picture 4" descr="Model comparison">
            <a:extLst>
              <a:ext uri="{FF2B5EF4-FFF2-40B4-BE49-F238E27FC236}">
                <a16:creationId xmlns:a16="http://schemas.microsoft.com/office/drawing/2014/main" id="{9A532850-D31A-4E97-8988-B81949CEF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363" y="1910255"/>
            <a:ext cx="8640630" cy="15248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5AF97FF-D800-4043-9A14-BA1B7F2DBE26}"/>
              </a:ext>
            </a:extLst>
          </p:cNvPr>
          <p:cNvSpPr/>
          <p:nvPr/>
        </p:nvSpPr>
        <p:spPr>
          <a:xfrm>
            <a:off x="6188766" y="2040835"/>
            <a:ext cx="1007164" cy="285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DT</a:t>
            </a:r>
          </a:p>
        </p:txBody>
      </p:sp>
    </p:spTree>
    <p:extLst>
      <p:ext uri="{BB962C8B-B14F-4D97-AF65-F5344CB8AC3E}">
        <p14:creationId xmlns:p14="http://schemas.microsoft.com/office/powerpoint/2010/main" val="1074755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How does it work?</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669234"/>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267547" y="853947"/>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3074" name="Picture 2" descr="scenario1">
            <a:extLst>
              <a:ext uri="{FF2B5EF4-FFF2-40B4-BE49-F238E27FC236}">
                <a16:creationId xmlns:a16="http://schemas.microsoft.com/office/drawing/2014/main" id="{1497D843-6E6F-4641-9438-33A9E16CE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33" y="681255"/>
            <a:ext cx="571500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cenario2">
            <a:extLst>
              <a:ext uri="{FF2B5EF4-FFF2-40B4-BE49-F238E27FC236}">
                <a16:creationId xmlns:a16="http://schemas.microsoft.com/office/drawing/2014/main" id="{5CBB95B1-BCC2-46F4-B8CD-9738F8F6B2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0517" y="3598377"/>
            <a:ext cx="6098973" cy="266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307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997E723-F47F-4B7E-A6C3-4417743B06E6}"/>
              </a:ext>
            </a:extLst>
          </p:cNvPr>
          <p:cNvGraphicFramePr>
            <a:graphicFrameLocks noGrp="1"/>
          </p:cNvGraphicFramePr>
          <p:nvPr>
            <p:ph idx="1"/>
            <p:extLst>
              <p:ext uri="{D42A27DB-BD31-4B8C-83A1-F6EECF244321}">
                <p14:modId xmlns:p14="http://schemas.microsoft.com/office/powerpoint/2010/main" val="3752860789"/>
              </p:ext>
            </p:extLst>
          </p:nvPr>
        </p:nvGraphicFramePr>
        <p:xfrm>
          <a:off x="188844" y="818460"/>
          <a:ext cx="10515597" cy="22250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600316420"/>
                    </a:ext>
                  </a:extLst>
                </a:gridCol>
                <a:gridCol w="3505199">
                  <a:extLst>
                    <a:ext uri="{9D8B030D-6E8A-4147-A177-3AD203B41FA5}">
                      <a16:colId xmlns:a16="http://schemas.microsoft.com/office/drawing/2014/main" val="2213315528"/>
                    </a:ext>
                  </a:extLst>
                </a:gridCol>
                <a:gridCol w="3505199">
                  <a:extLst>
                    <a:ext uri="{9D8B030D-6E8A-4147-A177-3AD203B41FA5}">
                      <a16:colId xmlns:a16="http://schemas.microsoft.com/office/drawing/2014/main" val="3308151393"/>
                    </a:ext>
                  </a:extLst>
                </a:gridCol>
              </a:tblGrid>
              <a:tr h="370840">
                <a:tc>
                  <a:txBody>
                    <a:bodyPr/>
                    <a:lstStyle/>
                    <a:p>
                      <a:r>
                        <a:rPr lang="en-IN" dirty="0"/>
                        <a:t>Age</a:t>
                      </a:r>
                    </a:p>
                  </a:txBody>
                  <a:tcPr/>
                </a:tc>
                <a:tc>
                  <a:txBody>
                    <a:bodyPr/>
                    <a:lstStyle/>
                    <a:p>
                      <a:r>
                        <a:rPr lang="en-IN" dirty="0"/>
                        <a:t>Income</a:t>
                      </a:r>
                    </a:p>
                  </a:txBody>
                  <a:tcPr/>
                </a:tc>
                <a:tc>
                  <a:txBody>
                    <a:bodyPr/>
                    <a:lstStyle/>
                    <a:p>
                      <a:r>
                        <a:rPr lang="en-IN" dirty="0"/>
                        <a:t>Loan Approval</a:t>
                      </a:r>
                    </a:p>
                  </a:txBody>
                  <a:tcPr/>
                </a:tc>
                <a:extLst>
                  <a:ext uri="{0D108BD9-81ED-4DB2-BD59-A6C34878D82A}">
                    <a16:rowId xmlns:a16="http://schemas.microsoft.com/office/drawing/2014/main" val="2763671575"/>
                  </a:ext>
                </a:extLst>
              </a:tr>
              <a:tr h="370840">
                <a:tc>
                  <a:txBody>
                    <a:bodyPr/>
                    <a:lstStyle/>
                    <a:p>
                      <a:r>
                        <a:rPr lang="en-IN" dirty="0"/>
                        <a:t>25</a:t>
                      </a:r>
                    </a:p>
                  </a:txBody>
                  <a:tcPr/>
                </a:tc>
                <a:tc>
                  <a:txBody>
                    <a:bodyPr/>
                    <a:lstStyle/>
                    <a:p>
                      <a:r>
                        <a:rPr lang="en-IN" dirty="0"/>
                        <a:t>12000</a:t>
                      </a:r>
                    </a:p>
                  </a:txBody>
                  <a:tcPr/>
                </a:tc>
                <a:tc>
                  <a:txBody>
                    <a:bodyPr/>
                    <a:lstStyle/>
                    <a:p>
                      <a:r>
                        <a:rPr lang="en-IN" dirty="0"/>
                        <a:t>N</a:t>
                      </a:r>
                    </a:p>
                  </a:txBody>
                  <a:tcPr/>
                </a:tc>
                <a:extLst>
                  <a:ext uri="{0D108BD9-81ED-4DB2-BD59-A6C34878D82A}">
                    <a16:rowId xmlns:a16="http://schemas.microsoft.com/office/drawing/2014/main" val="1041773097"/>
                  </a:ext>
                </a:extLst>
              </a:tr>
              <a:tr h="370840">
                <a:tc>
                  <a:txBody>
                    <a:bodyPr/>
                    <a:lstStyle/>
                    <a:p>
                      <a:r>
                        <a:rPr lang="en-IN" dirty="0"/>
                        <a:t>30</a:t>
                      </a:r>
                    </a:p>
                  </a:txBody>
                  <a:tcPr/>
                </a:tc>
                <a:tc>
                  <a:txBody>
                    <a:bodyPr/>
                    <a:lstStyle/>
                    <a:p>
                      <a:r>
                        <a:rPr lang="en-IN" dirty="0"/>
                        <a:t>36000</a:t>
                      </a:r>
                    </a:p>
                  </a:txBody>
                  <a:tcPr/>
                </a:tc>
                <a:tc>
                  <a:txBody>
                    <a:bodyPr/>
                    <a:lstStyle/>
                    <a:p>
                      <a:r>
                        <a:rPr lang="en-IN" dirty="0"/>
                        <a:t>Y</a:t>
                      </a:r>
                    </a:p>
                  </a:txBody>
                  <a:tcPr/>
                </a:tc>
                <a:extLst>
                  <a:ext uri="{0D108BD9-81ED-4DB2-BD59-A6C34878D82A}">
                    <a16:rowId xmlns:a16="http://schemas.microsoft.com/office/drawing/2014/main" val="3673516715"/>
                  </a:ext>
                </a:extLst>
              </a:tr>
              <a:tr h="370840">
                <a:tc>
                  <a:txBody>
                    <a:bodyPr/>
                    <a:lstStyle/>
                    <a:p>
                      <a:r>
                        <a:rPr lang="en-IN" dirty="0"/>
                        <a:t>26</a:t>
                      </a:r>
                    </a:p>
                  </a:txBody>
                  <a:tcPr/>
                </a:tc>
                <a:tc>
                  <a:txBody>
                    <a:bodyPr/>
                    <a:lstStyle/>
                    <a:p>
                      <a:r>
                        <a:rPr lang="en-IN" dirty="0"/>
                        <a:t>40000</a:t>
                      </a:r>
                    </a:p>
                  </a:txBody>
                  <a:tcPr/>
                </a:tc>
                <a:tc>
                  <a:txBody>
                    <a:bodyPr/>
                    <a:lstStyle/>
                    <a:p>
                      <a:r>
                        <a:rPr lang="en-IN" dirty="0"/>
                        <a:t>Y</a:t>
                      </a:r>
                    </a:p>
                  </a:txBody>
                  <a:tcPr/>
                </a:tc>
                <a:extLst>
                  <a:ext uri="{0D108BD9-81ED-4DB2-BD59-A6C34878D82A}">
                    <a16:rowId xmlns:a16="http://schemas.microsoft.com/office/drawing/2014/main" val="896356979"/>
                  </a:ext>
                </a:extLst>
              </a:tr>
              <a:tr h="370840">
                <a:tc>
                  <a:txBody>
                    <a:bodyPr/>
                    <a:lstStyle/>
                    <a:p>
                      <a:r>
                        <a:rPr lang="en-IN" dirty="0"/>
                        <a:t>56</a:t>
                      </a:r>
                    </a:p>
                  </a:txBody>
                  <a:tcPr/>
                </a:tc>
                <a:tc>
                  <a:txBody>
                    <a:bodyPr/>
                    <a:lstStyle/>
                    <a:p>
                      <a:r>
                        <a:rPr lang="en-IN" dirty="0"/>
                        <a:t>50000</a:t>
                      </a:r>
                    </a:p>
                  </a:txBody>
                  <a:tcPr/>
                </a:tc>
                <a:tc>
                  <a:txBody>
                    <a:bodyPr/>
                    <a:lstStyle/>
                    <a:p>
                      <a:r>
                        <a:rPr lang="en-IN" dirty="0"/>
                        <a:t>Y</a:t>
                      </a:r>
                    </a:p>
                  </a:txBody>
                  <a:tcPr/>
                </a:tc>
                <a:extLst>
                  <a:ext uri="{0D108BD9-81ED-4DB2-BD59-A6C34878D82A}">
                    <a16:rowId xmlns:a16="http://schemas.microsoft.com/office/drawing/2014/main" val="151386392"/>
                  </a:ext>
                </a:extLst>
              </a:tr>
              <a:tr h="370840">
                <a:tc>
                  <a:txBody>
                    <a:bodyPr/>
                    <a:lstStyle/>
                    <a:p>
                      <a:r>
                        <a:rPr lang="en-IN" dirty="0"/>
                        <a:t>70</a:t>
                      </a:r>
                    </a:p>
                  </a:txBody>
                  <a:tcPr/>
                </a:tc>
                <a:tc>
                  <a:txBody>
                    <a:bodyPr/>
                    <a:lstStyle/>
                    <a:p>
                      <a:r>
                        <a:rPr lang="en-IN" dirty="0"/>
                        <a:t>2000</a:t>
                      </a:r>
                    </a:p>
                  </a:txBody>
                  <a:tcPr/>
                </a:tc>
                <a:tc>
                  <a:txBody>
                    <a:bodyPr/>
                    <a:lstStyle/>
                    <a:p>
                      <a:r>
                        <a:rPr lang="en-IN" dirty="0"/>
                        <a:t>N</a:t>
                      </a:r>
                    </a:p>
                  </a:txBody>
                  <a:tcPr/>
                </a:tc>
                <a:extLst>
                  <a:ext uri="{0D108BD9-81ED-4DB2-BD59-A6C34878D82A}">
                    <a16:rowId xmlns:a16="http://schemas.microsoft.com/office/drawing/2014/main" val="638241277"/>
                  </a:ext>
                </a:extLst>
              </a:tr>
            </a:tbl>
          </a:graphicData>
        </a:graphic>
      </p:graphicFrame>
      <p:sp>
        <p:nvSpPr>
          <p:cNvPr id="4" name="Title 1">
            <a:extLst>
              <a:ext uri="{FF2B5EF4-FFF2-40B4-BE49-F238E27FC236}">
                <a16:creationId xmlns:a16="http://schemas.microsoft.com/office/drawing/2014/main" id="{A00AE82C-C84E-4F87-A15A-2758B9E91BD7}"/>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How does the Algorithm Work?</a:t>
            </a:r>
          </a:p>
        </p:txBody>
      </p:sp>
      <p:pic>
        <p:nvPicPr>
          <p:cNvPr id="1026" name="Picture 2" descr="Image result for euclidean distance x2-x1">
            <a:extLst>
              <a:ext uri="{FF2B5EF4-FFF2-40B4-BE49-F238E27FC236}">
                <a16:creationId xmlns:a16="http://schemas.microsoft.com/office/drawing/2014/main" id="{42347689-B7B7-4A5F-BCA7-BF7A346C8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09" y="3415389"/>
            <a:ext cx="2895600" cy="2667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70CB65E-F476-4AC6-93C9-753AE72EE993}"/>
              </a:ext>
            </a:extLst>
          </p:cNvPr>
          <p:cNvSpPr txBox="1"/>
          <p:nvPr/>
        </p:nvSpPr>
        <p:spPr>
          <a:xfrm>
            <a:off x="6255025" y="3168170"/>
            <a:ext cx="5004127" cy="646331"/>
          </a:xfrm>
          <a:prstGeom prst="rect">
            <a:avLst/>
          </a:prstGeom>
          <a:noFill/>
        </p:spPr>
        <p:txBody>
          <a:bodyPr wrap="none" rtlCol="0">
            <a:spAutoFit/>
          </a:bodyPr>
          <a:lstStyle/>
          <a:p>
            <a:r>
              <a:rPr lang="en-IN" dirty="0"/>
              <a:t>If Age = 28, Income = 15000 then Loan Approval = ?</a:t>
            </a:r>
          </a:p>
          <a:p>
            <a:endParaRPr lang="en-IN" dirty="0"/>
          </a:p>
        </p:txBody>
      </p:sp>
      <p:sp>
        <p:nvSpPr>
          <p:cNvPr id="14" name="TextBox 13">
            <a:extLst>
              <a:ext uri="{FF2B5EF4-FFF2-40B4-BE49-F238E27FC236}">
                <a16:creationId xmlns:a16="http://schemas.microsoft.com/office/drawing/2014/main" id="{2C54B0D9-CAAA-416F-9E97-A05231E4B308}"/>
              </a:ext>
            </a:extLst>
          </p:cNvPr>
          <p:cNvSpPr txBox="1"/>
          <p:nvPr/>
        </p:nvSpPr>
        <p:spPr>
          <a:xfrm>
            <a:off x="4432851" y="3791272"/>
            <a:ext cx="4019049" cy="1754326"/>
          </a:xfrm>
          <a:prstGeom prst="rect">
            <a:avLst/>
          </a:prstGeom>
          <a:noFill/>
        </p:spPr>
        <p:txBody>
          <a:bodyPr wrap="none" rtlCol="0">
            <a:spAutoFit/>
          </a:bodyPr>
          <a:lstStyle/>
          <a:p>
            <a:r>
              <a:rPr lang="en-IN" dirty="0" err="1"/>
              <a:t>i</a:t>
            </a:r>
            <a:r>
              <a:rPr lang="en-IN" dirty="0"/>
              <a:t>) Sqrt[(28-25)^ + (15000-1200)^] = 1.5</a:t>
            </a:r>
          </a:p>
          <a:p>
            <a:r>
              <a:rPr lang="en-IN" dirty="0"/>
              <a:t>ii) Sqrt[(28-30)^ + (15000-36000)^] = 2.1</a:t>
            </a:r>
          </a:p>
          <a:p>
            <a:r>
              <a:rPr lang="en-IN" dirty="0"/>
              <a:t>iii) Sqrt[(28-26)^ + (15000-40000)^] = 3.6</a:t>
            </a:r>
          </a:p>
          <a:p>
            <a:r>
              <a:rPr lang="en-IN" dirty="0"/>
              <a:t>iv) Sqrt[(28-56)^ + (15000-5000)^] = 1.6</a:t>
            </a:r>
          </a:p>
          <a:p>
            <a:r>
              <a:rPr lang="en-IN" dirty="0"/>
              <a:t>v) Sqrt[(28-70)^ + (15000-2000)^] = 1.7</a:t>
            </a:r>
          </a:p>
          <a:p>
            <a:endParaRPr lang="en-IN" dirty="0"/>
          </a:p>
        </p:txBody>
      </p:sp>
      <p:sp>
        <p:nvSpPr>
          <p:cNvPr id="15" name="TextBox 14">
            <a:extLst>
              <a:ext uri="{FF2B5EF4-FFF2-40B4-BE49-F238E27FC236}">
                <a16:creationId xmlns:a16="http://schemas.microsoft.com/office/drawing/2014/main" id="{EBD2F484-08DA-4CDD-B8D6-CD1A525F321D}"/>
              </a:ext>
            </a:extLst>
          </p:cNvPr>
          <p:cNvSpPr txBox="1"/>
          <p:nvPr/>
        </p:nvSpPr>
        <p:spPr>
          <a:xfrm>
            <a:off x="4432851" y="5609386"/>
            <a:ext cx="7451207" cy="1200329"/>
          </a:xfrm>
          <a:prstGeom prst="rect">
            <a:avLst/>
          </a:prstGeom>
          <a:noFill/>
        </p:spPr>
        <p:txBody>
          <a:bodyPr wrap="none" rtlCol="0">
            <a:spAutoFit/>
          </a:bodyPr>
          <a:lstStyle/>
          <a:p>
            <a:r>
              <a:rPr lang="en-IN" dirty="0"/>
              <a:t>Given k =3, Algo will select </a:t>
            </a:r>
            <a:r>
              <a:rPr lang="en-IN" dirty="0" err="1"/>
              <a:t>i</a:t>
            </a:r>
            <a:r>
              <a:rPr lang="en-IN" dirty="0"/>
              <a:t>), iv) and v). Since there are the top three nearest.</a:t>
            </a:r>
          </a:p>
          <a:p>
            <a:r>
              <a:rPr lang="en-IN" dirty="0" err="1"/>
              <a:t>i</a:t>
            </a:r>
            <a:r>
              <a:rPr lang="en-IN" dirty="0"/>
              <a:t>)= ‘N’, iv) = ‘Y’ and v) ‘N’.</a:t>
            </a:r>
          </a:p>
          <a:p>
            <a:r>
              <a:rPr lang="en-IN" dirty="0"/>
              <a:t>Maximum votes are for ‘N’. Hence output is ‘N’</a:t>
            </a:r>
          </a:p>
          <a:p>
            <a:endParaRPr lang="en-IN" dirty="0"/>
          </a:p>
        </p:txBody>
      </p:sp>
    </p:spTree>
    <p:extLst>
      <p:ext uri="{BB962C8B-B14F-4D97-AF65-F5344CB8AC3E}">
        <p14:creationId xmlns:p14="http://schemas.microsoft.com/office/powerpoint/2010/main" val="152220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Pseudo code of KNN Algorithm?</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669234"/>
            <a:ext cx="12191999" cy="5287617"/>
          </a:xfrm>
        </p:spPr>
        <p:txBody>
          <a:bodyPr/>
          <a:lstStyle/>
          <a:p>
            <a:r>
              <a:rPr lang="en-IN" dirty="0"/>
              <a:t> Load the data</a:t>
            </a:r>
          </a:p>
          <a:p>
            <a:r>
              <a:rPr lang="en-IN" dirty="0"/>
              <a:t>Initialise the value of k</a:t>
            </a:r>
          </a:p>
          <a:p>
            <a:r>
              <a:rPr lang="en-IN" dirty="0"/>
              <a:t>For getting the predicted class, iterate from 1 to total number of training data points</a:t>
            </a:r>
          </a:p>
          <a:p>
            <a:pPr lvl="1"/>
            <a:r>
              <a:rPr lang="en-IN" dirty="0"/>
              <a:t>Calculate the distance between test data and each row of training data. Here we will use Euclidean distance as our distance metric since it’s the most popular method. The other metrics that can be used are Chebyshev, cosine, etc.</a:t>
            </a:r>
          </a:p>
          <a:p>
            <a:pPr lvl="1"/>
            <a:r>
              <a:rPr lang="en-IN" dirty="0"/>
              <a:t>Sort the calculated distances in ascending order based on distance values</a:t>
            </a:r>
          </a:p>
          <a:p>
            <a:pPr lvl="1"/>
            <a:r>
              <a:rPr lang="en-IN" dirty="0"/>
              <a:t>Get top k rows from the sorted array</a:t>
            </a:r>
          </a:p>
          <a:p>
            <a:pPr lvl="1"/>
            <a:r>
              <a:rPr lang="en-IN" dirty="0"/>
              <a:t>Get the most frequent class of these rows</a:t>
            </a:r>
          </a:p>
          <a:p>
            <a:pPr lvl="1"/>
            <a:r>
              <a:rPr lang="en-IN" dirty="0"/>
              <a:t>Return the predicted class</a:t>
            </a:r>
          </a:p>
          <a:p>
            <a:pPr marL="0" indent="0">
              <a:buNone/>
            </a:pPr>
            <a:endParaRPr lang="en-IN" dirty="0"/>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267547" y="853947"/>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764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62CFBB-18E1-4716-9D12-BDB185CA45EC}"/>
              </a:ext>
            </a:extLst>
          </p:cNvPr>
          <p:cNvSpPr>
            <a:spLocks noGrp="1"/>
          </p:cNvSpPr>
          <p:nvPr>
            <p:ph type="title"/>
          </p:nvPr>
        </p:nvSpPr>
        <p:spPr>
          <a:xfrm>
            <a:off x="0" y="3021495"/>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				Let’s kill it in Python</a:t>
            </a:r>
          </a:p>
        </p:txBody>
      </p:sp>
    </p:spTree>
    <p:extLst>
      <p:ext uri="{BB962C8B-B14F-4D97-AF65-F5344CB8AC3E}">
        <p14:creationId xmlns:p14="http://schemas.microsoft.com/office/powerpoint/2010/main" val="2584978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SVM Algorithm</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267547" y="853946"/>
            <a:ext cx="12039115" cy="6004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Tries to find a boundary that divides the data in such a way that the misclassification error can be minimized.</a:t>
            </a:r>
            <a:r>
              <a:rPr lang="en-IN" dirty="0">
                <a:latin typeface="Aparajita" panose="02020603050405020304" pitchFamily="18" charset="0"/>
                <a:cs typeface="Aparajita" panose="02020603050405020304" pitchFamily="18" charset="0"/>
              </a:rPr>
              <a:t> </a:t>
            </a: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4098" name="Picture 2" descr="Multiple Decision Boundaries">
            <a:extLst>
              <a:ext uri="{FF2B5EF4-FFF2-40B4-BE49-F238E27FC236}">
                <a16:creationId xmlns:a16="http://schemas.microsoft.com/office/drawing/2014/main" id="{36F47E39-E3A7-4661-86DC-780B21852A1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42678" y="1722173"/>
            <a:ext cx="6581775" cy="4791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2F8AB2-A9E6-4FD8-BA19-2D39F26E94C2}"/>
              </a:ext>
            </a:extLst>
          </p:cNvPr>
          <p:cNvSpPr txBox="1"/>
          <p:nvPr/>
        </p:nvSpPr>
        <p:spPr>
          <a:xfrm>
            <a:off x="633122" y="3170067"/>
            <a:ext cx="3922643" cy="923330"/>
          </a:xfrm>
          <a:prstGeom prst="rect">
            <a:avLst/>
          </a:prstGeom>
          <a:noFill/>
        </p:spPr>
        <p:txBody>
          <a:bodyPr wrap="square" rtlCol="0">
            <a:spAutoFit/>
          </a:bodyPr>
          <a:lstStyle/>
          <a:p>
            <a:r>
              <a:rPr lang="en-IN" dirty="0"/>
              <a:t>Can be used for both classification and regression problems. However it is mostly used in case of classification.</a:t>
            </a:r>
          </a:p>
        </p:txBody>
      </p:sp>
      <p:sp>
        <p:nvSpPr>
          <p:cNvPr id="10" name="TextBox 9">
            <a:extLst>
              <a:ext uri="{FF2B5EF4-FFF2-40B4-BE49-F238E27FC236}">
                <a16:creationId xmlns:a16="http://schemas.microsoft.com/office/drawing/2014/main" id="{AF80514E-A0DB-4244-A5FA-A38C759985F5}"/>
              </a:ext>
            </a:extLst>
          </p:cNvPr>
          <p:cNvSpPr txBox="1"/>
          <p:nvPr/>
        </p:nvSpPr>
        <p:spPr>
          <a:xfrm>
            <a:off x="176584" y="2430247"/>
            <a:ext cx="4379181" cy="369332"/>
          </a:xfrm>
          <a:prstGeom prst="rect">
            <a:avLst/>
          </a:prstGeom>
          <a:noFill/>
        </p:spPr>
        <p:txBody>
          <a:bodyPr wrap="square" rtlCol="0">
            <a:spAutoFit/>
          </a:bodyPr>
          <a:lstStyle/>
          <a:p>
            <a:r>
              <a:rPr lang="en-IN" b="1" dirty="0"/>
              <a:t>When to use it?</a:t>
            </a:r>
          </a:p>
        </p:txBody>
      </p:sp>
    </p:spTree>
    <p:extLst>
      <p:ext uri="{BB962C8B-B14F-4D97-AF65-F5344CB8AC3E}">
        <p14:creationId xmlns:p14="http://schemas.microsoft.com/office/powerpoint/2010/main" val="92693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SVM Algorithm: How does it work?</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267547" y="853946"/>
            <a:ext cx="12039115" cy="6004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5739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Identify the right hyper-plane (Scenario-1): </a:t>
            </a:r>
            <a:r>
              <a:rPr lang="en-IN" dirty="0"/>
              <a:t>Here, we have three hyper-planes (A, B and C). Now, identify the right hyper-plane to classify star and circle</a:t>
            </a:r>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10242" name="Picture 2" descr="SVM_2">
            <a:extLst>
              <a:ext uri="{FF2B5EF4-FFF2-40B4-BE49-F238E27FC236}">
                <a16:creationId xmlns:a16="http://schemas.microsoft.com/office/drawing/2014/main" id="{1C44E863-5390-426D-A458-3561E48F51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96766" y="2352976"/>
            <a:ext cx="5824133" cy="4115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6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SVM Algorithm: How does it work?</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267547" y="853946"/>
            <a:ext cx="12039115" cy="6004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5739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Identify the right hyper-plane (Scenario-2): </a:t>
            </a:r>
            <a:r>
              <a:rPr lang="en-IN" dirty="0"/>
              <a:t>Here, we have three hyper-planes (A, B and C) and all are segregating the classes well. Now, How can we identify the right hyper-plane?</a:t>
            </a:r>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11266" name="Picture 2" descr="SVM_3">
            <a:extLst>
              <a:ext uri="{FF2B5EF4-FFF2-40B4-BE49-F238E27FC236}">
                <a16:creationId xmlns:a16="http://schemas.microsoft.com/office/drawing/2014/main" id="{803FC785-9366-4D56-96A1-9C440A7772C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23866" y="2726774"/>
            <a:ext cx="5584706" cy="399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715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SVM Algorithm: How does it work?</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267547" y="853946"/>
            <a:ext cx="12039115" cy="6004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5739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Maximizing the distances between nearest data point (either class) and hyper-plane will help us to decide the right hyper-plane. This distance is called as </a:t>
            </a:r>
            <a:r>
              <a:rPr lang="en-IN" b="1" dirty="0"/>
              <a:t>Margin</a:t>
            </a:r>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12290" name="Picture 2" descr="SVM_4">
            <a:extLst>
              <a:ext uri="{FF2B5EF4-FFF2-40B4-BE49-F238E27FC236}">
                <a16:creationId xmlns:a16="http://schemas.microsoft.com/office/drawing/2014/main" id="{207DDE01-054E-49BC-9A73-9033531961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65519" y="2594970"/>
            <a:ext cx="5660955" cy="4125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6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a:bodyPr>
          <a:lstStyle/>
          <a:p>
            <a:r>
              <a:rPr lang="en-IN" sz="3700" b="1" dirty="0">
                <a:solidFill>
                  <a:schemeClr val="tx1">
                    <a:lumMod val="85000"/>
                    <a:lumOff val="15000"/>
                  </a:schemeClr>
                </a:solidFill>
              </a:rPr>
              <a:t>Machine Learning			</a:t>
            </a:r>
            <a:r>
              <a:rPr lang="en-IN" sz="3700" b="1" dirty="0">
                <a:solidFill>
                  <a:schemeClr val="bg1">
                    <a:lumMod val="65000"/>
                  </a:schemeClr>
                </a:solidFill>
              </a:rPr>
              <a:t>|</a:t>
            </a:r>
            <a:r>
              <a:rPr lang="en-IN" sz="3700" b="1" dirty="0">
                <a:solidFill>
                  <a:schemeClr val="tx1">
                    <a:lumMod val="85000"/>
                    <a:lumOff val="15000"/>
                  </a:schemeClr>
                </a:solidFill>
              </a:rPr>
              <a:t> 	ML learns from data provided</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0" y="602284"/>
            <a:ext cx="12191998" cy="5665993"/>
          </a:xfrm>
        </p:spPr>
        <p:txBody>
          <a:bodyPr/>
          <a:lstStyle/>
          <a:p>
            <a:pPr marL="0" indent="0">
              <a:buNone/>
            </a:pPr>
            <a:r>
              <a:rPr lang="en-IN" dirty="0"/>
              <a:t> </a:t>
            </a:r>
          </a:p>
        </p:txBody>
      </p:sp>
      <p:pic>
        <p:nvPicPr>
          <p:cNvPr id="31" name="Picture 4" descr="Image result for ironhack">
            <a:extLst>
              <a:ext uri="{FF2B5EF4-FFF2-40B4-BE49-F238E27FC236}">
                <a16:creationId xmlns:a16="http://schemas.microsoft.com/office/drawing/2014/main" id="{CFB318FB-5BAA-4F7F-ABCE-884B3F4A1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874" y="5079421"/>
            <a:ext cx="774114" cy="836043"/>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sp>
        <p:nvSpPr>
          <p:cNvPr id="32" name="Subtitle 2">
            <a:extLst>
              <a:ext uri="{FF2B5EF4-FFF2-40B4-BE49-F238E27FC236}">
                <a16:creationId xmlns:a16="http://schemas.microsoft.com/office/drawing/2014/main" id="{BB5CC9DE-49DB-42FF-8B34-591FE36B06AE}"/>
              </a:ext>
            </a:extLst>
          </p:cNvPr>
          <p:cNvSpPr txBox="1">
            <a:spLocks/>
          </p:cNvSpPr>
          <p:nvPr/>
        </p:nvSpPr>
        <p:spPr>
          <a:xfrm>
            <a:off x="152882" y="861391"/>
            <a:ext cx="5431989" cy="47840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600" b="1" dirty="0">
                <a:latin typeface="Aparajita" panose="02020603050405020304" pitchFamily="18" charset="0"/>
                <a:cs typeface="Aparajita" panose="02020603050405020304" pitchFamily="18" charset="0"/>
              </a:rPr>
              <a:t>‘</a:t>
            </a:r>
            <a:r>
              <a:rPr lang="en-IN" sz="2600" dirty="0">
                <a:latin typeface="Aparajita" panose="02020603050405020304" pitchFamily="18" charset="0"/>
                <a:cs typeface="Aparajita" panose="02020603050405020304" pitchFamily="18" charset="0"/>
              </a:rPr>
              <a:t>An approach to achieve AI through systems that can learn from experience to find patterns in a set of data.</a:t>
            </a:r>
            <a:r>
              <a:rPr lang="en-IN" sz="2600" b="1" dirty="0">
                <a:latin typeface="Aparajita" panose="02020603050405020304" pitchFamily="18" charset="0"/>
                <a:cs typeface="Aparajita" panose="02020603050405020304" pitchFamily="18" charset="0"/>
              </a:rPr>
              <a:t>’</a:t>
            </a:r>
          </a:p>
          <a:p>
            <a:pPr marL="0" indent="0">
              <a:buNone/>
            </a:pPr>
            <a:endParaRPr lang="en-IN" sz="2400" b="1" dirty="0">
              <a:latin typeface="Aparajita" panose="02020603050405020304" pitchFamily="18" charset="0"/>
              <a:cs typeface="Aparajita" panose="02020603050405020304" pitchFamily="18" charset="0"/>
            </a:endParaRPr>
          </a:p>
          <a:p>
            <a:r>
              <a:rPr lang="en-IN" dirty="0">
                <a:solidFill>
                  <a:srgbClr val="C00000"/>
                </a:solidFill>
                <a:latin typeface="Aparajita" panose="02020603050405020304" pitchFamily="18" charset="0"/>
                <a:cs typeface="Aparajita" panose="02020603050405020304" pitchFamily="18" charset="0"/>
              </a:rPr>
              <a:t>ML involves teaching a computer to recognize patterns by example, rather than programming it with specific rules. These patterns can be found within data. In other words, ML is about creating algorithms (or set of rules) that learn complex functions (or patterns) from data and make predictions on it – a form of “narrow AI”</a:t>
            </a:r>
          </a:p>
          <a:p>
            <a:pPr lvl="1"/>
            <a:endParaRPr lang="en-IN" b="1" dirty="0">
              <a:latin typeface="Aparajita" panose="02020603050405020304" pitchFamily="18" charset="0"/>
              <a:cs typeface="Aparajita" panose="02020603050405020304" pitchFamily="18" charset="0"/>
            </a:endParaRPr>
          </a:p>
          <a:p>
            <a:pPr marL="457200" lvl="1" indent="0">
              <a:buNone/>
            </a:pPr>
            <a:br>
              <a:rPr lang="en-IN" dirty="0"/>
            </a:br>
            <a:r>
              <a:rPr lang="en-IN" dirty="0">
                <a:solidFill>
                  <a:srgbClr val="C00000"/>
                </a:solidFill>
                <a:latin typeface="Aparajita" panose="02020603050405020304" pitchFamily="18" charset="0"/>
                <a:cs typeface="Aparajita" panose="02020603050405020304" pitchFamily="18" charset="0"/>
              </a:rPr>
              <a:t> </a:t>
            </a:r>
          </a:p>
          <a:p>
            <a:endParaRPr lang="en-IN" dirty="0">
              <a:latin typeface="Aparajita" panose="02020603050405020304" pitchFamily="18" charset="0"/>
              <a:cs typeface="Aparajita" panose="02020603050405020304" pitchFamily="18" charset="0"/>
            </a:endParaRPr>
          </a:p>
        </p:txBody>
      </p:sp>
      <p:sp>
        <p:nvSpPr>
          <p:cNvPr id="33" name="Subtitle 2">
            <a:extLst>
              <a:ext uri="{FF2B5EF4-FFF2-40B4-BE49-F238E27FC236}">
                <a16:creationId xmlns:a16="http://schemas.microsoft.com/office/drawing/2014/main" id="{78E0CEE5-1E2F-44BA-A79D-346A87B0D6F5}"/>
              </a:ext>
            </a:extLst>
          </p:cNvPr>
          <p:cNvSpPr txBox="1">
            <a:spLocks/>
          </p:cNvSpPr>
          <p:nvPr/>
        </p:nvSpPr>
        <p:spPr>
          <a:xfrm>
            <a:off x="6511873" y="746537"/>
            <a:ext cx="5431989" cy="4784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600" dirty="0">
                <a:latin typeface="Aparajita" panose="02020603050405020304" pitchFamily="18" charset="0"/>
                <a:cs typeface="Aparajita" panose="02020603050405020304" pitchFamily="18" charset="0"/>
              </a:rPr>
              <a:t>ML is all about predicting stuff essentially. It is intelligent because</a:t>
            </a:r>
            <a:r>
              <a:rPr lang="en-IN" sz="2600" b="1" dirty="0">
                <a:latin typeface="Aparajita" panose="02020603050405020304" pitchFamily="18" charset="0"/>
                <a:cs typeface="Aparajita" panose="02020603050405020304" pitchFamily="18" charset="0"/>
              </a:rPr>
              <a:t>:</a:t>
            </a:r>
          </a:p>
          <a:p>
            <a:pPr marL="0" indent="0">
              <a:buNone/>
            </a:pPr>
            <a:endParaRPr lang="en-IN" sz="2400" b="1" dirty="0">
              <a:latin typeface="Aparajita" panose="02020603050405020304" pitchFamily="18" charset="0"/>
              <a:cs typeface="Aparajita" panose="02020603050405020304" pitchFamily="18" charset="0"/>
            </a:endParaRPr>
          </a:p>
          <a:p>
            <a:pPr lvl="1"/>
            <a:r>
              <a:rPr lang="en-IN" dirty="0">
                <a:latin typeface="Aparajita" panose="02020603050405020304" pitchFamily="18" charset="0"/>
                <a:cs typeface="Aparajita" panose="02020603050405020304" pitchFamily="18" charset="0"/>
              </a:rPr>
              <a:t>It takes some data (to train the system)</a:t>
            </a:r>
          </a:p>
          <a:p>
            <a:pPr lvl="1"/>
            <a:r>
              <a:rPr lang="en-IN" dirty="0">
                <a:latin typeface="Aparajita" panose="02020603050405020304" pitchFamily="18" charset="0"/>
                <a:cs typeface="Aparajita" panose="02020603050405020304" pitchFamily="18" charset="0"/>
              </a:rPr>
              <a:t>Learns patterns from this data.</a:t>
            </a:r>
          </a:p>
          <a:p>
            <a:pPr lvl="1"/>
            <a:r>
              <a:rPr lang="en-IN" dirty="0">
                <a:latin typeface="Aparajita" panose="02020603050405020304" pitchFamily="18" charset="0"/>
                <a:cs typeface="Aparajita" panose="02020603050405020304" pitchFamily="18" charset="0"/>
              </a:rPr>
              <a:t>Classifies/predicts new data it has not seen before</a:t>
            </a:r>
          </a:p>
          <a:p>
            <a:pPr marL="457200" lvl="1" indent="0">
              <a:buNone/>
            </a:pPr>
            <a:br>
              <a:rPr lang="en-IN" dirty="0"/>
            </a:br>
            <a:r>
              <a:rPr lang="en-IN" dirty="0">
                <a:solidFill>
                  <a:srgbClr val="C00000"/>
                </a:solidFill>
                <a:latin typeface="Aparajita" panose="02020603050405020304" pitchFamily="18" charset="0"/>
                <a:cs typeface="Aparajita" panose="02020603050405020304" pitchFamily="18" charset="0"/>
              </a:rPr>
              <a:t> </a:t>
            </a:r>
          </a:p>
          <a:p>
            <a:endParaRPr lang="en-IN"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797005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SVM Algorithm: How does it work?</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267547" y="853946"/>
            <a:ext cx="12039115" cy="6004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5739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Identify the right hyper-plane (Scenario-3):</a:t>
            </a:r>
            <a:r>
              <a:rPr lang="en-IN" dirty="0"/>
              <a:t>Hint:</a:t>
            </a:r>
            <a:r>
              <a:rPr lang="en-IN" b="1" dirty="0"/>
              <a:t> </a:t>
            </a:r>
            <a:r>
              <a:rPr lang="en-IN" dirty="0"/>
              <a:t>Use the rules as discussed in previous section to identify the right hyper-plane</a:t>
            </a:r>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13314" name="Picture 2" descr="SVM_5">
            <a:extLst>
              <a:ext uri="{FF2B5EF4-FFF2-40B4-BE49-F238E27FC236}">
                <a16:creationId xmlns:a16="http://schemas.microsoft.com/office/drawing/2014/main" id="{BBA32418-FC23-4BD0-8ADB-83F950B53C3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21495" y="2739231"/>
            <a:ext cx="5605669" cy="3993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0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SVM Algorithm: How does it work?</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267547" y="853946"/>
            <a:ext cx="12039115" cy="6004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5739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Can we classify two classes (Scenario-4)?: </a:t>
            </a:r>
            <a:r>
              <a:rPr lang="en-IN" dirty="0"/>
              <a:t>Below, I am unable to segregate the two classes using a straight line, as one of star lies in the territory of other(circle) class as an outlier.</a:t>
            </a:r>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15362" name="Picture 2" descr="SVM_6">
            <a:extLst>
              <a:ext uri="{FF2B5EF4-FFF2-40B4-BE49-F238E27FC236}">
                <a16:creationId xmlns:a16="http://schemas.microsoft.com/office/drawing/2014/main" id="{A086BCA0-1A27-4009-94B3-E6A613E411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94102" y="2827647"/>
            <a:ext cx="5639079" cy="3653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168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SVM Algorithm: How does it work?</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267547" y="853946"/>
            <a:ext cx="12039115" cy="6004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SVM has a feature to ignore outliers and find the hyper-plane that has maximum margin. Hence, we can say, SVM is robust to outliers.</a:t>
            </a:r>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5739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pic>
        <p:nvPicPr>
          <p:cNvPr id="14338" name="Picture 2" descr="SVM_7">
            <a:extLst>
              <a:ext uri="{FF2B5EF4-FFF2-40B4-BE49-F238E27FC236}">
                <a16:creationId xmlns:a16="http://schemas.microsoft.com/office/drawing/2014/main" id="{7806CA6C-9D0B-4E4D-8398-E753006E086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11794" y="2432389"/>
            <a:ext cx="6093767" cy="409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340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SVM Algorithm</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267547" y="853946"/>
            <a:ext cx="12039115" cy="6004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9" name="Subtitle 2">
            <a:extLst>
              <a:ext uri="{FF2B5EF4-FFF2-40B4-BE49-F238E27FC236}">
                <a16:creationId xmlns:a16="http://schemas.microsoft.com/office/drawing/2014/main" id="{C7B11C04-F59D-426E-A198-0013D10A6491}"/>
              </a:ext>
            </a:extLst>
          </p:cNvPr>
          <p:cNvSpPr txBox="1">
            <a:spLocks/>
          </p:cNvSpPr>
          <p:nvPr/>
        </p:nvSpPr>
        <p:spPr>
          <a:xfrm>
            <a:off x="76440"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a:p>
            <a:endParaRPr lang="en-IN" dirty="0">
              <a:latin typeface="Aparajita" panose="02020603050405020304" pitchFamily="18" charset="0"/>
              <a:cs typeface="Aparajita" panose="02020603050405020304" pitchFamily="18" charset="0"/>
            </a:endParaRPr>
          </a:p>
        </p:txBody>
      </p:sp>
      <p:pic>
        <p:nvPicPr>
          <p:cNvPr id="7" name="Picture 4" descr="Image result for ironhack">
            <a:extLst>
              <a:ext uri="{FF2B5EF4-FFF2-40B4-BE49-F238E27FC236}">
                <a16:creationId xmlns:a16="http://schemas.microsoft.com/office/drawing/2014/main" id="{4C495408-42FE-4ED1-AE12-59E6C8F4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78" y="5159129"/>
            <a:ext cx="700310" cy="756335"/>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C8DD499-1892-40F8-B7EC-E1D7D9145EE0}"/>
              </a:ext>
            </a:extLst>
          </p:cNvPr>
          <p:cNvSpPr/>
          <p:nvPr/>
        </p:nvSpPr>
        <p:spPr>
          <a:xfrm>
            <a:off x="1446990" y="2469730"/>
            <a:ext cx="8876453" cy="1200329"/>
          </a:xfrm>
          <a:prstGeom prst="rect">
            <a:avLst/>
          </a:prstGeom>
        </p:spPr>
        <p:txBody>
          <a:bodyPr wrap="square">
            <a:spAutoFit/>
          </a:bodyPr>
          <a:lstStyle/>
          <a:p>
            <a:r>
              <a:rPr lang="en-IN" dirty="0"/>
              <a:t>There is complex mathematics involved behind finding the support vectors, calculating the margin between decision boundary and the support vectors and maximizing this margin. </a:t>
            </a:r>
          </a:p>
          <a:p>
            <a:r>
              <a:rPr lang="en-IN" dirty="0"/>
              <a:t>Here we are not going into the detail of the mathematics, we will rather see how SVM and Kernel SVM are implemented via the Python Scikit-Learn library.</a:t>
            </a:r>
          </a:p>
        </p:txBody>
      </p:sp>
    </p:spTree>
    <p:extLst>
      <p:ext uri="{BB962C8B-B14F-4D97-AF65-F5344CB8AC3E}">
        <p14:creationId xmlns:p14="http://schemas.microsoft.com/office/powerpoint/2010/main" val="2719116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VR with different kernels. (a) Linear, (b) Polynomial, (c) Gaussian RBF and (d) Exponential RBF.Â ">
            <a:extLst>
              <a:ext uri="{FF2B5EF4-FFF2-40B4-BE49-F238E27FC236}">
                <a16:creationId xmlns:a16="http://schemas.microsoft.com/office/drawing/2014/main" id="{4CF504D0-0826-465A-B875-F67D5FFF03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244" y="776696"/>
            <a:ext cx="7991060" cy="5587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9388099-74F3-4F3E-97DE-DDF3C09EACEF}"/>
              </a:ext>
            </a:extLst>
          </p:cNvPr>
          <p:cNvSpPr>
            <a:spLocks noGrp="1"/>
          </p:cNvSpPr>
          <p:nvPr>
            <p:ph type="title"/>
          </p:nvPr>
        </p:nvSpPr>
        <p:spPr>
          <a:xfrm>
            <a:off x="-3"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SVM Algorithm with different Kernels</a:t>
            </a:r>
          </a:p>
        </p:txBody>
      </p:sp>
    </p:spTree>
    <p:extLst>
      <p:ext uri="{BB962C8B-B14F-4D97-AF65-F5344CB8AC3E}">
        <p14:creationId xmlns:p14="http://schemas.microsoft.com/office/powerpoint/2010/main" val="1448506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388099-74F3-4F3E-97DE-DDF3C09EACEF}"/>
              </a:ext>
            </a:extLst>
          </p:cNvPr>
          <p:cNvSpPr>
            <a:spLocks noGrp="1"/>
          </p:cNvSpPr>
          <p:nvPr>
            <p:ph type="title"/>
          </p:nvPr>
        </p:nvSpPr>
        <p:spPr>
          <a:xfrm>
            <a:off x="0" y="2995337"/>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Conditional Probability</a:t>
            </a:r>
          </a:p>
        </p:txBody>
      </p:sp>
    </p:spTree>
    <p:extLst>
      <p:ext uri="{BB962C8B-B14F-4D97-AF65-F5344CB8AC3E}">
        <p14:creationId xmlns:p14="http://schemas.microsoft.com/office/powerpoint/2010/main" val="1046678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Conditional Probability</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980660"/>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301488" y="957420"/>
            <a:ext cx="11193046" cy="577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B5E2249F-4D41-46C0-A733-76D4DB678F64}"/>
              </a:ext>
            </a:extLst>
          </p:cNvPr>
          <p:cNvPicPr>
            <a:picLocks noChangeAspect="1"/>
          </p:cNvPicPr>
          <p:nvPr/>
        </p:nvPicPr>
        <p:blipFill>
          <a:blip r:embed="rId2"/>
          <a:stretch>
            <a:fillRect/>
          </a:stretch>
        </p:blipFill>
        <p:spPr>
          <a:xfrm>
            <a:off x="3971511" y="1105934"/>
            <a:ext cx="2552700" cy="962025"/>
          </a:xfrm>
          <a:prstGeom prst="rect">
            <a:avLst/>
          </a:prstGeom>
        </p:spPr>
      </p:pic>
      <p:cxnSp>
        <p:nvCxnSpPr>
          <p:cNvPr id="7" name="Straight Arrow Connector 6">
            <a:extLst>
              <a:ext uri="{FF2B5EF4-FFF2-40B4-BE49-F238E27FC236}">
                <a16:creationId xmlns:a16="http://schemas.microsoft.com/office/drawing/2014/main" id="{660B452C-EED6-405D-A5CD-0DFC0D63D244}"/>
              </a:ext>
            </a:extLst>
          </p:cNvPr>
          <p:cNvCxnSpPr>
            <a:cxnSpLocks/>
            <a:stCxn id="4" idx="1"/>
          </p:cNvCxnSpPr>
          <p:nvPr/>
        </p:nvCxnSpPr>
        <p:spPr>
          <a:xfrm flipH="1">
            <a:off x="2544417" y="1586947"/>
            <a:ext cx="1427094" cy="48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14C1126-C4A9-4ED8-9F4F-03D7B23E8F53}"/>
              </a:ext>
            </a:extLst>
          </p:cNvPr>
          <p:cNvSpPr txBox="1"/>
          <p:nvPr/>
        </p:nvSpPr>
        <p:spPr>
          <a:xfrm>
            <a:off x="301487" y="2123169"/>
            <a:ext cx="3356113" cy="923330"/>
          </a:xfrm>
          <a:prstGeom prst="rect">
            <a:avLst/>
          </a:prstGeom>
          <a:noFill/>
        </p:spPr>
        <p:txBody>
          <a:bodyPr wrap="square" rtlCol="0">
            <a:spAutoFit/>
          </a:bodyPr>
          <a:lstStyle/>
          <a:p>
            <a:r>
              <a:rPr lang="en-IN" dirty="0"/>
              <a:t>Finding the probability of event A given that event B has already occurred</a:t>
            </a:r>
          </a:p>
        </p:txBody>
      </p:sp>
      <p:cxnSp>
        <p:nvCxnSpPr>
          <p:cNvPr id="14" name="Straight Arrow Connector 13">
            <a:extLst>
              <a:ext uri="{FF2B5EF4-FFF2-40B4-BE49-F238E27FC236}">
                <a16:creationId xmlns:a16="http://schemas.microsoft.com/office/drawing/2014/main" id="{5C3BD20B-0C4F-4435-A360-D7C7A480D732}"/>
              </a:ext>
            </a:extLst>
          </p:cNvPr>
          <p:cNvCxnSpPr>
            <a:cxnSpLocks/>
          </p:cNvCxnSpPr>
          <p:nvPr/>
        </p:nvCxnSpPr>
        <p:spPr>
          <a:xfrm flipV="1">
            <a:off x="6358989" y="980660"/>
            <a:ext cx="1274263" cy="31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AADE526-5A3C-4320-A665-883A5ECC823C}"/>
              </a:ext>
            </a:extLst>
          </p:cNvPr>
          <p:cNvSpPr txBox="1"/>
          <p:nvPr/>
        </p:nvSpPr>
        <p:spPr>
          <a:xfrm>
            <a:off x="7633252" y="677179"/>
            <a:ext cx="3356113" cy="369332"/>
          </a:xfrm>
          <a:prstGeom prst="rect">
            <a:avLst/>
          </a:prstGeom>
          <a:noFill/>
        </p:spPr>
        <p:txBody>
          <a:bodyPr wrap="square" rtlCol="0">
            <a:spAutoFit/>
          </a:bodyPr>
          <a:lstStyle/>
          <a:p>
            <a:r>
              <a:rPr lang="en-IN" dirty="0"/>
              <a:t>Probability of A and B</a:t>
            </a:r>
          </a:p>
        </p:txBody>
      </p:sp>
      <p:sp>
        <p:nvSpPr>
          <p:cNvPr id="20" name="TextBox 19">
            <a:extLst>
              <a:ext uri="{FF2B5EF4-FFF2-40B4-BE49-F238E27FC236}">
                <a16:creationId xmlns:a16="http://schemas.microsoft.com/office/drawing/2014/main" id="{4601E83A-589F-4F89-98B0-74CE3D8526C3}"/>
              </a:ext>
            </a:extLst>
          </p:cNvPr>
          <p:cNvSpPr txBox="1"/>
          <p:nvPr/>
        </p:nvSpPr>
        <p:spPr>
          <a:xfrm>
            <a:off x="7633251" y="2014107"/>
            <a:ext cx="3356113" cy="369332"/>
          </a:xfrm>
          <a:prstGeom prst="rect">
            <a:avLst/>
          </a:prstGeom>
          <a:noFill/>
        </p:spPr>
        <p:txBody>
          <a:bodyPr wrap="square" rtlCol="0">
            <a:spAutoFit/>
          </a:bodyPr>
          <a:lstStyle/>
          <a:p>
            <a:r>
              <a:rPr lang="en-IN" dirty="0"/>
              <a:t>Probability of A and B</a:t>
            </a:r>
          </a:p>
        </p:txBody>
      </p:sp>
      <p:cxnSp>
        <p:nvCxnSpPr>
          <p:cNvPr id="21" name="Straight Arrow Connector 20">
            <a:extLst>
              <a:ext uri="{FF2B5EF4-FFF2-40B4-BE49-F238E27FC236}">
                <a16:creationId xmlns:a16="http://schemas.microsoft.com/office/drawing/2014/main" id="{3E1C2FF2-AA99-4E96-A32D-38B77A4295EF}"/>
              </a:ext>
            </a:extLst>
          </p:cNvPr>
          <p:cNvCxnSpPr>
            <a:cxnSpLocks/>
            <a:endCxn id="20" idx="1"/>
          </p:cNvCxnSpPr>
          <p:nvPr/>
        </p:nvCxnSpPr>
        <p:spPr>
          <a:xfrm>
            <a:off x="6166034" y="1887368"/>
            <a:ext cx="1467217" cy="31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a and b venn diagram">
            <a:extLst>
              <a:ext uri="{FF2B5EF4-FFF2-40B4-BE49-F238E27FC236}">
                <a16:creationId xmlns:a16="http://schemas.microsoft.com/office/drawing/2014/main" id="{9AFD12CB-3714-4CC7-A29A-BCAC653DE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921353"/>
            <a:ext cx="3611427" cy="223419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36787ADC-D31D-4F00-A0D7-F16A8CD77D0B}"/>
              </a:ext>
            </a:extLst>
          </p:cNvPr>
          <p:cNvSpPr txBox="1"/>
          <p:nvPr/>
        </p:nvSpPr>
        <p:spPr>
          <a:xfrm>
            <a:off x="1490041" y="5490665"/>
            <a:ext cx="3356113" cy="369332"/>
          </a:xfrm>
          <a:prstGeom prst="rect">
            <a:avLst/>
          </a:prstGeom>
          <a:noFill/>
        </p:spPr>
        <p:txBody>
          <a:bodyPr wrap="square" rtlCol="0">
            <a:spAutoFit/>
          </a:bodyPr>
          <a:lstStyle/>
          <a:p>
            <a:r>
              <a:rPr lang="en-IN" dirty="0"/>
              <a:t>40 Students like Oranges</a:t>
            </a:r>
          </a:p>
        </p:txBody>
      </p:sp>
      <p:sp>
        <p:nvSpPr>
          <p:cNvPr id="28" name="TextBox 27">
            <a:extLst>
              <a:ext uri="{FF2B5EF4-FFF2-40B4-BE49-F238E27FC236}">
                <a16:creationId xmlns:a16="http://schemas.microsoft.com/office/drawing/2014/main" id="{9924120A-D2DD-485E-A877-B810BBBAF742}"/>
              </a:ext>
            </a:extLst>
          </p:cNvPr>
          <p:cNvSpPr txBox="1"/>
          <p:nvPr/>
        </p:nvSpPr>
        <p:spPr>
          <a:xfrm>
            <a:off x="4846154" y="5446980"/>
            <a:ext cx="3356113" cy="369332"/>
          </a:xfrm>
          <a:prstGeom prst="rect">
            <a:avLst/>
          </a:prstGeom>
          <a:noFill/>
        </p:spPr>
        <p:txBody>
          <a:bodyPr wrap="square" rtlCol="0">
            <a:spAutoFit/>
          </a:bodyPr>
          <a:lstStyle/>
          <a:p>
            <a:r>
              <a:rPr lang="en-IN" dirty="0"/>
              <a:t>20 students like both</a:t>
            </a:r>
          </a:p>
        </p:txBody>
      </p:sp>
      <p:sp>
        <p:nvSpPr>
          <p:cNvPr id="29" name="TextBox 28">
            <a:extLst>
              <a:ext uri="{FF2B5EF4-FFF2-40B4-BE49-F238E27FC236}">
                <a16:creationId xmlns:a16="http://schemas.microsoft.com/office/drawing/2014/main" id="{0977F097-B95B-41F2-882C-F55275948617}"/>
              </a:ext>
            </a:extLst>
          </p:cNvPr>
          <p:cNvSpPr txBox="1"/>
          <p:nvPr/>
        </p:nvSpPr>
        <p:spPr>
          <a:xfrm>
            <a:off x="7416868" y="4012897"/>
            <a:ext cx="3356113" cy="369332"/>
          </a:xfrm>
          <a:prstGeom prst="rect">
            <a:avLst/>
          </a:prstGeom>
          <a:noFill/>
        </p:spPr>
        <p:txBody>
          <a:bodyPr wrap="square" rtlCol="0">
            <a:spAutoFit/>
          </a:bodyPr>
          <a:lstStyle/>
          <a:p>
            <a:r>
              <a:rPr lang="en-IN" dirty="0"/>
              <a:t>30 Students like apples</a:t>
            </a:r>
          </a:p>
        </p:txBody>
      </p:sp>
      <p:cxnSp>
        <p:nvCxnSpPr>
          <p:cNvPr id="30" name="Straight Arrow Connector 29">
            <a:extLst>
              <a:ext uri="{FF2B5EF4-FFF2-40B4-BE49-F238E27FC236}">
                <a16:creationId xmlns:a16="http://schemas.microsoft.com/office/drawing/2014/main" id="{D7C3C9D4-FC56-40B1-B378-A9ADAF438B37}"/>
              </a:ext>
            </a:extLst>
          </p:cNvPr>
          <p:cNvCxnSpPr>
            <a:cxnSpLocks/>
          </p:cNvCxnSpPr>
          <p:nvPr/>
        </p:nvCxnSpPr>
        <p:spPr>
          <a:xfrm>
            <a:off x="6365825" y="3697417"/>
            <a:ext cx="1467217" cy="31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4DDA516-8538-4F18-9E1F-373BFA3168BE}"/>
              </a:ext>
            </a:extLst>
          </p:cNvPr>
          <p:cNvCxnSpPr>
            <a:cxnSpLocks/>
          </p:cNvCxnSpPr>
          <p:nvPr/>
        </p:nvCxnSpPr>
        <p:spPr>
          <a:xfrm>
            <a:off x="5407552" y="4238148"/>
            <a:ext cx="251126" cy="115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3D830CD-3E78-458D-98A1-9CC1A37DCE17}"/>
              </a:ext>
            </a:extLst>
          </p:cNvPr>
          <p:cNvCxnSpPr>
            <a:cxnSpLocks/>
          </p:cNvCxnSpPr>
          <p:nvPr/>
        </p:nvCxnSpPr>
        <p:spPr>
          <a:xfrm flipH="1">
            <a:off x="2802877" y="4189315"/>
            <a:ext cx="1478573" cy="1009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21BCFA6-4619-458A-9B8F-57775569E2E2}"/>
              </a:ext>
            </a:extLst>
          </p:cNvPr>
          <p:cNvSpPr txBox="1"/>
          <p:nvPr/>
        </p:nvSpPr>
        <p:spPr>
          <a:xfrm>
            <a:off x="8138421" y="4867941"/>
            <a:ext cx="3356113" cy="369332"/>
          </a:xfrm>
          <a:prstGeom prst="rect">
            <a:avLst/>
          </a:prstGeom>
          <a:noFill/>
        </p:spPr>
        <p:txBody>
          <a:bodyPr wrap="square" rtlCol="0">
            <a:spAutoFit/>
          </a:bodyPr>
          <a:lstStyle/>
          <a:p>
            <a:r>
              <a:rPr lang="en-IN" dirty="0"/>
              <a:t>P(A|B) = ?</a:t>
            </a:r>
          </a:p>
        </p:txBody>
      </p:sp>
    </p:spTree>
    <p:extLst>
      <p:ext uri="{BB962C8B-B14F-4D97-AF65-F5344CB8AC3E}">
        <p14:creationId xmlns:p14="http://schemas.microsoft.com/office/powerpoint/2010/main" val="3951312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Bayes Theorem</a:t>
            </a:r>
          </a:p>
        </p:txBody>
      </p:sp>
      <p:pic>
        <p:nvPicPr>
          <p:cNvPr id="5" name="Content Placeholder 4">
            <a:extLst>
              <a:ext uri="{FF2B5EF4-FFF2-40B4-BE49-F238E27FC236}">
                <a16:creationId xmlns:a16="http://schemas.microsoft.com/office/drawing/2014/main" id="{563E1EF1-CA73-483A-8302-4D2BC54DAE75}"/>
              </a:ext>
            </a:extLst>
          </p:cNvPr>
          <p:cNvPicPr>
            <a:picLocks noGrp="1" noChangeAspect="1"/>
          </p:cNvPicPr>
          <p:nvPr>
            <p:ph idx="1"/>
          </p:nvPr>
        </p:nvPicPr>
        <p:blipFill>
          <a:blip r:embed="rId2"/>
          <a:stretch>
            <a:fillRect/>
          </a:stretch>
        </p:blipFill>
        <p:spPr>
          <a:xfrm>
            <a:off x="3547769" y="957420"/>
            <a:ext cx="3914775" cy="1095375"/>
          </a:xfrm>
          <a:prstGeom prst="rect">
            <a:avLst/>
          </a:prstGeom>
        </p:spPr>
      </p:pic>
      <p:sp>
        <p:nvSpPr>
          <p:cNvPr id="17" name="Subtitle 2">
            <a:extLst>
              <a:ext uri="{FF2B5EF4-FFF2-40B4-BE49-F238E27FC236}">
                <a16:creationId xmlns:a16="http://schemas.microsoft.com/office/drawing/2014/main" id="{AB916C5E-8AB5-4FA5-BCCF-EF882A7291CD}"/>
              </a:ext>
            </a:extLst>
          </p:cNvPr>
          <p:cNvSpPr txBox="1">
            <a:spLocks/>
          </p:cNvSpPr>
          <p:nvPr/>
        </p:nvSpPr>
        <p:spPr>
          <a:xfrm>
            <a:off x="301488" y="957420"/>
            <a:ext cx="11193046" cy="577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22" name="Subtitle 2">
            <a:extLst>
              <a:ext uri="{FF2B5EF4-FFF2-40B4-BE49-F238E27FC236}">
                <a16:creationId xmlns:a16="http://schemas.microsoft.com/office/drawing/2014/main" id="{9DD3C0FB-69BB-433A-B1B8-AE3A4C8C2664}"/>
              </a:ext>
            </a:extLst>
          </p:cNvPr>
          <p:cNvSpPr txBox="1">
            <a:spLocks/>
          </p:cNvSpPr>
          <p:nvPr/>
        </p:nvSpPr>
        <p:spPr>
          <a:xfrm>
            <a:off x="301488" y="957420"/>
            <a:ext cx="11193046" cy="577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23" name="TextBox 22">
            <a:extLst>
              <a:ext uri="{FF2B5EF4-FFF2-40B4-BE49-F238E27FC236}">
                <a16:creationId xmlns:a16="http://schemas.microsoft.com/office/drawing/2014/main" id="{D6013537-4926-4CF8-B909-43E60F8769D8}"/>
              </a:ext>
            </a:extLst>
          </p:cNvPr>
          <p:cNvSpPr txBox="1"/>
          <p:nvPr/>
        </p:nvSpPr>
        <p:spPr>
          <a:xfrm>
            <a:off x="10002078" y="804475"/>
            <a:ext cx="3356113" cy="646331"/>
          </a:xfrm>
          <a:prstGeom prst="rect">
            <a:avLst/>
          </a:prstGeom>
          <a:noFill/>
        </p:spPr>
        <p:txBody>
          <a:bodyPr wrap="square" rtlCol="0">
            <a:spAutoFit/>
          </a:bodyPr>
          <a:lstStyle/>
          <a:p>
            <a:r>
              <a:rPr lang="en-IN" dirty="0"/>
              <a:t>A – Hypothesis</a:t>
            </a:r>
          </a:p>
          <a:p>
            <a:r>
              <a:rPr lang="en-IN" dirty="0"/>
              <a:t>B – Data/evidence</a:t>
            </a:r>
          </a:p>
        </p:txBody>
      </p:sp>
      <p:sp>
        <p:nvSpPr>
          <p:cNvPr id="24" name="TextBox 23">
            <a:extLst>
              <a:ext uri="{FF2B5EF4-FFF2-40B4-BE49-F238E27FC236}">
                <a16:creationId xmlns:a16="http://schemas.microsoft.com/office/drawing/2014/main" id="{FBFDF370-E192-4C19-A9A5-E7F22740719D}"/>
              </a:ext>
            </a:extLst>
          </p:cNvPr>
          <p:cNvSpPr txBox="1"/>
          <p:nvPr/>
        </p:nvSpPr>
        <p:spPr>
          <a:xfrm>
            <a:off x="835957" y="2205740"/>
            <a:ext cx="3356113" cy="1200329"/>
          </a:xfrm>
          <a:prstGeom prst="rect">
            <a:avLst/>
          </a:prstGeom>
          <a:noFill/>
        </p:spPr>
        <p:txBody>
          <a:bodyPr wrap="square" rtlCol="0">
            <a:spAutoFit/>
          </a:bodyPr>
          <a:lstStyle/>
          <a:p>
            <a:r>
              <a:rPr lang="en-IN" dirty="0"/>
              <a:t>Find the Probability of </a:t>
            </a:r>
          </a:p>
          <a:p>
            <a:r>
              <a:rPr lang="en-IN" dirty="0"/>
              <a:t>Hypothesis given that we have</a:t>
            </a:r>
          </a:p>
          <a:p>
            <a:r>
              <a:rPr lang="en-IN" dirty="0"/>
              <a:t>Observed the data/evidence</a:t>
            </a:r>
          </a:p>
          <a:p>
            <a:r>
              <a:rPr lang="en-IN" dirty="0"/>
              <a:t>(</a:t>
            </a:r>
            <a:r>
              <a:rPr lang="en-IN" b="1" dirty="0"/>
              <a:t>POSTERIOR Probability</a:t>
            </a:r>
            <a:r>
              <a:rPr lang="en-IN" dirty="0"/>
              <a:t>)</a:t>
            </a:r>
          </a:p>
        </p:txBody>
      </p:sp>
      <p:cxnSp>
        <p:nvCxnSpPr>
          <p:cNvPr id="25" name="Straight Arrow Connector 24">
            <a:extLst>
              <a:ext uri="{FF2B5EF4-FFF2-40B4-BE49-F238E27FC236}">
                <a16:creationId xmlns:a16="http://schemas.microsoft.com/office/drawing/2014/main" id="{61E2094B-B762-4DF7-AFC8-2CBD110F8434}"/>
              </a:ext>
            </a:extLst>
          </p:cNvPr>
          <p:cNvCxnSpPr>
            <a:cxnSpLocks/>
          </p:cNvCxnSpPr>
          <p:nvPr/>
        </p:nvCxnSpPr>
        <p:spPr>
          <a:xfrm flipH="1">
            <a:off x="2305878" y="1724728"/>
            <a:ext cx="1427094" cy="48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BAB7015-F520-403B-9767-6BAF4190EC9B}"/>
              </a:ext>
            </a:extLst>
          </p:cNvPr>
          <p:cNvSpPr txBox="1"/>
          <p:nvPr/>
        </p:nvSpPr>
        <p:spPr>
          <a:xfrm>
            <a:off x="5140275" y="618758"/>
            <a:ext cx="1287030" cy="369332"/>
          </a:xfrm>
          <a:prstGeom prst="rect">
            <a:avLst/>
          </a:prstGeom>
          <a:noFill/>
        </p:spPr>
        <p:txBody>
          <a:bodyPr wrap="square" rtlCol="0">
            <a:spAutoFit/>
          </a:bodyPr>
          <a:lstStyle/>
          <a:p>
            <a:r>
              <a:rPr lang="en-IN" dirty="0"/>
              <a:t>Likelihood</a:t>
            </a:r>
          </a:p>
        </p:txBody>
      </p:sp>
      <p:sp>
        <p:nvSpPr>
          <p:cNvPr id="32" name="TextBox 31">
            <a:extLst>
              <a:ext uri="{FF2B5EF4-FFF2-40B4-BE49-F238E27FC236}">
                <a16:creationId xmlns:a16="http://schemas.microsoft.com/office/drawing/2014/main" id="{60CFE197-2B41-4207-B54B-71323B88BBFC}"/>
              </a:ext>
            </a:extLst>
          </p:cNvPr>
          <p:cNvSpPr txBox="1"/>
          <p:nvPr/>
        </p:nvSpPr>
        <p:spPr>
          <a:xfrm>
            <a:off x="7250510" y="618758"/>
            <a:ext cx="887911" cy="369332"/>
          </a:xfrm>
          <a:prstGeom prst="rect">
            <a:avLst/>
          </a:prstGeom>
          <a:noFill/>
        </p:spPr>
        <p:txBody>
          <a:bodyPr wrap="square" rtlCol="0">
            <a:spAutoFit/>
          </a:bodyPr>
          <a:lstStyle/>
          <a:p>
            <a:r>
              <a:rPr lang="en-IN" dirty="0"/>
              <a:t>Prior</a:t>
            </a:r>
          </a:p>
        </p:txBody>
      </p:sp>
      <p:sp>
        <p:nvSpPr>
          <p:cNvPr id="33" name="TextBox 32">
            <a:extLst>
              <a:ext uri="{FF2B5EF4-FFF2-40B4-BE49-F238E27FC236}">
                <a16:creationId xmlns:a16="http://schemas.microsoft.com/office/drawing/2014/main" id="{5BD730AC-DA2E-46E5-9BD9-764F631CCC66}"/>
              </a:ext>
            </a:extLst>
          </p:cNvPr>
          <p:cNvSpPr txBox="1"/>
          <p:nvPr/>
        </p:nvSpPr>
        <p:spPr>
          <a:xfrm>
            <a:off x="6891801" y="2407931"/>
            <a:ext cx="1141485" cy="369332"/>
          </a:xfrm>
          <a:prstGeom prst="rect">
            <a:avLst/>
          </a:prstGeom>
          <a:noFill/>
        </p:spPr>
        <p:txBody>
          <a:bodyPr wrap="square" rtlCol="0">
            <a:spAutoFit/>
          </a:bodyPr>
          <a:lstStyle/>
          <a:p>
            <a:r>
              <a:rPr lang="en-IN" dirty="0"/>
              <a:t>Marginal</a:t>
            </a:r>
          </a:p>
        </p:txBody>
      </p:sp>
      <p:cxnSp>
        <p:nvCxnSpPr>
          <p:cNvPr id="37" name="Straight Arrow Connector 36">
            <a:extLst>
              <a:ext uri="{FF2B5EF4-FFF2-40B4-BE49-F238E27FC236}">
                <a16:creationId xmlns:a16="http://schemas.microsoft.com/office/drawing/2014/main" id="{E080AAF1-4AA1-4F55-8A1B-E08161015420}"/>
              </a:ext>
            </a:extLst>
          </p:cNvPr>
          <p:cNvCxnSpPr>
            <a:cxnSpLocks/>
          </p:cNvCxnSpPr>
          <p:nvPr/>
        </p:nvCxnSpPr>
        <p:spPr>
          <a:xfrm flipV="1">
            <a:off x="7044202" y="957420"/>
            <a:ext cx="394149" cy="28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F69D1F-0A34-4C01-8BD9-CD230FF64A73}"/>
              </a:ext>
            </a:extLst>
          </p:cNvPr>
          <p:cNvCxnSpPr>
            <a:cxnSpLocks/>
          </p:cNvCxnSpPr>
          <p:nvPr/>
        </p:nvCxnSpPr>
        <p:spPr>
          <a:xfrm flipH="1" flipV="1">
            <a:off x="5867735" y="930896"/>
            <a:ext cx="99057" cy="245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1E0B39C-4BEA-4EC5-A200-EDF3850D5C8B}"/>
              </a:ext>
            </a:extLst>
          </p:cNvPr>
          <p:cNvCxnSpPr>
            <a:cxnSpLocks/>
          </p:cNvCxnSpPr>
          <p:nvPr/>
        </p:nvCxnSpPr>
        <p:spPr>
          <a:xfrm>
            <a:off x="6737504" y="1929516"/>
            <a:ext cx="394149" cy="428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60E50BD-28C7-434B-8307-95807793FAFF}"/>
              </a:ext>
            </a:extLst>
          </p:cNvPr>
          <p:cNvSpPr txBox="1"/>
          <p:nvPr/>
        </p:nvSpPr>
        <p:spPr>
          <a:xfrm>
            <a:off x="697466" y="3738910"/>
            <a:ext cx="6553044" cy="1200329"/>
          </a:xfrm>
          <a:prstGeom prst="rect">
            <a:avLst/>
          </a:prstGeom>
          <a:noFill/>
        </p:spPr>
        <p:txBody>
          <a:bodyPr wrap="square" rtlCol="0">
            <a:spAutoFit/>
          </a:bodyPr>
          <a:lstStyle/>
          <a:p>
            <a:r>
              <a:rPr lang="en-IN" dirty="0"/>
              <a:t>Example:</a:t>
            </a:r>
          </a:p>
          <a:p>
            <a:r>
              <a:rPr lang="en-IN" dirty="0"/>
              <a:t>	 P(</a:t>
            </a:r>
            <a:r>
              <a:rPr lang="en-IN" dirty="0" err="1"/>
              <a:t>King|Face</a:t>
            </a:r>
            <a:r>
              <a:rPr lang="en-IN" dirty="0"/>
              <a:t>) = P(</a:t>
            </a:r>
            <a:r>
              <a:rPr lang="en-IN" dirty="0" err="1"/>
              <a:t>Face|King</a:t>
            </a:r>
            <a:r>
              <a:rPr lang="en-IN" dirty="0"/>
              <a:t>) * P(King) / P(Face)</a:t>
            </a:r>
          </a:p>
          <a:p>
            <a:r>
              <a:rPr lang="en-IN" dirty="0"/>
              <a:t>		       =  1 * (4/52) / (12/52)</a:t>
            </a:r>
          </a:p>
          <a:p>
            <a:r>
              <a:rPr lang="en-IN" dirty="0"/>
              <a:t>		       =  1/3</a:t>
            </a:r>
          </a:p>
        </p:txBody>
      </p:sp>
    </p:spTree>
    <p:extLst>
      <p:ext uri="{BB962C8B-B14F-4D97-AF65-F5344CB8AC3E}">
        <p14:creationId xmlns:p14="http://schemas.microsoft.com/office/powerpoint/2010/main" val="4234546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PCA (Principal Component Analysis)</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301488" y="957420"/>
            <a:ext cx="11193046" cy="577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22" name="Subtitle 2">
            <a:extLst>
              <a:ext uri="{FF2B5EF4-FFF2-40B4-BE49-F238E27FC236}">
                <a16:creationId xmlns:a16="http://schemas.microsoft.com/office/drawing/2014/main" id="{9DD3C0FB-69BB-433A-B1B8-AE3A4C8C2664}"/>
              </a:ext>
            </a:extLst>
          </p:cNvPr>
          <p:cNvSpPr txBox="1">
            <a:spLocks/>
          </p:cNvSpPr>
          <p:nvPr/>
        </p:nvSpPr>
        <p:spPr>
          <a:xfrm>
            <a:off x="301488" y="957420"/>
            <a:ext cx="11193046" cy="577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AutoNum type="romanLcParenR"/>
            </a:pPr>
            <a:r>
              <a:rPr lang="en-IN" dirty="0">
                <a:latin typeface="Aparajita" panose="02020603050405020304" pitchFamily="18" charset="0"/>
                <a:cs typeface="Aparajita" panose="02020603050405020304" pitchFamily="18" charset="0"/>
              </a:rPr>
              <a:t>To Overcome the problem of outliers. It tries to reduce overfitting problems.</a:t>
            </a:r>
          </a:p>
          <a:p>
            <a:pPr marL="571500" indent="-571500">
              <a:buAutoNum type="romanLcParenR"/>
            </a:pPr>
            <a:r>
              <a:rPr lang="en-IN" dirty="0">
                <a:latin typeface="Aparajita" panose="02020603050405020304" pitchFamily="18" charset="0"/>
                <a:cs typeface="Aparajita" panose="02020603050405020304" pitchFamily="18" charset="0"/>
              </a:rPr>
              <a:t>Dimensionality reduction technique</a:t>
            </a:r>
          </a:p>
          <a:p>
            <a:pPr marL="0" indent="0">
              <a:buNone/>
            </a:pPr>
            <a:endParaRPr lang="en-IN" dirty="0">
              <a:latin typeface="Aparajita" panose="02020603050405020304" pitchFamily="18" charset="0"/>
              <a:cs typeface="Aparajita" panose="02020603050405020304" pitchFamily="18" charset="0"/>
            </a:endParaRPr>
          </a:p>
          <a:p>
            <a:pPr marL="0" indent="0">
              <a:buNone/>
            </a:pPr>
            <a:r>
              <a:rPr lang="en-IN" dirty="0">
                <a:latin typeface="Aparajita" panose="02020603050405020304" pitchFamily="18" charset="0"/>
                <a:cs typeface="Aparajita" panose="02020603050405020304" pitchFamily="18" charset="0"/>
              </a:rPr>
              <a:t>We had the overfitting problem because we trained the model with more no. of attributes. So, using PCA we can reduce the dimensions.</a:t>
            </a:r>
          </a:p>
          <a:p>
            <a:pPr marL="0" indent="0">
              <a:buNone/>
            </a:pPr>
            <a:r>
              <a:rPr lang="en-IN" dirty="0">
                <a:latin typeface="Aparajita" panose="02020603050405020304" pitchFamily="18" charset="0"/>
                <a:cs typeface="Aparajita" panose="02020603050405020304" pitchFamily="18" charset="0"/>
              </a:rPr>
              <a:t>No. of PCA can be less than or equal to given attributes.</a:t>
            </a:r>
          </a:p>
          <a:p>
            <a:pPr marL="0" indent="0">
              <a:buNone/>
            </a:pPr>
            <a:r>
              <a:rPr lang="en-IN" b="1" dirty="0">
                <a:latin typeface="Aparajita" panose="02020603050405020304" pitchFamily="18" charset="0"/>
                <a:cs typeface="Aparajita" panose="02020603050405020304" pitchFamily="18" charset="0"/>
              </a:rPr>
              <a:t>For example: </a:t>
            </a:r>
            <a:r>
              <a:rPr lang="en-IN" dirty="0">
                <a:latin typeface="Aparajita" panose="02020603050405020304" pitchFamily="18" charset="0"/>
                <a:cs typeface="Aparajita" panose="02020603050405020304" pitchFamily="18" charset="0"/>
              </a:rPr>
              <a:t>If have generated PC1, PC2,… which component to choose. </a:t>
            </a:r>
          </a:p>
          <a:p>
            <a:pPr marL="0" indent="0">
              <a:buNone/>
            </a:pPr>
            <a:r>
              <a:rPr lang="en-IN" dirty="0">
                <a:latin typeface="Aparajita" panose="02020603050405020304" pitchFamily="18" charset="0"/>
                <a:cs typeface="Aparajita" panose="02020603050405020304" pitchFamily="18" charset="0"/>
              </a:rPr>
              <a:t>		PC1 should be given high priority.</a:t>
            </a:r>
          </a:p>
          <a:p>
            <a:pPr marL="0" indent="0">
              <a:buNone/>
            </a:pPr>
            <a:r>
              <a:rPr lang="en-IN" b="1" dirty="0">
                <a:latin typeface="Aparajita" panose="02020603050405020304" pitchFamily="18" charset="0"/>
                <a:cs typeface="Aparajita" panose="02020603050405020304" pitchFamily="18" charset="0"/>
              </a:rPr>
              <a:t>Orthogonal Property: </a:t>
            </a:r>
            <a:r>
              <a:rPr lang="en-IN" dirty="0">
                <a:latin typeface="Aparajita" panose="02020603050405020304" pitchFamily="18" charset="0"/>
                <a:cs typeface="Aparajita" panose="02020603050405020304" pitchFamily="18" charset="0"/>
              </a:rPr>
              <a:t>Which means PC1 and PC2 should follow orthogonal property. They should be independent to each other. All your principal components should follow orthogonal property.</a:t>
            </a:r>
          </a:p>
        </p:txBody>
      </p:sp>
    </p:spTree>
    <p:extLst>
      <p:ext uri="{BB962C8B-B14F-4D97-AF65-F5344CB8AC3E}">
        <p14:creationId xmlns:p14="http://schemas.microsoft.com/office/powerpoint/2010/main" val="3644361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Mathematics behind PCA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301488" y="957420"/>
            <a:ext cx="11193046" cy="577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22" name="Subtitle 2">
            <a:extLst>
              <a:ext uri="{FF2B5EF4-FFF2-40B4-BE49-F238E27FC236}">
                <a16:creationId xmlns:a16="http://schemas.microsoft.com/office/drawing/2014/main" id="{9DD3C0FB-69BB-433A-B1B8-AE3A4C8C2664}"/>
              </a:ext>
            </a:extLst>
          </p:cNvPr>
          <p:cNvSpPr txBox="1">
            <a:spLocks/>
          </p:cNvSpPr>
          <p:nvPr/>
        </p:nvSpPr>
        <p:spPr>
          <a:xfrm>
            <a:off x="301488" y="957420"/>
            <a:ext cx="11193046" cy="577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latin typeface="Aparajita" panose="02020603050405020304" pitchFamily="18" charset="0"/>
              <a:cs typeface="Aparajita" panose="02020603050405020304" pitchFamily="18" charset="0"/>
            </a:endParaRPr>
          </a:p>
        </p:txBody>
      </p:sp>
      <p:graphicFrame>
        <p:nvGraphicFramePr>
          <p:cNvPr id="3" name="Table 3">
            <a:extLst>
              <a:ext uri="{FF2B5EF4-FFF2-40B4-BE49-F238E27FC236}">
                <a16:creationId xmlns:a16="http://schemas.microsoft.com/office/drawing/2014/main" id="{F5A076AC-EBDA-4DFC-AD68-DBEF7B7482D6}"/>
              </a:ext>
            </a:extLst>
          </p:cNvPr>
          <p:cNvGraphicFramePr>
            <a:graphicFrameLocks noGrp="1"/>
          </p:cNvGraphicFramePr>
          <p:nvPr>
            <p:extLst>
              <p:ext uri="{D42A27DB-BD31-4B8C-83A1-F6EECF244321}">
                <p14:modId xmlns:p14="http://schemas.microsoft.com/office/powerpoint/2010/main" val="1202169426"/>
              </p:ext>
            </p:extLst>
          </p:nvPr>
        </p:nvGraphicFramePr>
        <p:xfrm>
          <a:off x="92766" y="647977"/>
          <a:ext cx="3021496" cy="4079240"/>
        </p:xfrm>
        <a:graphic>
          <a:graphicData uri="http://schemas.openxmlformats.org/drawingml/2006/table">
            <a:tbl>
              <a:tblPr firstRow="1" bandRow="1">
                <a:tableStyleId>{5C22544A-7EE6-4342-B048-85BDC9FD1C3A}</a:tableStyleId>
              </a:tblPr>
              <a:tblGrid>
                <a:gridCol w="1510748">
                  <a:extLst>
                    <a:ext uri="{9D8B030D-6E8A-4147-A177-3AD203B41FA5}">
                      <a16:colId xmlns:a16="http://schemas.microsoft.com/office/drawing/2014/main" val="2193578874"/>
                    </a:ext>
                  </a:extLst>
                </a:gridCol>
                <a:gridCol w="1510748">
                  <a:extLst>
                    <a:ext uri="{9D8B030D-6E8A-4147-A177-3AD203B41FA5}">
                      <a16:colId xmlns:a16="http://schemas.microsoft.com/office/drawing/2014/main" val="2129577930"/>
                    </a:ext>
                  </a:extLst>
                </a:gridCol>
              </a:tblGrid>
              <a:tr h="370840">
                <a:tc>
                  <a:txBody>
                    <a:bodyPr/>
                    <a:lstStyle/>
                    <a:p>
                      <a:r>
                        <a:rPr lang="en-IN" dirty="0"/>
                        <a:t>X</a:t>
                      </a:r>
                    </a:p>
                  </a:txBody>
                  <a:tcPr/>
                </a:tc>
                <a:tc>
                  <a:txBody>
                    <a:bodyPr/>
                    <a:lstStyle/>
                    <a:p>
                      <a:r>
                        <a:rPr lang="en-IN" dirty="0"/>
                        <a:t>Y</a:t>
                      </a:r>
                    </a:p>
                  </a:txBody>
                  <a:tcPr/>
                </a:tc>
                <a:extLst>
                  <a:ext uri="{0D108BD9-81ED-4DB2-BD59-A6C34878D82A}">
                    <a16:rowId xmlns:a16="http://schemas.microsoft.com/office/drawing/2014/main" val="1673123210"/>
                  </a:ext>
                </a:extLst>
              </a:tr>
              <a:tr h="370840">
                <a:tc>
                  <a:txBody>
                    <a:bodyPr/>
                    <a:lstStyle/>
                    <a:p>
                      <a:r>
                        <a:rPr lang="en-IN" dirty="0"/>
                        <a:t>2.5</a:t>
                      </a:r>
                    </a:p>
                  </a:txBody>
                  <a:tcPr/>
                </a:tc>
                <a:tc>
                  <a:txBody>
                    <a:bodyPr/>
                    <a:lstStyle/>
                    <a:p>
                      <a:r>
                        <a:rPr lang="en-IN" dirty="0"/>
                        <a:t>2.4</a:t>
                      </a:r>
                    </a:p>
                  </a:txBody>
                  <a:tcPr/>
                </a:tc>
                <a:extLst>
                  <a:ext uri="{0D108BD9-81ED-4DB2-BD59-A6C34878D82A}">
                    <a16:rowId xmlns:a16="http://schemas.microsoft.com/office/drawing/2014/main" val="1855612404"/>
                  </a:ext>
                </a:extLst>
              </a:tr>
              <a:tr h="370840">
                <a:tc>
                  <a:txBody>
                    <a:bodyPr/>
                    <a:lstStyle/>
                    <a:p>
                      <a:r>
                        <a:rPr lang="en-IN" dirty="0"/>
                        <a:t>0.5</a:t>
                      </a:r>
                    </a:p>
                  </a:txBody>
                  <a:tcPr/>
                </a:tc>
                <a:tc>
                  <a:txBody>
                    <a:bodyPr/>
                    <a:lstStyle/>
                    <a:p>
                      <a:r>
                        <a:rPr lang="en-IN" dirty="0"/>
                        <a:t>0.7</a:t>
                      </a:r>
                    </a:p>
                  </a:txBody>
                  <a:tcPr/>
                </a:tc>
                <a:extLst>
                  <a:ext uri="{0D108BD9-81ED-4DB2-BD59-A6C34878D82A}">
                    <a16:rowId xmlns:a16="http://schemas.microsoft.com/office/drawing/2014/main" val="1856971487"/>
                  </a:ext>
                </a:extLst>
              </a:tr>
              <a:tr h="370840">
                <a:tc>
                  <a:txBody>
                    <a:bodyPr/>
                    <a:lstStyle/>
                    <a:p>
                      <a:r>
                        <a:rPr lang="en-IN" dirty="0"/>
                        <a:t>2.2</a:t>
                      </a:r>
                    </a:p>
                  </a:txBody>
                  <a:tcPr/>
                </a:tc>
                <a:tc>
                  <a:txBody>
                    <a:bodyPr/>
                    <a:lstStyle/>
                    <a:p>
                      <a:r>
                        <a:rPr lang="en-IN" dirty="0"/>
                        <a:t>2.9</a:t>
                      </a:r>
                    </a:p>
                  </a:txBody>
                  <a:tcPr/>
                </a:tc>
                <a:extLst>
                  <a:ext uri="{0D108BD9-81ED-4DB2-BD59-A6C34878D82A}">
                    <a16:rowId xmlns:a16="http://schemas.microsoft.com/office/drawing/2014/main" val="550615097"/>
                  </a:ext>
                </a:extLst>
              </a:tr>
              <a:tr h="370840">
                <a:tc>
                  <a:txBody>
                    <a:bodyPr/>
                    <a:lstStyle/>
                    <a:p>
                      <a:r>
                        <a:rPr lang="en-IN" dirty="0"/>
                        <a:t>1.9</a:t>
                      </a:r>
                    </a:p>
                  </a:txBody>
                  <a:tcPr/>
                </a:tc>
                <a:tc>
                  <a:txBody>
                    <a:bodyPr/>
                    <a:lstStyle/>
                    <a:p>
                      <a:r>
                        <a:rPr lang="en-IN" dirty="0"/>
                        <a:t>2.2</a:t>
                      </a:r>
                    </a:p>
                  </a:txBody>
                  <a:tcPr/>
                </a:tc>
                <a:extLst>
                  <a:ext uri="{0D108BD9-81ED-4DB2-BD59-A6C34878D82A}">
                    <a16:rowId xmlns:a16="http://schemas.microsoft.com/office/drawing/2014/main" val="2339662760"/>
                  </a:ext>
                </a:extLst>
              </a:tr>
              <a:tr h="370840">
                <a:tc>
                  <a:txBody>
                    <a:bodyPr/>
                    <a:lstStyle/>
                    <a:p>
                      <a:r>
                        <a:rPr lang="en-IN" dirty="0"/>
                        <a:t>3.1</a:t>
                      </a:r>
                    </a:p>
                  </a:txBody>
                  <a:tcPr/>
                </a:tc>
                <a:tc>
                  <a:txBody>
                    <a:bodyPr/>
                    <a:lstStyle/>
                    <a:p>
                      <a:r>
                        <a:rPr lang="en-IN" dirty="0"/>
                        <a:t>3.0</a:t>
                      </a:r>
                    </a:p>
                  </a:txBody>
                  <a:tcPr/>
                </a:tc>
                <a:extLst>
                  <a:ext uri="{0D108BD9-81ED-4DB2-BD59-A6C34878D82A}">
                    <a16:rowId xmlns:a16="http://schemas.microsoft.com/office/drawing/2014/main" val="2436629500"/>
                  </a:ext>
                </a:extLst>
              </a:tr>
              <a:tr h="370840">
                <a:tc>
                  <a:txBody>
                    <a:bodyPr/>
                    <a:lstStyle/>
                    <a:p>
                      <a:r>
                        <a:rPr lang="en-IN" dirty="0"/>
                        <a:t>2.3</a:t>
                      </a:r>
                    </a:p>
                  </a:txBody>
                  <a:tcPr/>
                </a:tc>
                <a:tc>
                  <a:txBody>
                    <a:bodyPr/>
                    <a:lstStyle/>
                    <a:p>
                      <a:r>
                        <a:rPr lang="en-IN" dirty="0"/>
                        <a:t>2.7</a:t>
                      </a:r>
                    </a:p>
                  </a:txBody>
                  <a:tcPr/>
                </a:tc>
                <a:extLst>
                  <a:ext uri="{0D108BD9-81ED-4DB2-BD59-A6C34878D82A}">
                    <a16:rowId xmlns:a16="http://schemas.microsoft.com/office/drawing/2014/main" val="3771393196"/>
                  </a:ext>
                </a:extLst>
              </a:tr>
              <a:tr h="370840">
                <a:tc>
                  <a:txBody>
                    <a:bodyPr/>
                    <a:lstStyle/>
                    <a:p>
                      <a:r>
                        <a:rPr lang="en-IN" dirty="0"/>
                        <a:t>2</a:t>
                      </a:r>
                    </a:p>
                  </a:txBody>
                  <a:tcPr/>
                </a:tc>
                <a:tc>
                  <a:txBody>
                    <a:bodyPr/>
                    <a:lstStyle/>
                    <a:p>
                      <a:r>
                        <a:rPr lang="en-IN" dirty="0"/>
                        <a:t>1.6</a:t>
                      </a:r>
                    </a:p>
                  </a:txBody>
                  <a:tcPr/>
                </a:tc>
                <a:extLst>
                  <a:ext uri="{0D108BD9-81ED-4DB2-BD59-A6C34878D82A}">
                    <a16:rowId xmlns:a16="http://schemas.microsoft.com/office/drawing/2014/main" val="1520493262"/>
                  </a:ext>
                </a:extLst>
              </a:tr>
              <a:tr h="370840">
                <a:tc>
                  <a:txBody>
                    <a:bodyPr/>
                    <a:lstStyle/>
                    <a:p>
                      <a:r>
                        <a:rPr lang="en-IN" dirty="0"/>
                        <a:t>1</a:t>
                      </a:r>
                    </a:p>
                  </a:txBody>
                  <a:tcPr/>
                </a:tc>
                <a:tc>
                  <a:txBody>
                    <a:bodyPr/>
                    <a:lstStyle/>
                    <a:p>
                      <a:r>
                        <a:rPr lang="en-IN" dirty="0"/>
                        <a:t>1.1</a:t>
                      </a:r>
                    </a:p>
                  </a:txBody>
                  <a:tcPr/>
                </a:tc>
                <a:extLst>
                  <a:ext uri="{0D108BD9-81ED-4DB2-BD59-A6C34878D82A}">
                    <a16:rowId xmlns:a16="http://schemas.microsoft.com/office/drawing/2014/main" val="3269693307"/>
                  </a:ext>
                </a:extLst>
              </a:tr>
              <a:tr h="370840">
                <a:tc>
                  <a:txBody>
                    <a:bodyPr/>
                    <a:lstStyle/>
                    <a:p>
                      <a:r>
                        <a:rPr lang="en-IN" dirty="0"/>
                        <a:t>1.5</a:t>
                      </a:r>
                    </a:p>
                  </a:txBody>
                  <a:tcPr/>
                </a:tc>
                <a:tc>
                  <a:txBody>
                    <a:bodyPr/>
                    <a:lstStyle/>
                    <a:p>
                      <a:r>
                        <a:rPr lang="en-IN" dirty="0"/>
                        <a:t>1.6</a:t>
                      </a:r>
                    </a:p>
                  </a:txBody>
                  <a:tcPr/>
                </a:tc>
                <a:extLst>
                  <a:ext uri="{0D108BD9-81ED-4DB2-BD59-A6C34878D82A}">
                    <a16:rowId xmlns:a16="http://schemas.microsoft.com/office/drawing/2014/main" val="4122470621"/>
                  </a:ext>
                </a:extLst>
              </a:tr>
              <a:tr h="370840">
                <a:tc>
                  <a:txBody>
                    <a:bodyPr/>
                    <a:lstStyle/>
                    <a:p>
                      <a:r>
                        <a:rPr lang="en-IN" dirty="0"/>
                        <a:t>1.1</a:t>
                      </a:r>
                    </a:p>
                  </a:txBody>
                  <a:tcPr/>
                </a:tc>
                <a:tc>
                  <a:txBody>
                    <a:bodyPr/>
                    <a:lstStyle/>
                    <a:p>
                      <a:r>
                        <a:rPr lang="en-IN" dirty="0"/>
                        <a:t>0.9</a:t>
                      </a:r>
                    </a:p>
                  </a:txBody>
                  <a:tcPr/>
                </a:tc>
                <a:extLst>
                  <a:ext uri="{0D108BD9-81ED-4DB2-BD59-A6C34878D82A}">
                    <a16:rowId xmlns:a16="http://schemas.microsoft.com/office/drawing/2014/main" val="3454165295"/>
                  </a:ext>
                </a:extLst>
              </a:tr>
            </a:tbl>
          </a:graphicData>
        </a:graphic>
      </p:graphicFrame>
      <p:pic>
        <p:nvPicPr>
          <p:cNvPr id="1026" name="Picture 2" descr="Image result for covariance matrix">
            <a:extLst>
              <a:ext uri="{FF2B5EF4-FFF2-40B4-BE49-F238E27FC236}">
                <a16:creationId xmlns:a16="http://schemas.microsoft.com/office/drawing/2014/main" id="{CA696B01-3A69-448E-AC2D-3DE4B3796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079" y="617242"/>
            <a:ext cx="5353050" cy="40767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AC02CD9-8972-4C6E-8D2D-CB7584590AF8}"/>
              </a:ext>
            </a:extLst>
          </p:cNvPr>
          <p:cNvPicPr>
            <a:picLocks noChangeAspect="1"/>
          </p:cNvPicPr>
          <p:nvPr/>
        </p:nvPicPr>
        <p:blipFill>
          <a:blip r:embed="rId3"/>
          <a:stretch>
            <a:fillRect/>
          </a:stretch>
        </p:blipFill>
        <p:spPr>
          <a:xfrm>
            <a:off x="3537079" y="5034120"/>
            <a:ext cx="4607596" cy="1173363"/>
          </a:xfrm>
          <a:prstGeom prst="rect">
            <a:avLst/>
          </a:prstGeom>
        </p:spPr>
      </p:pic>
      <p:sp>
        <p:nvSpPr>
          <p:cNvPr id="7" name="TextBox 6">
            <a:extLst>
              <a:ext uri="{FF2B5EF4-FFF2-40B4-BE49-F238E27FC236}">
                <a16:creationId xmlns:a16="http://schemas.microsoft.com/office/drawing/2014/main" id="{3E366826-16BB-4F6E-AA28-968F8BFE4004}"/>
              </a:ext>
            </a:extLst>
          </p:cNvPr>
          <p:cNvSpPr txBox="1"/>
          <p:nvPr/>
        </p:nvSpPr>
        <p:spPr>
          <a:xfrm>
            <a:off x="0" y="4772910"/>
            <a:ext cx="1262269" cy="369332"/>
          </a:xfrm>
          <a:prstGeom prst="rect">
            <a:avLst/>
          </a:prstGeom>
          <a:noFill/>
        </p:spPr>
        <p:txBody>
          <a:bodyPr wrap="square" rtlCol="0">
            <a:spAutoFit/>
          </a:bodyPr>
          <a:lstStyle/>
          <a:p>
            <a:r>
              <a:rPr lang="en-IN" dirty="0" err="1"/>
              <a:t>X</a:t>
            </a:r>
            <a:r>
              <a:rPr lang="en-IN" sz="800" dirty="0" err="1"/>
              <a:t>mean</a:t>
            </a:r>
            <a:r>
              <a:rPr lang="en-IN" dirty="0"/>
              <a:t> = 1.81</a:t>
            </a:r>
          </a:p>
        </p:txBody>
      </p:sp>
      <p:sp>
        <p:nvSpPr>
          <p:cNvPr id="11" name="TextBox 10">
            <a:extLst>
              <a:ext uri="{FF2B5EF4-FFF2-40B4-BE49-F238E27FC236}">
                <a16:creationId xmlns:a16="http://schemas.microsoft.com/office/drawing/2014/main" id="{80C73AD0-6D97-4DF6-91C3-D9AA06DBFEC0}"/>
              </a:ext>
            </a:extLst>
          </p:cNvPr>
          <p:cNvSpPr txBox="1"/>
          <p:nvPr/>
        </p:nvSpPr>
        <p:spPr>
          <a:xfrm>
            <a:off x="1603514" y="4780545"/>
            <a:ext cx="1262269" cy="369332"/>
          </a:xfrm>
          <a:prstGeom prst="rect">
            <a:avLst/>
          </a:prstGeom>
          <a:noFill/>
        </p:spPr>
        <p:txBody>
          <a:bodyPr wrap="square" rtlCol="0">
            <a:spAutoFit/>
          </a:bodyPr>
          <a:lstStyle/>
          <a:p>
            <a:r>
              <a:rPr lang="en-IN" dirty="0" err="1"/>
              <a:t>Y</a:t>
            </a:r>
            <a:r>
              <a:rPr lang="en-IN" sz="800" dirty="0" err="1"/>
              <a:t>mean</a:t>
            </a:r>
            <a:r>
              <a:rPr lang="en-IN" dirty="0"/>
              <a:t> = 1.91</a:t>
            </a:r>
          </a:p>
        </p:txBody>
      </p:sp>
      <p:sp>
        <p:nvSpPr>
          <p:cNvPr id="12" name="TextBox 11">
            <a:extLst>
              <a:ext uri="{FF2B5EF4-FFF2-40B4-BE49-F238E27FC236}">
                <a16:creationId xmlns:a16="http://schemas.microsoft.com/office/drawing/2014/main" id="{0BC20339-72F4-452E-A56A-7261B0AAB21F}"/>
              </a:ext>
            </a:extLst>
          </p:cNvPr>
          <p:cNvSpPr txBox="1"/>
          <p:nvPr/>
        </p:nvSpPr>
        <p:spPr>
          <a:xfrm>
            <a:off x="8890129" y="5343691"/>
            <a:ext cx="1262269" cy="369332"/>
          </a:xfrm>
          <a:prstGeom prst="rect">
            <a:avLst/>
          </a:prstGeom>
          <a:noFill/>
        </p:spPr>
        <p:txBody>
          <a:bodyPr wrap="square" rtlCol="0">
            <a:spAutoFit/>
          </a:bodyPr>
          <a:lstStyle/>
          <a:p>
            <a:r>
              <a:rPr lang="en-IN" dirty="0"/>
              <a:t>C = </a:t>
            </a:r>
          </a:p>
        </p:txBody>
      </p:sp>
      <p:sp>
        <p:nvSpPr>
          <p:cNvPr id="8" name="Left Bracket 7">
            <a:extLst>
              <a:ext uri="{FF2B5EF4-FFF2-40B4-BE49-F238E27FC236}">
                <a16:creationId xmlns:a16="http://schemas.microsoft.com/office/drawing/2014/main" id="{8378BBDA-A01F-4F0F-B0B6-4643DCCC03DB}"/>
              </a:ext>
            </a:extLst>
          </p:cNvPr>
          <p:cNvSpPr/>
          <p:nvPr/>
        </p:nvSpPr>
        <p:spPr>
          <a:xfrm>
            <a:off x="9541565" y="4780545"/>
            <a:ext cx="73152" cy="166221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ight Bracket 8">
            <a:extLst>
              <a:ext uri="{FF2B5EF4-FFF2-40B4-BE49-F238E27FC236}">
                <a16:creationId xmlns:a16="http://schemas.microsoft.com/office/drawing/2014/main" id="{2253643E-CE40-4C8E-852E-24DC59408996}"/>
              </a:ext>
            </a:extLst>
          </p:cNvPr>
          <p:cNvSpPr/>
          <p:nvPr/>
        </p:nvSpPr>
        <p:spPr>
          <a:xfrm>
            <a:off x="11277600" y="4772910"/>
            <a:ext cx="102666" cy="1669847"/>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a:extLst>
              <a:ext uri="{FF2B5EF4-FFF2-40B4-BE49-F238E27FC236}">
                <a16:creationId xmlns:a16="http://schemas.microsoft.com/office/drawing/2014/main" id="{96E51965-8CB5-477B-8F46-78D48ED932B2}"/>
              </a:ext>
            </a:extLst>
          </p:cNvPr>
          <p:cNvSpPr txBox="1"/>
          <p:nvPr/>
        </p:nvSpPr>
        <p:spPr>
          <a:xfrm>
            <a:off x="9495016" y="4959278"/>
            <a:ext cx="1262269" cy="369332"/>
          </a:xfrm>
          <a:prstGeom prst="rect">
            <a:avLst/>
          </a:prstGeom>
          <a:noFill/>
        </p:spPr>
        <p:txBody>
          <a:bodyPr wrap="square" rtlCol="0">
            <a:spAutoFit/>
          </a:bodyPr>
          <a:lstStyle/>
          <a:p>
            <a:r>
              <a:rPr lang="en-IN" dirty="0"/>
              <a:t>0.6165</a:t>
            </a:r>
          </a:p>
        </p:txBody>
      </p:sp>
      <p:sp>
        <p:nvSpPr>
          <p:cNvPr id="16" name="TextBox 15">
            <a:extLst>
              <a:ext uri="{FF2B5EF4-FFF2-40B4-BE49-F238E27FC236}">
                <a16:creationId xmlns:a16="http://schemas.microsoft.com/office/drawing/2014/main" id="{874B25F9-7651-4082-A29B-70A1B9624C1E}"/>
              </a:ext>
            </a:extLst>
          </p:cNvPr>
          <p:cNvSpPr txBox="1"/>
          <p:nvPr/>
        </p:nvSpPr>
        <p:spPr>
          <a:xfrm>
            <a:off x="10585037" y="5838151"/>
            <a:ext cx="1262269" cy="369332"/>
          </a:xfrm>
          <a:prstGeom prst="rect">
            <a:avLst/>
          </a:prstGeom>
          <a:noFill/>
        </p:spPr>
        <p:txBody>
          <a:bodyPr wrap="square" rtlCol="0">
            <a:spAutoFit/>
          </a:bodyPr>
          <a:lstStyle/>
          <a:p>
            <a:r>
              <a:rPr lang="en-IN" dirty="0"/>
              <a:t>0.7165</a:t>
            </a:r>
          </a:p>
        </p:txBody>
      </p:sp>
      <p:sp>
        <p:nvSpPr>
          <p:cNvPr id="18" name="TextBox 17">
            <a:extLst>
              <a:ext uri="{FF2B5EF4-FFF2-40B4-BE49-F238E27FC236}">
                <a16:creationId xmlns:a16="http://schemas.microsoft.com/office/drawing/2014/main" id="{5634C373-CC73-4491-B257-F16DB0F025FD}"/>
              </a:ext>
            </a:extLst>
          </p:cNvPr>
          <p:cNvSpPr txBox="1"/>
          <p:nvPr/>
        </p:nvSpPr>
        <p:spPr>
          <a:xfrm>
            <a:off x="10585037" y="4950428"/>
            <a:ext cx="1262269" cy="369332"/>
          </a:xfrm>
          <a:prstGeom prst="rect">
            <a:avLst/>
          </a:prstGeom>
          <a:noFill/>
        </p:spPr>
        <p:txBody>
          <a:bodyPr wrap="square" rtlCol="0">
            <a:spAutoFit/>
          </a:bodyPr>
          <a:lstStyle/>
          <a:p>
            <a:r>
              <a:rPr lang="en-IN" dirty="0"/>
              <a:t>0.6154</a:t>
            </a:r>
          </a:p>
        </p:txBody>
      </p:sp>
      <p:sp>
        <p:nvSpPr>
          <p:cNvPr id="19" name="TextBox 18">
            <a:extLst>
              <a:ext uri="{FF2B5EF4-FFF2-40B4-BE49-F238E27FC236}">
                <a16:creationId xmlns:a16="http://schemas.microsoft.com/office/drawing/2014/main" id="{8C1957D7-362B-4D6D-9CAD-E82521BC303C}"/>
              </a:ext>
            </a:extLst>
          </p:cNvPr>
          <p:cNvSpPr txBox="1"/>
          <p:nvPr/>
        </p:nvSpPr>
        <p:spPr>
          <a:xfrm>
            <a:off x="9539609" y="5853231"/>
            <a:ext cx="1262269" cy="369332"/>
          </a:xfrm>
          <a:prstGeom prst="rect">
            <a:avLst/>
          </a:prstGeom>
          <a:noFill/>
        </p:spPr>
        <p:txBody>
          <a:bodyPr wrap="square" rtlCol="0">
            <a:spAutoFit/>
          </a:bodyPr>
          <a:lstStyle/>
          <a:p>
            <a:r>
              <a:rPr lang="en-IN" dirty="0"/>
              <a:t>0.6154</a:t>
            </a:r>
          </a:p>
        </p:txBody>
      </p:sp>
    </p:spTree>
    <p:extLst>
      <p:ext uri="{BB962C8B-B14F-4D97-AF65-F5344CB8AC3E}">
        <p14:creationId xmlns:p14="http://schemas.microsoft.com/office/powerpoint/2010/main" val="45401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a:bodyPr>
          <a:lstStyle/>
          <a:p>
            <a:r>
              <a:rPr lang="en-IN" sz="3700" b="1" dirty="0">
                <a:solidFill>
                  <a:schemeClr val="tx1">
                    <a:lumMod val="85000"/>
                    <a:lumOff val="15000"/>
                  </a:schemeClr>
                </a:solidFill>
              </a:rPr>
              <a:t>Machine Learning Use case</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0" y="602284"/>
            <a:ext cx="12191998" cy="6255716"/>
          </a:xfrm>
        </p:spPr>
        <p:txBody>
          <a:bodyPr/>
          <a:lstStyle/>
          <a:p>
            <a:pPr marL="0" indent="0">
              <a:buNone/>
            </a:pPr>
            <a:r>
              <a:rPr lang="en-IN" dirty="0"/>
              <a:t> </a:t>
            </a:r>
          </a:p>
        </p:txBody>
      </p:sp>
      <p:sp>
        <p:nvSpPr>
          <p:cNvPr id="32" name="Subtitle 2">
            <a:extLst>
              <a:ext uri="{FF2B5EF4-FFF2-40B4-BE49-F238E27FC236}">
                <a16:creationId xmlns:a16="http://schemas.microsoft.com/office/drawing/2014/main" id="{BB5CC9DE-49DB-42FF-8B34-591FE36B06AE}"/>
              </a:ext>
            </a:extLst>
          </p:cNvPr>
          <p:cNvSpPr txBox="1">
            <a:spLocks/>
          </p:cNvSpPr>
          <p:nvPr/>
        </p:nvSpPr>
        <p:spPr>
          <a:xfrm>
            <a:off x="152882" y="861391"/>
            <a:ext cx="11906596" cy="4784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latin typeface="Aparajita" panose="02020603050405020304" pitchFamily="18" charset="0"/>
                <a:cs typeface="Aparajita" panose="02020603050405020304" pitchFamily="18" charset="0"/>
              </a:rPr>
              <a:t>Machine Learning may be used to find the profiles of customers of car insurance most likely to purchase home insurance from the same provider. This information has business value since it can help to improve the targeting of cross selling campaigns.</a:t>
            </a:r>
          </a:p>
        </p:txBody>
      </p:sp>
      <p:graphicFrame>
        <p:nvGraphicFramePr>
          <p:cNvPr id="4" name="Table 4">
            <a:extLst>
              <a:ext uri="{FF2B5EF4-FFF2-40B4-BE49-F238E27FC236}">
                <a16:creationId xmlns:a16="http://schemas.microsoft.com/office/drawing/2014/main" id="{D00DB86A-EF38-4A89-A0F8-47CD86B39F1B}"/>
              </a:ext>
            </a:extLst>
          </p:cNvPr>
          <p:cNvGraphicFramePr>
            <a:graphicFrameLocks noGrp="1"/>
          </p:cNvGraphicFramePr>
          <p:nvPr>
            <p:extLst>
              <p:ext uri="{D42A27DB-BD31-4B8C-83A1-F6EECF244321}">
                <p14:modId xmlns:p14="http://schemas.microsoft.com/office/powerpoint/2010/main" val="1711049162"/>
              </p:ext>
            </p:extLst>
          </p:nvPr>
        </p:nvGraphicFramePr>
        <p:xfrm>
          <a:off x="2305015" y="1943321"/>
          <a:ext cx="8556485" cy="2494280"/>
        </p:xfrm>
        <a:graphic>
          <a:graphicData uri="http://schemas.openxmlformats.org/drawingml/2006/table">
            <a:tbl>
              <a:tblPr firstRow="1" bandRow="1">
                <a:tableStyleId>{5C22544A-7EE6-4342-B048-85BDC9FD1C3A}</a:tableStyleId>
              </a:tblPr>
              <a:tblGrid>
                <a:gridCol w="1222355">
                  <a:extLst>
                    <a:ext uri="{9D8B030D-6E8A-4147-A177-3AD203B41FA5}">
                      <a16:colId xmlns:a16="http://schemas.microsoft.com/office/drawing/2014/main" val="1521111060"/>
                    </a:ext>
                  </a:extLst>
                </a:gridCol>
                <a:gridCol w="1222355">
                  <a:extLst>
                    <a:ext uri="{9D8B030D-6E8A-4147-A177-3AD203B41FA5}">
                      <a16:colId xmlns:a16="http://schemas.microsoft.com/office/drawing/2014/main" val="2466012687"/>
                    </a:ext>
                  </a:extLst>
                </a:gridCol>
                <a:gridCol w="1222355">
                  <a:extLst>
                    <a:ext uri="{9D8B030D-6E8A-4147-A177-3AD203B41FA5}">
                      <a16:colId xmlns:a16="http://schemas.microsoft.com/office/drawing/2014/main" val="1541145810"/>
                    </a:ext>
                  </a:extLst>
                </a:gridCol>
                <a:gridCol w="1222355">
                  <a:extLst>
                    <a:ext uri="{9D8B030D-6E8A-4147-A177-3AD203B41FA5}">
                      <a16:colId xmlns:a16="http://schemas.microsoft.com/office/drawing/2014/main" val="2244570366"/>
                    </a:ext>
                  </a:extLst>
                </a:gridCol>
                <a:gridCol w="1222355">
                  <a:extLst>
                    <a:ext uri="{9D8B030D-6E8A-4147-A177-3AD203B41FA5}">
                      <a16:colId xmlns:a16="http://schemas.microsoft.com/office/drawing/2014/main" val="2041907270"/>
                    </a:ext>
                  </a:extLst>
                </a:gridCol>
                <a:gridCol w="1222355">
                  <a:extLst>
                    <a:ext uri="{9D8B030D-6E8A-4147-A177-3AD203B41FA5}">
                      <a16:colId xmlns:a16="http://schemas.microsoft.com/office/drawing/2014/main" val="2126325959"/>
                    </a:ext>
                  </a:extLst>
                </a:gridCol>
                <a:gridCol w="1222355">
                  <a:extLst>
                    <a:ext uri="{9D8B030D-6E8A-4147-A177-3AD203B41FA5}">
                      <a16:colId xmlns:a16="http://schemas.microsoft.com/office/drawing/2014/main" val="1470882135"/>
                    </a:ext>
                  </a:extLst>
                </a:gridCol>
              </a:tblGrid>
              <a:tr h="370840">
                <a:tc>
                  <a:txBody>
                    <a:bodyPr/>
                    <a:lstStyle/>
                    <a:p>
                      <a:r>
                        <a:rPr lang="en-IN" dirty="0"/>
                        <a:t>Name</a:t>
                      </a:r>
                    </a:p>
                  </a:txBody>
                  <a:tcPr/>
                </a:tc>
                <a:tc>
                  <a:txBody>
                    <a:bodyPr/>
                    <a:lstStyle/>
                    <a:p>
                      <a:r>
                        <a:rPr lang="en-IN" dirty="0"/>
                        <a:t>Occupation</a:t>
                      </a:r>
                    </a:p>
                  </a:txBody>
                  <a:tcPr/>
                </a:tc>
                <a:tc>
                  <a:txBody>
                    <a:bodyPr/>
                    <a:lstStyle/>
                    <a:p>
                      <a:r>
                        <a:rPr lang="en-IN" dirty="0"/>
                        <a:t>Age</a:t>
                      </a:r>
                    </a:p>
                  </a:txBody>
                  <a:tcPr/>
                </a:tc>
                <a:tc>
                  <a:txBody>
                    <a:bodyPr/>
                    <a:lstStyle/>
                    <a:p>
                      <a:r>
                        <a:rPr lang="en-IN" dirty="0"/>
                        <a:t>Marital Status</a:t>
                      </a:r>
                    </a:p>
                  </a:txBody>
                  <a:tcPr/>
                </a:tc>
                <a:tc>
                  <a:txBody>
                    <a:bodyPr/>
                    <a:lstStyle/>
                    <a:p>
                      <a:r>
                        <a:rPr lang="en-IN" dirty="0"/>
                        <a:t>No. Of Children</a:t>
                      </a:r>
                    </a:p>
                  </a:txBody>
                  <a:tcPr/>
                </a:tc>
                <a:tc>
                  <a:txBody>
                    <a:bodyPr/>
                    <a:lstStyle/>
                    <a:p>
                      <a:r>
                        <a:rPr lang="en-IN" dirty="0"/>
                        <a:t>Car insurance</a:t>
                      </a:r>
                    </a:p>
                  </a:txBody>
                  <a:tcPr/>
                </a:tc>
                <a:tc>
                  <a:txBody>
                    <a:bodyPr/>
                    <a:lstStyle/>
                    <a:p>
                      <a:r>
                        <a:rPr lang="en-IN" dirty="0"/>
                        <a:t>Home insurance</a:t>
                      </a:r>
                    </a:p>
                  </a:txBody>
                  <a:tcPr/>
                </a:tc>
                <a:extLst>
                  <a:ext uri="{0D108BD9-81ED-4DB2-BD59-A6C34878D82A}">
                    <a16:rowId xmlns:a16="http://schemas.microsoft.com/office/drawing/2014/main" val="343147489"/>
                  </a:ext>
                </a:extLst>
              </a:tr>
              <a:tr h="370840">
                <a:tc>
                  <a:txBody>
                    <a:bodyPr/>
                    <a:lstStyle/>
                    <a:p>
                      <a:r>
                        <a:rPr lang="en-IN" dirty="0"/>
                        <a:t>Arjun</a:t>
                      </a:r>
                    </a:p>
                  </a:txBody>
                  <a:tcPr/>
                </a:tc>
                <a:tc>
                  <a:txBody>
                    <a:bodyPr/>
                    <a:lstStyle/>
                    <a:p>
                      <a:r>
                        <a:rPr lang="en-IN" dirty="0"/>
                        <a:t>Officer</a:t>
                      </a:r>
                    </a:p>
                  </a:txBody>
                  <a:tcPr/>
                </a:tc>
                <a:tc>
                  <a:txBody>
                    <a:bodyPr/>
                    <a:lstStyle/>
                    <a:p>
                      <a:r>
                        <a:rPr lang="en-IN" dirty="0"/>
                        <a:t>50</a:t>
                      </a:r>
                    </a:p>
                  </a:txBody>
                  <a:tcPr/>
                </a:tc>
                <a:tc>
                  <a:txBody>
                    <a:bodyPr/>
                    <a:lstStyle/>
                    <a:p>
                      <a:r>
                        <a:rPr lang="en-IN" dirty="0"/>
                        <a:t>Y</a:t>
                      </a:r>
                    </a:p>
                  </a:txBody>
                  <a:tcPr/>
                </a:tc>
                <a:tc>
                  <a:txBody>
                    <a:bodyPr/>
                    <a:lstStyle/>
                    <a:p>
                      <a:r>
                        <a:rPr lang="en-IN" dirty="0"/>
                        <a:t>2</a:t>
                      </a:r>
                    </a:p>
                  </a:txBody>
                  <a:tcPr/>
                </a:tc>
                <a:tc>
                  <a:txBody>
                    <a:bodyPr/>
                    <a:lstStyle/>
                    <a:p>
                      <a:r>
                        <a:rPr lang="en-IN" dirty="0"/>
                        <a:t>Y</a:t>
                      </a:r>
                    </a:p>
                  </a:txBody>
                  <a:tcPr/>
                </a:tc>
                <a:tc>
                  <a:txBody>
                    <a:bodyPr/>
                    <a:lstStyle/>
                    <a:p>
                      <a:r>
                        <a:rPr lang="en-IN" dirty="0"/>
                        <a:t>Y</a:t>
                      </a:r>
                    </a:p>
                  </a:txBody>
                  <a:tcPr/>
                </a:tc>
                <a:extLst>
                  <a:ext uri="{0D108BD9-81ED-4DB2-BD59-A6C34878D82A}">
                    <a16:rowId xmlns:a16="http://schemas.microsoft.com/office/drawing/2014/main" val="736786906"/>
                  </a:ext>
                </a:extLst>
              </a:tr>
              <a:tr h="370840">
                <a:tc>
                  <a:txBody>
                    <a:bodyPr/>
                    <a:lstStyle/>
                    <a:p>
                      <a:r>
                        <a:rPr lang="en-IN" dirty="0"/>
                        <a:t>Sanju</a:t>
                      </a:r>
                    </a:p>
                  </a:txBody>
                  <a:tcPr/>
                </a:tc>
                <a:tc>
                  <a:txBody>
                    <a:bodyPr/>
                    <a:lstStyle/>
                    <a:p>
                      <a:r>
                        <a:rPr lang="en-IN" dirty="0"/>
                        <a:t>Teacher</a:t>
                      </a:r>
                    </a:p>
                  </a:txBody>
                  <a:tcPr/>
                </a:tc>
                <a:tc>
                  <a:txBody>
                    <a:bodyPr/>
                    <a:lstStyle/>
                    <a:p>
                      <a:r>
                        <a:rPr lang="en-IN" dirty="0"/>
                        <a:t>45</a:t>
                      </a:r>
                    </a:p>
                  </a:txBody>
                  <a:tcPr/>
                </a:tc>
                <a:tc>
                  <a:txBody>
                    <a:bodyPr/>
                    <a:lstStyle/>
                    <a:p>
                      <a:r>
                        <a:rPr lang="en-IN" dirty="0"/>
                        <a:t>Y</a:t>
                      </a:r>
                    </a:p>
                  </a:txBody>
                  <a:tcPr/>
                </a:tc>
                <a:tc>
                  <a:txBody>
                    <a:bodyPr/>
                    <a:lstStyle/>
                    <a:p>
                      <a:r>
                        <a:rPr lang="en-IN" dirty="0"/>
                        <a:t>2</a:t>
                      </a:r>
                    </a:p>
                  </a:txBody>
                  <a:tcPr/>
                </a:tc>
                <a:tc>
                  <a:txBody>
                    <a:bodyPr/>
                    <a:lstStyle/>
                    <a:p>
                      <a:r>
                        <a:rPr lang="en-IN" dirty="0"/>
                        <a:t>Y</a:t>
                      </a:r>
                    </a:p>
                  </a:txBody>
                  <a:tcPr/>
                </a:tc>
                <a:tc>
                  <a:txBody>
                    <a:bodyPr/>
                    <a:lstStyle/>
                    <a:p>
                      <a:r>
                        <a:rPr lang="en-IN" dirty="0"/>
                        <a:t>Y</a:t>
                      </a:r>
                    </a:p>
                  </a:txBody>
                  <a:tcPr/>
                </a:tc>
                <a:extLst>
                  <a:ext uri="{0D108BD9-81ED-4DB2-BD59-A6C34878D82A}">
                    <a16:rowId xmlns:a16="http://schemas.microsoft.com/office/drawing/2014/main" val="3602218360"/>
                  </a:ext>
                </a:extLst>
              </a:tr>
              <a:tr h="370840">
                <a:tc>
                  <a:txBody>
                    <a:bodyPr/>
                    <a:lstStyle/>
                    <a:p>
                      <a:r>
                        <a:rPr lang="en-IN" dirty="0"/>
                        <a:t>Tom</a:t>
                      </a:r>
                    </a:p>
                  </a:txBody>
                  <a:tcPr/>
                </a:tc>
                <a:tc>
                  <a:txBody>
                    <a:bodyPr/>
                    <a:lstStyle/>
                    <a:p>
                      <a:r>
                        <a:rPr lang="en-IN" dirty="0"/>
                        <a:t>Pilot</a:t>
                      </a:r>
                    </a:p>
                  </a:txBody>
                  <a:tcPr/>
                </a:tc>
                <a:tc>
                  <a:txBody>
                    <a:bodyPr/>
                    <a:lstStyle/>
                    <a:p>
                      <a:r>
                        <a:rPr lang="en-IN" dirty="0"/>
                        <a:t>33</a:t>
                      </a:r>
                    </a:p>
                  </a:txBody>
                  <a:tcPr/>
                </a:tc>
                <a:tc>
                  <a:txBody>
                    <a:bodyPr/>
                    <a:lstStyle/>
                    <a:p>
                      <a:r>
                        <a:rPr lang="en-IN" dirty="0"/>
                        <a:t>N</a:t>
                      </a:r>
                    </a:p>
                  </a:txBody>
                  <a:tcPr/>
                </a:tc>
                <a:tc>
                  <a:txBody>
                    <a:bodyPr/>
                    <a:lstStyle/>
                    <a:p>
                      <a:r>
                        <a:rPr lang="en-IN" dirty="0"/>
                        <a:t>0</a:t>
                      </a:r>
                    </a:p>
                  </a:txBody>
                  <a:tcPr/>
                </a:tc>
                <a:tc>
                  <a:txBody>
                    <a:bodyPr/>
                    <a:lstStyle/>
                    <a:p>
                      <a:r>
                        <a:rPr lang="en-IN" dirty="0"/>
                        <a:t>Y</a:t>
                      </a:r>
                    </a:p>
                  </a:txBody>
                  <a:tcPr/>
                </a:tc>
                <a:tc>
                  <a:txBody>
                    <a:bodyPr/>
                    <a:lstStyle/>
                    <a:p>
                      <a:r>
                        <a:rPr lang="en-IN" dirty="0"/>
                        <a:t>N</a:t>
                      </a:r>
                    </a:p>
                  </a:txBody>
                  <a:tcPr/>
                </a:tc>
                <a:extLst>
                  <a:ext uri="{0D108BD9-81ED-4DB2-BD59-A6C34878D82A}">
                    <a16:rowId xmlns:a16="http://schemas.microsoft.com/office/drawing/2014/main" val="2264598130"/>
                  </a:ext>
                </a:extLst>
              </a:tr>
              <a:tr h="370840">
                <a:tc>
                  <a:txBody>
                    <a:bodyPr/>
                    <a:lstStyle/>
                    <a:p>
                      <a:r>
                        <a:rPr lang="en-IN" dirty="0"/>
                        <a:t>Tim</a:t>
                      </a:r>
                    </a:p>
                  </a:txBody>
                  <a:tcPr/>
                </a:tc>
                <a:tc>
                  <a:txBody>
                    <a:bodyPr/>
                    <a:lstStyle/>
                    <a:p>
                      <a:r>
                        <a:rPr lang="en-IN" dirty="0"/>
                        <a:t>Investor</a:t>
                      </a:r>
                    </a:p>
                  </a:txBody>
                  <a:tcPr/>
                </a:tc>
                <a:tc>
                  <a:txBody>
                    <a:bodyPr/>
                    <a:lstStyle/>
                    <a:p>
                      <a:r>
                        <a:rPr lang="en-IN" dirty="0"/>
                        <a:t>26</a:t>
                      </a:r>
                    </a:p>
                  </a:txBody>
                  <a:tcPr/>
                </a:tc>
                <a:tc>
                  <a:txBody>
                    <a:bodyPr/>
                    <a:lstStyle/>
                    <a:p>
                      <a:r>
                        <a:rPr lang="en-IN" dirty="0"/>
                        <a:t>N</a:t>
                      </a:r>
                    </a:p>
                  </a:txBody>
                  <a:tcPr/>
                </a:tc>
                <a:tc>
                  <a:txBody>
                    <a:bodyPr/>
                    <a:lstStyle/>
                    <a:p>
                      <a:r>
                        <a:rPr lang="en-IN" dirty="0"/>
                        <a:t>0</a:t>
                      </a:r>
                    </a:p>
                  </a:txBody>
                  <a:tcPr/>
                </a:tc>
                <a:tc>
                  <a:txBody>
                    <a:bodyPr/>
                    <a:lstStyle/>
                    <a:p>
                      <a:r>
                        <a:rPr lang="en-IN" dirty="0"/>
                        <a:t>Y</a:t>
                      </a:r>
                    </a:p>
                  </a:txBody>
                  <a:tcPr/>
                </a:tc>
                <a:tc>
                  <a:txBody>
                    <a:bodyPr/>
                    <a:lstStyle/>
                    <a:p>
                      <a:r>
                        <a:rPr lang="en-IN" dirty="0"/>
                        <a:t>N</a:t>
                      </a:r>
                    </a:p>
                  </a:txBody>
                  <a:tcPr/>
                </a:tc>
                <a:extLst>
                  <a:ext uri="{0D108BD9-81ED-4DB2-BD59-A6C34878D82A}">
                    <a16:rowId xmlns:a16="http://schemas.microsoft.com/office/drawing/2014/main" val="388723187"/>
                  </a:ext>
                </a:extLst>
              </a:tr>
              <a:tr h="370840">
                <a:tc>
                  <a:txBody>
                    <a:bodyPr/>
                    <a:lstStyle/>
                    <a:p>
                      <a:r>
                        <a:rPr lang="en-IN" dirty="0"/>
                        <a:t>Sonia</a:t>
                      </a:r>
                    </a:p>
                  </a:txBody>
                  <a:tcPr/>
                </a:tc>
                <a:tc>
                  <a:txBody>
                    <a:bodyPr/>
                    <a:lstStyle/>
                    <a:p>
                      <a:r>
                        <a:rPr lang="en-IN" dirty="0"/>
                        <a:t>Banker</a:t>
                      </a:r>
                    </a:p>
                  </a:txBody>
                  <a:tcPr/>
                </a:tc>
                <a:tc>
                  <a:txBody>
                    <a:bodyPr/>
                    <a:lstStyle/>
                    <a:p>
                      <a:r>
                        <a:rPr lang="en-IN" dirty="0"/>
                        <a:t>54</a:t>
                      </a:r>
                    </a:p>
                  </a:txBody>
                  <a:tcPr/>
                </a:tc>
                <a:tc>
                  <a:txBody>
                    <a:bodyPr/>
                    <a:lstStyle/>
                    <a:p>
                      <a:r>
                        <a:rPr lang="en-IN" dirty="0"/>
                        <a:t>Y</a:t>
                      </a:r>
                    </a:p>
                  </a:txBody>
                  <a:tcPr/>
                </a:tc>
                <a:tc>
                  <a:txBody>
                    <a:bodyPr/>
                    <a:lstStyle/>
                    <a:p>
                      <a:r>
                        <a:rPr lang="en-IN" dirty="0"/>
                        <a:t>4</a:t>
                      </a:r>
                    </a:p>
                  </a:txBody>
                  <a:tcPr/>
                </a:tc>
                <a:tc>
                  <a:txBody>
                    <a:bodyPr/>
                    <a:lstStyle/>
                    <a:p>
                      <a:r>
                        <a:rPr lang="en-IN" dirty="0"/>
                        <a:t>Y</a:t>
                      </a:r>
                    </a:p>
                  </a:txBody>
                  <a:tcPr/>
                </a:tc>
                <a:tc>
                  <a:txBody>
                    <a:bodyPr/>
                    <a:lstStyle/>
                    <a:p>
                      <a:r>
                        <a:rPr lang="en-IN" dirty="0"/>
                        <a:t>N</a:t>
                      </a:r>
                    </a:p>
                  </a:txBody>
                  <a:tcPr/>
                </a:tc>
                <a:extLst>
                  <a:ext uri="{0D108BD9-81ED-4DB2-BD59-A6C34878D82A}">
                    <a16:rowId xmlns:a16="http://schemas.microsoft.com/office/drawing/2014/main" val="3582496804"/>
                  </a:ext>
                </a:extLst>
              </a:tr>
            </a:tbl>
          </a:graphicData>
        </a:graphic>
      </p:graphicFrame>
      <p:sp>
        <p:nvSpPr>
          <p:cNvPr id="6" name="Left Brace 5">
            <a:extLst>
              <a:ext uri="{FF2B5EF4-FFF2-40B4-BE49-F238E27FC236}">
                <a16:creationId xmlns:a16="http://schemas.microsoft.com/office/drawing/2014/main" id="{22FE9A0D-AF5A-4461-8283-E5AB898134FB}"/>
              </a:ext>
            </a:extLst>
          </p:cNvPr>
          <p:cNvSpPr/>
          <p:nvPr/>
        </p:nvSpPr>
        <p:spPr>
          <a:xfrm>
            <a:off x="1766250" y="1943321"/>
            <a:ext cx="128811" cy="2494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867055AF-6222-41BB-BD0E-7405EDFDF974}"/>
              </a:ext>
            </a:extLst>
          </p:cNvPr>
          <p:cNvSpPr/>
          <p:nvPr/>
        </p:nvSpPr>
        <p:spPr>
          <a:xfrm>
            <a:off x="152880" y="2862470"/>
            <a:ext cx="1450633" cy="662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Data</a:t>
            </a:r>
          </a:p>
        </p:txBody>
      </p:sp>
      <p:graphicFrame>
        <p:nvGraphicFramePr>
          <p:cNvPr id="8" name="Table 7">
            <a:extLst>
              <a:ext uri="{FF2B5EF4-FFF2-40B4-BE49-F238E27FC236}">
                <a16:creationId xmlns:a16="http://schemas.microsoft.com/office/drawing/2014/main" id="{33C6278E-B5D8-48B8-BD9C-12BE2F913770}"/>
              </a:ext>
            </a:extLst>
          </p:cNvPr>
          <p:cNvGraphicFramePr>
            <a:graphicFrameLocks noGrp="1"/>
          </p:cNvGraphicFramePr>
          <p:nvPr>
            <p:extLst>
              <p:ext uri="{D42A27DB-BD31-4B8C-83A1-F6EECF244321}">
                <p14:modId xmlns:p14="http://schemas.microsoft.com/office/powerpoint/2010/main" val="3258023262"/>
              </p:ext>
            </p:extLst>
          </p:nvPr>
        </p:nvGraphicFramePr>
        <p:xfrm>
          <a:off x="2305014" y="6022395"/>
          <a:ext cx="8556485" cy="370840"/>
        </p:xfrm>
        <a:graphic>
          <a:graphicData uri="http://schemas.openxmlformats.org/drawingml/2006/table">
            <a:tbl>
              <a:tblPr firstRow="1" bandRow="1">
                <a:tableStyleId>{5C22544A-7EE6-4342-B048-85BDC9FD1C3A}</a:tableStyleId>
              </a:tblPr>
              <a:tblGrid>
                <a:gridCol w="1222355">
                  <a:extLst>
                    <a:ext uri="{9D8B030D-6E8A-4147-A177-3AD203B41FA5}">
                      <a16:colId xmlns:a16="http://schemas.microsoft.com/office/drawing/2014/main" val="1939045475"/>
                    </a:ext>
                  </a:extLst>
                </a:gridCol>
                <a:gridCol w="1222355">
                  <a:extLst>
                    <a:ext uri="{9D8B030D-6E8A-4147-A177-3AD203B41FA5}">
                      <a16:colId xmlns:a16="http://schemas.microsoft.com/office/drawing/2014/main" val="2212793977"/>
                    </a:ext>
                  </a:extLst>
                </a:gridCol>
                <a:gridCol w="1222355">
                  <a:extLst>
                    <a:ext uri="{9D8B030D-6E8A-4147-A177-3AD203B41FA5}">
                      <a16:colId xmlns:a16="http://schemas.microsoft.com/office/drawing/2014/main" val="2391883931"/>
                    </a:ext>
                  </a:extLst>
                </a:gridCol>
                <a:gridCol w="1222355">
                  <a:extLst>
                    <a:ext uri="{9D8B030D-6E8A-4147-A177-3AD203B41FA5}">
                      <a16:colId xmlns:a16="http://schemas.microsoft.com/office/drawing/2014/main" val="649505680"/>
                    </a:ext>
                  </a:extLst>
                </a:gridCol>
                <a:gridCol w="1222355">
                  <a:extLst>
                    <a:ext uri="{9D8B030D-6E8A-4147-A177-3AD203B41FA5}">
                      <a16:colId xmlns:a16="http://schemas.microsoft.com/office/drawing/2014/main" val="1100842512"/>
                    </a:ext>
                  </a:extLst>
                </a:gridCol>
                <a:gridCol w="1222355">
                  <a:extLst>
                    <a:ext uri="{9D8B030D-6E8A-4147-A177-3AD203B41FA5}">
                      <a16:colId xmlns:a16="http://schemas.microsoft.com/office/drawing/2014/main" val="3750061721"/>
                    </a:ext>
                  </a:extLst>
                </a:gridCol>
                <a:gridCol w="1222355">
                  <a:extLst>
                    <a:ext uri="{9D8B030D-6E8A-4147-A177-3AD203B41FA5}">
                      <a16:colId xmlns:a16="http://schemas.microsoft.com/office/drawing/2014/main" val="2059973915"/>
                    </a:ext>
                  </a:extLst>
                </a:gridCol>
              </a:tblGrid>
              <a:tr h="370840">
                <a:tc>
                  <a:txBody>
                    <a:bodyPr/>
                    <a:lstStyle/>
                    <a:p>
                      <a:r>
                        <a:rPr lang="en-IN" dirty="0"/>
                        <a:t>Leo</a:t>
                      </a:r>
                    </a:p>
                  </a:txBody>
                  <a:tcPr/>
                </a:tc>
                <a:tc>
                  <a:txBody>
                    <a:bodyPr/>
                    <a:lstStyle/>
                    <a:p>
                      <a:r>
                        <a:rPr lang="en-IN" dirty="0"/>
                        <a:t>Banker</a:t>
                      </a:r>
                    </a:p>
                  </a:txBody>
                  <a:tcPr/>
                </a:tc>
                <a:tc>
                  <a:txBody>
                    <a:bodyPr/>
                    <a:lstStyle/>
                    <a:p>
                      <a:r>
                        <a:rPr lang="en-IN" dirty="0"/>
                        <a:t>45</a:t>
                      </a:r>
                    </a:p>
                  </a:txBody>
                  <a:tcPr/>
                </a:tc>
                <a:tc>
                  <a:txBody>
                    <a:bodyPr/>
                    <a:lstStyle/>
                    <a:p>
                      <a:r>
                        <a:rPr lang="en-IN" dirty="0"/>
                        <a:t>Y</a:t>
                      </a:r>
                    </a:p>
                  </a:txBody>
                  <a:tcPr/>
                </a:tc>
                <a:tc>
                  <a:txBody>
                    <a:bodyPr/>
                    <a:lstStyle/>
                    <a:p>
                      <a:r>
                        <a:rPr lang="en-IN" dirty="0"/>
                        <a:t>3</a:t>
                      </a:r>
                    </a:p>
                  </a:txBody>
                  <a:tcPr/>
                </a:tc>
                <a:tc>
                  <a:txBody>
                    <a:bodyPr/>
                    <a:lstStyle/>
                    <a:p>
                      <a:r>
                        <a:rPr lang="en-IN" dirty="0"/>
                        <a:t>Y</a:t>
                      </a:r>
                    </a:p>
                  </a:txBody>
                  <a:tcPr/>
                </a:tc>
                <a:tc>
                  <a:txBody>
                    <a:bodyPr/>
                    <a:lstStyle/>
                    <a:p>
                      <a:r>
                        <a:rPr lang="en-IN" dirty="0"/>
                        <a:t>?</a:t>
                      </a:r>
                    </a:p>
                  </a:txBody>
                  <a:tcPr/>
                </a:tc>
                <a:extLst>
                  <a:ext uri="{0D108BD9-81ED-4DB2-BD59-A6C34878D82A}">
                    <a16:rowId xmlns:a16="http://schemas.microsoft.com/office/drawing/2014/main" val="644366893"/>
                  </a:ext>
                </a:extLst>
              </a:tr>
            </a:tbl>
          </a:graphicData>
        </a:graphic>
      </p:graphicFrame>
      <p:sp>
        <p:nvSpPr>
          <p:cNvPr id="9" name="Rectangle: Rounded Corners 8">
            <a:extLst>
              <a:ext uri="{FF2B5EF4-FFF2-40B4-BE49-F238E27FC236}">
                <a16:creationId xmlns:a16="http://schemas.microsoft.com/office/drawing/2014/main" id="{CB869DE7-2346-43B7-A1EF-459465A5BD00}"/>
              </a:ext>
            </a:extLst>
          </p:cNvPr>
          <p:cNvSpPr/>
          <p:nvPr/>
        </p:nvSpPr>
        <p:spPr>
          <a:xfrm>
            <a:off x="109664" y="5982418"/>
            <a:ext cx="1656586"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a:t>
            </a:r>
          </a:p>
        </p:txBody>
      </p:sp>
      <p:sp>
        <p:nvSpPr>
          <p:cNvPr id="10" name="Isosceles Triangle 9">
            <a:extLst>
              <a:ext uri="{FF2B5EF4-FFF2-40B4-BE49-F238E27FC236}">
                <a16:creationId xmlns:a16="http://schemas.microsoft.com/office/drawing/2014/main" id="{2F6F1F4F-76CF-4B93-99F5-750918DD2F52}"/>
              </a:ext>
            </a:extLst>
          </p:cNvPr>
          <p:cNvSpPr/>
          <p:nvPr/>
        </p:nvSpPr>
        <p:spPr>
          <a:xfrm>
            <a:off x="4320209" y="4638260"/>
            <a:ext cx="2316323" cy="10071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Building Model</a:t>
            </a:r>
          </a:p>
        </p:txBody>
      </p:sp>
      <p:sp>
        <p:nvSpPr>
          <p:cNvPr id="11" name="Arrow: Down 10">
            <a:extLst>
              <a:ext uri="{FF2B5EF4-FFF2-40B4-BE49-F238E27FC236}">
                <a16:creationId xmlns:a16="http://schemas.microsoft.com/office/drawing/2014/main" id="{94B42E88-401A-41E3-B3E1-33874BE75BD3}"/>
              </a:ext>
            </a:extLst>
          </p:cNvPr>
          <p:cNvSpPr/>
          <p:nvPr/>
        </p:nvSpPr>
        <p:spPr>
          <a:xfrm>
            <a:off x="5357211" y="4446227"/>
            <a:ext cx="242317" cy="183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4B2E8F34-24BB-439C-B436-EA86ECB3A546}"/>
              </a:ext>
            </a:extLst>
          </p:cNvPr>
          <p:cNvCxnSpPr>
            <a:cxnSpLocks/>
            <a:stCxn id="9" idx="3"/>
            <a:endCxn id="8" idx="1"/>
          </p:cNvCxnSpPr>
          <p:nvPr/>
        </p:nvCxnSpPr>
        <p:spPr>
          <a:xfrm>
            <a:off x="1766250" y="6187827"/>
            <a:ext cx="538764" cy="1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094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Mathematics behind PCA</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301488" y="957420"/>
            <a:ext cx="11193046" cy="577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22" name="Subtitle 2">
            <a:extLst>
              <a:ext uri="{FF2B5EF4-FFF2-40B4-BE49-F238E27FC236}">
                <a16:creationId xmlns:a16="http://schemas.microsoft.com/office/drawing/2014/main" id="{9DD3C0FB-69BB-433A-B1B8-AE3A4C8C2664}"/>
              </a:ext>
            </a:extLst>
          </p:cNvPr>
          <p:cNvSpPr txBox="1">
            <a:spLocks/>
          </p:cNvSpPr>
          <p:nvPr/>
        </p:nvSpPr>
        <p:spPr>
          <a:xfrm>
            <a:off x="301488" y="957420"/>
            <a:ext cx="11193046" cy="577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AutoNum type="romanLcParenR"/>
            </a:pPr>
            <a:r>
              <a:rPr lang="en-IN" dirty="0">
                <a:latin typeface="Aparajita" panose="02020603050405020304" pitchFamily="18" charset="0"/>
                <a:cs typeface="Aparajita" panose="02020603050405020304" pitchFamily="18" charset="0"/>
              </a:rPr>
              <a:t>Take the mean of X and Y</a:t>
            </a:r>
          </a:p>
          <a:p>
            <a:pPr marL="571500" indent="-571500">
              <a:buAutoNum type="romanLcParenR"/>
            </a:pPr>
            <a:r>
              <a:rPr lang="en-IN" dirty="0">
                <a:latin typeface="Aparajita" panose="02020603050405020304" pitchFamily="18" charset="0"/>
                <a:cs typeface="Aparajita" panose="02020603050405020304" pitchFamily="18" charset="0"/>
              </a:rPr>
              <a:t>Calculate covariance and generate covariance matrix</a:t>
            </a:r>
          </a:p>
          <a:p>
            <a:pPr marL="571500" indent="-571500">
              <a:buAutoNum type="romanLcParenR"/>
            </a:pPr>
            <a:r>
              <a:rPr lang="en-IN" dirty="0">
                <a:latin typeface="Aparajita" panose="02020603050405020304" pitchFamily="18" charset="0"/>
                <a:cs typeface="Aparajita" panose="02020603050405020304" pitchFamily="18" charset="0"/>
              </a:rPr>
              <a:t>Get eigen value and eigen vectors</a:t>
            </a:r>
          </a:p>
          <a:p>
            <a:pPr marL="571500" indent="-571500">
              <a:buAutoNum type="romanLcParenR"/>
            </a:pPr>
            <a:r>
              <a:rPr lang="en-IN" dirty="0"/>
              <a:t>| </a:t>
            </a:r>
            <a:r>
              <a:rPr lang="en-IN" dirty="0">
                <a:latin typeface="Aparajita" panose="02020603050405020304" pitchFamily="18" charset="0"/>
                <a:cs typeface="Aparajita" panose="02020603050405020304" pitchFamily="18" charset="0"/>
              </a:rPr>
              <a:t>C – </a:t>
            </a:r>
            <a:r>
              <a:rPr lang="el-GR" dirty="0"/>
              <a:t>λ</a:t>
            </a:r>
            <a:r>
              <a:rPr lang="en-IN" dirty="0"/>
              <a:t>I| = 0</a:t>
            </a:r>
          </a:p>
          <a:p>
            <a:pPr marL="571500" indent="-571500">
              <a:buAutoNum type="romanLcParenR"/>
            </a:pPr>
            <a:endParaRPr lang="en-IN" dirty="0">
              <a:latin typeface="Aparajita" panose="02020603050405020304" pitchFamily="18" charset="0"/>
              <a:cs typeface="Aparajita" panose="02020603050405020304" pitchFamily="18" charset="0"/>
            </a:endParaRPr>
          </a:p>
        </p:txBody>
      </p:sp>
      <p:sp>
        <p:nvSpPr>
          <p:cNvPr id="9" name="Left Bracket 8">
            <a:extLst>
              <a:ext uri="{FF2B5EF4-FFF2-40B4-BE49-F238E27FC236}">
                <a16:creationId xmlns:a16="http://schemas.microsoft.com/office/drawing/2014/main" id="{8D157DCB-A21C-4D0F-9592-B69A12CD81E3}"/>
              </a:ext>
            </a:extLst>
          </p:cNvPr>
          <p:cNvSpPr/>
          <p:nvPr/>
        </p:nvSpPr>
        <p:spPr>
          <a:xfrm>
            <a:off x="1086678" y="3065601"/>
            <a:ext cx="73152" cy="166221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ight Bracket 9">
            <a:extLst>
              <a:ext uri="{FF2B5EF4-FFF2-40B4-BE49-F238E27FC236}">
                <a16:creationId xmlns:a16="http://schemas.microsoft.com/office/drawing/2014/main" id="{F2B33CDC-B2E3-44C2-B852-4D174BD3A0AF}"/>
              </a:ext>
            </a:extLst>
          </p:cNvPr>
          <p:cNvSpPr/>
          <p:nvPr/>
        </p:nvSpPr>
        <p:spPr>
          <a:xfrm>
            <a:off x="2822713" y="3057966"/>
            <a:ext cx="102666" cy="1669847"/>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EEAE42EC-53BD-4ACE-8D61-5F18D02A8B59}"/>
              </a:ext>
            </a:extLst>
          </p:cNvPr>
          <p:cNvSpPr txBox="1"/>
          <p:nvPr/>
        </p:nvSpPr>
        <p:spPr>
          <a:xfrm>
            <a:off x="1040129" y="3244334"/>
            <a:ext cx="1262269" cy="369332"/>
          </a:xfrm>
          <a:prstGeom prst="rect">
            <a:avLst/>
          </a:prstGeom>
          <a:noFill/>
        </p:spPr>
        <p:txBody>
          <a:bodyPr wrap="square" rtlCol="0">
            <a:spAutoFit/>
          </a:bodyPr>
          <a:lstStyle/>
          <a:p>
            <a:r>
              <a:rPr lang="en-IN" dirty="0"/>
              <a:t>0.6165</a:t>
            </a:r>
          </a:p>
        </p:txBody>
      </p:sp>
      <p:sp>
        <p:nvSpPr>
          <p:cNvPr id="12" name="TextBox 11">
            <a:extLst>
              <a:ext uri="{FF2B5EF4-FFF2-40B4-BE49-F238E27FC236}">
                <a16:creationId xmlns:a16="http://schemas.microsoft.com/office/drawing/2014/main" id="{6C521DFF-3E90-451D-9875-CDCDAC127A95}"/>
              </a:ext>
            </a:extLst>
          </p:cNvPr>
          <p:cNvSpPr txBox="1"/>
          <p:nvPr/>
        </p:nvSpPr>
        <p:spPr>
          <a:xfrm>
            <a:off x="2130150" y="4123207"/>
            <a:ext cx="1262269" cy="369332"/>
          </a:xfrm>
          <a:prstGeom prst="rect">
            <a:avLst/>
          </a:prstGeom>
          <a:noFill/>
        </p:spPr>
        <p:txBody>
          <a:bodyPr wrap="square" rtlCol="0">
            <a:spAutoFit/>
          </a:bodyPr>
          <a:lstStyle/>
          <a:p>
            <a:r>
              <a:rPr lang="en-IN" dirty="0"/>
              <a:t>0.7165</a:t>
            </a:r>
          </a:p>
        </p:txBody>
      </p:sp>
      <p:sp>
        <p:nvSpPr>
          <p:cNvPr id="13" name="TextBox 12">
            <a:extLst>
              <a:ext uri="{FF2B5EF4-FFF2-40B4-BE49-F238E27FC236}">
                <a16:creationId xmlns:a16="http://schemas.microsoft.com/office/drawing/2014/main" id="{0A19061A-CE9C-4F0E-A9A4-E5AED8A911AA}"/>
              </a:ext>
            </a:extLst>
          </p:cNvPr>
          <p:cNvSpPr txBox="1"/>
          <p:nvPr/>
        </p:nvSpPr>
        <p:spPr>
          <a:xfrm>
            <a:off x="2130150" y="3235484"/>
            <a:ext cx="1262269" cy="369332"/>
          </a:xfrm>
          <a:prstGeom prst="rect">
            <a:avLst/>
          </a:prstGeom>
          <a:noFill/>
        </p:spPr>
        <p:txBody>
          <a:bodyPr wrap="square" rtlCol="0">
            <a:spAutoFit/>
          </a:bodyPr>
          <a:lstStyle/>
          <a:p>
            <a:r>
              <a:rPr lang="en-IN" dirty="0"/>
              <a:t>0.6154</a:t>
            </a:r>
          </a:p>
        </p:txBody>
      </p:sp>
      <p:sp>
        <p:nvSpPr>
          <p:cNvPr id="14" name="TextBox 13">
            <a:extLst>
              <a:ext uri="{FF2B5EF4-FFF2-40B4-BE49-F238E27FC236}">
                <a16:creationId xmlns:a16="http://schemas.microsoft.com/office/drawing/2014/main" id="{6481F33F-2B0A-4791-99DE-5A5714BA670C}"/>
              </a:ext>
            </a:extLst>
          </p:cNvPr>
          <p:cNvSpPr txBox="1"/>
          <p:nvPr/>
        </p:nvSpPr>
        <p:spPr>
          <a:xfrm>
            <a:off x="1084722" y="4138287"/>
            <a:ext cx="1262269" cy="369332"/>
          </a:xfrm>
          <a:prstGeom prst="rect">
            <a:avLst/>
          </a:prstGeom>
          <a:noFill/>
        </p:spPr>
        <p:txBody>
          <a:bodyPr wrap="square" rtlCol="0">
            <a:spAutoFit/>
          </a:bodyPr>
          <a:lstStyle/>
          <a:p>
            <a:r>
              <a:rPr lang="en-IN" dirty="0"/>
              <a:t>0.6154</a:t>
            </a:r>
          </a:p>
        </p:txBody>
      </p:sp>
      <p:sp>
        <p:nvSpPr>
          <p:cNvPr id="6" name="Rectangle 5">
            <a:extLst>
              <a:ext uri="{FF2B5EF4-FFF2-40B4-BE49-F238E27FC236}">
                <a16:creationId xmlns:a16="http://schemas.microsoft.com/office/drawing/2014/main" id="{C0360776-3B9D-4EFB-AD79-046A4C7A8B83}"/>
              </a:ext>
            </a:extLst>
          </p:cNvPr>
          <p:cNvSpPr/>
          <p:nvPr/>
        </p:nvSpPr>
        <p:spPr>
          <a:xfrm>
            <a:off x="3114779" y="3703267"/>
            <a:ext cx="277640" cy="369332"/>
          </a:xfrm>
          <a:prstGeom prst="rect">
            <a:avLst/>
          </a:prstGeom>
        </p:spPr>
        <p:txBody>
          <a:bodyPr wrap="none">
            <a:spAutoFit/>
          </a:bodyPr>
          <a:lstStyle/>
          <a:p>
            <a:r>
              <a:rPr lang="en-IN" dirty="0">
                <a:latin typeface="Aparajita" panose="02020603050405020304" pitchFamily="18" charset="0"/>
                <a:cs typeface="Aparajita" panose="02020603050405020304" pitchFamily="18" charset="0"/>
              </a:rPr>
              <a:t>–</a:t>
            </a:r>
            <a:endParaRPr lang="en-IN" dirty="0"/>
          </a:p>
        </p:txBody>
      </p:sp>
      <p:sp>
        <p:nvSpPr>
          <p:cNvPr id="7" name="Rectangle 6">
            <a:extLst>
              <a:ext uri="{FF2B5EF4-FFF2-40B4-BE49-F238E27FC236}">
                <a16:creationId xmlns:a16="http://schemas.microsoft.com/office/drawing/2014/main" id="{DC288606-6C92-4A9F-A616-A4777F661C41}"/>
              </a:ext>
            </a:extLst>
          </p:cNvPr>
          <p:cNvSpPr/>
          <p:nvPr/>
        </p:nvSpPr>
        <p:spPr>
          <a:xfrm>
            <a:off x="3325874" y="3707803"/>
            <a:ext cx="292068" cy="369332"/>
          </a:xfrm>
          <a:prstGeom prst="rect">
            <a:avLst/>
          </a:prstGeom>
        </p:spPr>
        <p:txBody>
          <a:bodyPr wrap="none">
            <a:spAutoFit/>
          </a:bodyPr>
          <a:lstStyle/>
          <a:p>
            <a:r>
              <a:rPr lang="el-GR" dirty="0"/>
              <a:t>λ</a:t>
            </a:r>
            <a:endParaRPr lang="en-IN" dirty="0"/>
          </a:p>
        </p:txBody>
      </p:sp>
      <p:sp>
        <p:nvSpPr>
          <p:cNvPr id="18" name="Left Bracket 17">
            <a:extLst>
              <a:ext uri="{FF2B5EF4-FFF2-40B4-BE49-F238E27FC236}">
                <a16:creationId xmlns:a16="http://schemas.microsoft.com/office/drawing/2014/main" id="{25DE053B-CA4F-423D-AE40-24E81F7ED4F9}"/>
              </a:ext>
            </a:extLst>
          </p:cNvPr>
          <p:cNvSpPr/>
          <p:nvPr/>
        </p:nvSpPr>
        <p:spPr>
          <a:xfrm>
            <a:off x="3650063" y="3056751"/>
            <a:ext cx="73152" cy="166221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ight Bracket 18">
            <a:extLst>
              <a:ext uri="{FF2B5EF4-FFF2-40B4-BE49-F238E27FC236}">
                <a16:creationId xmlns:a16="http://schemas.microsoft.com/office/drawing/2014/main" id="{97E0CD71-B9E1-4765-8735-0AA5FA7991F7}"/>
              </a:ext>
            </a:extLst>
          </p:cNvPr>
          <p:cNvSpPr/>
          <p:nvPr/>
        </p:nvSpPr>
        <p:spPr>
          <a:xfrm>
            <a:off x="5386098" y="3049116"/>
            <a:ext cx="102666" cy="1669847"/>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TextBox 19">
            <a:extLst>
              <a:ext uri="{FF2B5EF4-FFF2-40B4-BE49-F238E27FC236}">
                <a16:creationId xmlns:a16="http://schemas.microsoft.com/office/drawing/2014/main" id="{EAC5BA84-921E-41F5-8499-3CEB494B90BE}"/>
              </a:ext>
            </a:extLst>
          </p:cNvPr>
          <p:cNvSpPr txBox="1"/>
          <p:nvPr/>
        </p:nvSpPr>
        <p:spPr>
          <a:xfrm>
            <a:off x="3603514" y="3235484"/>
            <a:ext cx="1262269" cy="369332"/>
          </a:xfrm>
          <a:prstGeom prst="rect">
            <a:avLst/>
          </a:prstGeom>
          <a:noFill/>
        </p:spPr>
        <p:txBody>
          <a:bodyPr wrap="square" rtlCol="0">
            <a:spAutoFit/>
          </a:bodyPr>
          <a:lstStyle/>
          <a:p>
            <a:r>
              <a:rPr lang="en-IN" dirty="0"/>
              <a:t>1</a:t>
            </a:r>
          </a:p>
        </p:txBody>
      </p:sp>
      <p:sp>
        <p:nvSpPr>
          <p:cNvPr id="21" name="TextBox 20">
            <a:extLst>
              <a:ext uri="{FF2B5EF4-FFF2-40B4-BE49-F238E27FC236}">
                <a16:creationId xmlns:a16="http://schemas.microsoft.com/office/drawing/2014/main" id="{00437E4E-ED3B-4562-896F-F624F0A0EFB0}"/>
              </a:ext>
            </a:extLst>
          </p:cNvPr>
          <p:cNvSpPr txBox="1"/>
          <p:nvPr/>
        </p:nvSpPr>
        <p:spPr>
          <a:xfrm>
            <a:off x="4693535" y="4114357"/>
            <a:ext cx="1262269" cy="369332"/>
          </a:xfrm>
          <a:prstGeom prst="rect">
            <a:avLst/>
          </a:prstGeom>
          <a:noFill/>
        </p:spPr>
        <p:txBody>
          <a:bodyPr wrap="square" rtlCol="0">
            <a:spAutoFit/>
          </a:bodyPr>
          <a:lstStyle/>
          <a:p>
            <a:r>
              <a:rPr lang="en-IN" dirty="0"/>
              <a:t>1</a:t>
            </a:r>
          </a:p>
        </p:txBody>
      </p:sp>
      <p:sp>
        <p:nvSpPr>
          <p:cNvPr id="23" name="TextBox 22">
            <a:extLst>
              <a:ext uri="{FF2B5EF4-FFF2-40B4-BE49-F238E27FC236}">
                <a16:creationId xmlns:a16="http://schemas.microsoft.com/office/drawing/2014/main" id="{5740BEBF-FE21-43DD-92C4-F9B4F7C8CCA5}"/>
              </a:ext>
            </a:extLst>
          </p:cNvPr>
          <p:cNvSpPr txBox="1"/>
          <p:nvPr/>
        </p:nvSpPr>
        <p:spPr>
          <a:xfrm>
            <a:off x="4693535" y="3226634"/>
            <a:ext cx="1262269" cy="369332"/>
          </a:xfrm>
          <a:prstGeom prst="rect">
            <a:avLst/>
          </a:prstGeom>
          <a:noFill/>
        </p:spPr>
        <p:txBody>
          <a:bodyPr wrap="square" rtlCol="0">
            <a:spAutoFit/>
          </a:bodyPr>
          <a:lstStyle/>
          <a:p>
            <a:r>
              <a:rPr lang="en-IN" dirty="0"/>
              <a:t>0</a:t>
            </a:r>
          </a:p>
        </p:txBody>
      </p:sp>
      <p:sp>
        <p:nvSpPr>
          <p:cNvPr id="24" name="TextBox 23">
            <a:extLst>
              <a:ext uri="{FF2B5EF4-FFF2-40B4-BE49-F238E27FC236}">
                <a16:creationId xmlns:a16="http://schemas.microsoft.com/office/drawing/2014/main" id="{BBBB38AA-1256-482F-A14F-8A64875C02EB}"/>
              </a:ext>
            </a:extLst>
          </p:cNvPr>
          <p:cNvSpPr txBox="1"/>
          <p:nvPr/>
        </p:nvSpPr>
        <p:spPr>
          <a:xfrm>
            <a:off x="3648107" y="4129437"/>
            <a:ext cx="1262269" cy="369332"/>
          </a:xfrm>
          <a:prstGeom prst="rect">
            <a:avLst/>
          </a:prstGeom>
          <a:noFill/>
        </p:spPr>
        <p:txBody>
          <a:bodyPr wrap="square" rtlCol="0">
            <a:spAutoFit/>
          </a:bodyPr>
          <a:lstStyle/>
          <a:p>
            <a:r>
              <a:rPr lang="en-IN" dirty="0"/>
              <a:t>0</a:t>
            </a:r>
          </a:p>
        </p:txBody>
      </p:sp>
      <p:sp>
        <p:nvSpPr>
          <p:cNvPr id="15" name="Rectangle 14">
            <a:extLst>
              <a:ext uri="{FF2B5EF4-FFF2-40B4-BE49-F238E27FC236}">
                <a16:creationId xmlns:a16="http://schemas.microsoft.com/office/drawing/2014/main" id="{05C14AC3-DA75-407D-93EA-73354987FE7E}"/>
              </a:ext>
            </a:extLst>
          </p:cNvPr>
          <p:cNvSpPr/>
          <p:nvPr/>
        </p:nvSpPr>
        <p:spPr>
          <a:xfrm>
            <a:off x="5719324" y="3588818"/>
            <a:ext cx="628698" cy="369332"/>
          </a:xfrm>
          <a:prstGeom prst="rect">
            <a:avLst/>
          </a:prstGeom>
        </p:spPr>
        <p:txBody>
          <a:bodyPr wrap="none">
            <a:spAutoFit/>
          </a:bodyPr>
          <a:lstStyle/>
          <a:p>
            <a:r>
              <a:rPr lang="en-IN" dirty="0"/>
              <a:t>=    0</a:t>
            </a:r>
          </a:p>
        </p:txBody>
      </p:sp>
    </p:spTree>
    <p:extLst>
      <p:ext uri="{BB962C8B-B14F-4D97-AF65-F5344CB8AC3E}">
        <p14:creationId xmlns:p14="http://schemas.microsoft.com/office/powerpoint/2010/main" val="239639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sz="3000" b="1" dirty="0">
                <a:solidFill>
                  <a:schemeClr val="tx1">
                    <a:lumMod val="85000"/>
                    <a:lumOff val="15000"/>
                  </a:schemeClr>
                </a:solidFill>
              </a:rPr>
              <a:t>Comp Program with explicit rules                </a:t>
            </a:r>
            <a:r>
              <a:rPr lang="en-IN" sz="3000" b="1" dirty="0">
                <a:solidFill>
                  <a:schemeClr val="bg1">
                    <a:lumMod val="65000"/>
                  </a:schemeClr>
                </a:solidFill>
              </a:rPr>
              <a:t>| </a:t>
            </a:r>
            <a:r>
              <a:rPr lang="en-IN" sz="3000" b="1" dirty="0">
                <a:solidFill>
                  <a:schemeClr val="tx1">
                    <a:lumMod val="85000"/>
                    <a:lumOff val="15000"/>
                  </a:schemeClr>
                </a:solidFill>
              </a:rPr>
              <a:t>Computer program to learn from examples</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0" y="602284"/>
            <a:ext cx="12191998" cy="5665993"/>
          </a:xfrm>
        </p:spPr>
        <p:txBody>
          <a:bodyPr/>
          <a:lstStyle/>
          <a:p>
            <a:pPr marL="0" indent="0">
              <a:buNone/>
            </a:pPr>
            <a:r>
              <a:rPr lang="en-IN" dirty="0"/>
              <a:t> </a:t>
            </a:r>
          </a:p>
        </p:txBody>
      </p:sp>
      <p:pic>
        <p:nvPicPr>
          <p:cNvPr id="31" name="Picture 4" descr="Image result for ironhack">
            <a:extLst>
              <a:ext uri="{FF2B5EF4-FFF2-40B4-BE49-F238E27FC236}">
                <a16:creationId xmlns:a16="http://schemas.microsoft.com/office/drawing/2014/main" id="{CFB318FB-5BAA-4F7F-ABCE-884B3F4A1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874" y="5079421"/>
            <a:ext cx="774114" cy="836043"/>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sp>
        <p:nvSpPr>
          <p:cNvPr id="32" name="Subtitle 2">
            <a:extLst>
              <a:ext uri="{FF2B5EF4-FFF2-40B4-BE49-F238E27FC236}">
                <a16:creationId xmlns:a16="http://schemas.microsoft.com/office/drawing/2014/main" id="{BB5CC9DE-49DB-42FF-8B34-591FE36B06AE}"/>
              </a:ext>
            </a:extLst>
          </p:cNvPr>
          <p:cNvSpPr txBox="1">
            <a:spLocks/>
          </p:cNvSpPr>
          <p:nvPr/>
        </p:nvSpPr>
        <p:spPr>
          <a:xfrm>
            <a:off x="152882" y="861391"/>
            <a:ext cx="5431989" cy="4784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sp>
        <p:nvSpPr>
          <p:cNvPr id="33" name="Subtitle 2">
            <a:extLst>
              <a:ext uri="{FF2B5EF4-FFF2-40B4-BE49-F238E27FC236}">
                <a16:creationId xmlns:a16="http://schemas.microsoft.com/office/drawing/2014/main" id="{78E0CEE5-1E2F-44BA-A79D-346A87B0D6F5}"/>
              </a:ext>
            </a:extLst>
          </p:cNvPr>
          <p:cNvSpPr txBox="1">
            <a:spLocks/>
          </p:cNvSpPr>
          <p:nvPr/>
        </p:nvSpPr>
        <p:spPr>
          <a:xfrm>
            <a:off x="6511873" y="746537"/>
            <a:ext cx="5431989" cy="4784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21F36AFB-149F-43FD-AB67-BF6618173F4D}"/>
              </a:ext>
            </a:extLst>
          </p:cNvPr>
          <p:cNvPicPr>
            <a:picLocks noChangeAspect="1"/>
          </p:cNvPicPr>
          <p:nvPr/>
        </p:nvPicPr>
        <p:blipFill>
          <a:blip r:embed="rId3"/>
          <a:stretch>
            <a:fillRect/>
          </a:stretch>
        </p:blipFill>
        <p:spPr>
          <a:xfrm>
            <a:off x="276221" y="1035756"/>
            <a:ext cx="5157169" cy="3845733"/>
          </a:xfrm>
          <a:prstGeom prst="rect">
            <a:avLst/>
          </a:prstGeom>
        </p:spPr>
      </p:pic>
      <p:pic>
        <p:nvPicPr>
          <p:cNvPr id="5" name="Picture 4">
            <a:extLst>
              <a:ext uri="{FF2B5EF4-FFF2-40B4-BE49-F238E27FC236}">
                <a16:creationId xmlns:a16="http://schemas.microsoft.com/office/drawing/2014/main" id="{BD54F615-732A-4245-883D-C2AA4FA99425}"/>
              </a:ext>
            </a:extLst>
          </p:cNvPr>
          <p:cNvPicPr>
            <a:picLocks noChangeAspect="1"/>
          </p:cNvPicPr>
          <p:nvPr/>
        </p:nvPicPr>
        <p:blipFill>
          <a:blip r:embed="rId4"/>
          <a:stretch>
            <a:fillRect/>
          </a:stretch>
        </p:blipFill>
        <p:spPr>
          <a:xfrm>
            <a:off x="6511871" y="1035756"/>
            <a:ext cx="5624541" cy="3845733"/>
          </a:xfrm>
          <a:prstGeom prst="rect">
            <a:avLst/>
          </a:prstGeom>
        </p:spPr>
      </p:pic>
    </p:spTree>
    <p:extLst>
      <p:ext uri="{BB962C8B-B14F-4D97-AF65-F5344CB8AC3E}">
        <p14:creationId xmlns:p14="http://schemas.microsoft.com/office/powerpoint/2010/main" val="26515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a:bodyPr>
          <a:lstStyle/>
          <a:p>
            <a:r>
              <a:rPr lang="en-IN" sz="3700" b="1" dirty="0">
                <a:solidFill>
                  <a:schemeClr val="tx1">
                    <a:lumMod val="85000"/>
                    <a:lumOff val="15000"/>
                  </a:schemeClr>
                </a:solidFill>
              </a:rPr>
              <a:t>Machine Learning Types</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53009" y="700435"/>
            <a:ext cx="6042991" cy="5665993"/>
          </a:xfrm>
        </p:spPr>
        <p:txBody>
          <a:bodyPr/>
          <a:lstStyle/>
          <a:p>
            <a:pPr marL="0" indent="0">
              <a:buNone/>
            </a:pPr>
            <a:r>
              <a:rPr lang="en-IN" dirty="0"/>
              <a:t> </a:t>
            </a:r>
          </a:p>
        </p:txBody>
      </p:sp>
      <p:sp>
        <p:nvSpPr>
          <p:cNvPr id="32" name="Subtitle 2">
            <a:extLst>
              <a:ext uri="{FF2B5EF4-FFF2-40B4-BE49-F238E27FC236}">
                <a16:creationId xmlns:a16="http://schemas.microsoft.com/office/drawing/2014/main" id="{BB5CC9DE-49DB-42FF-8B34-591FE36B06AE}"/>
              </a:ext>
            </a:extLst>
          </p:cNvPr>
          <p:cNvSpPr txBox="1">
            <a:spLocks/>
          </p:cNvSpPr>
          <p:nvPr/>
        </p:nvSpPr>
        <p:spPr>
          <a:xfrm>
            <a:off x="152882" y="861392"/>
            <a:ext cx="6042991" cy="36443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500" dirty="0">
                <a:solidFill>
                  <a:srgbClr val="FF0000"/>
                </a:solidFill>
                <a:latin typeface="Aparajita" panose="02020603050405020304" pitchFamily="18" charset="0"/>
                <a:cs typeface="Aparajita" panose="02020603050405020304" pitchFamily="18" charset="0"/>
              </a:rPr>
              <a:t>Supervised ML</a:t>
            </a:r>
            <a:r>
              <a:rPr lang="en-IN" sz="2500" dirty="0">
                <a:latin typeface="Aparajita" panose="02020603050405020304" pitchFamily="18" charset="0"/>
                <a:cs typeface="Aparajita" panose="02020603050405020304" pitchFamily="18" charset="0"/>
              </a:rPr>
              <a:t>: ‘We know what the output should be’</a:t>
            </a:r>
          </a:p>
        </p:txBody>
      </p:sp>
      <p:sp>
        <p:nvSpPr>
          <p:cNvPr id="11" name="Rectangle: Rounded Corners 10">
            <a:extLst>
              <a:ext uri="{FF2B5EF4-FFF2-40B4-BE49-F238E27FC236}">
                <a16:creationId xmlns:a16="http://schemas.microsoft.com/office/drawing/2014/main" id="{FF649396-33E5-4BB7-A39A-4DD3553CFF24}"/>
              </a:ext>
            </a:extLst>
          </p:cNvPr>
          <p:cNvSpPr/>
          <p:nvPr/>
        </p:nvSpPr>
        <p:spPr>
          <a:xfrm>
            <a:off x="152884" y="1550504"/>
            <a:ext cx="205408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Classification</a:t>
            </a:r>
          </a:p>
        </p:txBody>
      </p:sp>
      <p:sp>
        <p:nvSpPr>
          <p:cNvPr id="13" name="Rectangle: Rounded Corners 12">
            <a:extLst>
              <a:ext uri="{FF2B5EF4-FFF2-40B4-BE49-F238E27FC236}">
                <a16:creationId xmlns:a16="http://schemas.microsoft.com/office/drawing/2014/main" id="{738177A3-5F5B-4489-9DF3-FEE434204A88}"/>
              </a:ext>
            </a:extLst>
          </p:cNvPr>
          <p:cNvSpPr/>
          <p:nvPr/>
        </p:nvSpPr>
        <p:spPr>
          <a:xfrm>
            <a:off x="152883" y="2544417"/>
            <a:ext cx="205408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Regression</a:t>
            </a:r>
          </a:p>
        </p:txBody>
      </p:sp>
      <p:sp>
        <p:nvSpPr>
          <p:cNvPr id="14" name="Rectangle: Rounded Corners 13">
            <a:extLst>
              <a:ext uri="{FF2B5EF4-FFF2-40B4-BE49-F238E27FC236}">
                <a16:creationId xmlns:a16="http://schemas.microsoft.com/office/drawing/2014/main" id="{7082DB47-6C22-48AD-9753-38C8A9C50F11}"/>
              </a:ext>
            </a:extLst>
          </p:cNvPr>
          <p:cNvSpPr/>
          <p:nvPr/>
        </p:nvSpPr>
        <p:spPr>
          <a:xfrm>
            <a:off x="152882" y="3597965"/>
            <a:ext cx="205408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Forecasting</a:t>
            </a:r>
          </a:p>
        </p:txBody>
      </p:sp>
      <p:sp>
        <p:nvSpPr>
          <p:cNvPr id="12" name="Arrow: Right 11">
            <a:extLst>
              <a:ext uri="{FF2B5EF4-FFF2-40B4-BE49-F238E27FC236}">
                <a16:creationId xmlns:a16="http://schemas.microsoft.com/office/drawing/2014/main" id="{8713F398-E8E0-4ED6-B0D6-37C3FE075C21}"/>
              </a:ext>
            </a:extLst>
          </p:cNvPr>
          <p:cNvSpPr/>
          <p:nvPr/>
        </p:nvSpPr>
        <p:spPr>
          <a:xfrm>
            <a:off x="2359853" y="1749286"/>
            <a:ext cx="1304858" cy="119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E149C686-C090-4703-A0E7-C0B67C263E4F}"/>
              </a:ext>
            </a:extLst>
          </p:cNvPr>
          <p:cNvSpPr/>
          <p:nvPr/>
        </p:nvSpPr>
        <p:spPr>
          <a:xfrm>
            <a:off x="2359853" y="2756452"/>
            <a:ext cx="1304858" cy="119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EEE07B81-886D-4504-B832-89679E60EBAA}"/>
              </a:ext>
            </a:extLst>
          </p:cNvPr>
          <p:cNvSpPr/>
          <p:nvPr/>
        </p:nvSpPr>
        <p:spPr>
          <a:xfrm>
            <a:off x="2359853" y="3843129"/>
            <a:ext cx="1304858" cy="119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F3AC1DF-8CC0-4E46-BF6A-12E5A1040033}"/>
              </a:ext>
            </a:extLst>
          </p:cNvPr>
          <p:cNvSpPr txBox="1"/>
          <p:nvPr/>
        </p:nvSpPr>
        <p:spPr>
          <a:xfrm>
            <a:off x="2670799" y="1448319"/>
            <a:ext cx="662609" cy="369332"/>
          </a:xfrm>
          <a:prstGeom prst="rect">
            <a:avLst/>
          </a:prstGeom>
          <a:noFill/>
        </p:spPr>
        <p:txBody>
          <a:bodyPr wrap="square" rtlCol="0">
            <a:spAutoFit/>
          </a:bodyPr>
          <a:lstStyle/>
          <a:p>
            <a:r>
              <a:rPr lang="en-IN" dirty="0"/>
              <a:t>o/p</a:t>
            </a:r>
          </a:p>
        </p:txBody>
      </p:sp>
      <p:sp>
        <p:nvSpPr>
          <p:cNvPr id="19" name="TextBox 18">
            <a:extLst>
              <a:ext uri="{FF2B5EF4-FFF2-40B4-BE49-F238E27FC236}">
                <a16:creationId xmlns:a16="http://schemas.microsoft.com/office/drawing/2014/main" id="{95D69088-1766-425E-9BE5-282079BBD856}"/>
              </a:ext>
            </a:extLst>
          </p:cNvPr>
          <p:cNvSpPr txBox="1"/>
          <p:nvPr/>
        </p:nvSpPr>
        <p:spPr>
          <a:xfrm>
            <a:off x="2723809" y="2491209"/>
            <a:ext cx="662609" cy="369332"/>
          </a:xfrm>
          <a:prstGeom prst="rect">
            <a:avLst/>
          </a:prstGeom>
          <a:noFill/>
        </p:spPr>
        <p:txBody>
          <a:bodyPr wrap="square" rtlCol="0">
            <a:spAutoFit/>
          </a:bodyPr>
          <a:lstStyle/>
          <a:p>
            <a:r>
              <a:rPr lang="en-IN" dirty="0"/>
              <a:t>o/p</a:t>
            </a:r>
          </a:p>
        </p:txBody>
      </p:sp>
      <p:sp>
        <p:nvSpPr>
          <p:cNvPr id="20" name="TextBox 19">
            <a:extLst>
              <a:ext uri="{FF2B5EF4-FFF2-40B4-BE49-F238E27FC236}">
                <a16:creationId xmlns:a16="http://schemas.microsoft.com/office/drawing/2014/main" id="{CCD656F7-03B9-435C-9E18-B5317DE31A17}"/>
              </a:ext>
            </a:extLst>
          </p:cNvPr>
          <p:cNvSpPr txBox="1"/>
          <p:nvPr/>
        </p:nvSpPr>
        <p:spPr>
          <a:xfrm>
            <a:off x="2737058" y="3533432"/>
            <a:ext cx="662609" cy="369332"/>
          </a:xfrm>
          <a:prstGeom prst="rect">
            <a:avLst/>
          </a:prstGeom>
          <a:noFill/>
        </p:spPr>
        <p:txBody>
          <a:bodyPr wrap="square" rtlCol="0">
            <a:spAutoFit/>
          </a:bodyPr>
          <a:lstStyle/>
          <a:p>
            <a:r>
              <a:rPr lang="en-IN" dirty="0"/>
              <a:t>o/p</a:t>
            </a:r>
          </a:p>
        </p:txBody>
      </p:sp>
      <p:sp>
        <p:nvSpPr>
          <p:cNvPr id="21" name="Speech Bubble: Oval 20">
            <a:extLst>
              <a:ext uri="{FF2B5EF4-FFF2-40B4-BE49-F238E27FC236}">
                <a16:creationId xmlns:a16="http://schemas.microsoft.com/office/drawing/2014/main" id="{0049D24E-B5E8-4ED9-A407-51BAECFD750E}"/>
              </a:ext>
            </a:extLst>
          </p:cNvPr>
          <p:cNvSpPr/>
          <p:nvPr/>
        </p:nvSpPr>
        <p:spPr>
          <a:xfrm>
            <a:off x="3981800" y="1502596"/>
            <a:ext cx="1630981" cy="657507"/>
          </a:xfrm>
          <a:prstGeom prst="wedgeEllipseCallo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Yes/No</a:t>
            </a:r>
          </a:p>
        </p:txBody>
      </p:sp>
      <p:sp>
        <p:nvSpPr>
          <p:cNvPr id="23" name="Speech Bubble: Oval 22">
            <a:extLst>
              <a:ext uri="{FF2B5EF4-FFF2-40B4-BE49-F238E27FC236}">
                <a16:creationId xmlns:a16="http://schemas.microsoft.com/office/drawing/2014/main" id="{90589027-7C03-4C1B-BC17-F8EC00DE4412}"/>
              </a:ext>
            </a:extLst>
          </p:cNvPr>
          <p:cNvSpPr/>
          <p:nvPr/>
        </p:nvSpPr>
        <p:spPr>
          <a:xfrm>
            <a:off x="4028667" y="2450127"/>
            <a:ext cx="1803260" cy="703890"/>
          </a:xfrm>
          <a:prstGeom prst="wedgeEllipseCallo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 Sales of Co.</a:t>
            </a:r>
          </a:p>
        </p:txBody>
      </p:sp>
      <p:sp>
        <p:nvSpPr>
          <p:cNvPr id="24" name="Speech Bubble: Oval 23">
            <a:extLst>
              <a:ext uri="{FF2B5EF4-FFF2-40B4-BE49-F238E27FC236}">
                <a16:creationId xmlns:a16="http://schemas.microsoft.com/office/drawing/2014/main" id="{BFF273EB-A579-4BCF-954B-B249FDB82478}"/>
              </a:ext>
            </a:extLst>
          </p:cNvPr>
          <p:cNvSpPr/>
          <p:nvPr/>
        </p:nvSpPr>
        <p:spPr>
          <a:xfrm>
            <a:off x="4087817" y="3475381"/>
            <a:ext cx="1803260" cy="732183"/>
          </a:xfrm>
          <a:prstGeom prst="wedgeEllipseCallo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 Stocks price</a:t>
            </a:r>
          </a:p>
        </p:txBody>
      </p:sp>
      <p:sp>
        <p:nvSpPr>
          <p:cNvPr id="25" name="Content Placeholder 2">
            <a:extLst>
              <a:ext uri="{FF2B5EF4-FFF2-40B4-BE49-F238E27FC236}">
                <a16:creationId xmlns:a16="http://schemas.microsoft.com/office/drawing/2014/main" id="{CF65DFAA-5567-4B3B-9E46-D247C337A3DB}"/>
              </a:ext>
            </a:extLst>
          </p:cNvPr>
          <p:cNvSpPr txBox="1">
            <a:spLocks/>
          </p:cNvSpPr>
          <p:nvPr/>
        </p:nvSpPr>
        <p:spPr>
          <a:xfrm>
            <a:off x="5658680" y="798586"/>
            <a:ext cx="6042991" cy="5665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a:t> </a:t>
            </a:r>
            <a:endParaRPr lang="en-IN" dirty="0"/>
          </a:p>
        </p:txBody>
      </p:sp>
      <p:sp>
        <p:nvSpPr>
          <p:cNvPr id="26" name="Subtitle 2">
            <a:extLst>
              <a:ext uri="{FF2B5EF4-FFF2-40B4-BE49-F238E27FC236}">
                <a16:creationId xmlns:a16="http://schemas.microsoft.com/office/drawing/2014/main" id="{07A157A1-DCE3-4A2B-A762-8360A7B813B5}"/>
              </a:ext>
            </a:extLst>
          </p:cNvPr>
          <p:cNvSpPr txBox="1">
            <a:spLocks/>
          </p:cNvSpPr>
          <p:nvPr/>
        </p:nvSpPr>
        <p:spPr>
          <a:xfrm>
            <a:off x="6042997" y="798586"/>
            <a:ext cx="6042991" cy="4784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500" dirty="0">
                <a:solidFill>
                  <a:srgbClr val="FF0000"/>
                </a:solidFill>
                <a:latin typeface="Aparajita" panose="02020603050405020304" pitchFamily="18" charset="0"/>
                <a:cs typeface="Aparajita" panose="02020603050405020304" pitchFamily="18" charset="0"/>
              </a:rPr>
              <a:t>Unsupervised</a:t>
            </a:r>
            <a:r>
              <a:rPr lang="en-IN" sz="2500" dirty="0">
                <a:latin typeface="Aparajita" panose="02020603050405020304" pitchFamily="18" charset="0"/>
                <a:cs typeface="Aparajita" panose="02020603050405020304" pitchFamily="18" charset="0"/>
              </a:rPr>
              <a:t>: ‘We </a:t>
            </a:r>
            <a:r>
              <a:rPr lang="en-IN" sz="2500" b="1" dirty="0">
                <a:solidFill>
                  <a:srgbClr val="FF0000"/>
                </a:solidFill>
                <a:latin typeface="Aparajita" panose="02020603050405020304" pitchFamily="18" charset="0"/>
                <a:cs typeface="Aparajita" panose="02020603050405020304" pitchFamily="18" charset="0"/>
              </a:rPr>
              <a:t>DON’T</a:t>
            </a:r>
            <a:r>
              <a:rPr lang="en-IN" sz="2500" dirty="0">
                <a:latin typeface="Aparajita" panose="02020603050405020304" pitchFamily="18" charset="0"/>
                <a:cs typeface="Aparajita" panose="02020603050405020304" pitchFamily="18" charset="0"/>
              </a:rPr>
              <a:t> know what the output should be’</a:t>
            </a:r>
          </a:p>
          <a:p>
            <a:r>
              <a:rPr lang="en-IN" sz="2500" dirty="0">
                <a:latin typeface="Aparajita" panose="02020603050405020304" pitchFamily="18" charset="0"/>
                <a:cs typeface="Aparajita" panose="02020603050405020304" pitchFamily="18" charset="0"/>
              </a:rPr>
              <a:t>Example : Customer clustering, Carrefour </a:t>
            </a:r>
          </a:p>
          <a:p>
            <a:endParaRPr lang="en-IN" sz="2500" dirty="0">
              <a:latin typeface="Aparajita" panose="02020603050405020304" pitchFamily="18" charset="0"/>
              <a:cs typeface="Aparajita" panose="02020603050405020304" pitchFamily="18" charset="0"/>
            </a:endParaRPr>
          </a:p>
        </p:txBody>
      </p:sp>
      <p:pic>
        <p:nvPicPr>
          <p:cNvPr id="8196" name="Picture 4" descr="Image result for customer clustering">
            <a:extLst>
              <a:ext uri="{FF2B5EF4-FFF2-40B4-BE49-F238E27FC236}">
                <a16:creationId xmlns:a16="http://schemas.microsoft.com/office/drawing/2014/main" id="{3A39BC98-BE79-434B-BDFD-A73EDA168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927" y="3040482"/>
            <a:ext cx="5734050" cy="2447925"/>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893F5542-12F1-41C1-A249-ADC5D0118E76}"/>
              </a:ext>
            </a:extLst>
          </p:cNvPr>
          <p:cNvCxnSpPr>
            <a:cxnSpLocks/>
          </p:cNvCxnSpPr>
          <p:nvPr/>
        </p:nvCxnSpPr>
        <p:spPr>
          <a:xfrm>
            <a:off x="6042997" y="602284"/>
            <a:ext cx="52525" cy="6255716"/>
          </a:xfrm>
          <a:prstGeom prst="line">
            <a:avLst/>
          </a:prstGeom>
        </p:spPr>
        <p:style>
          <a:lnRef idx="1">
            <a:schemeClr val="accent1"/>
          </a:lnRef>
          <a:fillRef idx="0">
            <a:schemeClr val="accent1"/>
          </a:fillRef>
          <a:effectRef idx="0">
            <a:schemeClr val="accent1"/>
          </a:effectRef>
          <a:fontRef idx="minor">
            <a:schemeClr val="tx1"/>
          </a:fontRef>
        </p:style>
      </p:cxnSp>
      <p:sp>
        <p:nvSpPr>
          <p:cNvPr id="36" name="Subtitle 2">
            <a:extLst>
              <a:ext uri="{FF2B5EF4-FFF2-40B4-BE49-F238E27FC236}">
                <a16:creationId xmlns:a16="http://schemas.microsoft.com/office/drawing/2014/main" id="{D4BB39E2-53CF-492C-BDCD-5EC9DF13F2E7}"/>
              </a:ext>
            </a:extLst>
          </p:cNvPr>
          <p:cNvSpPr txBox="1">
            <a:spLocks/>
          </p:cNvSpPr>
          <p:nvPr/>
        </p:nvSpPr>
        <p:spPr>
          <a:xfrm>
            <a:off x="132520" y="4433542"/>
            <a:ext cx="5806460" cy="2296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500" dirty="0">
                <a:solidFill>
                  <a:srgbClr val="FF0000"/>
                </a:solidFill>
                <a:latin typeface="Aparajita" panose="02020603050405020304" pitchFamily="18" charset="0"/>
                <a:cs typeface="Aparajita" panose="02020603050405020304" pitchFamily="18" charset="0"/>
              </a:rPr>
              <a:t>Reinforcement Learning</a:t>
            </a:r>
            <a:r>
              <a:rPr lang="en-IN" sz="2500" dirty="0">
                <a:latin typeface="Aparajita" panose="02020603050405020304" pitchFamily="18" charset="0"/>
                <a:cs typeface="Aparajita" panose="02020603050405020304" pitchFamily="18" charset="0"/>
              </a:rPr>
              <a:t>: ‘User specifies if output is good or bad’</a:t>
            </a:r>
          </a:p>
          <a:p>
            <a:endParaRPr lang="en-IN" sz="2500" dirty="0">
              <a:latin typeface="Aparajita" panose="02020603050405020304" pitchFamily="18" charset="0"/>
              <a:cs typeface="Aparajita" panose="02020603050405020304" pitchFamily="18" charset="0"/>
            </a:endParaRPr>
          </a:p>
        </p:txBody>
      </p:sp>
      <p:pic>
        <p:nvPicPr>
          <p:cNvPr id="8200" name="Picture 8" descr="Image result for reinforcement learning">
            <a:extLst>
              <a:ext uri="{FF2B5EF4-FFF2-40B4-BE49-F238E27FC236}">
                <a16:creationId xmlns:a16="http://schemas.microsoft.com/office/drawing/2014/main" id="{AB8E0E3A-A8D9-45AE-B557-4CEB0C89C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620" y="4860028"/>
            <a:ext cx="3458033" cy="195034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Connector 34">
            <a:extLst>
              <a:ext uri="{FF2B5EF4-FFF2-40B4-BE49-F238E27FC236}">
                <a16:creationId xmlns:a16="http://schemas.microsoft.com/office/drawing/2014/main" id="{CC438C31-E0FE-4218-8558-745BC7FE0F84}"/>
              </a:ext>
            </a:extLst>
          </p:cNvPr>
          <p:cNvCxnSpPr>
            <a:cxnSpLocks/>
          </p:cNvCxnSpPr>
          <p:nvPr/>
        </p:nvCxnSpPr>
        <p:spPr>
          <a:xfrm flipV="1">
            <a:off x="-8435" y="4305715"/>
            <a:ext cx="6077694" cy="296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98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ML in Daily life. Ever noticed ?</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980660"/>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Aparajita" panose="02020603050405020304" pitchFamily="18" charset="0"/>
                <a:cs typeface="Aparajita" panose="02020603050405020304" pitchFamily="18" charset="0"/>
              </a:rPr>
              <a:t>You emails automatically gets classified to ‘Primary’, ‘Promotions’ and ‘Spam’. What kind of learning is this ?</a:t>
            </a:r>
          </a:p>
          <a:p>
            <a:r>
              <a:rPr lang="en-IN" dirty="0">
                <a:latin typeface="Aparajita" panose="02020603050405020304" pitchFamily="18" charset="0"/>
                <a:cs typeface="Aparajita" panose="02020603050405020304" pitchFamily="18" charset="0"/>
              </a:rPr>
              <a:t>To predict the revenue generated by a company. What kind of learning is this ?</a:t>
            </a:r>
          </a:p>
          <a:p>
            <a:r>
              <a:rPr lang="en-IN" dirty="0">
                <a:latin typeface="Aparajita" panose="02020603050405020304" pitchFamily="18" charset="0"/>
                <a:cs typeface="Aparajita" panose="02020603050405020304" pitchFamily="18" charset="0"/>
              </a:rPr>
              <a:t>I bought milk from carrefour last week. Yesterday I received a text from carrefour saying there is buy 1 get 1 offer on Milk. What did carrefour do here?</a:t>
            </a:r>
          </a:p>
          <a:p>
            <a:r>
              <a:rPr lang="en-IN" dirty="0">
                <a:latin typeface="Aparajita" panose="02020603050405020304" pitchFamily="18" charset="0"/>
                <a:cs typeface="Aparajita" panose="02020603050405020304" pitchFamily="18" charset="0"/>
              </a:rPr>
              <a:t>Open your WhatsApp. Just type ‘</a:t>
            </a:r>
            <a:r>
              <a:rPr lang="en-IN" dirty="0">
                <a:solidFill>
                  <a:srgbClr val="FF0000"/>
                </a:solidFill>
                <a:latin typeface="Aparajita" panose="02020603050405020304" pitchFamily="18" charset="0"/>
                <a:cs typeface="Aparajita" panose="02020603050405020304" pitchFamily="18" charset="0"/>
              </a:rPr>
              <a:t>hi</a:t>
            </a:r>
            <a:r>
              <a:rPr lang="en-IN" dirty="0">
                <a:latin typeface="Aparajita" panose="02020603050405020304" pitchFamily="18" charset="0"/>
                <a:cs typeface="Aparajita" panose="02020603050405020304" pitchFamily="18" charset="0"/>
              </a:rPr>
              <a:t>’. Do you see some words suggestion by WhatsApp ? Is it same for all of you ? What kind of learning is this ? </a:t>
            </a:r>
            <a:r>
              <a:rPr lang="en-IN" dirty="0">
                <a:latin typeface="Aparajita" panose="02020603050405020304" pitchFamily="18" charset="0"/>
                <a:cs typeface="Aparajita" panose="02020603050405020304" pitchFamily="18" charset="0"/>
                <a:hlinkClick r:id="rId2"/>
              </a:rPr>
              <a:t>Text Prediction</a:t>
            </a:r>
            <a:endParaRPr lang="en-IN" dirty="0">
              <a:latin typeface="Aparajita" panose="02020603050405020304" pitchFamily="18" charset="0"/>
              <a:cs typeface="Aparajita" panose="02020603050405020304" pitchFamily="18" charset="0"/>
            </a:endParaRPr>
          </a:p>
          <a:p>
            <a:pPr marL="0" indent="0">
              <a:buNone/>
            </a:pPr>
            <a:endParaRPr lang="en-IN" dirty="0">
              <a:latin typeface="Aparajita" panose="02020603050405020304" pitchFamily="18" charset="0"/>
              <a:cs typeface="Aparajita" panose="02020603050405020304" pitchFamily="18" charset="0"/>
            </a:endParaRPr>
          </a:p>
          <a:p>
            <a:pPr marL="0" indent="0">
              <a:buNone/>
            </a:pPr>
            <a:r>
              <a:rPr lang="en-IN" dirty="0">
                <a:latin typeface="Aparajita" panose="02020603050405020304" pitchFamily="18" charset="0"/>
                <a:cs typeface="Aparajita" panose="02020603050405020304" pitchFamily="18" charset="0"/>
              </a:rPr>
              <a:t>		**CAN YOU THINK OF SOME MORE EXAMPLES?**</a:t>
            </a:r>
          </a:p>
          <a:p>
            <a:pPr marL="0" indent="0">
              <a:buNone/>
            </a:pPr>
            <a:endParaRPr lang="en-IN" dirty="0">
              <a:latin typeface="Aparajita" panose="02020603050405020304" pitchFamily="18" charset="0"/>
              <a:cs typeface="Aparajita" panose="02020603050405020304" pitchFamily="18" charset="0"/>
            </a:endParaRPr>
          </a:p>
        </p:txBody>
      </p:sp>
      <p:pic>
        <p:nvPicPr>
          <p:cNvPr id="6" name="Picture 4" descr="Image result for ironhack">
            <a:extLst>
              <a:ext uri="{FF2B5EF4-FFF2-40B4-BE49-F238E27FC236}">
                <a16:creationId xmlns:a16="http://schemas.microsoft.com/office/drawing/2014/main" id="{AA537866-5D33-4722-9257-E93C98C2A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874" y="5079421"/>
            <a:ext cx="774114" cy="836043"/>
          </a:xfrm>
          <a:prstGeom prst="rect">
            <a:avLst/>
          </a:prstGeom>
          <a:noFill/>
          <a:effectLst>
            <a:glow rad="152400">
              <a:schemeClr val="tx1">
                <a:alpha val="40000"/>
              </a:schemeClr>
            </a:glow>
            <a:outerShdw blurRad="50800" dist="25400" dir="5400000" sx="82000" sy="82000" algn="ctr" rotWithShape="0">
              <a:srgbClr val="000000"/>
            </a:outerShdw>
            <a:reflection endPos="66000" dir="5400000" sy="-100000" algn="bl" rotWithShape="0"/>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68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Machine Learning Work Flow</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980660"/>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latin typeface="Aparajita" panose="02020603050405020304" pitchFamily="18" charset="0"/>
                <a:cs typeface="Aparajita" panose="02020603050405020304" pitchFamily="18" charset="0"/>
              </a:rPr>
              <a:t>						</a:t>
            </a:r>
          </a:p>
          <a:p>
            <a:pPr marL="0" indent="0">
              <a:buNone/>
            </a:pPr>
            <a:endParaRPr lang="en-IN" dirty="0">
              <a:latin typeface="Aparajita" panose="02020603050405020304" pitchFamily="18" charset="0"/>
              <a:cs typeface="Aparajita" panose="02020603050405020304" pitchFamily="18" charset="0"/>
            </a:endParaRPr>
          </a:p>
        </p:txBody>
      </p:sp>
      <p:pic>
        <p:nvPicPr>
          <p:cNvPr id="5122" name="Picture 2" descr="Types of Machine Learning">
            <a:extLst>
              <a:ext uri="{FF2B5EF4-FFF2-40B4-BE49-F238E27FC236}">
                <a16:creationId xmlns:a16="http://schemas.microsoft.com/office/drawing/2014/main" id="{C61A28C0-DA52-45E4-9CB9-DDDD795DC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20" y="861390"/>
            <a:ext cx="10960791" cy="557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95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764-6D1C-4085-A99F-AA6DBBEE908D}"/>
              </a:ext>
            </a:extLst>
          </p:cNvPr>
          <p:cNvSpPr>
            <a:spLocks noGrp="1"/>
          </p:cNvSpPr>
          <p:nvPr>
            <p:ph type="title"/>
          </p:nvPr>
        </p:nvSpPr>
        <p:spPr>
          <a:xfrm>
            <a:off x="0" y="0"/>
            <a:ext cx="12192000" cy="602284"/>
          </a:xfrm>
          <a:solidFill>
            <a:schemeClr val="accent1">
              <a:lumMod val="60000"/>
              <a:lumOff val="40000"/>
            </a:schemeClr>
          </a:solidFill>
          <a:ln>
            <a:solidFill>
              <a:schemeClr val="accent4"/>
            </a:solidFill>
          </a:ln>
        </p:spPr>
        <p:txBody>
          <a:bodyPr>
            <a:normAutofit fontScale="90000"/>
          </a:bodyPr>
          <a:lstStyle/>
          <a:p>
            <a:r>
              <a:rPr lang="en-IN" b="1" dirty="0">
                <a:solidFill>
                  <a:schemeClr val="tx1">
                    <a:lumMod val="85000"/>
                    <a:lumOff val="15000"/>
                  </a:schemeClr>
                </a:solidFill>
              </a:rPr>
              <a:t>Machine Learning Work Flow</a:t>
            </a:r>
          </a:p>
        </p:txBody>
      </p:sp>
      <p:sp>
        <p:nvSpPr>
          <p:cNvPr id="3" name="Content Placeholder 2">
            <a:extLst>
              <a:ext uri="{FF2B5EF4-FFF2-40B4-BE49-F238E27FC236}">
                <a16:creationId xmlns:a16="http://schemas.microsoft.com/office/drawing/2014/main" id="{E78C63AC-1249-498F-A5C1-2C9E434B06BF}"/>
              </a:ext>
            </a:extLst>
          </p:cNvPr>
          <p:cNvSpPr>
            <a:spLocks noGrp="1"/>
          </p:cNvSpPr>
          <p:nvPr>
            <p:ph idx="1"/>
          </p:nvPr>
        </p:nvSpPr>
        <p:spPr>
          <a:xfrm>
            <a:off x="-1" y="980660"/>
            <a:ext cx="12191999" cy="5287617"/>
          </a:xfrm>
        </p:spPr>
        <p:txBody>
          <a:bodyPr/>
          <a:lstStyle/>
          <a:p>
            <a:pPr marL="0" indent="0">
              <a:buNone/>
            </a:pPr>
            <a:r>
              <a:rPr lang="en-IN" dirty="0"/>
              <a:t> </a:t>
            </a:r>
          </a:p>
        </p:txBody>
      </p:sp>
      <p:sp>
        <p:nvSpPr>
          <p:cNvPr id="17" name="Subtitle 2">
            <a:extLst>
              <a:ext uri="{FF2B5EF4-FFF2-40B4-BE49-F238E27FC236}">
                <a16:creationId xmlns:a16="http://schemas.microsoft.com/office/drawing/2014/main" id="{AB916C5E-8AB5-4FA5-BCCF-EF882A7291CD}"/>
              </a:ext>
            </a:extLst>
          </p:cNvPr>
          <p:cNvSpPr txBox="1">
            <a:spLocks/>
          </p:cNvSpPr>
          <p:nvPr/>
        </p:nvSpPr>
        <p:spPr>
          <a:xfrm>
            <a:off x="152882" y="980660"/>
            <a:ext cx="12039115" cy="466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latin typeface="Aparajita" panose="02020603050405020304" pitchFamily="18" charset="0"/>
                <a:cs typeface="Aparajita" panose="02020603050405020304" pitchFamily="18" charset="0"/>
              </a:rPr>
              <a:t>						</a:t>
            </a:r>
          </a:p>
          <a:p>
            <a:pPr marL="0" indent="0">
              <a:buNone/>
            </a:pPr>
            <a:endParaRPr lang="en-IN" dirty="0">
              <a:latin typeface="Aparajita" panose="02020603050405020304" pitchFamily="18" charset="0"/>
              <a:cs typeface="Aparajita" panose="02020603050405020304" pitchFamily="18" charset="0"/>
            </a:endParaRPr>
          </a:p>
        </p:txBody>
      </p:sp>
      <p:sp>
        <p:nvSpPr>
          <p:cNvPr id="7" name="Arrow: Right 6">
            <a:extLst>
              <a:ext uri="{FF2B5EF4-FFF2-40B4-BE49-F238E27FC236}">
                <a16:creationId xmlns:a16="http://schemas.microsoft.com/office/drawing/2014/main" id="{A361150E-86C2-4D24-A349-CFEFE9EDE095}"/>
              </a:ext>
            </a:extLst>
          </p:cNvPr>
          <p:cNvSpPr/>
          <p:nvPr/>
        </p:nvSpPr>
        <p:spPr>
          <a:xfrm>
            <a:off x="3576361" y="1571249"/>
            <a:ext cx="932653" cy="2953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E6B9FFA0-4444-4700-B949-AF30581EB819}"/>
              </a:ext>
            </a:extLst>
          </p:cNvPr>
          <p:cNvSpPr/>
          <p:nvPr/>
        </p:nvSpPr>
        <p:spPr>
          <a:xfrm>
            <a:off x="1246802" y="1043082"/>
            <a:ext cx="2266122" cy="1351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parajita" panose="02020603050405020304" pitchFamily="18" charset="0"/>
                <a:cs typeface="Aparajita" panose="02020603050405020304" pitchFamily="18" charset="0"/>
              </a:rPr>
              <a:t>Extraction</a:t>
            </a:r>
            <a:endParaRPr lang="en-IN" dirty="0"/>
          </a:p>
        </p:txBody>
      </p:sp>
      <p:sp>
        <p:nvSpPr>
          <p:cNvPr id="9" name="Oval 8">
            <a:extLst>
              <a:ext uri="{FF2B5EF4-FFF2-40B4-BE49-F238E27FC236}">
                <a16:creationId xmlns:a16="http://schemas.microsoft.com/office/drawing/2014/main" id="{A764A757-BDE9-4FC1-A9AB-68903E5CF145}"/>
              </a:ext>
            </a:extLst>
          </p:cNvPr>
          <p:cNvSpPr/>
          <p:nvPr/>
        </p:nvSpPr>
        <p:spPr>
          <a:xfrm>
            <a:off x="4661897" y="1043082"/>
            <a:ext cx="2266122" cy="1351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parajita" panose="02020603050405020304" pitchFamily="18" charset="0"/>
                <a:cs typeface="Aparajita" panose="02020603050405020304" pitchFamily="18" charset="0"/>
              </a:rPr>
              <a:t>Transforming</a:t>
            </a:r>
            <a:endParaRPr lang="en-IN" dirty="0"/>
          </a:p>
        </p:txBody>
      </p:sp>
      <p:sp>
        <p:nvSpPr>
          <p:cNvPr id="10" name="Oval 9">
            <a:extLst>
              <a:ext uri="{FF2B5EF4-FFF2-40B4-BE49-F238E27FC236}">
                <a16:creationId xmlns:a16="http://schemas.microsoft.com/office/drawing/2014/main" id="{E07487BE-7E29-441F-8942-8A4EE103AC28}"/>
              </a:ext>
            </a:extLst>
          </p:cNvPr>
          <p:cNvSpPr/>
          <p:nvPr/>
        </p:nvSpPr>
        <p:spPr>
          <a:xfrm>
            <a:off x="8064632" y="980660"/>
            <a:ext cx="2266122" cy="1351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parajita" panose="02020603050405020304" pitchFamily="18" charset="0"/>
                <a:cs typeface="Aparajita" panose="02020603050405020304" pitchFamily="18" charset="0"/>
              </a:rPr>
              <a:t>Loading</a:t>
            </a:r>
            <a:endParaRPr lang="en-IN" dirty="0"/>
          </a:p>
        </p:txBody>
      </p:sp>
      <p:sp>
        <p:nvSpPr>
          <p:cNvPr id="11" name="Arrow: Right 10">
            <a:extLst>
              <a:ext uri="{FF2B5EF4-FFF2-40B4-BE49-F238E27FC236}">
                <a16:creationId xmlns:a16="http://schemas.microsoft.com/office/drawing/2014/main" id="{362D7165-0B21-42AD-A322-E4FAA951D6BA}"/>
              </a:ext>
            </a:extLst>
          </p:cNvPr>
          <p:cNvSpPr/>
          <p:nvPr/>
        </p:nvSpPr>
        <p:spPr>
          <a:xfrm>
            <a:off x="6979096" y="1571249"/>
            <a:ext cx="932653" cy="2953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F4F20101-10E5-493A-82EE-727FC73FE6EB}"/>
              </a:ext>
            </a:extLst>
          </p:cNvPr>
          <p:cNvSpPr/>
          <p:nvPr/>
        </p:nvSpPr>
        <p:spPr>
          <a:xfrm>
            <a:off x="4850296" y="2557670"/>
            <a:ext cx="2128800" cy="408898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Conversion</a:t>
            </a:r>
          </a:p>
          <a:p>
            <a:pPr marL="285750" indent="-285750">
              <a:buFont typeface="Arial" panose="020B0604020202020204" pitchFamily="34" charset="0"/>
              <a:buChar char="•"/>
            </a:pPr>
            <a:r>
              <a:rPr lang="en-IN" dirty="0"/>
              <a:t>Remove outliers</a:t>
            </a:r>
          </a:p>
          <a:p>
            <a:pPr marL="285750" indent="-285750">
              <a:buFont typeface="Arial" panose="020B0604020202020204" pitchFamily="34" charset="0"/>
              <a:buChar char="•"/>
            </a:pPr>
            <a:r>
              <a:rPr lang="en-IN" dirty="0"/>
              <a:t>Rounding</a:t>
            </a:r>
          </a:p>
          <a:p>
            <a:pPr marL="285750" indent="-285750">
              <a:buFont typeface="Arial" panose="020B0604020202020204" pitchFamily="34" charset="0"/>
              <a:buChar char="•"/>
            </a:pPr>
            <a:r>
              <a:rPr lang="en-IN" dirty="0"/>
              <a:t>Scaling/Standardization</a:t>
            </a:r>
          </a:p>
          <a:p>
            <a:pPr marL="285750" indent="-285750">
              <a:buFont typeface="Arial" panose="020B0604020202020204" pitchFamily="34" charset="0"/>
              <a:buChar char="•"/>
            </a:pPr>
            <a:r>
              <a:rPr lang="en-IN" dirty="0"/>
              <a:t>Dummy variables/One hot encoding</a:t>
            </a:r>
          </a:p>
          <a:p>
            <a:pPr marL="285750" indent="-285750">
              <a:buFont typeface="Arial" panose="020B0604020202020204" pitchFamily="34" charset="0"/>
              <a:buChar char="•"/>
            </a:pPr>
            <a:r>
              <a:rPr lang="en-IN" dirty="0"/>
              <a:t>Factor Analysis</a:t>
            </a:r>
          </a:p>
        </p:txBody>
      </p:sp>
      <p:sp>
        <p:nvSpPr>
          <p:cNvPr id="13" name="Rectangle: Rounded Corners 12">
            <a:extLst>
              <a:ext uri="{FF2B5EF4-FFF2-40B4-BE49-F238E27FC236}">
                <a16:creationId xmlns:a16="http://schemas.microsoft.com/office/drawing/2014/main" id="{DE64D436-7AEF-41E0-970C-B5CE65A8D7E6}"/>
              </a:ext>
            </a:extLst>
          </p:cNvPr>
          <p:cNvSpPr/>
          <p:nvPr/>
        </p:nvSpPr>
        <p:spPr>
          <a:xfrm>
            <a:off x="8201954" y="2481127"/>
            <a:ext cx="2128800" cy="408898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IN" dirty="0"/>
              <a:t>Sampling</a:t>
            </a:r>
          </a:p>
          <a:p>
            <a:pPr marL="285750" indent="-285750">
              <a:buFont typeface="Arial" panose="020B0604020202020204" pitchFamily="34" charset="0"/>
              <a:buChar char="•"/>
            </a:pPr>
            <a:r>
              <a:rPr lang="en-IN" dirty="0"/>
              <a:t>Train-Test Split</a:t>
            </a:r>
          </a:p>
          <a:p>
            <a:pPr marL="285750" indent="-285750">
              <a:buFont typeface="Arial" panose="020B0604020202020204" pitchFamily="34" charset="0"/>
              <a:buChar char="•"/>
            </a:pPr>
            <a:r>
              <a:rPr lang="en-IN" dirty="0"/>
              <a:t>Cross Validation</a:t>
            </a:r>
          </a:p>
          <a:p>
            <a:pPr marL="285750" indent="-285750">
              <a:buFont typeface="Arial" panose="020B0604020202020204" pitchFamily="34" charset="0"/>
              <a:buChar char="•"/>
            </a:pPr>
            <a:r>
              <a:rPr lang="en-IN" dirty="0"/>
              <a:t>Train-Validation-Test split</a:t>
            </a:r>
          </a:p>
        </p:txBody>
      </p:sp>
      <p:sp>
        <p:nvSpPr>
          <p:cNvPr id="12" name="Rectangle: Rounded Corners 11">
            <a:extLst>
              <a:ext uri="{FF2B5EF4-FFF2-40B4-BE49-F238E27FC236}">
                <a16:creationId xmlns:a16="http://schemas.microsoft.com/office/drawing/2014/main" id="{D927B961-B6A3-4518-AE78-D9EF3DBC5CF5}"/>
              </a:ext>
            </a:extLst>
          </p:cNvPr>
          <p:cNvSpPr/>
          <p:nvPr/>
        </p:nvSpPr>
        <p:spPr>
          <a:xfrm>
            <a:off x="1384124" y="2561324"/>
            <a:ext cx="2128800" cy="408898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Can be from different Data sources.</a:t>
            </a:r>
          </a:p>
        </p:txBody>
      </p:sp>
    </p:spTree>
    <p:extLst>
      <p:ext uri="{BB962C8B-B14F-4D97-AF65-F5344CB8AC3E}">
        <p14:creationId xmlns:p14="http://schemas.microsoft.com/office/powerpoint/2010/main" val="374302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29969</TotalTime>
  <Words>2071</Words>
  <Application>Microsoft Office PowerPoint</Application>
  <PresentationFormat>Widescreen</PresentationFormat>
  <Paragraphs>378</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Aparajita</vt:lpstr>
      <vt:lpstr>Arial</vt:lpstr>
      <vt:lpstr>Calibri</vt:lpstr>
      <vt:lpstr>Calibri Light</vt:lpstr>
      <vt:lpstr>Office Theme</vt:lpstr>
      <vt:lpstr>Machine Learning</vt:lpstr>
      <vt:lpstr>Artificial Intelligence    Common Use cases</vt:lpstr>
      <vt:lpstr>Machine Learning   |  ML learns from data provided</vt:lpstr>
      <vt:lpstr>Machine Learning Use case</vt:lpstr>
      <vt:lpstr>Comp Program with explicit rules                | Computer program to learn from examples</vt:lpstr>
      <vt:lpstr>Machine Learning Types</vt:lpstr>
      <vt:lpstr>ML in Daily life. Ever noticed ?</vt:lpstr>
      <vt:lpstr>Machine Learning Work Flow</vt:lpstr>
      <vt:lpstr>Machine Learning Work Flow</vt:lpstr>
      <vt:lpstr>Machine Learning Work Flow – Train Test Split</vt:lpstr>
      <vt:lpstr>Split Types</vt:lpstr>
      <vt:lpstr>   Building Models – Big Picture</vt:lpstr>
      <vt:lpstr>Feature Extraction and Engineering</vt:lpstr>
      <vt:lpstr>Stats Models vs SKLearn for Linear Regression</vt:lpstr>
      <vt:lpstr>Logistic Regression Model</vt:lpstr>
      <vt:lpstr>It could fail</vt:lpstr>
      <vt:lpstr>How and why Logistic Model Works ?</vt:lpstr>
      <vt:lpstr>How and why Logistic Model Works ?</vt:lpstr>
      <vt:lpstr>How and why Logistic Model Works ?</vt:lpstr>
      <vt:lpstr>K Nearest Neighbours</vt:lpstr>
      <vt:lpstr>When to Use KNN Algorithm?</vt:lpstr>
      <vt:lpstr>How does it work?</vt:lpstr>
      <vt:lpstr>How does the Algorithm Work?</vt:lpstr>
      <vt:lpstr>Pseudo code of KNN Algorithm?</vt:lpstr>
      <vt:lpstr>    Let’s kill it in Python</vt:lpstr>
      <vt:lpstr>SVM Algorithm</vt:lpstr>
      <vt:lpstr>SVM Algorithm: How does it work?</vt:lpstr>
      <vt:lpstr>SVM Algorithm: How does it work?</vt:lpstr>
      <vt:lpstr>SVM Algorithm: How does it work?</vt:lpstr>
      <vt:lpstr>SVM Algorithm: How does it work?</vt:lpstr>
      <vt:lpstr>SVM Algorithm: How does it work?</vt:lpstr>
      <vt:lpstr>SVM Algorithm: How does it work?</vt:lpstr>
      <vt:lpstr>SVM Algorithm</vt:lpstr>
      <vt:lpstr>SVM Algorithm with different Kernels</vt:lpstr>
      <vt:lpstr>Conditional Probability</vt:lpstr>
      <vt:lpstr>Conditional Probability</vt:lpstr>
      <vt:lpstr>Bayes Theorem</vt:lpstr>
      <vt:lpstr>PCA (Principal Component Analysis)</vt:lpstr>
      <vt:lpstr>Mathematics behind PCA </vt:lpstr>
      <vt:lpstr>Mathematics behind PCA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Pipeline For Ocus</dc:title>
  <dc:creator>sandeep singh</dc:creator>
  <cp:lastModifiedBy>sandeep singh</cp:lastModifiedBy>
  <cp:revision>93</cp:revision>
  <dcterms:created xsi:type="dcterms:W3CDTF">2019-08-02T10:33:19Z</dcterms:created>
  <dcterms:modified xsi:type="dcterms:W3CDTF">2020-02-19T10:10:24Z</dcterms:modified>
</cp:coreProperties>
</file>