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2BA11B44-1127-41F8-8BDA-B77B299BD10B}">
  <a:tblStyle styleId="{2BA11B44-1127-41F8-8BDA-B77B299BD10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03ee4ac69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503ee4ac69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fafbc8d6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fafbc8d6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fafbc8d63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fafbc8d6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fafbc8d63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fafbc8d63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fafbc8d63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fafbc8d63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fafbc8d63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fafbc8d63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fafbc8d63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4fafbc8d63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03ee4ac69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503ee4ac69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03ee4ac69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03ee4ac69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5084208" y="744575"/>
            <a:ext cx="40530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" y="0"/>
            <a:ext cx="5084184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2228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LABS TIME</a:t>
            </a:r>
            <a:endParaRPr/>
          </a:p>
        </p:txBody>
      </p:sp>
      <p:pic>
        <p:nvPicPr>
          <p:cNvPr id="109" name="Google Shape;10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2150" y="2800963"/>
            <a:ext cx="5219700" cy="195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Write only code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Slow performance for bad regexps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Case sensitive: “Lol” vs “lol”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Sensitiveness to problem changes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For simple queries, built-in function are much more efficient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Difficult to read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(?:[</a:t>
            </a:r>
            <a:r>
              <a:rPr lang="en" sz="1200">
                <a:solidFill>
                  <a:srgbClr val="50A14F"/>
                </a:solidFill>
                <a:latin typeface="Courier New"/>
                <a:ea typeface="Courier New"/>
                <a:cs typeface="Courier New"/>
                <a:sym typeface="Courier New"/>
              </a:rPr>
              <a:t>a-z0-9!#$%&amp;'*+/=?^_`{|}~-</a:t>
            </a:r>
            <a:r>
              <a:rPr lang="en" sz="120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]+(?:\.[</a:t>
            </a:r>
            <a:r>
              <a:rPr lang="en" sz="1200">
                <a:solidFill>
                  <a:srgbClr val="50A14F"/>
                </a:solidFill>
                <a:latin typeface="Courier New"/>
                <a:ea typeface="Courier New"/>
                <a:cs typeface="Courier New"/>
                <a:sym typeface="Courier New"/>
              </a:rPr>
              <a:t>a-z0-9!#$%&amp;'*+/=?^_`{|}~-</a:t>
            </a:r>
            <a:r>
              <a:rPr lang="en" sz="120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]+)</a:t>
            </a:r>
            <a:r>
              <a:rPr i="1" lang="en" sz="1200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*|\"(?:[\x01-\x08\x0b\x0c\x0e-\x1f\x21\x23-\x5b\x5d-\x7f]|\\[\x01-\x09\x0b\x0c\x0e-\x7f])*\</a:t>
            </a:r>
            <a:r>
              <a:rPr lang="en" sz="120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")@(?:(?:[</a:t>
            </a:r>
            <a:r>
              <a:rPr lang="en" sz="1200">
                <a:solidFill>
                  <a:srgbClr val="50A14F"/>
                </a:solidFill>
                <a:latin typeface="Courier New"/>
                <a:ea typeface="Courier New"/>
                <a:cs typeface="Courier New"/>
                <a:sym typeface="Courier New"/>
              </a:rPr>
              <a:t>a-z0-9</a:t>
            </a:r>
            <a:r>
              <a:rPr lang="en" sz="120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](</a:t>
            </a:r>
            <a:r>
              <a:rPr lang="en" sz="1200">
                <a:solidFill>
                  <a:srgbClr val="4078F2"/>
                </a:solidFill>
                <a:latin typeface="Courier New"/>
                <a:ea typeface="Courier New"/>
                <a:cs typeface="Courier New"/>
                <a:sym typeface="Courier New"/>
              </a:rPr>
              <a:t>?:[a-z0-9-]*[a-z0-9]</a:t>
            </a:r>
            <a:r>
              <a:rPr lang="en" sz="120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)?\.)+[</a:t>
            </a:r>
            <a:r>
              <a:rPr lang="en" sz="1200">
                <a:solidFill>
                  <a:srgbClr val="50A14F"/>
                </a:solidFill>
                <a:latin typeface="Courier New"/>
                <a:ea typeface="Courier New"/>
                <a:cs typeface="Courier New"/>
                <a:sym typeface="Courier New"/>
              </a:rPr>
              <a:t>a-z0-9</a:t>
            </a:r>
            <a:r>
              <a:rPr lang="en" sz="120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](</a:t>
            </a:r>
            <a:r>
              <a:rPr lang="en" sz="1200">
                <a:solidFill>
                  <a:srgbClr val="4078F2"/>
                </a:solidFill>
                <a:latin typeface="Courier New"/>
                <a:ea typeface="Courier New"/>
                <a:cs typeface="Courier New"/>
                <a:sym typeface="Courier New"/>
              </a:rPr>
              <a:t>?:[a-z0-9-]*[a-z0-9]</a:t>
            </a:r>
            <a:r>
              <a:rPr lang="en" sz="120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)?|\[(?:(?:25[0-5]|</a:t>
            </a:r>
            <a:br>
              <a:rPr lang="en" sz="120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2[</a:t>
            </a:r>
            <a:r>
              <a:rPr lang="en" sz="1200">
                <a:solidFill>
                  <a:srgbClr val="50A14F"/>
                </a:solidFill>
                <a:latin typeface="Courier New"/>
                <a:ea typeface="Courier New"/>
                <a:cs typeface="Courier New"/>
                <a:sym typeface="Courier New"/>
              </a:rPr>
              <a:t>0-4</a:t>
            </a:r>
            <a:r>
              <a:rPr lang="en" sz="120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][</a:t>
            </a:r>
            <a:r>
              <a:rPr lang="en" sz="1200">
                <a:solidFill>
                  <a:srgbClr val="4078F2"/>
                </a:solidFill>
                <a:latin typeface="Courier New"/>
                <a:ea typeface="Courier New"/>
                <a:cs typeface="Courier New"/>
                <a:sym typeface="Courier New"/>
              </a:rPr>
              <a:t>0-9</a:t>
            </a:r>
            <a:r>
              <a:rPr lang="en" sz="120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]|[</a:t>
            </a:r>
            <a:r>
              <a:rPr lang="en" sz="1200">
                <a:solidFill>
                  <a:srgbClr val="50A14F"/>
                </a:solidFill>
                <a:latin typeface="Courier New"/>
                <a:ea typeface="Courier New"/>
                <a:cs typeface="Courier New"/>
                <a:sym typeface="Courier New"/>
              </a:rPr>
              <a:t>01</a:t>
            </a:r>
            <a:r>
              <a:rPr lang="en" sz="120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]?[</a:t>
            </a:r>
            <a:r>
              <a:rPr lang="en" sz="1200">
                <a:solidFill>
                  <a:srgbClr val="50A14F"/>
                </a:solidFill>
                <a:latin typeface="Courier New"/>
                <a:ea typeface="Courier New"/>
                <a:cs typeface="Courier New"/>
                <a:sym typeface="Courier New"/>
              </a:rPr>
              <a:t>0-9</a:t>
            </a:r>
            <a:r>
              <a:rPr lang="en" sz="120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][</a:t>
            </a:r>
            <a:r>
              <a:rPr lang="en" sz="1200">
                <a:solidFill>
                  <a:srgbClr val="4078F2"/>
                </a:solidFill>
                <a:latin typeface="Courier New"/>
                <a:ea typeface="Courier New"/>
                <a:cs typeface="Courier New"/>
                <a:sym typeface="Courier New"/>
              </a:rPr>
              <a:t>0-9</a:t>
            </a:r>
            <a:r>
              <a:rPr lang="en" sz="120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]?)\.){3}(?:25[</a:t>
            </a:r>
            <a:r>
              <a:rPr lang="en" sz="1200">
                <a:solidFill>
                  <a:srgbClr val="50A14F"/>
                </a:solidFill>
                <a:latin typeface="Courier New"/>
                <a:ea typeface="Courier New"/>
                <a:cs typeface="Courier New"/>
                <a:sym typeface="Courier New"/>
              </a:rPr>
              <a:t>0-5</a:t>
            </a:r>
            <a:r>
              <a:rPr lang="en" sz="120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]|2[</a:t>
            </a:r>
            <a:r>
              <a:rPr lang="en" sz="1200">
                <a:solidFill>
                  <a:srgbClr val="50A14F"/>
                </a:solidFill>
                <a:latin typeface="Courier New"/>
                <a:ea typeface="Courier New"/>
                <a:cs typeface="Courier New"/>
                <a:sym typeface="Courier New"/>
              </a:rPr>
              <a:t>0-4</a:t>
            </a:r>
            <a:r>
              <a:rPr lang="en" sz="120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][</a:t>
            </a:r>
            <a:r>
              <a:rPr lang="en" sz="1200">
                <a:solidFill>
                  <a:srgbClr val="4078F2"/>
                </a:solidFill>
                <a:latin typeface="Courier New"/>
                <a:ea typeface="Courier New"/>
                <a:cs typeface="Courier New"/>
                <a:sym typeface="Courier New"/>
              </a:rPr>
              <a:t>0-9</a:t>
            </a:r>
            <a:r>
              <a:rPr lang="en" sz="120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]|[</a:t>
            </a:r>
            <a:r>
              <a:rPr lang="en" sz="1200">
                <a:solidFill>
                  <a:srgbClr val="50A14F"/>
                </a:solidFill>
                <a:latin typeface="Courier New"/>
                <a:ea typeface="Courier New"/>
                <a:cs typeface="Courier New"/>
                <a:sym typeface="Courier New"/>
              </a:rPr>
              <a:t>01</a:t>
            </a:r>
            <a:r>
              <a:rPr lang="en" sz="120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]?[</a:t>
            </a:r>
            <a:r>
              <a:rPr lang="en" sz="1200">
                <a:solidFill>
                  <a:srgbClr val="50A14F"/>
                </a:solidFill>
                <a:latin typeface="Courier New"/>
                <a:ea typeface="Courier New"/>
                <a:cs typeface="Courier New"/>
                <a:sym typeface="Courier New"/>
              </a:rPr>
              <a:t>0-9</a:t>
            </a:r>
            <a:r>
              <a:rPr lang="en" sz="120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][</a:t>
            </a:r>
            <a:r>
              <a:rPr lang="en" sz="1200">
                <a:solidFill>
                  <a:srgbClr val="4078F2"/>
                </a:solidFill>
                <a:latin typeface="Courier New"/>
                <a:ea typeface="Courier New"/>
                <a:cs typeface="Courier New"/>
                <a:sym typeface="Courier New"/>
              </a:rPr>
              <a:t>0-9</a:t>
            </a:r>
            <a:r>
              <a:rPr lang="en" sz="120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]?|[a-z0-9-]*[a-z0-9]:(?:[\x01-\x08\x0b\x0c\x0e-\x1f\x21-\x5a\x53-\x7f]|\\[\x01-\x09\x0b\x0c\x0e-\x7f])+)\])</a:t>
            </a:r>
            <a:endParaRPr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 rules</a:t>
            </a:r>
            <a:endParaRPr/>
          </a:p>
        </p:txBody>
      </p:sp>
      <p:graphicFrame>
        <p:nvGraphicFramePr>
          <p:cNvPr id="67" name="Google Shape;67;p15"/>
          <p:cNvGraphicFramePr/>
          <p:nvPr/>
        </p:nvGraphicFramePr>
        <p:xfrm>
          <a:off x="311700" y="10939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{2BA11B44-1127-41F8-8BDA-B77B299BD10B}</a:tableStyleId>
              </a:tblPr>
              <a:tblGrid>
                <a:gridCol w="710525"/>
                <a:gridCol w="3670525"/>
                <a:gridCol w="1425600"/>
                <a:gridCol w="27139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Rule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Description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Example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Result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Any symbol except new line \n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e.e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rgbClr val="0000FF"/>
                          </a:solidFill>
                        </a:rPr>
                        <a:t>eye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en" sz="1200">
                          <a:solidFill>
                            <a:srgbClr val="0000FF"/>
                          </a:solidFill>
                        </a:rPr>
                        <a:t>ele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phant, </a:t>
                      </a:r>
                      <a:r>
                        <a:rPr lang="en" sz="1200">
                          <a:solidFill>
                            <a:srgbClr val="0000FF"/>
                          </a:solidFill>
                        </a:rPr>
                        <a:t>exe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, pr</a:t>
                      </a:r>
                      <a:r>
                        <a:rPr lang="en" sz="1200">
                          <a:solidFill>
                            <a:srgbClr val="0000FF"/>
                          </a:solidFill>
                        </a:rPr>
                        <a:t>ele</a:t>
                      </a:r>
                      <a:r>
                        <a:rPr lang="en" sz="1200"/>
                        <a:t>v</a:t>
                      </a:r>
                      <a:r>
                        <a:rPr lang="en" sz="1200">
                          <a:solidFill>
                            <a:srgbClr val="0000FF"/>
                          </a:solidFill>
                        </a:rPr>
                        <a:t>eme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nt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\</a:t>
                      </a: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Any digit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\ds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In the beginning of 6</a:t>
                      </a:r>
                      <a:r>
                        <a:rPr lang="en" sz="1200">
                          <a:solidFill>
                            <a:srgbClr val="0000FF"/>
                          </a:solidFill>
                        </a:rPr>
                        <a:t>0s</a:t>
                      </a:r>
                      <a:endParaRPr sz="12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\D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Any symbol, except digits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\D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0000FF"/>
                          </a:solidFill>
                        </a:rPr>
                        <a:t>In the beginning of </a:t>
                      </a:r>
                      <a:r>
                        <a:rPr lang="en" sz="1200"/>
                        <a:t>60</a:t>
                      </a:r>
                      <a:r>
                        <a:rPr lang="en" sz="1200">
                          <a:solidFill>
                            <a:srgbClr val="0000FF"/>
                          </a:solidFill>
                        </a:rPr>
                        <a:t>s</a:t>
                      </a:r>
                      <a:endParaRPr sz="12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\s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Any whitespace symbol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 \s S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0000FF"/>
                          </a:solidFill>
                        </a:rPr>
                        <a:t>M S</a:t>
                      </a:r>
                      <a:r>
                        <a:rPr lang="en" sz="1200"/>
                        <a:t>oyer, ISM series, GY</a:t>
                      </a:r>
                      <a:r>
                        <a:rPr lang="en" sz="1200">
                          <a:solidFill>
                            <a:srgbClr val="0000FF"/>
                          </a:solidFill>
                        </a:rPr>
                        <a:t>M</a:t>
                      </a:r>
                      <a:endParaRPr sz="1200">
                        <a:solidFill>
                          <a:srgbClr val="0000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0000FF"/>
                          </a:solidFill>
                        </a:rPr>
                        <a:t>S</a:t>
                      </a:r>
                      <a:r>
                        <a:rPr lang="en" sz="1200"/>
                        <a:t>ection B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\S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Any non-whitespace symbol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\S123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0000FF"/>
                          </a:solidFill>
                        </a:rPr>
                        <a:t>K123</a:t>
                      </a:r>
                      <a:r>
                        <a:rPr lang="en" sz="1200"/>
                        <a:t>4, 1 + 123, </a:t>
                      </a:r>
                      <a:r>
                        <a:rPr lang="en" sz="1200">
                          <a:solidFill>
                            <a:srgbClr val="0000FF"/>
                          </a:solidFill>
                        </a:rPr>
                        <a:t>#123</a:t>
                      </a:r>
                      <a:endParaRPr sz="12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\w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Any letter, digit or underscore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\w\w\w\w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0000FF"/>
                          </a:solidFill>
                        </a:rPr>
                        <a:t>Year</a:t>
                      </a:r>
                      <a:r>
                        <a:rPr lang="en" sz="1200"/>
                        <a:t>, </a:t>
                      </a:r>
                      <a:r>
                        <a:rPr lang="en" sz="1200">
                          <a:solidFill>
                            <a:srgbClr val="0000FF"/>
                          </a:solidFill>
                        </a:rPr>
                        <a:t>K1_0</a:t>
                      </a:r>
                      <a:r>
                        <a:rPr lang="en" sz="1200"/>
                        <a:t>, </a:t>
                      </a:r>
                      <a:r>
                        <a:rPr lang="en" sz="1200">
                          <a:solidFill>
                            <a:srgbClr val="0000FF"/>
                          </a:solidFill>
                        </a:rPr>
                        <a:t>cubi</a:t>
                      </a:r>
                      <a:r>
                        <a:rPr lang="en" sz="1200"/>
                        <a:t>cs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\W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Any symbol except letters, digits and underscore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quite\W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0000FF"/>
                          </a:solidFill>
                        </a:rPr>
                        <a:t>quite!</a:t>
                      </a:r>
                      <a:r>
                        <a:rPr lang="en" sz="1200"/>
                        <a:t>, ‘</a:t>
                      </a:r>
                      <a:r>
                        <a:rPr lang="en" sz="1200">
                          <a:solidFill>
                            <a:srgbClr val="0000FF"/>
                          </a:solidFill>
                        </a:rPr>
                        <a:t>quite,</a:t>
                      </a:r>
                      <a:r>
                        <a:rPr lang="en" sz="1200"/>
                        <a:t> please’, </a:t>
                      </a:r>
                      <a:r>
                        <a:rPr lang="en" sz="1200"/>
                        <a:t>quietest 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 rules</a:t>
            </a:r>
            <a:endParaRPr/>
          </a:p>
        </p:txBody>
      </p:sp>
      <p:graphicFrame>
        <p:nvGraphicFramePr>
          <p:cNvPr id="73" name="Google Shape;73;p16"/>
          <p:cNvGraphicFramePr/>
          <p:nvPr/>
        </p:nvGraphicFramePr>
        <p:xfrm>
          <a:off x="311700" y="8653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{2BA11B44-1127-41F8-8BDA-B77B299BD10B}</a:tableStyleId>
              </a:tblPr>
              <a:tblGrid>
                <a:gridCol w="761025"/>
                <a:gridCol w="3439200"/>
                <a:gridCol w="2008250"/>
                <a:gridCol w="23121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Rule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Description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Example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Result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[..]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Any symbol in brackets, or within the range specified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[0-9][0-9A-Fa-f]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0000FF"/>
                          </a:solidFill>
                        </a:rPr>
                        <a:t>12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en" sz="1200">
                          <a:solidFill>
                            <a:srgbClr val="0000FF"/>
                          </a:solidFill>
                        </a:rPr>
                        <a:t>1F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en" sz="1200">
                          <a:solidFill>
                            <a:srgbClr val="0000FF"/>
                          </a:solidFill>
                        </a:rPr>
                        <a:t>4S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, E4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[..]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Any symbol in brackets, or within the range specified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gr[ae]y</a:t>
                      </a:r>
                      <a:endParaRPr sz="12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0000FF"/>
                          </a:solidFill>
                        </a:rPr>
                        <a:t>Gray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,</a:t>
                      </a:r>
                      <a:r>
                        <a:rPr lang="en" sz="1200">
                          <a:solidFill>
                            <a:srgbClr val="0000FF"/>
                          </a:solidFill>
                        </a:rPr>
                        <a:t> grey</a:t>
                      </a:r>
                      <a:endParaRPr sz="12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[^..]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Any symbol except specified in brackets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[^_^o]</a:t>
                      </a:r>
                      <a:endParaRPr sz="12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0000FF"/>
                          </a:solidFill>
                        </a:rPr>
                        <a:t>2</a:t>
                      </a:r>
                      <a:r>
                        <a:rPr lang="en" sz="1200"/>
                        <a:t>^</a:t>
                      </a:r>
                      <a:r>
                        <a:rPr lang="en" sz="1200">
                          <a:solidFill>
                            <a:srgbClr val="0000FF"/>
                          </a:solidFill>
                        </a:rPr>
                        <a:t>4</a:t>
                      </a:r>
                      <a:r>
                        <a:rPr lang="en" sz="1200"/>
                        <a:t>, </a:t>
                      </a:r>
                      <a:r>
                        <a:rPr lang="en" sz="1200">
                          <a:solidFill>
                            <a:srgbClr val="0000FF"/>
                          </a:solidFill>
                        </a:rPr>
                        <a:t>k</a:t>
                      </a:r>
                      <a:r>
                        <a:rPr lang="en" sz="1200"/>
                        <a:t>_</a:t>
                      </a:r>
                      <a:r>
                        <a:rPr lang="en" sz="1200">
                          <a:solidFill>
                            <a:srgbClr val="0000FF"/>
                          </a:solidFill>
                        </a:rPr>
                        <a:t>p</a:t>
                      </a:r>
                      <a:r>
                        <a:rPr lang="en" sz="1200"/>
                        <a:t>o</a:t>
                      </a:r>
                      <a:r>
                        <a:rPr lang="en" sz="1200">
                          <a:solidFill>
                            <a:srgbClr val="0000FF"/>
                          </a:solidFill>
                        </a:rPr>
                        <a:t>p</a:t>
                      </a:r>
                      <a:endParaRPr sz="12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Minus must be either in the end or in the beginning of matching letters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[abc-], [-1]</a:t>
                      </a:r>
                      <a:endParaRPr sz="12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Only \ and ] symbols should be escaped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[*[(+</a:t>
                      </a:r>
                      <a:r>
                        <a:rPr lang="en" sz="12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\\</a:t>
                      </a:r>
                      <a:r>
                        <a:rPr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\]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\t]</a:t>
                      </a:r>
                      <a:endParaRPr sz="12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\b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Word boundary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\bcorn\b</a:t>
                      </a:r>
                      <a:endParaRPr sz="12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Pop </a:t>
                      </a:r>
                      <a:r>
                        <a:rPr lang="en" sz="1200">
                          <a:solidFill>
                            <a:srgbClr val="0000FF"/>
                          </a:solidFill>
                        </a:rPr>
                        <a:t>corn</a:t>
                      </a:r>
                      <a:r>
                        <a:rPr lang="en" sz="1200"/>
                        <a:t>, unicorn, corner</a:t>
                      </a:r>
                      <a:endParaRPr sz="12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\b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Word boundary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\bcorn</a:t>
                      </a:r>
                      <a:endParaRPr sz="12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Pop </a:t>
                      </a:r>
                      <a:r>
                        <a:rPr lang="en" sz="1200">
                          <a:solidFill>
                            <a:srgbClr val="0000FF"/>
                          </a:solidFill>
                        </a:rPr>
                        <a:t>corn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, unicorn, </a:t>
                      </a:r>
                      <a:r>
                        <a:rPr lang="en" sz="1200">
                          <a:solidFill>
                            <a:srgbClr val="0000FF"/>
                          </a:solidFill>
                        </a:rPr>
                        <a:t>corn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er</a:t>
                      </a:r>
                      <a:endParaRPr sz="12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\B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Not word boundary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corn\B</a:t>
                      </a:r>
                      <a:endParaRPr sz="12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Pop corn, uni</a:t>
                      </a:r>
                      <a:r>
                        <a:rPr lang="en" sz="1200">
                          <a:solidFill>
                            <a:srgbClr val="0000FF"/>
                          </a:solidFill>
                        </a:rPr>
                        <a:t>corn</a:t>
                      </a:r>
                      <a:r>
                        <a:rPr lang="en" sz="1200"/>
                        <a:t>s, </a:t>
                      </a:r>
                      <a:r>
                        <a:rPr lang="en" sz="1200">
                          <a:solidFill>
                            <a:srgbClr val="0000FF"/>
                          </a:solidFill>
                        </a:rPr>
                        <a:t>corn</a:t>
                      </a:r>
                      <a:r>
                        <a:rPr lang="en" sz="1200"/>
                        <a:t>er</a:t>
                      </a:r>
                      <a:endParaRPr sz="12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Quantifiers</a:t>
            </a:r>
            <a:endParaRPr/>
          </a:p>
        </p:txBody>
      </p:sp>
      <p:graphicFrame>
        <p:nvGraphicFramePr>
          <p:cNvPr id="79" name="Google Shape;79;p17"/>
          <p:cNvGraphicFramePr/>
          <p:nvPr/>
        </p:nvGraphicFramePr>
        <p:xfrm>
          <a:off x="311700" y="8653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{2BA11B44-1127-41F8-8BDA-B77B299BD10B}</a:tableStyleId>
              </a:tblPr>
              <a:tblGrid>
                <a:gridCol w="972175"/>
                <a:gridCol w="3499300"/>
                <a:gridCol w="1335175"/>
                <a:gridCol w="2713950"/>
              </a:tblGrid>
              <a:tr h="351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Rule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Description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Example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Result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4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{n}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Exact n times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\d{4}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12,123,</a:t>
                      </a:r>
                      <a:r>
                        <a:rPr lang="en" sz="1200">
                          <a:solidFill>
                            <a:srgbClr val="0000FF"/>
                          </a:solidFill>
                        </a:rPr>
                        <a:t>1234,1234</a:t>
                      </a:r>
                      <a:r>
                        <a:rPr lang="en" sz="1200"/>
                        <a:t>5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4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{m,n}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From m to n times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\d{3,4}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12,</a:t>
                      </a:r>
                      <a:r>
                        <a:rPr lang="en" sz="1200">
                          <a:solidFill>
                            <a:srgbClr val="0000FF"/>
                          </a:solidFill>
                        </a:rPr>
                        <a:t>123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,</a:t>
                      </a:r>
                      <a:r>
                        <a:rPr lang="en" sz="1200">
                          <a:solidFill>
                            <a:srgbClr val="0000FF"/>
                          </a:solidFill>
                        </a:rPr>
                        <a:t>1234,1234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5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4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{m,}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At least m times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\d{3,}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12,</a:t>
                      </a:r>
                      <a:r>
                        <a:rPr lang="en" sz="1200">
                          <a:solidFill>
                            <a:srgbClr val="0000FF"/>
                          </a:solidFill>
                        </a:rPr>
                        <a:t>123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,</a:t>
                      </a:r>
                      <a:r>
                        <a:rPr lang="en" sz="1200">
                          <a:solidFill>
                            <a:srgbClr val="0000FF"/>
                          </a:solidFill>
                        </a:rPr>
                        <a:t>1234,12345</a:t>
                      </a:r>
                      <a:endParaRPr sz="12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4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{,n}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At most n times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\d{,4}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0000FF"/>
                          </a:solidFill>
                        </a:rPr>
                        <a:t>12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,</a:t>
                      </a:r>
                      <a:r>
                        <a:rPr lang="en" sz="1200">
                          <a:solidFill>
                            <a:srgbClr val="0000FF"/>
                          </a:solidFill>
                        </a:rPr>
                        <a:t>123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,</a:t>
                      </a:r>
                      <a:r>
                        <a:rPr lang="en" sz="1200">
                          <a:solidFill>
                            <a:srgbClr val="0000FF"/>
                          </a:solidFill>
                        </a:rPr>
                        <a:t>1234,1234</a:t>
                      </a:r>
                      <a:r>
                        <a:rPr lang="en" sz="1200"/>
                        <a:t>5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4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 or 1 entry = {0,1}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eggs?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0000FF"/>
                          </a:solidFill>
                        </a:rPr>
                        <a:t>eggs</a:t>
                      </a:r>
                      <a:r>
                        <a:rPr lang="en" sz="1200"/>
                        <a:t>, </a:t>
                      </a:r>
                      <a:r>
                        <a:rPr lang="en" sz="1200">
                          <a:solidFill>
                            <a:srgbClr val="0000FF"/>
                          </a:solidFill>
                        </a:rPr>
                        <a:t>egg</a:t>
                      </a:r>
                      <a:r>
                        <a:rPr lang="en" sz="1200"/>
                        <a:t>y, </a:t>
                      </a:r>
                      <a:r>
                        <a:rPr lang="en" sz="1200">
                          <a:solidFill>
                            <a:srgbClr val="0000FF"/>
                          </a:solidFill>
                        </a:rPr>
                        <a:t>egg</a:t>
                      </a:r>
                      <a:endParaRPr sz="12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4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*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 or more times = {0,}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Ex\d*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0000FF"/>
                          </a:solidFill>
                        </a:rPr>
                        <a:t>Ex</a:t>
                      </a:r>
                      <a:r>
                        <a:rPr lang="en" sz="1200"/>
                        <a:t>,</a:t>
                      </a:r>
                      <a:r>
                        <a:rPr lang="en" sz="1200">
                          <a:solidFill>
                            <a:srgbClr val="0000FF"/>
                          </a:solidFill>
                        </a:rPr>
                        <a:t> Ex1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en" sz="1200">
                          <a:solidFill>
                            <a:srgbClr val="0000FF"/>
                          </a:solidFill>
                        </a:rPr>
                        <a:t>Ex12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en" sz="1200">
                          <a:solidFill>
                            <a:srgbClr val="0000FF"/>
                          </a:solidFill>
                        </a:rPr>
                        <a:t>Ex666</a:t>
                      </a:r>
                      <a:endParaRPr sz="12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4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+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 or more times = {1,}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Ba+m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0000FF"/>
                          </a:solidFill>
                        </a:rPr>
                        <a:t>Baaaaam</a:t>
                      </a:r>
                      <a:r>
                        <a:rPr lang="en" sz="1200"/>
                        <a:t>, </a:t>
                      </a:r>
                      <a:r>
                        <a:rPr lang="en" sz="1200">
                          <a:solidFill>
                            <a:srgbClr val="0000FF"/>
                          </a:solidFill>
                        </a:rPr>
                        <a:t>Bam</a:t>
                      </a:r>
                      <a:r>
                        <a:rPr lang="en" sz="1200"/>
                        <a:t>, Bm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14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*?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+?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??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{m,n}?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Quantifiers are greedy - accept the most possible number of symbols. Question mark make them lazy and take the least possible number of letters.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.*?-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rgbClr val="0000FF"/>
                          </a:solidFill>
                        </a:rPr>
                        <a:t>Quantifiers are greedy - 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accept the most possible number of symbols. 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Regular Expressions in Python</a:t>
            </a:r>
            <a:endParaRPr/>
          </a:p>
        </p:txBody>
      </p:sp>
      <p:graphicFrame>
        <p:nvGraphicFramePr>
          <p:cNvPr id="85" name="Google Shape;85;p18"/>
          <p:cNvGraphicFramePr/>
          <p:nvPr/>
        </p:nvGraphicFramePr>
        <p:xfrm>
          <a:off x="311700" y="63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{2BA11B44-1127-41F8-8BDA-B77B299BD10B}</a:tableStyleId>
              </a:tblPr>
              <a:tblGrid>
                <a:gridCol w="1667450"/>
                <a:gridCol w="3301000"/>
                <a:gridCol w="3552150"/>
              </a:tblGrid>
              <a:tr h="5443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</a:rPr>
                        <a:t>Function</a:t>
                      </a:r>
                      <a:endParaRPr b="1" sz="12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57150" marB="85725" marR="114300" marL="114300">
                    <a:lnL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</a:rPr>
                        <a:t>Description</a:t>
                      </a:r>
                      <a:endParaRPr b="1" sz="12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57150" marB="85725" marR="114300" marL="114300">
                    <a:lnL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</a:rPr>
                        <a:t>Example</a:t>
                      </a:r>
                      <a:endParaRPr b="1" sz="12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57150" marB="85725" marR="114300" marL="114300">
                    <a:lnL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97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re.search(pattern, string)</a:t>
                      </a:r>
                      <a:endParaRPr sz="105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57150" marB="85725" marR="114300" marL="114300">
                    <a:lnL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</a:rPr>
                        <a:t>Find first match of </a:t>
                      </a:r>
                      <a:r>
                        <a:rPr lang="en" sz="105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pattern </a:t>
                      </a:r>
                      <a:r>
                        <a:rPr lang="en" sz="12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</a:rPr>
                        <a:t>in </a:t>
                      </a:r>
                      <a:r>
                        <a:rPr lang="en" sz="105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string</a:t>
                      </a:r>
                      <a:r>
                        <a:rPr lang="en" sz="12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</a:rPr>
                        <a:t> </a:t>
                      </a:r>
                      <a:endParaRPr sz="12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57150" marB="85725" marR="114300" marL="114300">
                    <a:lnL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5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re.</a:t>
                      </a:r>
                      <a:r>
                        <a:rPr lang="en" sz="105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search</a:t>
                      </a:r>
                      <a:r>
                        <a:rPr lang="en" sz="105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(r</a:t>
                      </a:r>
                      <a:r>
                        <a:rPr lang="en" sz="1050">
                          <a:solidFill>
                            <a:srgbClr val="A3151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'\W+'</a:t>
                      </a:r>
                      <a:r>
                        <a:rPr lang="en" sz="105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en" sz="1050">
                          <a:solidFill>
                            <a:srgbClr val="A3151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'Words, words, words.'</a:t>
                      </a:r>
                      <a:r>
                        <a:rPr lang="en" sz="105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 - &lt;_sre.SRE_Match object; span=(5, 7), match=', '&gt;</a:t>
                      </a:r>
                      <a:endParaRPr sz="12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57150" marB="85725" marR="114300" marL="114300">
                    <a:lnL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re.fullmatch(pattern, string)</a:t>
                      </a:r>
                      <a:endParaRPr sz="105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57150" marB="85725" marR="114300" marL="114300">
                    <a:lnL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</a:rPr>
                        <a:t>Check if the whole </a:t>
                      </a:r>
                      <a:r>
                        <a:rPr lang="en" sz="105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string</a:t>
                      </a:r>
                      <a:r>
                        <a:rPr lang="en" sz="12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en" sz="12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</a:rPr>
                        <a:t>matches the regular expression </a:t>
                      </a:r>
                      <a:r>
                        <a:rPr lang="en" sz="105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pattern</a:t>
                      </a:r>
                      <a:endParaRPr sz="12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57150" marB="85725" marR="114300" marL="114300">
                    <a:lnL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5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re.</a:t>
                      </a:r>
                      <a:r>
                        <a:rPr lang="en" sz="105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fullmatch</a:t>
                      </a:r>
                      <a:r>
                        <a:rPr lang="en" sz="105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(r</a:t>
                      </a:r>
                      <a:r>
                        <a:rPr lang="en" sz="1050">
                          <a:solidFill>
                            <a:srgbClr val="A3151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'bar'</a:t>
                      </a:r>
                      <a:r>
                        <a:rPr lang="en" sz="105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en" sz="1050">
                          <a:solidFill>
                            <a:srgbClr val="A3151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'barcode'</a:t>
                      </a:r>
                      <a:r>
                        <a:rPr lang="en" sz="105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 - None</a:t>
                      </a:r>
                      <a:endParaRPr sz="12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57150" marB="85725" marR="114300" marL="114300">
                    <a:lnL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re.split(pattern, string, maxsplit=0)</a:t>
                      </a:r>
                      <a:endParaRPr sz="105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57150" marB="85725" marR="114300" marL="114300">
                    <a:lnL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</a:rPr>
                        <a:t>Similar to </a:t>
                      </a:r>
                      <a:r>
                        <a:rPr lang="en" sz="105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str.split()</a:t>
                      </a:r>
                      <a:r>
                        <a:rPr lang="en" sz="12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</a:rPr>
                        <a:t>. Splits </a:t>
                      </a:r>
                      <a:r>
                        <a:rPr lang="en" sz="105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string</a:t>
                      </a:r>
                      <a:r>
                        <a:rPr lang="en" sz="12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</a:rPr>
                        <a:t> using </a:t>
                      </a:r>
                      <a:r>
                        <a:rPr lang="en" sz="105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pattern </a:t>
                      </a:r>
                      <a:r>
                        <a:rPr lang="en" sz="12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</a:rPr>
                        <a:t>as separator</a:t>
                      </a:r>
                      <a:endParaRPr sz="12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57150" marB="85725" marR="114300" marL="114300">
                    <a:lnL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re.split(r</a:t>
                      </a:r>
                      <a:r>
                        <a:rPr lang="en" sz="1050">
                          <a:solidFill>
                            <a:srgbClr val="A3151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'\W+'</a:t>
                      </a:r>
                      <a:r>
                        <a:rPr lang="en" sz="105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en" sz="1050">
                          <a:solidFill>
                            <a:srgbClr val="A3151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'Words, words, words.'</a:t>
                      </a:r>
                      <a:r>
                        <a:rPr lang="en" sz="105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 - ['Words', 'words', 'words', '']</a:t>
                      </a:r>
                      <a:endParaRPr sz="12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57150" marB="85725" marR="114300" marL="114300">
                    <a:lnL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re.findall(pattern, string)</a:t>
                      </a:r>
                      <a:endParaRPr sz="105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57150" marB="85725" marR="114300" marL="114300">
                    <a:lnL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</a:rPr>
                        <a:t>Find all non-overlapping </a:t>
                      </a:r>
                      <a:r>
                        <a:rPr lang="en" sz="105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patterns </a:t>
                      </a:r>
                      <a:r>
                        <a:rPr lang="en" sz="12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</a:rPr>
                        <a:t>in</a:t>
                      </a:r>
                      <a:r>
                        <a:rPr lang="en" sz="12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en" sz="105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string</a:t>
                      </a:r>
                      <a:endParaRPr sz="12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57150" marB="85725" marR="114300" marL="114300">
                    <a:lnL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re.findall(r</a:t>
                      </a:r>
                      <a:r>
                        <a:rPr lang="en" sz="1050">
                          <a:solidFill>
                            <a:srgbClr val="A3151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'\w+'</a:t>
                      </a:r>
                      <a:r>
                        <a:rPr lang="en" sz="105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en" sz="1050">
                          <a:solidFill>
                            <a:srgbClr val="A3151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'Words, words, words.'</a:t>
                      </a:r>
                      <a:r>
                        <a:rPr lang="en" sz="105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 - ['Words', 'words', 'words']</a:t>
                      </a:r>
                      <a:endParaRPr sz="12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57150" marB="85725" marR="114300" marL="114300">
                    <a:lnL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re.finditer(pattern, string)</a:t>
                      </a:r>
                      <a:endParaRPr sz="105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57150" marB="85725" marR="114300" marL="114300">
                    <a:lnL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</a:rPr>
                        <a:t>Return an iterator with all non-overlapping matches of </a:t>
                      </a:r>
                      <a:r>
                        <a:rPr lang="en" sz="105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pattern </a:t>
                      </a:r>
                      <a:r>
                        <a:rPr lang="en" sz="12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</a:rPr>
                        <a:t>in </a:t>
                      </a:r>
                      <a:r>
                        <a:rPr lang="en" sz="105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string</a:t>
                      </a:r>
                      <a:r>
                        <a:rPr lang="en" sz="12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</a:rPr>
                        <a:t>. Empty matches are included in the result.</a:t>
                      </a:r>
                      <a:endParaRPr sz="12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57150" marB="85725" marR="114300" marL="114300">
                    <a:lnL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5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m=re.finditer(r</a:t>
                      </a:r>
                      <a:r>
                        <a:rPr lang="en" sz="1050">
                          <a:solidFill>
                            <a:srgbClr val="A3151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'\w+'</a:t>
                      </a:r>
                      <a:r>
                        <a:rPr lang="en" sz="105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en" sz="1050">
                          <a:solidFill>
                            <a:srgbClr val="A3151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'Words, words, words.'</a:t>
                      </a:r>
                      <a:r>
                        <a:rPr lang="en" sz="105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</a:t>
                      </a:r>
                      <a:endParaRPr sz="105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print</a:t>
                      </a:r>
                      <a:r>
                        <a:rPr lang="en" sz="105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([m1[</a:t>
                      </a:r>
                      <a:r>
                        <a:rPr lang="en" sz="1050">
                          <a:solidFill>
                            <a:srgbClr val="09885A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r>
                        <a:rPr lang="en" sz="105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] </a:t>
                      </a:r>
                      <a:r>
                        <a:rPr lang="en" sz="105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for</a:t>
                      </a:r>
                      <a:r>
                        <a:rPr lang="en" sz="105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m1 </a:t>
                      </a:r>
                      <a:r>
                        <a:rPr lang="en" sz="105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</a:t>
                      </a:r>
                      <a:r>
                        <a:rPr lang="en" sz="105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m])</a:t>
                      </a:r>
                      <a:endParaRPr sz="12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57150" marB="85725" marR="114300" marL="114300">
                    <a:lnL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re.sub(pattern, repl, string, count=0)</a:t>
                      </a:r>
                      <a:endParaRPr sz="105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57150" marB="85725" marR="114300" marL="114300">
                    <a:lnL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</a:rPr>
                        <a:t>Substitute all non-overlapping matches of </a:t>
                      </a:r>
                      <a:r>
                        <a:rPr lang="en" sz="105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pattern </a:t>
                      </a:r>
                      <a:r>
                        <a:rPr lang="en" sz="12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</a:rPr>
                        <a:t>for </a:t>
                      </a:r>
                      <a:r>
                        <a:rPr lang="en" sz="105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repl </a:t>
                      </a:r>
                      <a:r>
                        <a:rPr lang="en" sz="12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</a:rPr>
                        <a:t>in </a:t>
                      </a:r>
                      <a:r>
                        <a:rPr lang="en" sz="105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string</a:t>
                      </a:r>
                      <a:endParaRPr sz="12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57150" marB="85725" marR="114300" marL="114300">
                    <a:lnL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re.sub(r</a:t>
                      </a:r>
                      <a:r>
                        <a:rPr lang="en" sz="1050">
                          <a:solidFill>
                            <a:srgbClr val="A3151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'\w+'</a:t>
                      </a:r>
                      <a:r>
                        <a:rPr lang="en" sz="105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</a:t>
                      </a:r>
                      <a:r>
                        <a:rPr lang="en" sz="1050">
                          <a:solidFill>
                            <a:srgbClr val="A3151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'dog',</a:t>
                      </a:r>
                      <a:r>
                        <a:rPr lang="en" sz="105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" sz="1050">
                          <a:solidFill>
                            <a:srgbClr val="A3151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'Words, words, words.'</a:t>
                      </a:r>
                      <a:r>
                        <a:rPr lang="en" sz="105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 - </a:t>
                      </a:r>
                      <a:r>
                        <a:rPr lang="en" sz="105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dog, dog, dog</a:t>
                      </a:r>
                      <a:r>
                        <a:rPr lang="en" sz="105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</a:t>
                      </a:r>
                      <a:endParaRPr sz="12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57150" marB="85725" marR="114300" marL="114300">
                    <a:lnL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Escape 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regex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.^$*+?{}[]\|()</a:t>
            </a:r>
            <a:r>
              <a:rPr lang="en"/>
              <a:t> should be escaped with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\.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Python string variable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\</a:t>
            </a:r>
            <a:r>
              <a:rPr lang="en"/>
              <a:t> should be escaped with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\ </a:t>
            </a:r>
            <a:r>
              <a:rPr lang="en"/>
              <a:t>as well.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re.search('\\\\par','\\\\par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/>
              <a:t>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\\\\par</a:t>
            </a:r>
            <a:r>
              <a:rPr lang="en"/>
              <a:t> in Python is read as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\\par</a:t>
            </a:r>
            <a:r>
              <a:rPr lang="en"/>
              <a:t>, since first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\</a:t>
            </a:r>
            <a:r>
              <a:rPr lang="en"/>
              <a:t> escapes second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\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\\par</a:t>
            </a:r>
            <a:r>
              <a:rPr lang="en"/>
              <a:t> received by regex is read as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\par</a:t>
            </a:r>
            <a:r>
              <a:rPr lang="en"/>
              <a:t>, since first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\</a:t>
            </a:r>
            <a:r>
              <a:rPr lang="en"/>
              <a:t> escapes second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\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Therefore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\\\\par</a:t>
            </a:r>
            <a:r>
              <a:rPr lang="en"/>
              <a:t> corresponds to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\par</a:t>
            </a:r>
            <a:r>
              <a:rPr lang="en"/>
              <a:t> in the end.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Instead, use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re.search(r'\\par','\\\\par') </a:t>
            </a:r>
            <a:r>
              <a:rPr lang="en"/>
              <a:t>where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en"/>
              <a:t> tells Python not to treat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\</a:t>
            </a:r>
            <a:r>
              <a:rPr lang="en"/>
              <a:t> as escape symbol (except the case of opening quotes).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Grouping and Enumerating (or operation)</a:t>
            </a:r>
            <a:endParaRPr/>
          </a:p>
        </p:txBody>
      </p:sp>
      <p:graphicFrame>
        <p:nvGraphicFramePr>
          <p:cNvPr id="97" name="Google Shape;97;p20"/>
          <p:cNvGraphicFramePr/>
          <p:nvPr/>
        </p:nvGraphicFramePr>
        <p:xfrm>
          <a:off x="311700" y="1474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{2BA11B44-1127-41F8-8BDA-B77B299BD10B}</a:tableStyleId>
              </a:tblPr>
              <a:tblGrid>
                <a:gridCol w="1096500"/>
                <a:gridCol w="2480400"/>
                <a:gridCol w="1953800"/>
                <a:gridCol w="2989900"/>
              </a:tblGrid>
              <a:tr h="5443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</a:rPr>
                        <a:t>Rule</a:t>
                      </a:r>
                      <a:endParaRPr b="1" sz="12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57150" marB="85725" marR="114300" marL="114300">
                    <a:lnL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</a:rPr>
                        <a:t>Description</a:t>
                      </a:r>
                      <a:endParaRPr b="1" sz="12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57150" marB="85725" marR="114300" marL="114300">
                    <a:lnL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</a:rPr>
                        <a:t>Example</a:t>
                      </a:r>
                      <a:endParaRPr b="1" sz="12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57150" marB="85725" marR="114300" marL="114300">
                    <a:lnL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</a:rPr>
                        <a:t>Result</a:t>
                      </a:r>
                      <a:endParaRPr b="1" sz="12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57150" marB="85725" marR="114300" marL="114300">
                    <a:lnL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9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|</a:t>
                      </a:r>
                      <a:endParaRPr sz="12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57150" marB="85725" marR="114300" marL="114300">
                    <a:lnL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</a:rPr>
                        <a:t>Logical </a:t>
                      </a:r>
                      <a:r>
                        <a:rPr lang="en" sz="12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Or</a:t>
                      </a:r>
                      <a:endParaRPr sz="12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57150" marB="85725" marR="114300" marL="114300">
                    <a:lnL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  <a:r>
                        <a:rPr lang="en" sz="11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at|dog|l[io]on</a:t>
                      </a:r>
                      <a:endParaRPr sz="11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57150" marB="85725" marR="114300" marL="114300">
                    <a:lnL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</a:rPr>
                        <a:t>I have pets - 1 </a:t>
                      </a:r>
                      <a:r>
                        <a:rPr lang="en" sz="12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</a:rPr>
                        <a:t>cat</a:t>
                      </a:r>
                      <a:r>
                        <a:rPr lang="en" sz="12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</a:rPr>
                        <a:t>, 2 </a:t>
                      </a:r>
                      <a:r>
                        <a:rPr lang="en" sz="12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</a:rPr>
                        <a:t>dog</a:t>
                      </a:r>
                      <a:r>
                        <a:rPr lang="en" sz="12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</a:rPr>
                        <a:t>s, small </a:t>
                      </a:r>
                      <a:r>
                        <a:rPr lang="en" sz="12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</a:rPr>
                        <a:t>loon</a:t>
                      </a:r>
                      <a:r>
                        <a:rPr lang="en" sz="1200">
                          <a:highlight>
                            <a:srgbClr val="FFFFFF"/>
                          </a:highlight>
                        </a:rPr>
                        <a:t>;</a:t>
                      </a:r>
                      <a:r>
                        <a:rPr lang="en" sz="12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en" sz="12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</a:rPr>
                        <a:t>and I want to get a </a:t>
                      </a:r>
                      <a:r>
                        <a:rPr lang="en" sz="12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</a:rPr>
                        <a:t>lion</a:t>
                      </a:r>
                      <a:r>
                        <a:rPr lang="en" sz="12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</a:rPr>
                        <a:t>.</a:t>
                      </a:r>
                      <a:endParaRPr sz="12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57150" marB="85725" marR="114300" marL="114300">
                    <a:lnL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9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(..)</a:t>
                      </a:r>
                      <a:endParaRPr sz="12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57150" marB="85725" marR="114300" marL="114300">
                    <a:lnL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</a:rPr>
                        <a:t>Grouping the pattern</a:t>
                      </a:r>
                      <a:endParaRPr sz="12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57150" marB="85725" marR="114300" marL="114300">
                    <a:lnL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((\d)(\d))((\d)(\d))</a:t>
                      </a:r>
                      <a:endParaRPr sz="11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57150" marB="85725" marR="114300" marL="114300">
                    <a:lnL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</a:rPr>
                        <a:t>123456789 -&gt; 1234 -&gt; 12 -&gt;1,2</a:t>
                      </a:r>
                      <a:endParaRPr sz="12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</a:rPr>
                        <a:t>                                     34 -&gt;3,4</a:t>
                      </a:r>
                      <a:endParaRPr sz="12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57150" marB="85725" marR="114300" marL="114300">
                    <a:lnL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(?:..){x}</a:t>
                      </a:r>
                      <a:endParaRPr sz="1200"/>
                    </a:p>
                  </a:txBody>
                  <a:tcPr marT="57150" marB="85725" marR="114300" marL="114300">
                    <a:lnL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Grouping the pattern to be able to repeat it</a:t>
                      </a:r>
                      <a:endParaRPr sz="1200"/>
                    </a:p>
                  </a:txBody>
                  <a:tcPr marT="57150" marB="85725" marR="114300" marL="114300">
                    <a:lnL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(?:[0-9A-Fa-f]{2}[:-]){5}[0-9A-Fa-f]{2}</a:t>
                      </a:r>
                      <a:endParaRPr sz="11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57150" marB="85725" marR="114300" marL="114300">
                    <a:lnL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</a:rPr>
                        <a:t>01:23:45:67:89:ab</a:t>
                      </a:r>
                      <a:endParaRPr sz="1200">
                        <a:solidFill>
                          <a:srgbClr val="0000FF"/>
                        </a:solidFill>
                      </a:endParaRPr>
                    </a:p>
                  </a:txBody>
                  <a:tcPr marT="57150" marB="85725" marR="114300" marL="114300">
                    <a:lnL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</a:t>
            </a:r>
            <a:endParaRPr/>
          </a:p>
        </p:txBody>
      </p:sp>
      <p:graphicFrame>
        <p:nvGraphicFramePr>
          <p:cNvPr id="103" name="Google Shape;103;p21"/>
          <p:cNvGraphicFramePr/>
          <p:nvPr/>
        </p:nvGraphicFramePr>
        <p:xfrm>
          <a:off x="311700" y="1150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{2BA11B44-1127-41F8-8BDA-B77B299BD10B}</a:tableStyleId>
              </a:tblPr>
              <a:tblGrid>
                <a:gridCol w="2618175"/>
                <a:gridCol w="5902425"/>
              </a:tblGrid>
              <a:tr h="2919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</a:rPr>
                        <a:t>Example</a:t>
                      </a:r>
                      <a:endParaRPr b="1" sz="12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57150" marB="85725" marR="114300" marL="114300">
                    <a:lnL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</a:rPr>
                        <a:t>Result</a:t>
                      </a:r>
                      <a:endParaRPr b="1" sz="12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57150" marB="85725" marR="114300" marL="114300">
                    <a:lnL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2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(?:\w\w\d\d)+</a:t>
                      </a:r>
                      <a:endParaRPr sz="12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57150" marB="85725" marR="114300" marL="114300">
                    <a:lnL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</a:rPr>
                        <a:t>I saw I</a:t>
                      </a:r>
                      <a:r>
                        <a:rPr lang="en" sz="12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</a:rPr>
                        <a:t>SE14</a:t>
                      </a:r>
                      <a:r>
                        <a:rPr lang="en" sz="12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</a:rPr>
                        <a:t>a, M</a:t>
                      </a:r>
                      <a:r>
                        <a:rPr lang="en" sz="12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</a:rPr>
                        <a:t>UI86</a:t>
                      </a:r>
                      <a:r>
                        <a:rPr lang="en" sz="12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</a:rPr>
                        <a:t>, but one told me about I</a:t>
                      </a:r>
                      <a:r>
                        <a:rPr lang="en" sz="12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</a:rPr>
                        <a:t>SE13</a:t>
                      </a:r>
                      <a:r>
                        <a:rPr lang="en" sz="12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</a:rPr>
                        <a:t>M</a:t>
                      </a:r>
                      <a:r>
                        <a:rPr lang="en" sz="12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</a:rPr>
                        <a:t>UI76</a:t>
                      </a:r>
                      <a:r>
                        <a:rPr lang="en" sz="12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</a:rPr>
                        <a:t>.</a:t>
                      </a:r>
                      <a:endParaRPr sz="12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57150" marB="85725" marR="114300" marL="114300">
                    <a:lnL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2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(?:\w+\d+)+</a:t>
                      </a:r>
                      <a:endParaRPr sz="12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57150" marB="85725" marR="114300" marL="114300">
                    <a:lnL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</a:rPr>
                        <a:t>I saw </a:t>
                      </a:r>
                      <a:r>
                        <a:rPr lang="en" sz="12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</a:rPr>
                        <a:t>ISE14</a:t>
                      </a:r>
                      <a:r>
                        <a:rPr lang="en" sz="12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</a:rPr>
                        <a:t>a, </a:t>
                      </a:r>
                      <a:r>
                        <a:rPr lang="en" sz="12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</a:rPr>
                        <a:t>MUI86</a:t>
                      </a:r>
                      <a:r>
                        <a:rPr lang="en" sz="12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</a:rPr>
                        <a:t>, but one told me about </a:t>
                      </a:r>
                      <a:r>
                        <a:rPr lang="en" sz="12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</a:rPr>
                        <a:t>ISE13MUI76</a:t>
                      </a:r>
                      <a:r>
                        <a:rPr lang="en" sz="12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</a:rPr>
                        <a:t>.</a:t>
                      </a:r>
                      <a:endParaRPr sz="12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57150" marB="85725" marR="114300" marL="114300">
                    <a:lnL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2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(?:\+33|07|06)(?: \d{2,3}){4}</a:t>
                      </a:r>
                      <a:endParaRPr sz="12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57150" marB="85725" marR="114300" marL="114300">
                    <a:lnL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</a:rPr>
                        <a:t>+33 761 61 24 22</a:t>
                      </a:r>
                      <a:r>
                        <a:rPr lang="en" sz="12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</a:rPr>
                        <a:t>, </a:t>
                      </a:r>
                      <a:r>
                        <a:rPr lang="en" sz="12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</a:rPr>
                        <a:t>07 61 61 24 22</a:t>
                      </a:r>
                      <a:r>
                        <a:rPr lang="en" sz="12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</a:rPr>
                        <a:t>, </a:t>
                      </a:r>
                      <a:r>
                        <a:rPr lang="en" sz="12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</a:rPr>
                        <a:t>06 61 61 24 22</a:t>
                      </a:r>
                      <a:endParaRPr sz="1200">
                        <a:solidFill>
                          <a:srgbClr val="0000FF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57150" marB="85725" marR="114300" marL="114300">
                    <a:lnL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2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(?:[Hh][aoeiy]+)+</a:t>
                      </a:r>
                      <a:endParaRPr sz="12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57150" marB="85725" marR="114300" marL="114300">
                    <a:lnL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</a:rPr>
                        <a:t>Hahahahahaa, hahahihihihi, hy</a:t>
                      </a:r>
                      <a:r>
                        <a:rPr lang="en" sz="1200">
                          <a:highlight>
                            <a:srgbClr val="FFFFFF"/>
                          </a:highlight>
                        </a:rPr>
                        <a:t>peractive</a:t>
                      </a:r>
                      <a:endParaRPr sz="1200">
                        <a:highlight>
                          <a:srgbClr val="FFFFFF"/>
                        </a:highlight>
                      </a:endParaRPr>
                    </a:p>
                  </a:txBody>
                  <a:tcPr marT="57150" marB="85725" marR="114300" marL="114300">
                    <a:lnL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4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\b(?:[Hh][aoeiy]+)+\b</a:t>
                      </a:r>
                      <a:endParaRPr sz="12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57150" marB="85725" marR="114300" marL="114300">
                    <a:lnL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0000FF"/>
                          </a:solidFill>
                          <a:highlight>
                            <a:schemeClr val="lt1"/>
                          </a:highlight>
                        </a:rPr>
                        <a:t>Hahahahahaa, hahahihihihi, </a:t>
                      </a:r>
                      <a:r>
                        <a:rPr lang="en" sz="1200">
                          <a:highlight>
                            <a:schemeClr val="lt1"/>
                          </a:highlight>
                        </a:rPr>
                        <a:t>hyperactive</a:t>
                      </a:r>
                      <a:endParaRPr sz="1200">
                        <a:solidFill>
                          <a:srgbClr val="0000FF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57150" marB="85725" marR="114300" marL="114300">
                    <a:lnL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5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83A42"/>
                          </a:solidFill>
                          <a:highlight>
                            <a:srgbClr val="FBFD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re.sub(</a:t>
                      </a:r>
                      <a:r>
                        <a:rPr lang="en" sz="1200">
                          <a:solidFill>
                            <a:srgbClr val="50A14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r'(\d\d)/(\d\d)/(\d{4})'</a:t>
                      </a:r>
                      <a:r>
                        <a:rPr lang="en" sz="1200">
                          <a:solidFill>
                            <a:srgbClr val="383A42"/>
                          </a:solidFill>
                          <a:highlight>
                            <a:srgbClr val="FBFD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en" sz="1200">
                          <a:solidFill>
                            <a:srgbClr val="50A14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r'\2.\1.\3'</a:t>
                      </a:r>
                      <a:r>
                        <a:rPr lang="en" sz="1200">
                          <a:solidFill>
                            <a:srgbClr val="383A42"/>
                          </a:solidFill>
                          <a:highlight>
                            <a:srgbClr val="FBFD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text)</a:t>
                      </a:r>
                      <a:endParaRPr sz="12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57150" marB="85725" marR="114300" marL="114300">
                    <a:lnL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highlight>
                            <a:schemeClr val="lt1"/>
                          </a:highlight>
                        </a:rPr>
                        <a:t>text:</a:t>
                      </a:r>
                      <a:r>
                        <a:rPr lang="en" sz="1200">
                          <a:highlight>
                            <a:schemeClr val="lt1"/>
                          </a:highlight>
                        </a:rPr>
                        <a:t> "We arrive on 03/25/2018. So you are welcome after 04/01/2018."</a:t>
                      </a:r>
                      <a:r>
                        <a:rPr lang="en" sz="1050">
                          <a:solidFill>
                            <a:srgbClr val="383A42"/>
                          </a:solidFill>
                          <a:highlight>
                            <a:srgbClr val="FBFD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br>
                        <a:rPr lang="en" sz="1050">
                          <a:solidFill>
                            <a:srgbClr val="383A42"/>
                          </a:solidFill>
                          <a:highlight>
                            <a:srgbClr val="FBFD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200">
                          <a:highlight>
                            <a:schemeClr val="lt1"/>
                          </a:highlight>
                        </a:rPr>
                        <a:t>Out:</a:t>
                      </a:r>
                      <a:r>
                        <a:rPr lang="en" sz="1050">
                          <a:solidFill>
                            <a:srgbClr val="383A42"/>
                          </a:solidFill>
                          <a:highlight>
                            <a:srgbClr val="FBFD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" sz="1200">
                          <a:solidFill>
                            <a:srgbClr val="0000FF"/>
                          </a:solidFill>
                          <a:highlight>
                            <a:schemeClr val="lt1"/>
                          </a:highlight>
                        </a:rPr>
                        <a:t>"We arrive on 25.03.2018. So you are welcome after 01.04.2018."</a:t>
                      </a:r>
                      <a:endParaRPr sz="1200">
                        <a:solidFill>
                          <a:srgbClr val="0000FF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57150" marB="85725" marR="114300" marL="114300">
                    <a:lnL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5DDD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