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Economica"/>
      <p:regular r:id="rId24"/>
      <p:bold r:id="rId25"/>
      <p:italic r:id="rId26"/>
      <p:boldItalic r:id="rId27"/>
    </p:embeddedFont>
    <p:embeddedFont>
      <p:font typeface="Roboto"/>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Irina Markova"/>
  <p:cmAuthor clrIdx="1" id="1" initials="" lastIdx="1" name="Gonzalo Benítez"/>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Economica-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Economica-italic.fntdata"/><Relationship Id="rId25" Type="http://schemas.openxmlformats.org/officeDocument/2006/relationships/font" Target="fonts/Economica-bold.fntdata"/><Relationship Id="rId28" Type="http://schemas.openxmlformats.org/officeDocument/2006/relationships/font" Target="fonts/Roboto-regular.fntdata"/><Relationship Id="rId27" Type="http://schemas.openxmlformats.org/officeDocument/2006/relationships/font" Target="fonts/Economic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OpenSans-bold.fntdata"/><Relationship Id="rId10" Type="http://schemas.openxmlformats.org/officeDocument/2006/relationships/slide" Target="slides/slide4.xml"/><Relationship Id="rId32" Type="http://schemas.openxmlformats.org/officeDocument/2006/relationships/font" Target="fonts/OpenSans-regular.fntdata"/><Relationship Id="rId13" Type="http://schemas.openxmlformats.org/officeDocument/2006/relationships/slide" Target="slides/slide7.xml"/><Relationship Id="rId35" Type="http://schemas.openxmlformats.org/officeDocument/2006/relationships/font" Target="fonts/OpenSans-boldItalic.fntdata"/><Relationship Id="rId12" Type="http://schemas.openxmlformats.org/officeDocument/2006/relationships/slide" Target="slides/slide6.xml"/><Relationship Id="rId34"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0-14T15:25:53.205">
    <p:pos x="6000" y="0"/>
    <p:text>remove this slide?</p:text>
  </p:cm>
  <p:cm authorId="1" idx="1" dt="2023-10-14T08:59:41.388">
    <p:pos x="196" y="771"/>
    <p:text>how we do it, quick overview</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de51811b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de51811b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de51811b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4de51811b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de51811b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de51811b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de51811b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de51811b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de51811b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de51811b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de51811b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de51811b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de51811b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4de51811b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8cbdd23a0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8cbdd23a0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8cbdd23a0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8cbdd23a0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cbdd23a0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8cbdd23a0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8cbdd23a0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8cbdd23a0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8cbdd23a0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8cbdd23a0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8d0bc15c7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8d0bc15c7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4de51811b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4de51811b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fe53bf7e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fe53bf7e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de51811b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de51811b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6.jpg"/><Relationship Id="rId5"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jo1gJZGvOCV9y83NOny5GdFqrYwJdRIY/view" TargetMode="External"/><Relationship Id="rId4" Type="http://schemas.openxmlformats.org/officeDocument/2006/relationships/image" Target="../media/image1.png"/><Relationship Id="rId5" Type="http://schemas.openxmlformats.org/officeDocument/2006/relationships/hyperlink" Target="https://www.loom.com/share/a0a6236972d14e24b216f678c94d3a58?sid=987f0abb-17a9-4f2b-9a8c-2716b61e6ed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loom.com/share/122fd2a81d014fa5b40c5c8c89ae26c7?sid=c1ac9bb7-728f-4833-84cc-0032c3c6795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046975" y="832250"/>
            <a:ext cx="7071600" cy="713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solidFill>
                  <a:srgbClr val="FF7600"/>
                </a:solidFill>
              </a:rPr>
              <a:t>S</a:t>
            </a:r>
            <a:r>
              <a:rPr b="1" lang="en">
                <a:solidFill>
                  <a:srgbClr val="FF7600"/>
                </a:solidFill>
              </a:rPr>
              <a:t>pace Station</a:t>
            </a:r>
            <a:r>
              <a:rPr b="1" lang="en">
                <a:solidFill>
                  <a:srgbClr val="FF7600"/>
                </a:solidFill>
              </a:rPr>
              <a:t> </a:t>
            </a:r>
            <a:r>
              <a:rPr b="1" lang="en">
                <a:solidFill>
                  <a:srgbClr val="FF7600"/>
                </a:solidFill>
              </a:rPr>
              <a:t>Escape Room Game</a:t>
            </a:r>
            <a:endParaRPr>
              <a:solidFill>
                <a:srgbClr val="FF7600"/>
              </a:solidFill>
            </a:endParaRPr>
          </a:p>
        </p:txBody>
      </p:sp>
      <p:sp>
        <p:nvSpPr>
          <p:cNvPr id="63" name="Google Shape;63;p13"/>
          <p:cNvSpPr txBox="1"/>
          <p:nvPr>
            <p:ph idx="1" type="subTitle"/>
          </p:nvPr>
        </p:nvSpPr>
        <p:spPr>
          <a:xfrm>
            <a:off x="6585025" y="4073925"/>
            <a:ext cx="1823100" cy="478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FF7600"/>
                </a:solidFill>
              </a:rPr>
              <a:t>Group Orange</a:t>
            </a:r>
            <a:r>
              <a:rPr lang="en"/>
              <a:t> </a:t>
            </a:r>
            <a:r>
              <a:rPr lang="en"/>
              <a:t>🍊</a:t>
            </a:r>
            <a:r>
              <a:rPr lang="en"/>
              <a:t> </a:t>
            </a:r>
            <a:endParaRPr/>
          </a:p>
        </p:txBody>
      </p:sp>
      <p:pic>
        <p:nvPicPr>
          <p:cNvPr id="64" name="Google Shape;64;p13"/>
          <p:cNvPicPr preferRelativeResize="0"/>
          <p:nvPr/>
        </p:nvPicPr>
        <p:blipFill>
          <a:blip r:embed="rId3">
            <a:alphaModFix/>
          </a:blip>
          <a:stretch>
            <a:fillRect/>
          </a:stretch>
        </p:blipFill>
        <p:spPr>
          <a:xfrm>
            <a:off x="181825" y="2531425"/>
            <a:ext cx="3810950" cy="2286575"/>
          </a:xfrm>
          <a:prstGeom prst="rect">
            <a:avLst/>
          </a:prstGeom>
          <a:noFill/>
          <a:ln>
            <a:noFill/>
          </a:ln>
        </p:spPr>
      </p:pic>
      <p:sp>
        <p:nvSpPr>
          <p:cNvPr id="65" name="Google Shape;65;p13"/>
          <p:cNvSpPr txBox="1"/>
          <p:nvPr>
            <p:ph idx="1" type="subTitle"/>
          </p:nvPr>
        </p:nvSpPr>
        <p:spPr>
          <a:xfrm>
            <a:off x="5105400" y="3154800"/>
            <a:ext cx="1513200" cy="135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Amandine Croset</a:t>
            </a:r>
            <a:endParaRPr sz="1700"/>
          </a:p>
          <a:p>
            <a:pPr indent="0" lvl="0" marL="0" rtl="0" algn="l">
              <a:spcBef>
                <a:spcPts val="0"/>
              </a:spcBef>
              <a:spcAft>
                <a:spcPts val="0"/>
              </a:spcAft>
              <a:buNone/>
            </a:pPr>
            <a:r>
              <a:rPr lang="en" sz="1700"/>
              <a:t>Irina Markova</a:t>
            </a:r>
            <a:endParaRPr sz="1700"/>
          </a:p>
          <a:p>
            <a:pPr indent="0" lvl="0" marL="0" rtl="0" algn="l">
              <a:spcBef>
                <a:spcPts val="0"/>
              </a:spcBef>
              <a:spcAft>
                <a:spcPts val="0"/>
              </a:spcAft>
              <a:buNone/>
            </a:pPr>
            <a:r>
              <a:rPr lang="en" sz="1700"/>
              <a:t>Nhan Nguyen</a:t>
            </a:r>
            <a:endParaRPr sz="1700"/>
          </a:p>
          <a:p>
            <a:pPr indent="0" lvl="0" marL="0" rtl="0" algn="l">
              <a:spcBef>
                <a:spcPts val="0"/>
              </a:spcBef>
              <a:spcAft>
                <a:spcPts val="0"/>
              </a:spcAft>
              <a:buNone/>
            </a:pPr>
            <a:r>
              <a:rPr lang="en" sz="1700"/>
              <a:t>Gonzalo Benitez</a:t>
            </a:r>
            <a:endParaRPr sz="1700"/>
          </a:p>
        </p:txBody>
      </p:sp>
      <p:sp>
        <p:nvSpPr>
          <p:cNvPr id="66" name="Google Shape;66;p13"/>
          <p:cNvSpPr txBox="1"/>
          <p:nvPr>
            <p:ph type="ctrTitle"/>
          </p:nvPr>
        </p:nvSpPr>
        <p:spPr>
          <a:xfrm>
            <a:off x="2550975" y="1445650"/>
            <a:ext cx="6186600" cy="1589100"/>
          </a:xfrm>
          <a:prstGeom prst="rect">
            <a:avLst/>
          </a:prstGeom>
        </p:spPr>
        <p:txBody>
          <a:bodyPr anchorCtr="0" anchor="b" bIns="91425" lIns="91425" spcFirstLastPara="1" rIns="91425" wrap="square" tIns="91425">
            <a:normAutofit/>
          </a:bodyPr>
          <a:lstStyle/>
          <a:p>
            <a:pPr indent="0" lvl="0" marL="0" rtl="0" algn="r">
              <a:spcBef>
                <a:spcPts val="0"/>
              </a:spcBef>
              <a:spcAft>
                <a:spcPts val="0"/>
              </a:spcAft>
              <a:buNone/>
            </a:pPr>
            <a:r>
              <a:rPr lang="en">
                <a:solidFill>
                  <a:srgbClr val="FF7600"/>
                </a:solidFill>
              </a:rPr>
              <a:t>Reserve your life-changing journey </a:t>
            </a:r>
            <a:endParaRPr>
              <a:solidFill>
                <a:srgbClr val="FF7600"/>
              </a:solidFill>
            </a:endParaRPr>
          </a:p>
          <a:p>
            <a:pPr indent="0" lvl="0" marL="0" rtl="0" algn="r">
              <a:spcBef>
                <a:spcPts val="0"/>
              </a:spcBef>
              <a:spcAft>
                <a:spcPts val="0"/>
              </a:spcAft>
              <a:buNone/>
            </a:pPr>
            <a:r>
              <a:rPr lang="en">
                <a:solidFill>
                  <a:srgbClr val="FF7600"/>
                </a:solidFill>
              </a:rPr>
              <a:t>to the edge of space today</a:t>
            </a:r>
            <a:endParaRPr>
              <a:solidFill>
                <a:srgbClr val="FF76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1436175" y="19870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rgbClr val="FF7600"/>
                </a:solidFill>
                <a:highlight>
                  <a:schemeClr val="lt1"/>
                </a:highlight>
              </a:rPr>
              <a:t>Features</a:t>
            </a:r>
            <a:r>
              <a:rPr lang="en" sz="6000">
                <a:solidFill>
                  <a:srgbClr val="FF7600"/>
                </a:solidFill>
                <a:highlight>
                  <a:schemeClr val="lt1"/>
                </a:highlight>
              </a:rPr>
              <a:t> and Challenges</a:t>
            </a:r>
            <a:endParaRPr sz="6000">
              <a:solidFill>
                <a:srgbClr val="FF7600"/>
              </a:solidFill>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111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FF7600"/>
                </a:solidFill>
              </a:rPr>
              <a:t>    Treasure box with rewards    </a:t>
            </a:r>
            <a:r>
              <a:rPr lang="en" sz="2800">
                <a:solidFill>
                  <a:srgbClr val="FF7600"/>
                </a:solidFill>
              </a:rPr>
              <a:t>by Amandine</a:t>
            </a:r>
            <a:endParaRPr>
              <a:solidFill>
                <a:srgbClr val="FF7600"/>
              </a:solidFill>
            </a:endParaRPr>
          </a:p>
        </p:txBody>
      </p:sp>
      <p:sp>
        <p:nvSpPr>
          <p:cNvPr id="145" name="Google Shape;145;p23"/>
          <p:cNvSpPr txBox="1"/>
          <p:nvPr>
            <p:ph idx="1" type="body"/>
          </p:nvPr>
        </p:nvSpPr>
        <p:spPr>
          <a:xfrm>
            <a:off x="311700" y="863275"/>
            <a:ext cx="8307000" cy="12138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Description</a:t>
            </a:r>
            <a:endParaRPr b="1" sz="1500"/>
          </a:p>
          <a:p>
            <a:pPr indent="0" lvl="0" marL="0" rtl="0" algn="l">
              <a:spcBef>
                <a:spcPts val="1200"/>
              </a:spcBef>
              <a:spcAft>
                <a:spcPts val="1200"/>
              </a:spcAft>
              <a:buClr>
                <a:schemeClr val="dk1"/>
              </a:buClr>
              <a:buSzPts val="1100"/>
              <a:buFont typeface="Arial"/>
              <a:buNone/>
            </a:pPr>
            <a:r>
              <a:rPr lang="en" sz="1200">
                <a:highlight>
                  <a:schemeClr val="lt1"/>
                </a:highlight>
              </a:rPr>
              <a:t>The "Treasure Box" is a newly added item within the spaceship escape game. When players encounter the "Treasure Box" and choose to examine it, they have the opportunity to discover one of several random rewards. These rewards include items like a "free rocket travel pass," "rocket stickers," or "island trip vouchers."</a:t>
            </a:r>
            <a:endParaRPr sz="1500">
              <a:highlight>
                <a:schemeClr val="lt1"/>
              </a:highlight>
            </a:endParaRPr>
          </a:p>
        </p:txBody>
      </p:sp>
      <p:sp>
        <p:nvSpPr>
          <p:cNvPr id="146" name="Google Shape;146;p23"/>
          <p:cNvSpPr txBox="1"/>
          <p:nvPr>
            <p:ph idx="1" type="body"/>
          </p:nvPr>
        </p:nvSpPr>
        <p:spPr>
          <a:xfrm>
            <a:off x="311700" y="2159788"/>
            <a:ext cx="8307000" cy="12138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 What's great about this feature?</a:t>
            </a:r>
            <a:endParaRPr b="1" sz="1500"/>
          </a:p>
          <a:p>
            <a:pPr indent="-304800" lvl="0" marL="457200" rtl="0" algn="l">
              <a:spcBef>
                <a:spcPts val="1200"/>
              </a:spcBef>
              <a:spcAft>
                <a:spcPts val="0"/>
              </a:spcAft>
              <a:buSzPts val="1200"/>
              <a:buChar char="●"/>
            </a:pPr>
            <a:r>
              <a:rPr lang="en" sz="1200">
                <a:highlight>
                  <a:schemeClr val="lt1"/>
                </a:highlight>
              </a:rPr>
              <a:t>This surprise box injects an element of surprise and excitement into the game for the player.</a:t>
            </a:r>
            <a:endParaRPr sz="1200">
              <a:highlight>
                <a:schemeClr val="lt1"/>
              </a:highlight>
            </a:endParaRPr>
          </a:p>
          <a:p>
            <a:pPr indent="-304800" lvl="0" marL="457200" rtl="0" algn="l">
              <a:spcBef>
                <a:spcPts val="0"/>
              </a:spcBef>
              <a:spcAft>
                <a:spcPts val="0"/>
              </a:spcAft>
              <a:buSzPts val="1200"/>
              <a:buChar char="●"/>
            </a:pPr>
            <a:r>
              <a:rPr lang="en" sz="1200">
                <a:highlight>
                  <a:schemeClr val="lt1"/>
                </a:highlight>
              </a:rPr>
              <a:t>It introduces a more commercial aspect to the game. Players are motivated by the potential for rewards.</a:t>
            </a:r>
            <a:endParaRPr sz="1200">
              <a:highlight>
                <a:schemeClr val="lt1"/>
              </a:highlight>
            </a:endParaRPr>
          </a:p>
          <a:p>
            <a:pPr indent="-304800" lvl="0" marL="457200" rtl="0" algn="l">
              <a:spcBef>
                <a:spcPts val="0"/>
              </a:spcBef>
              <a:spcAft>
                <a:spcPts val="0"/>
              </a:spcAft>
              <a:buSzPts val="1200"/>
              <a:buChar char="●"/>
            </a:pPr>
            <a:r>
              <a:rPr lang="en" sz="1200">
                <a:highlight>
                  <a:schemeClr val="lt1"/>
                </a:highlight>
              </a:rPr>
              <a:t>Creates engagement by enticing players with the company's offerings, reinforcing brand recognition.</a:t>
            </a:r>
            <a:endParaRPr sz="1200">
              <a:highlight>
                <a:schemeClr val="lt1"/>
              </a:highlight>
            </a:endParaRPr>
          </a:p>
        </p:txBody>
      </p:sp>
      <p:sp>
        <p:nvSpPr>
          <p:cNvPr id="147" name="Google Shape;147;p23"/>
          <p:cNvSpPr txBox="1"/>
          <p:nvPr>
            <p:ph idx="1" type="body"/>
          </p:nvPr>
        </p:nvSpPr>
        <p:spPr>
          <a:xfrm>
            <a:off x="311700" y="3472500"/>
            <a:ext cx="8307000" cy="1391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T</a:t>
            </a:r>
            <a:r>
              <a:rPr b="1" lang="en" sz="1500"/>
              <a:t>echnicalities</a:t>
            </a:r>
            <a:endParaRPr sz="1200">
              <a:highlight>
                <a:schemeClr val="lt1"/>
              </a:highlight>
            </a:endParaRPr>
          </a:p>
          <a:p>
            <a:pPr indent="-301625" lvl="0" marL="457200" rtl="0" algn="l">
              <a:spcBef>
                <a:spcPts val="1200"/>
              </a:spcBef>
              <a:spcAft>
                <a:spcPts val="0"/>
              </a:spcAft>
              <a:buClr>
                <a:schemeClr val="dk1"/>
              </a:buClr>
              <a:buSzPts val="1150"/>
              <a:buFont typeface="Roboto"/>
              <a:buChar char="●"/>
            </a:pPr>
            <a:r>
              <a:rPr lang="en" sz="1150">
                <a:highlight>
                  <a:schemeClr val="lt1"/>
                </a:highlight>
              </a:rPr>
              <a:t>The "Treasure Box" is defined as item and added in the </a:t>
            </a:r>
            <a:r>
              <a:rPr i="1" lang="en" sz="1150">
                <a:highlight>
                  <a:schemeClr val="lt1"/>
                </a:highlight>
              </a:rPr>
              <a:t>object_relations</a:t>
            </a:r>
            <a:r>
              <a:rPr lang="en" sz="1150">
                <a:highlight>
                  <a:schemeClr val="lt1"/>
                </a:highlight>
              </a:rPr>
              <a:t> dictionary.</a:t>
            </a:r>
            <a:endParaRPr sz="1150">
              <a:highlight>
                <a:schemeClr val="lt1"/>
              </a:highlight>
            </a:endParaRPr>
          </a:p>
          <a:p>
            <a:pPr indent="-301625" lvl="0" marL="457200" rtl="0" algn="l">
              <a:spcBef>
                <a:spcPts val="0"/>
              </a:spcBef>
              <a:spcAft>
                <a:spcPts val="0"/>
              </a:spcAft>
              <a:buClr>
                <a:schemeClr val="dk1"/>
              </a:buClr>
              <a:buSzPts val="1150"/>
              <a:buFont typeface="Roboto"/>
              <a:buChar char="●"/>
            </a:pPr>
            <a:r>
              <a:rPr lang="en" sz="1150">
                <a:highlight>
                  <a:schemeClr val="lt1"/>
                </a:highlight>
              </a:rPr>
              <a:t>Contains a list of possible rewards. One selected randomly ( </a:t>
            </a:r>
            <a:r>
              <a:rPr i="1" lang="en" sz="1150">
                <a:highlight>
                  <a:schemeClr val="lt1"/>
                </a:highlight>
              </a:rPr>
              <a:t>random.choice())</a:t>
            </a:r>
            <a:r>
              <a:rPr lang="en" sz="1150">
                <a:highlight>
                  <a:schemeClr val="lt1"/>
                </a:highlight>
              </a:rPr>
              <a:t> when the box is examined. </a:t>
            </a:r>
            <a:endParaRPr sz="1150">
              <a:highlight>
                <a:schemeClr val="lt1"/>
              </a:highlight>
            </a:endParaRPr>
          </a:p>
          <a:p>
            <a:pPr indent="-301625" lvl="0" marL="457200" rtl="0" algn="l">
              <a:spcBef>
                <a:spcPts val="0"/>
              </a:spcBef>
              <a:spcAft>
                <a:spcPts val="0"/>
              </a:spcAft>
              <a:buClr>
                <a:schemeClr val="dk1"/>
              </a:buClr>
              <a:buSzPts val="1150"/>
              <a:buFont typeface="Roboto"/>
              <a:buChar char="●"/>
            </a:pPr>
            <a:r>
              <a:rPr lang="en" sz="1150">
                <a:highlight>
                  <a:schemeClr val="lt1"/>
                </a:highlight>
              </a:rPr>
              <a:t>The </a:t>
            </a:r>
            <a:r>
              <a:rPr i="1" lang="en" sz="1150">
                <a:highlight>
                  <a:schemeClr val="lt1"/>
                </a:highlight>
              </a:rPr>
              <a:t>examine_item </a:t>
            </a:r>
            <a:r>
              <a:rPr lang="en" sz="1150">
                <a:highlight>
                  <a:schemeClr val="lt1"/>
                </a:highlight>
              </a:rPr>
              <a:t>function is modified to handle the examination of the "Treasure Box" and reveal the randomly selected reward. The function removes the "Treasure Box" from the current room after it has been examined.</a:t>
            </a:r>
            <a:endParaRPr sz="1200">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111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FF7600"/>
                </a:solidFill>
              </a:rPr>
              <a:t>    Shortcut to the control room    </a:t>
            </a:r>
            <a:r>
              <a:rPr lang="en" sz="2800">
                <a:solidFill>
                  <a:srgbClr val="FF7600"/>
                </a:solidFill>
              </a:rPr>
              <a:t>by Gonzalo</a:t>
            </a:r>
            <a:endParaRPr>
              <a:solidFill>
                <a:srgbClr val="FF7600"/>
              </a:solidFill>
            </a:endParaRPr>
          </a:p>
        </p:txBody>
      </p:sp>
      <p:sp>
        <p:nvSpPr>
          <p:cNvPr id="153" name="Google Shape;153;p24"/>
          <p:cNvSpPr txBox="1"/>
          <p:nvPr>
            <p:ph idx="1" type="body"/>
          </p:nvPr>
        </p:nvSpPr>
        <p:spPr>
          <a:xfrm>
            <a:off x="311700" y="863275"/>
            <a:ext cx="8307000" cy="12138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Description</a:t>
            </a:r>
            <a:endParaRPr b="1" sz="1500"/>
          </a:p>
          <a:p>
            <a:pPr indent="0" lvl="0" marL="0" rtl="0" algn="l">
              <a:spcBef>
                <a:spcPts val="1200"/>
              </a:spcBef>
              <a:spcAft>
                <a:spcPts val="1200"/>
              </a:spcAft>
              <a:buNone/>
            </a:pPr>
            <a:r>
              <a:rPr lang="en" sz="1200">
                <a:highlight>
                  <a:schemeClr val="lt1"/>
                </a:highlight>
              </a:rPr>
              <a:t>This feature introduces a quiz challenge for players who have found the key for door A. </a:t>
            </a:r>
            <a:br>
              <a:rPr lang="en" sz="1200">
                <a:highlight>
                  <a:schemeClr val="lt1"/>
                </a:highlight>
              </a:rPr>
            </a:br>
            <a:r>
              <a:rPr lang="en" sz="1200">
                <a:highlight>
                  <a:schemeClr val="lt1"/>
                </a:highlight>
              </a:rPr>
              <a:t>After obtaining the key, players are presented with two questions related to the game's spaceship theme. </a:t>
            </a:r>
            <a:br>
              <a:rPr lang="en" sz="1200">
                <a:highlight>
                  <a:schemeClr val="lt1"/>
                </a:highlight>
              </a:rPr>
            </a:br>
            <a:r>
              <a:rPr lang="en" sz="1200">
                <a:highlight>
                  <a:schemeClr val="lt1"/>
                </a:highlight>
              </a:rPr>
              <a:t>They must answer both questions correctly to advance to the final room and use their key for door D.</a:t>
            </a:r>
            <a:endParaRPr sz="1500">
              <a:highlight>
                <a:schemeClr val="lt1"/>
              </a:highlight>
            </a:endParaRPr>
          </a:p>
        </p:txBody>
      </p:sp>
      <p:sp>
        <p:nvSpPr>
          <p:cNvPr id="154" name="Google Shape;154;p24"/>
          <p:cNvSpPr txBox="1"/>
          <p:nvPr/>
        </p:nvSpPr>
        <p:spPr>
          <a:xfrm>
            <a:off x="311700" y="123160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800">
              <a:solidFill>
                <a:schemeClr val="dk1"/>
              </a:solidFill>
              <a:latin typeface="Open Sans"/>
              <a:ea typeface="Open Sans"/>
              <a:cs typeface="Open Sans"/>
              <a:sym typeface="Open Sans"/>
            </a:endParaRPr>
          </a:p>
        </p:txBody>
      </p:sp>
      <p:sp>
        <p:nvSpPr>
          <p:cNvPr id="155" name="Google Shape;155;p24"/>
          <p:cNvSpPr txBox="1"/>
          <p:nvPr>
            <p:ph idx="1" type="body"/>
          </p:nvPr>
        </p:nvSpPr>
        <p:spPr>
          <a:xfrm>
            <a:off x="311700" y="2192000"/>
            <a:ext cx="8307000" cy="12138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 What's great about this feature?</a:t>
            </a:r>
            <a:endParaRPr b="1" sz="1500"/>
          </a:p>
          <a:p>
            <a:pPr indent="-304800" lvl="0" marL="457200" rtl="0" algn="l">
              <a:spcBef>
                <a:spcPts val="1200"/>
              </a:spcBef>
              <a:spcAft>
                <a:spcPts val="0"/>
              </a:spcAft>
              <a:buSzPts val="1200"/>
              <a:buChar char="●"/>
            </a:pPr>
            <a:r>
              <a:rPr lang="en" sz="1200">
                <a:highlight>
                  <a:schemeClr val="lt1"/>
                </a:highlight>
              </a:rPr>
              <a:t>An enhanced quiz challenge adds an interactive and educational element to the game. </a:t>
            </a:r>
            <a:endParaRPr sz="1200">
              <a:highlight>
                <a:schemeClr val="lt1"/>
              </a:highlight>
            </a:endParaRPr>
          </a:p>
          <a:p>
            <a:pPr indent="-304800" lvl="0" marL="457200" rtl="0" algn="l">
              <a:spcBef>
                <a:spcPts val="0"/>
              </a:spcBef>
              <a:spcAft>
                <a:spcPts val="0"/>
              </a:spcAft>
              <a:buSzPts val="1200"/>
              <a:buChar char="●"/>
            </a:pPr>
            <a:r>
              <a:rPr lang="en" sz="1200">
                <a:highlight>
                  <a:schemeClr val="lt1"/>
                </a:highlight>
              </a:rPr>
              <a:t>It engages players in a fun way, testing their knowledge about space-related topics and the room layout in the game, creating a sense of accomplishment when they answer correctly.</a:t>
            </a:r>
            <a:endParaRPr sz="1500">
              <a:highlight>
                <a:schemeClr val="lt1"/>
              </a:highlight>
            </a:endParaRPr>
          </a:p>
        </p:txBody>
      </p:sp>
      <p:sp>
        <p:nvSpPr>
          <p:cNvPr id="156" name="Google Shape;156;p24"/>
          <p:cNvSpPr txBox="1"/>
          <p:nvPr>
            <p:ph idx="1" type="body"/>
          </p:nvPr>
        </p:nvSpPr>
        <p:spPr>
          <a:xfrm>
            <a:off x="311700" y="3548700"/>
            <a:ext cx="8307000" cy="12138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Technicalities</a:t>
            </a:r>
            <a:endParaRPr b="1" sz="1500"/>
          </a:p>
          <a:p>
            <a:pPr indent="-304800" lvl="0" marL="457200" rtl="0" algn="l">
              <a:spcBef>
                <a:spcPts val="1200"/>
              </a:spcBef>
              <a:spcAft>
                <a:spcPts val="0"/>
              </a:spcAft>
              <a:buSzPts val="1200"/>
              <a:buChar char="●"/>
            </a:pPr>
            <a:r>
              <a:rPr lang="en" sz="1200">
                <a:highlight>
                  <a:schemeClr val="lt1"/>
                </a:highlight>
              </a:rPr>
              <a:t>The </a:t>
            </a:r>
            <a:r>
              <a:rPr i="1" lang="en" sz="1200">
                <a:highlight>
                  <a:schemeClr val="lt1"/>
                </a:highlight>
              </a:rPr>
              <a:t>ask_questions</a:t>
            </a:r>
            <a:r>
              <a:rPr lang="en" sz="1200">
                <a:highlight>
                  <a:schemeClr val="lt1"/>
                </a:highlight>
              </a:rPr>
              <a:t> function is responsible for presenting a quiz challenge to the player after they have found the key for door A and was added to the loop in the def </a:t>
            </a:r>
            <a:r>
              <a:rPr i="1" lang="en" sz="1200">
                <a:highlight>
                  <a:schemeClr val="lt1"/>
                </a:highlight>
              </a:rPr>
              <a:t>examine_item</a:t>
            </a:r>
            <a:r>
              <a:rPr lang="en" sz="1200">
                <a:highlight>
                  <a:schemeClr val="lt1"/>
                </a:highlight>
              </a:rPr>
              <a:t> function. </a:t>
            </a:r>
            <a:endParaRPr sz="1200">
              <a:highlight>
                <a:schemeClr val="lt1"/>
              </a:highlight>
            </a:endParaRPr>
          </a:p>
          <a:p>
            <a:pPr indent="-304800" lvl="0" marL="457200" rtl="0" algn="l">
              <a:spcBef>
                <a:spcPts val="0"/>
              </a:spcBef>
              <a:spcAft>
                <a:spcPts val="0"/>
              </a:spcAft>
              <a:buSzPts val="1200"/>
              <a:buChar char="●"/>
            </a:pPr>
            <a:r>
              <a:rPr lang="en" sz="1200">
                <a:highlight>
                  <a:schemeClr val="lt1"/>
                </a:highlight>
              </a:rPr>
              <a:t>Boolean validation (returns “True” or “False” regarding the input entered by user).</a:t>
            </a:r>
            <a:endParaRPr sz="1200">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111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FF7600"/>
                </a:solidFill>
              </a:rPr>
              <a:t>    The airlock chamber dilemma</a:t>
            </a:r>
            <a:r>
              <a:rPr lang="en">
                <a:solidFill>
                  <a:srgbClr val="FF7600"/>
                </a:solidFill>
              </a:rPr>
              <a:t>    </a:t>
            </a:r>
            <a:r>
              <a:rPr lang="en" sz="2800">
                <a:solidFill>
                  <a:srgbClr val="FF7600"/>
                </a:solidFill>
              </a:rPr>
              <a:t>by Nhan</a:t>
            </a:r>
            <a:endParaRPr>
              <a:solidFill>
                <a:srgbClr val="FF7600"/>
              </a:solidFill>
            </a:endParaRPr>
          </a:p>
        </p:txBody>
      </p:sp>
      <p:sp>
        <p:nvSpPr>
          <p:cNvPr id="162" name="Google Shape;162;p25"/>
          <p:cNvSpPr txBox="1"/>
          <p:nvPr>
            <p:ph idx="1" type="body"/>
          </p:nvPr>
        </p:nvSpPr>
        <p:spPr>
          <a:xfrm>
            <a:off x="311700" y="863275"/>
            <a:ext cx="8307000" cy="14262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Description</a:t>
            </a:r>
            <a:endParaRPr b="1" sz="1500"/>
          </a:p>
          <a:p>
            <a:pPr indent="0" lvl="0" marL="0" rtl="0" algn="l">
              <a:spcBef>
                <a:spcPts val="1200"/>
              </a:spcBef>
              <a:spcAft>
                <a:spcPts val="1200"/>
              </a:spcAft>
              <a:buNone/>
            </a:pPr>
            <a:r>
              <a:rPr lang="en" sz="1200">
                <a:highlight>
                  <a:schemeClr val="lt1"/>
                </a:highlight>
              </a:rPr>
              <a:t>This feature introduces a new room in the spaceship escape game, specifically an "airlock chamber."</a:t>
            </a:r>
            <a:br>
              <a:rPr lang="en" sz="1200">
                <a:highlight>
                  <a:schemeClr val="lt1"/>
                </a:highlight>
              </a:rPr>
            </a:br>
            <a:r>
              <a:rPr lang="en" sz="1200">
                <a:highlight>
                  <a:schemeClr val="lt1"/>
                </a:highlight>
              </a:rPr>
              <a:t>In this chamber, the player is presented with a pivotal decision to choose between turning left or right. The consequence of this choice determines whether the player can successfully exit the spaceship or if they are redirected back to the navigation room and start over.</a:t>
            </a:r>
            <a:endParaRPr sz="1500">
              <a:highlight>
                <a:schemeClr val="lt1"/>
              </a:highlight>
            </a:endParaRPr>
          </a:p>
        </p:txBody>
      </p:sp>
      <p:sp>
        <p:nvSpPr>
          <p:cNvPr id="163" name="Google Shape;163;p25"/>
          <p:cNvSpPr txBox="1"/>
          <p:nvPr/>
        </p:nvSpPr>
        <p:spPr>
          <a:xfrm>
            <a:off x="311700" y="123160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800">
              <a:solidFill>
                <a:schemeClr val="dk1"/>
              </a:solidFill>
              <a:latin typeface="Open Sans"/>
              <a:ea typeface="Open Sans"/>
              <a:cs typeface="Open Sans"/>
              <a:sym typeface="Open Sans"/>
            </a:endParaRPr>
          </a:p>
        </p:txBody>
      </p:sp>
      <p:sp>
        <p:nvSpPr>
          <p:cNvPr id="164" name="Google Shape;164;p25"/>
          <p:cNvSpPr txBox="1"/>
          <p:nvPr>
            <p:ph idx="1" type="body"/>
          </p:nvPr>
        </p:nvSpPr>
        <p:spPr>
          <a:xfrm>
            <a:off x="311700" y="2388388"/>
            <a:ext cx="8307000" cy="12138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 What's great about this feature?</a:t>
            </a:r>
            <a:endParaRPr b="1" sz="1500"/>
          </a:p>
          <a:p>
            <a:pPr indent="-304800" lvl="0" marL="457200" rtl="0" algn="l">
              <a:spcBef>
                <a:spcPts val="1200"/>
              </a:spcBef>
              <a:spcAft>
                <a:spcPts val="0"/>
              </a:spcAft>
              <a:buSzPts val="1200"/>
              <a:buChar char="●"/>
            </a:pPr>
            <a:r>
              <a:rPr lang="en" sz="1200">
                <a:highlight>
                  <a:schemeClr val="lt1"/>
                </a:highlight>
              </a:rPr>
              <a:t>The addition of the "airlock chamber" enhances the game's narrative by simulating a critical moment in the player's escape journey.</a:t>
            </a:r>
            <a:endParaRPr sz="1200">
              <a:highlight>
                <a:schemeClr val="lt1"/>
              </a:highlight>
            </a:endParaRPr>
          </a:p>
          <a:p>
            <a:pPr indent="-304800" lvl="0" marL="457200" rtl="0" algn="l">
              <a:spcBef>
                <a:spcPts val="0"/>
              </a:spcBef>
              <a:spcAft>
                <a:spcPts val="0"/>
              </a:spcAft>
              <a:buSzPts val="1200"/>
              <a:buChar char="●"/>
            </a:pPr>
            <a:r>
              <a:rPr lang="en" sz="1200">
                <a:highlight>
                  <a:schemeClr val="lt1"/>
                </a:highlight>
              </a:rPr>
              <a:t>The limited exit possibility adds a challenge.</a:t>
            </a:r>
            <a:endParaRPr sz="1200">
              <a:highlight>
                <a:schemeClr val="lt1"/>
              </a:highlight>
            </a:endParaRPr>
          </a:p>
        </p:txBody>
      </p:sp>
      <p:sp>
        <p:nvSpPr>
          <p:cNvPr id="165" name="Google Shape;165;p25"/>
          <p:cNvSpPr txBox="1"/>
          <p:nvPr>
            <p:ph idx="1" type="body"/>
          </p:nvPr>
        </p:nvSpPr>
        <p:spPr>
          <a:xfrm>
            <a:off x="311700" y="3701100"/>
            <a:ext cx="8307000" cy="12138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Technicalities</a:t>
            </a:r>
            <a:endParaRPr sz="1200">
              <a:highlight>
                <a:schemeClr val="lt1"/>
              </a:highlight>
            </a:endParaRPr>
          </a:p>
          <a:p>
            <a:pPr indent="-304800" lvl="0" marL="457200" rtl="0" algn="l">
              <a:spcBef>
                <a:spcPts val="1200"/>
              </a:spcBef>
              <a:spcAft>
                <a:spcPts val="0"/>
              </a:spcAft>
              <a:buSzPts val="1200"/>
              <a:buFont typeface="Roboto"/>
              <a:buChar char="●"/>
            </a:pPr>
            <a:r>
              <a:rPr lang="en" sz="1200">
                <a:highlight>
                  <a:schemeClr val="lt1"/>
                </a:highlight>
              </a:rPr>
              <a:t>The "airlock chamber" defined as a new room and added in the </a:t>
            </a:r>
            <a:r>
              <a:rPr i="1" lang="en" sz="1200">
                <a:highlight>
                  <a:schemeClr val="lt1"/>
                </a:highlight>
              </a:rPr>
              <a:t>object_relations</a:t>
            </a:r>
            <a:r>
              <a:rPr lang="en" sz="1200">
                <a:highlight>
                  <a:schemeClr val="lt1"/>
                </a:highlight>
              </a:rPr>
              <a:t> dictionary.</a:t>
            </a:r>
            <a:endParaRPr sz="1200">
              <a:highlight>
                <a:schemeClr val="lt1"/>
              </a:highlight>
            </a:endParaRPr>
          </a:p>
          <a:p>
            <a:pPr indent="-304800" lvl="0" marL="457200" rtl="0" algn="l">
              <a:spcBef>
                <a:spcPts val="0"/>
              </a:spcBef>
              <a:spcAft>
                <a:spcPts val="0"/>
              </a:spcAft>
              <a:buSzPts val="1200"/>
              <a:buFont typeface="Roboto"/>
              <a:buChar char="●"/>
            </a:pPr>
            <a:r>
              <a:rPr lang="en" sz="1200">
                <a:highlight>
                  <a:schemeClr val="lt1"/>
                </a:highlight>
              </a:rPr>
              <a:t>The </a:t>
            </a:r>
            <a:r>
              <a:rPr i="1" lang="en" sz="1200">
                <a:highlight>
                  <a:schemeClr val="lt1"/>
                </a:highlight>
              </a:rPr>
              <a:t>left_or_right</a:t>
            </a:r>
            <a:r>
              <a:rPr lang="en" sz="1200">
                <a:highlight>
                  <a:schemeClr val="lt1"/>
                </a:highlight>
              </a:rPr>
              <a:t> function is created to handle the player's choice in the airlock chamber. </a:t>
            </a:r>
            <a:endParaRPr sz="1200">
              <a:highlight>
                <a:schemeClr val="lt1"/>
              </a:highlight>
            </a:endParaRPr>
          </a:p>
          <a:p>
            <a:pPr indent="-304800" lvl="0" marL="457200" rtl="0" algn="l">
              <a:spcBef>
                <a:spcPts val="0"/>
              </a:spcBef>
              <a:spcAft>
                <a:spcPts val="0"/>
              </a:spcAft>
              <a:buSzPts val="1200"/>
              <a:buChar char="●"/>
            </a:pPr>
            <a:r>
              <a:rPr lang="en" sz="1200">
                <a:highlight>
                  <a:schemeClr val="lt1"/>
                </a:highlight>
              </a:rPr>
              <a:t>Boolean validation (returns “True” or “False” regarding the input entered by user).</a:t>
            </a:r>
            <a:endParaRPr sz="1200">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867100" y="20216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6000">
              <a:solidFill>
                <a:srgbClr val="FF7600"/>
              </a:solidFill>
              <a:highlight>
                <a:schemeClr val="lt1"/>
              </a:highlight>
            </a:endParaRPr>
          </a:p>
          <a:p>
            <a:pPr indent="0" lvl="0" marL="0" rtl="0" algn="l">
              <a:spcBef>
                <a:spcPts val="0"/>
              </a:spcBef>
              <a:spcAft>
                <a:spcPts val="0"/>
              </a:spcAft>
              <a:buNone/>
            </a:pPr>
            <a:r>
              <a:rPr lang="en" sz="6000">
                <a:solidFill>
                  <a:srgbClr val="FF7600"/>
                </a:solidFill>
                <a:highlight>
                  <a:schemeClr val="lt1"/>
                </a:highlight>
              </a:rPr>
              <a:t>Player experience enhancement</a:t>
            </a:r>
            <a:endParaRPr sz="6000">
              <a:solidFill>
                <a:srgbClr val="FF7600"/>
              </a:solidFill>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111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FF7600"/>
                </a:solidFill>
              </a:rPr>
              <a:t>    “Exit” action    </a:t>
            </a:r>
            <a:r>
              <a:rPr lang="en" sz="2800">
                <a:solidFill>
                  <a:srgbClr val="FF7600"/>
                </a:solidFill>
              </a:rPr>
              <a:t>by Amandine</a:t>
            </a:r>
            <a:endParaRPr>
              <a:solidFill>
                <a:srgbClr val="FF7600"/>
              </a:solidFill>
            </a:endParaRPr>
          </a:p>
        </p:txBody>
      </p:sp>
      <p:sp>
        <p:nvSpPr>
          <p:cNvPr id="176" name="Google Shape;176;p27"/>
          <p:cNvSpPr txBox="1"/>
          <p:nvPr>
            <p:ph idx="1" type="body"/>
          </p:nvPr>
        </p:nvSpPr>
        <p:spPr>
          <a:xfrm>
            <a:off x="311700" y="863275"/>
            <a:ext cx="8307000" cy="788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Description</a:t>
            </a:r>
            <a:endParaRPr b="1" sz="1500"/>
          </a:p>
          <a:p>
            <a:pPr indent="0" lvl="0" marL="0" rtl="0" algn="l">
              <a:spcBef>
                <a:spcPts val="1200"/>
              </a:spcBef>
              <a:spcAft>
                <a:spcPts val="1200"/>
              </a:spcAft>
              <a:buNone/>
            </a:pPr>
            <a:r>
              <a:rPr lang="en" sz="1200">
                <a:highlight>
                  <a:schemeClr val="lt1"/>
                </a:highlight>
                <a:latin typeface="Roboto"/>
                <a:ea typeface="Roboto"/>
                <a:cs typeface="Roboto"/>
                <a:sym typeface="Roboto"/>
              </a:rPr>
              <a:t>The "exit function" is a newly added element that enables players to exit the game at any time.</a:t>
            </a:r>
            <a:endParaRPr sz="1500">
              <a:highlight>
                <a:schemeClr val="lt1"/>
              </a:highlight>
            </a:endParaRPr>
          </a:p>
        </p:txBody>
      </p:sp>
      <p:sp>
        <p:nvSpPr>
          <p:cNvPr id="177" name="Google Shape;177;p27"/>
          <p:cNvSpPr txBox="1"/>
          <p:nvPr>
            <p:ph idx="1" type="body"/>
          </p:nvPr>
        </p:nvSpPr>
        <p:spPr>
          <a:xfrm>
            <a:off x="311700" y="1778796"/>
            <a:ext cx="8307000" cy="7887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 What's great about this feature?</a:t>
            </a:r>
            <a:endParaRPr b="1" sz="1500"/>
          </a:p>
          <a:p>
            <a:pPr indent="-304800" lvl="0" marL="457200" rtl="0" algn="l">
              <a:spcBef>
                <a:spcPts val="1200"/>
              </a:spcBef>
              <a:spcAft>
                <a:spcPts val="0"/>
              </a:spcAft>
              <a:buSzPts val="1200"/>
              <a:buChar char="●"/>
            </a:pPr>
            <a:r>
              <a:rPr lang="en" sz="1200">
                <a:highlight>
                  <a:schemeClr val="lt1"/>
                </a:highlight>
              </a:rPr>
              <a:t>Offers players more flexibility in  the game.</a:t>
            </a:r>
            <a:endParaRPr sz="1200">
              <a:highlight>
                <a:schemeClr val="lt1"/>
              </a:highlight>
            </a:endParaRPr>
          </a:p>
        </p:txBody>
      </p:sp>
      <p:sp>
        <p:nvSpPr>
          <p:cNvPr id="178" name="Google Shape;178;p27"/>
          <p:cNvSpPr txBox="1"/>
          <p:nvPr>
            <p:ph idx="1" type="body"/>
          </p:nvPr>
        </p:nvSpPr>
        <p:spPr>
          <a:xfrm>
            <a:off x="311700" y="2710500"/>
            <a:ext cx="8307000" cy="14262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Technicalities</a:t>
            </a:r>
            <a:endParaRPr sz="1200">
              <a:highlight>
                <a:schemeClr val="lt1"/>
              </a:highlight>
            </a:endParaRPr>
          </a:p>
          <a:p>
            <a:pPr indent="-304800" lvl="0" marL="457200" rtl="0" algn="l">
              <a:spcBef>
                <a:spcPts val="1200"/>
              </a:spcBef>
              <a:spcAft>
                <a:spcPts val="0"/>
              </a:spcAft>
              <a:buClr>
                <a:schemeClr val="dk1"/>
              </a:buClr>
              <a:buSzPts val="1200"/>
              <a:buFont typeface="Open Sans"/>
              <a:buChar char="●"/>
            </a:pPr>
            <a:r>
              <a:rPr i="1" lang="en" sz="1200">
                <a:highlight>
                  <a:schemeClr val="lt1"/>
                </a:highlight>
              </a:rPr>
              <a:t>exit_game</a:t>
            </a:r>
            <a:r>
              <a:rPr lang="en" sz="1200">
                <a:highlight>
                  <a:schemeClr val="lt1"/>
                </a:highlight>
              </a:rPr>
              <a:t> function is implemented as a part of the game's control flow.</a:t>
            </a:r>
            <a:endParaRPr sz="1200">
              <a:highlight>
                <a:schemeClr val="lt1"/>
              </a:highlight>
            </a:endParaRPr>
          </a:p>
          <a:p>
            <a:pPr indent="-304800" lvl="0" marL="457200" rtl="0" algn="l">
              <a:spcBef>
                <a:spcPts val="0"/>
              </a:spcBef>
              <a:spcAft>
                <a:spcPts val="0"/>
              </a:spcAft>
              <a:buClr>
                <a:schemeClr val="dk1"/>
              </a:buClr>
              <a:buSzPts val="1200"/>
              <a:buFont typeface="Open Sans"/>
              <a:buChar char="●"/>
            </a:pPr>
            <a:r>
              <a:rPr lang="en" sz="1200">
                <a:highlight>
                  <a:schemeClr val="lt1"/>
                </a:highlight>
              </a:rPr>
              <a:t>Added to the </a:t>
            </a:r>
            <a:r>
              <a:rPr i="1" lang="en" sz="1200">
                <a:highlight>
                  <a:schemeClr val="lt1"/>
                </a:highlight>
              </a:rPr>
              <a:t>play_room </a:t>
            </a:r>
            <a:r>
              <a:rPr lang="en" sz="1200">
                <a:highlight>
                  <a:schemeClr val="lt1"/>
                </a:highlight>
              </a:rPr>
              <a:t>function, next to examine or explore as intended actions.</a:t>
            </a:r>
            <a:endParaRPr sz="1200">
              <a:highlight>
                <a:schemeClr val="lt1"/>
              </a:highlight>
            </a:endParaRPr>
          </a:p>
          <a:p>
            <a:pPr indent="-304800" lvl="0" marL="457200" rtl="0" algn="l">
              <a:spcBef>
                <a:spcPts val="0"/>
              </a:spcBef>
              <a:spcAft>
                <a:spcPts val="0"/>
              </a:spcAft>
              <a:buClr>
                <a:schemeClr val="dk1"/>
              </a:buClr>
              <a:buSzPts val="1200"/>
              <a:buFont typeface="Open Sans"/>
              <a:buChar char="●"/>
            </a:pPr>
            <a:r>
              <a:rPr lang="en" sz="1200">
                <a:highlight>
                  <a:schemeClr val="lt1"/>
                </a:highlight>
              </a:rPr>
              <a:t>It presents players with a choice to either exit the game or continue playing.</a:t>
            </a:r>
            <a:endParaRPr sz="1200">
              <a:highlight>
                <a:schemeClr val="lt1"/>
              </a:highlight>
            </a:endParaRPr>
          </a:p>
          <a:p>
            <a:pPr indent="-304800" lvl="0" marL="457200" rtl="0" algn="l">
              <a:spcBef>
                <a:spcPts val="0"/>
              </a:spcBef>
              <a:spcAft>
                <a:spcPts val="0"/>
              </a:spcAft>
              <a:buClr>
                <a:schemeClr val="dk1"/>
              </a:buClr>
              <a:buSzPts val="1200"/>
              <a:buFont typeface="Open Sans"/>
              <a:buChar char="●"/>
            </a:pPr>
            <a:r>
              <a:rPr lang="en" sz="1200">
                <a:highlight>
                  <a:schemeClr val="lt1"/>
                </a:highlight>
              </a:rPr>
              <a:t>If the player chooses to exit, a courteous message is displayed.</a:t>
            </a:r>
            <a:endParaRPr sz="1150">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111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FF7600"/>
                </a:solidFill>
              </a:rPr>
              <a:t>    Background music + Narrative    </a:t>
            </a:r>
            <a:r>
              <a:rPr lang="en" sz="2800">
                <a:solidFill>
                  <a:srgbClr val="FF7600"/>
                </a:solidFill>
              </a:rPr>
              <a:t>by Orange team</a:t>
            </a:r>
            <a:endParaRPr>
              <a:solidFill>
                <a:srgbClr val="FF7600"/>
              </a:solidFill>
            </a:endParaRPr>
          </a:p>
        </p:txBody>
      </p:sp>
      <p:sp>
        <p:nvSpPr>
          <p:cNvPr id="184" name="Google Shape;184;p28"/>
          <p:cNvSpPr txBox="1"/>
          <p:nvPr>
            <p:ph idx="1" type="body"/>
          </p:nvPr>
        </p:nvSpPr>
        <p:spPr>
          <a:xfrm>
            <a:off x="311700" y="863275"/>
            <a:ext cx="4035000" cy="10011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Description</a:t>
            </a:r>
            <a:endParaRPr b="1" sz="1500"/>
          </a:p>
          <a:p>
            <a:pPr indent="0" lvl="0" marL="0" rtl="0" algn="l">
              <a:spcBef>
                <a:spcPts val="1200"/>
              </a:spcBef>
              <a:spcAft>
                <a:spcPts val="1200"/>
              </a:spcAft>
              <a:buNone/>
            </a:pPr>
            <a:r>
              <a:rPr lang="en" sz="1200">
                <a:highlight>
                  <a:schemeClr val="lt1"/>
                </a:highlight>
              </a:rPr>
              <a:t>The addition of background music ("Space Chillout" track).</a:t>
            </a:r>
            <a:endParaRPr sz="1500">
              <a:highlight>
                <a:schemeClr val="lt1"/>
              </a:highlight>
            </a:endParaRPr>
          </a:p>
        </p:txBody>
      </p:sp>
      <p:sp>
        <p:nvSpPr>
          <p:cNvPr id="185" name="Google Shape;185;p28"/>
          <p:cNvSpPr txBox="1"/>
          <p:nvPr>
            <p:ph idx="1" type="body"/>
          </p:nvPr>
        </p:nvSpPr>
        <p:spPr>
          <a:xfrm>
            <a:off x="311700" y="1931200"/>
            <a:ext cx="4035000" cy="9237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 What's great about this feature?</a:t>
            </a:r>
            <a:endParaRPr b="1" sz="1500"/>
          </a:p>
          <a:p>
            <a:pPr indent="0" lvl="0" marL="0" rtl="0" algn="l">
              <a:spcBef>
                <a:spcPts val="1200"/>
              </a:spcBef>
              <a:spcAft>
                <a:spcPts val="1200"/>
              </a:spcAft>
              <a:buNone/>
            </a:pPr>
            <a:r>
              <a:rPr lang="en" sz="1200">
                <a:highlight>
                  <a:schemeClr val="lt1"/>
                </a:highlight>
              </a:rPr>
              <a:t>Enhances the game's narrative and player’s i</a:t>
            </a:r>
            <a:r>
              <a:rPr lang="en" sz="1200">
                <a:highlight>
                  <a:schemeClr val="lt1"/>
                </a:highlight>
              </a:rPr>
              <a:t>mmersive experience.</a:t>
            </a:r>
            <a:endParaRPr sz="1200">
              <a:highlight>
                <a:schemeClr val="lt1"/>
              </a:highlight>
            </a:endParaRPr>
          </a:p>
        </p:txBody>
      </p:sp>
      <p:sp>
        <p:nvSpPr>
          <p:cNvPr id="186" name="Google Shape;186;p28"/>
          <p:cNvSpPr txBox="1"/>
          <p:nvPr>
            <p:ph idx="1" type="body"/>
          </p:nvPr>
        </p:nvSpPr>
        <p:spPr>
          <a:xfrm>
            <a:off x="311700" y="2939100"/>
            <a:ext cx="4035000" cy="18510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Technicalities</a:t>
            </a:r>
            <a:endParaRPr sz="1200">
              <a:highlight>
                <a:schemeClr val="lt1"/>
              </a:highlight>
            </a:endParaRPr>
          </a:p>
          <a:p>
            <a:pPr indent="-304800" lvl="0" marL="457200" rtl="0" algn="l">
              <a:spcBef>
                <a:spcPts val="1200"/>
              </a:spcBef>
              <a:spcAft>
                <a:spcPts val="0"/>
              </a:spcAft>
              <a:buClr>
                <a:schemeClr val="dk1"/>
              </a:buClr>
              <a:buSzPts val="1200"/>
              <a:buFont typeface="Open Sans"/>
              <a:buChar char="●"/>
            </a:pPr>
            <a:r>
              <a:rPr lang="en" sz="1200">
                <a:highlight>
                  <a:schemeClr val="lt1"/>
                </a:highlight>
              </a:rPr>
              <a:t>The Pygame library is integrated to enable the incorporation of background music within the game.</a:t>
            </a:r>
            <a:endParaRPr sz="1200">
              <a:highlight>
                <a:schemeClr val="lt1"/>
              </a:highlight>
            </a:endParaRPr>
          </a:p>
          <a:p>
            <a:pPr indent="-304800" lvl="0" marL="457200" rtl="0" algn="l">
              <a:spcBef>
                <a:spcPts val="0"/>
              </a:spcBef>
              <a:spcAft>
                <a:spcPts val="0"/>
              </a:spcAft>
              <a:buClr>
                <a:schemeClr val="dk1"/>
              </a:buClr>
              <a:buSzPts val="1200"/>
              <a:buFont typeface="Open Sans"/>
              <a:buChar char="●"/>
            </a:pPr>
            <a:r>
              <a:rPr lang="en" sz="1200">
                <a:highlight>
                  <a:schemeClr val="lt1"/>
                </a:highlight>
              </a:rPr>
              <a:t>The music is set to loop continuously, ensuring a consistent audio backdrop throughout the game.</a:t>
            </a:r>
            <a:endParaRPr sz="1150">
              <a:highlight>
                <a:schemeClr val="lt1"/>
              </a:highlight>
            </a:endParaRPr>
          </a:p>
        </p:txBody>
      </p:sp>
      <p:sp>
        <p:nvSpPr>
          <p:cNvPr id="187" name="Google Shape;187;p28"/>
          <p:cNvSpPr txBox="1"/>
          <p:nvPr>
            <p:ph idx="1" type="body"/>
          </p:nvPr>
        </p:nvSpPr>
        <p:spPr>
          <a:xfrm>
            <a:off x="4572000" y="847100"/>
            <a:ext cx="4035000" cy="10011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Description</a:t>
            </a:r>
            <a:endParaRPr b="1" sz="1500"/>
          </a:p>
          <a:p>
            <a:pPr indent="0" lvl="0" marL="0" rtl="0" algn="l">
              <a:spcBef>
                <a:spcPts val="1200"/>
              </a:spcBef>
              <a:spcAft>
                <a:spcPts val="1200"/>
              </a:spcAft>
              <a:buNone/>
            </a:pPr>
            <a:r>
              <a:rPr lang="en" sz="1200">
                <a:highlight>
                  <a:schemeClr val="lt1"/>
                </a:highlight>
              </a:rPr>
              <a:t>The game's narrative, furniture, and rooms have been adapted to the space theme.</a:t>
            </a:r>
            <a:endParaRPr sz="1500">
              <a:highlight>
                <a:schemeClr val="lt1"/>
              </a:highlight>
            </a:endParaRPr>
          </a:p>
        </p:txBody>
      </p:sp>
      <p:sp>
        <p:nvSpPr>
          <p:cNvPr id="188" name="Google Shape;188;p28"/>
          <p:cNvSpPr txBox="1"/>
          <p:nvPr>
            <p:ph idx="1" type="body"/>
          </p:nvPr>
        </p:nvSpPr>
        <p:spPr>
          <a:xfrm>
            <a:off x="4578900" y="1931200"/>
            <a:ext cx="4035000" cy="9237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 What's great about this feature?</a:t>
            </a:r>
            <a:endParaRPr b="1" sz="1500"/>
          </a:p>
          <a:p>
            <a:pPr indent="0" lvl="0" marL="0" rtl="0" algn="l">
              <a:spcBef>
                <a:spcPts val="1200"/>
              </a:spcBef>
              <a:spcAft>
                <a:spcPts val="1200"/>
              </a:spcAft>
              <a:buNone/>
            </a:pPr>
            <a:r>
              <a:rPr lang="en" sz="1200">
                <a:highlight>
                  <a:schemeClr val="lt1"/>
                </a:highlight>
              </a:rPr>
              <a:t>Allows to deliver a consistent and compelling story, and enhances the player's immersion.</a:t>
            </a:r>
            <a:endParaRPr sz="1200">
              <a:highlight>
                <a:schemeClr val="lt1"/>
              </a:highlight>
            </a:endParaRPr>
          </a:p>
        </p:txBody>
      </p:sp>
      <p:sp>
        <p:nvSpPr>
          <p:cNvPr id="189" name="Google Shape;189;p28"/>
          <p:cNvSpPr txBox="1"/>
          <p:nvPr>
            <p:ph idx="1" type="body"/>
          </p:nvPr>
        </p:nvSpPr>
        <p:spPr>
          <a:xfrm>
            <a:off x="4578900" y="2937900"/>
            <a:ext cx="4035000" cy="16386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Technicalities</a:t>
            </a:r>
            <a:endParaRPr sz="1200">
              <a:highlight>
                <a:schemeClr val="lt1"/>
              </a:highlight>
            </a:endParaRPr>
          </a:p>
          <a:p>
            <a:pPr indent="-304800" lvl="0" marL="457200" rtl="0" algn="l">
              <a:spcBef>
                <a:spcPts val="1200"/>
              </a:spcBef>
              <a:spcAft>
                <a:spcPts val="0"/>
              </a:spcAft>
              <a:buClr>
                <a:schemeClr val="dk1"/>
              </a:buClr>
              <a:buSzPts val="1200"/>
              <a:buFont typeface="Open Sans"/>
              <a:buChar char="●"/>
            </a:pPr>
            <a:r>
              <a:rPr lang="en" sz="1200">
                <a:highlight>
                  <a:schemeClr val="lt1"/>
                </a:highlight>
              </a:rPr>
              <a:t>Refining the in-game text and dialogues to match the sales pitch.</a:t>
            </a:r>
            <a:endParaRPr sz="1200">
              <a:highlight>
                <a:schemeClr val="lt1"/>
              </a:highlight>
            </a:endParaRPr>
          </a:p>
          <a:p>
            <a:pPr indent="-304800" lvl="0" marL="457200" rtl="0" algn="l">
              <a:spcBef>
                <a:spcPts val="0"/>
              </a:spcBef>
              <a:spcAft>
                <a:spcPts val="0"/>
              </a:spcAft>
              <a:buClr>
                <a:schemeClr val="dk1"/>
              </a:buClr>
              <a:buSzPts val="1200"/>
              <a:buFont typeface="Open Sans"/>
              <a:buChar char="●"/>
            </a:pPr>
            <a:r>
              <a:rPr lang="en" sz="1200">
                <a:highlight>
                  <a:schemeClr val="lt1"/>
                </a:highlight>
              </a:rPr>
              <a:t>Furniture and room elements are adjusted to fit seamlessly into the game's space-themed environment.</a:t>
            </a:r>
            <a:endParaRPr sz="1200">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FF7600"/>
                </a:solidFill>
              </a:rPr>
              <a:t>Future Improvements</a:t>
            </a:r>
            <a:endParaRPr>
              <a:solidFill>
                <a:srgbClr val="FF7600"/>
              </a:solidFill>
            </a:endParaRPr>
          </a:p>
        </p:txBody>
      </p:sp>
      <p:sp>
        <p:nvSpPr>
          <p:cNvPr id="195" name="Google Shape;195;p29"/>
          <p:cNvSpPr txBox="1"/>
          <p:nvPr>
            <p:ph idx="1" type="body"/>
          </p:nvPr>
        </p:nvSpPr>
        <p:spPr>
          <a:xfrm>
            <a:off x="4495800" y="1299625"/>
            <a:ext cx="4351200" cy="34170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600"/>
              </a:spcBef>
              <a:spcAft>
                <a:spcPts val="0"/>
              </a:spcAft>
              <a:buNone/>
            </a:pPr>
            <a:r>
              <a:rPr b="1" lang="en" sz="1500"/>
              <a:t>Functional</a:t>
            </a:r>
            <a:endParaRPr sz="1500"/>
          </a:p>
          <a:p>
            <a:pPr indent="-323850" lvl="0" marL="457200" rtl="0" algn="l">
              <a:lnSpc>
                <a:spcPct val="100000"/>
              </a:lnSpc>
              <a:spcBef>
                <a:spcPts val="600"/>
              </a:spcBef>
              <a:spcAft>
                <a:spcPts val="0"/>
              </a:spcAft>
              <a:buClr>
                <a:srgbClr val="374151"/>
              </a:buClr>
              <a:buSzPts val="1500"/>
              <a:buFont typeface="Roboto"/>
              <a:buChar char="●"/>
            </a:pPr>
            <a:r>
              <a:rPr lang="en" sz="1500"/>
              <a:t>Add timer to limit escape time</a:t>
            </a:r>
            <a:endParaRPr sz="1500"/>
          </a:p>
          <a:p>
            <a:pPr indent="-323850" lvl="0" marL="457200" rtl="0" algn="l">
              <a:lnSpc>
                <a:spcPct val="100000"/>
              </a:lnSpc>
              <a:spcBef>
                <a:spcPts val="600"/>
              </a:spcBef>
              <a:spcAft>
                <a:spcPts val="0"/>
              </a:spcAft>
              <a:buClr>
                <a:srgbClr val="374151"/>
              </a:buClr>
              <a:buSzPts val="1500"/>
              <a:buFont typeface="Roboto"/>
              <a:buChar char="●"/>
            </a:pPr>
            <a:r>
              <a:rPr lang="en" sz="1500"/>
              <a:t>Add more different keys and remove door indication (a,b,c,d)</a:t>
            </a:r>
            <a:endParaRPr sz="1500"/>
          </a:p>
          <a:p>
            <a:pPr indent="-323850" lvl="0" marL="457200" rtl="0" algn="l">
              <a:lnSpc>
                <a:spcPct val="100000"/>
              </a:lnSpc>
              <a:spcBef>
                <a:spcPts val="600"/>
              </a:spcBef>
              <a:spcAft>
                <a:spcPts val="0"/>
              </a:spcAft>
              <a:buClr>
                <a:srgbClr val="374151"/>
              </a:buClr>
              <a:buSzPts val="1500"/>
              <a:buFont typeface="Roboto"/>
              <a:buChar char="●"/>
            </a:pPr>
            <a:r>
              <a:rPr lang="en" sz="1500"/>
              <a:t>Shuffle keys and furniture around after each game to have new scenario</a:t>
            </a:r>
            <a:endParaRPr sz="1500"/>
          </a:p>
          <a:p>
            <a:pPr indent="-323850" lvl="0" marL="457200" rtl="0" algn="l">
              <a:lnSpc>
                <a:spcPct val="100000"/>
              </a:lnSpc>
              <a:spcBef>
                <a:spcPts val="600"/>
              </a:spcBef>
              <a:spcAft>
                <a:spcPts val="0"/>
              </a:spcAft>
              <a:buClr>
                <a:srgbClr val="374151"/>
              </a:buClr>
              <a:buSzPts val="1500"/>
              <a:buFont typeface="Roboto"/>
              <a:buChar char="●"/>
            </a:pPr>
            <a:r>
              <a:rPr lang="en" sz="1500"/>
              <a:t>Add more rooms and levels</a:t>
            </a:r>
            <a:endParaRPr sz="1500"/>
          </a:p>
          <a:p>
            <a:pPr indent="-323850" lvl="0" marL="457200" rtl="0" algn="l">
              <a:lnSpc>
                <a:spcPct val="100000"/>
              </a:lnSpc>
              <a:spcBef>
                <a:spcPts val="600"/>
              </a:spcBef>
              <a:spcAft>
                <a:spcPts val="0"/>
              </a:spcAft>
              <a:buClr>
                <a:srgbClr val="374151"/>
              </a:buClr>
              <a:buSzPts val="1500"/>
              <a:buFont typeface="Roboto"/>
              <a:buChar char="●"/>
            </a:pPr>
            <a:r>
              <a:rPr lang="en" sz="1500"/>
              <a:t>Gather the coins along the game to use them during future space trip</a:t>
            </a:r>
            <a:endParaRPr sz="1500"/>
          </a:p>
          <a:p>
            <a:pPr indent="-323850" lvl="0" marL="457200" rtl="0" algn="l">
              <a:lnSpc>
                <a:spcPct val="100000"/>
              </a:lnSpc>
              <a:spcBef>
                <a:spcPts val="600"/>
              </a:spcBef>
              <a:spcAft>
                <a:spcPts val="600"/>
              </a:spcAft>
              <a:buClr>
                <a:srgbClr val="374151"/>
              </a:buClr>
              <a:buSzPts val="1500"/>
              <a:buFont typeface="Roboto"/>
              <a:buChar char="●"/>
            </a:pPr>
            <a:r>
              <a:rPr lang="en" sz="1500"/>
              <a:t>Implement error handling to gracefully manage unexpected user inputs or potential exceptions</a:t>
            </a:r>
            <a:endParaRPr sz="1500"/>
          </a:p>
        </p:txBody>
      </p:sp>
      <p:sp>
        <p:nvSpPr>
          <p:cNvPr id="196" name="Google Shape;196;p29"/>
          <p:cNvSpPr txBox="1"/>
          <p:nvPr>
            <p:ph idx="1" type="body"/>
          </p:nvPr>
        </p:nvSpPr>
        <p:spPr>
          <a:xfrm>
            <a:off x="261325" y="1299625"/>
            <a:ext cx="4135200" cy="34170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b="1" lang="en" sz="1500"/>
              <a:t>Aesthetic</a:t>
            </a:r>
            <a:endParaRPr sz="1500"/>
          </a:p>
          <a:p>
            <a:pPr indent="-323850" lvl="0" marL="457200" rtl="0" algn="l">
              <a:lnSpc>
                <a:spcPct val="100000"/>
              </a:lnSpc>
              <a:spcBef>
                <a:spcPts val="600"/>
              </a:spcBef>
              <a:spcAft>
                <a:spcPts val="0"/>
              </a:spcAft>
              <a:buClr>
                <a:srgbClr val="374151"/>
              </a:buClr>
              <a:buSzPts val="1500"/>
              <a:buFont typeface="Roboto"/>
              <a:buChar char="●"/>
            </a:pPr>
            <a:r>
              <a:rPr lang="en" sz="1500"/>
              <a:t>Add </a:t>
            </a:r>
            <a:r>
              <a:rPr lang="en" sz="1500"/>
              <a:t>sounds for actions</a:t>
            </a:r>
            <a:endParaRPr sz="1500"/>
          </a:p>
          <a:p>
            <a:pPr indent="-323850" lvl="0" marL="457200" rtl="0" algn="l">
              <a:lnSpc>
                <a:spcPct val="100000"/>
              </a:lnSpc>
              <a:spcBef>
                <a:spcPts val="600"/>
              </a:spcBef>
              <a:spcAft>
                <a:spcPts val="0"/>
              </a:spcAft>
              <a:buClr>
                <a:srgbClr val="374151"/>
              </a:buClr>
              <a:buSzPts val="1500"/>
              <a:buFont typeface="Roboto"/>
              <a:buChar char="●"/>
            </a:pPr>
            <a:r>
              <a:rPr lang="en" sz="1500"/>
              <a:t>Add pictures for furniture and rooms</a:t>
            </a:r>
            <a:endParaRPr sz="1500"/>
          </a:p>
          <a:p>
            <a:pPr indent="-323850" lvl="0" marL="457200" marR="0" rtl="0" algn="l">
              <a:lnSpc>
                <a:spcPct val="100000"/>
              </a:lnSpc>
              <a:spcBef>
                <a:spcPts val="600"/>
              </a:spcBef>
              <a:spcAft>
                <a:spcPts val="0"/>
              </a:spcAft>
              <a:buClr>
                <a:srgbClr val="374151"/>
              </a:buClr>
              <a:buSzPts val="1500"/>
              <a:buFont typeface="Roboto"/>
              <a:buChar char="●"/>
            </a:pPr>
            <a:r>
              <a:rPr lang="en" sz="1500"/>
              <a:t>Add game map/floorplan to see current location</a:t>
            </a:r>
            <a:endParaRPr sz="1500"/>
          </a:p>
          <a:p>
            <a:pPr indent="-323850" lvl="0" marL="457200" rtl="0" algn="l">
              <a:lnSpc>
                <a:spcPct val="100000"/>
              </a:lnSpc>
              <a:spcBef>
                <a:spcPts val="600"/>
              </a:spcBef>
              <a:spcAft>
                <a:spcPts val="0"/>
              </a:spcAft>
              <a:buClr>
                <a:srgbClr val="374151"/>
              </a:buClr>
              <a:buSzPts val="1500"/>
              <a:buFont typeface="Roboto"/>
              <a:buChar char="●"/>
            </a:pPr>
            <a:r>
              <a:rPr lang="en" sz="1500"/>
              <a:t>Format instructions (Fonts, lines spacing, etc) to look more clear</a:t>
            </a:r>
            <a:endParaRPr sz="1500"/>
          </a:p>
          <a:p>
            <a:pPr indent="0" lvl="0" marL="457200" rtl="0" algn="l">
              <a:lnSpc>
                <a:spcPct val="100000"/>
              </a:lnSpc>
              <a:spcBef>
                <a:spcPts val="600"/>
              </a:spcBef>
              <a:spcAft>
                <a:spcPts val="0"/>
              </a:spcAft>
              <a:buNone/>
            </a:pPr>
            <a:r>
              <a:t/>
            </a:r>
            <a:endParaRPr sz="1500"/>
          </a:p>
          <a:p>
            <a:pPr indent="0" lvl="0" marL="457200" rtl="0" algn="l">
              <a:lnSpc>
                <a:spcPct val="100000"/>
              </a:lnSpc>
              <a:spcBef>
                <a:spcPts val="600"/>
              </a:spcBef>
              <a:spcAft>
                <a:spcPts val="0"/>
              </a:spcAft>
              <a:buNone/>
            </a:pPr>
            <a:r>
              <a:t/>
            </a:r>
            <a:endParaRPr sz="1500"/>
          </a:p>
          <a:p>
            <a:pPr indent="0" lvl="0" marL="0" rtl="0" algn="l">
              <a:lnSpc>
                <a:spcPct val="100000"/>
              </a:lnSpc>
              <a:spcBef>
                <a:spcPts val="600"/>
              </a:spcBef>
              <a:spcAft>
                <a:spcPts val="0"/>
              </a:spcAft>
              <a:buNone/>
            </a:pPr>
            <a:r>
              <a:t/>
            </a:r>
            <a:endParaRPr sz="1500"/>
          </a:p>
          <a:p>
            <a:pPr indent="0" lvl="0" marL="457200" rtl="0" algn="l">
              <a:lnSpc>
                <a:spcPct val="100000"/>
              </a:lnSpc>
              <a:spcBef>
                <a:spcPts val="600"/>
              </a:spcBef>
              <a:spcAft>
                <a:spcPts val="60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FF7600"/>
                </a:solidFill>
              </a:rPr>
              <a:t>Index</a:t>
            </a:r>
            <a:endParaRPr>
              <a:solidFill>
                <a:srgbClr val="FF7600"/>
              </a:solidFill>
            </a:endParaRPr>
          </a:p>
        </p:txBody>
      </p:sp>
      <p:sp>
        <p:nvSpPr>
          <p:cNvPr id="72" name="Google Shape;72;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AutoNum type="arabicPeriod"/>
            </a:pPr>
            <a:r>
              <a:rPr lang="en"/>
              <a:t>Escape room game overview</a:t>
            </a:r>
            <a:endParaRPr/>
          </a:p>
          <a:p>
            <a:pPr indent="-342900" lvl="0" marL="457200" rtl="0" algn="l">
              <a:lnSpc>
                <a:spcPct val="150000"/>
              </a:lnSpc>
              <a:spcBef>
                <a:spcPts val="0"/>
              </a:spcBef>
              <a:spcAft>
                <a:spcPts val="0"/>
              </a:spcAft>
              <a:buSzPts val="1800"/>
              <a:buAutoNum type="arabicPeriod"/>
            </a:pPr>
            <a:r>
              <a:rPr lang="en"/>
              <a:t>Features + Demo</a:t>
            </a:r>
            <a:endParaRPr/>
          </a:p>
          <a:p>
            <a:pPr indent="-342900" lvl="0" marL="457200" rtl="0" algn="l">
              <a:lnSpc>
                <a:spcPct val="150000"/>
              </a:lnSpc>
              <a:spcBef>
                <a:spcPts val="0"/>
              </a:spcBef>
              <a:spcAft>
                <a:spcPts val="0"/>
              </a:spcAft>
              <a:buSzPts val="1800"/>
              <a:buAutoNum type="arabicPeriod"/>
            </a:pPr>
            <a:r>
              <a:rPr lang="en"/>
              <a:t>Technicalities</a:t>
            </a:r>
            <a:endParaRPr/>
          </a:p>
          <a:p>
            <a:pPr indent="-342900" lvl="0" marL="457200" rtl="0" algn="l">
              <a:lnSpc>
                <a:spcPct val="150000"/>
              </a:lnSpc>
              <a:spcBef>
                <a:spcPts val="0"/>
              </a:spcBef>
              <a:spcAft>
                <a:spcPts val="0"/>
              </a:spcAft>
              <a:buSzPts val="1800"/>
              <a:buAutoNum type="arabicPeriod"/>
            </a:pPr>
            <a:r>
              <a:rPr lang="en"/>
              <a:t>Future improvements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236275" y="16590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FF7600"/>
                </a:solidFill>
              </a:rPr>
              <a:t>The adventure</a:t>
            </a:r>
            <a:endParaRPr>
              <a:solidFill>
                <a:srgbClr val="FF7600"/>
              </a:solidFill>
            </a:endParaRPr>
          </a:p>
        </p:txBody>
      </p:sp>
      <p:sp>
        <p:nvSpPr>
          <p:cNvPr id="78" name="Google Shape;78;p15"/>
          <p:cNvSpPr txBox="1"/>
          <p:nvPr>
            <p:ph idx="1" type="body"/>
          </p:nvPr>
        </p:nvSpPr>
        <p:spPr>
          <a:xfrm>
            <a:off x="236275" y="2797425"/>
            <a:ext cx="2453400" cy="190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        </a:t>
            </a:r>
            <a:r>
              <a:rPr b="1" lang="en" sz="2700">
                <a:solidFill>
                  <a:srgbClr val="FF7600"/>
                </a:solidFill>
              </a:rPr>
              <a:t>WHO</a:t>
            </a:r>
            <a:endParaRPr b="1" sz="2700">
              <a:solidFill>
                <a:srgbClr val="FF7600"/>
              </a:solidFill>
            </a:endParaRPr>
          </a:p>
          <a:p>
            <a:pPr indent="-304800" lvl="0" marL="457200" rtl="0" algn="l">
              <a:spcBef>
                <a:spcPts val="1200"/>
              </a:spcBef>
              <a:spcAft>
                <a:spcPts val="0"/>
              </a:spcAft>
              <a:buSzPts val="1200"/>
              <a:buChar char="★"/>
            </a:pPr>
            <a:r>
              <a:rPr lang="en" sz="1200"/>
              <a:t>Curious about the universe</a:t>
            </a:r>
            <a:endParaRPr sz="1200"/>
          </a:p>
          <a:p>
            <a:pPr indent="-304800" lvl="0" marL="457200" rtl="0" algn="l">
              <a:spcBef>
                <a:spcPts val="0"/>
              </a:spcBef>
              <a:spcAft>
                <a:spcPts val="0"/>
              </a:spcAft>
              <a:buSzPts val="1200"/>
              <a:buChar char="★"/>
            </a:pPr>
            <a:r>
              <a:rPr lang="en" sz="1200"/>
              <a:t>Passion for exploration</a:t>
            </a:r>
            <a:endParaRPr sz="1200"/>
          </a:p>
          <a:p>
            <a:pPr indent="-304800" lvl="0" marL="457200" rtl="0" algn="l">
              <a:spcBef>
                <a:spcPts val="0"/>
              </a:spcBef>
              <a:spcAft>
                <a:spcPts val="0"/>
              </a:spcAft>
              <a:buSzPts val="1200"/>
              <a:buChar char="★"/>
            </a:pPr>
            <a:r>
              <a:rPr lang="en" sz="1200"/>
              <a:t>Don’t care about gravity</a:t>
            </a:r>
            <a:endParaRPr sz="1200"/>
          </a:p>
        </p:txBody>
      </p:sp>
      <p:pic>
        <p:nvPicPr>
          <p:cNvPr id="79" name="Google Shape;79;p15"/>
          <p:cNvPicPr preferRelativeResize="0"/>
          <p:nvPr/>
        </p:nvPicPr>
        <p:blipFill>
          <a:blip r:embed="rId3">
            <a:alphaModFix/>
          </a:blip>
          <a:stretch>
            <a:fillRect/>
          </a:stretch>
        </p:blipFill>
        <p:spPr>
          <a:xfrm>
            <a:off x="483150" y="1302738"/>
            <a:ext cx="1542100" cy="1386613"/>
          </a:xfrm>
          <a:prstGeom prst="rect">
            <a:avLst/>
          </a:prstGeom>
          <a:noFill/>
          <a:ln>
            <a:noFill/>
          </a:ln>
        </p:spPr>
      </p:pic>
      <p:pic>
        <p:nvPicPr>
          <p:cNvPr id="80" name="Google Shape;80;p15"/>
          <p:cNvPicPr preferRelativeResize="0"/>
          <p:nvPr/>
        </p:nvPicPr>
        <p:blipFill>
          <a:blip r:embed="rId4">
            <a:alphaModFix/>
          </a:blip>
          <a:stretch>
            <a:fillRect/>
          </a:stretch>
        </p:blipFill>
        <p:spPr>
          <a:xfrm>
            <a:off x="3139627" y="1425826"/>
            <a:ext cx="2037221" cy="1145926"/>
          </a:xfrm>
          <a:prstGeom prst="rect">
            <a:avLst/>
          </a:prstGeom>
          <a:noFill/>
          <a:ln>
            <a:noFill/>
          </a:ln>
        </p:spPr>
      </p:pic>
      <p:sp>
        <p:nvSpPr>
          <p:cNvPr id="81" name="Google Shape;81;p15"/>
          <p:cNvSpPr txBox="1"/>
          <p:nvPr>
            <p:ph idx="1" type="body"/>
          </p:nvPr>
        </p:nvSpPr>
        <p:spPr>
          <a:xfrm>
            <a:off x="2931525" y="2850350"/>
            <a:ext cx="2887500" cy="1906800"/>
          </a:xfrm>
          <a:prstGeom prst="rect">
            <a:avLst/>
          </a:prstGeom>
        </p:spPr>
        <p:txBody>
          <a:bodyPr anchorCtr="0" anchor="t" bIns="91425" lIns="91425" spcFirstLastPara="1" rIns="91425" wrap="square" tIns="91425">
            <a:normAutofit/>
          </a:bodyPr>
          <a:lstStyle/>
          <a:p>
            <a:pPr indent="-171450" lvl="0" marL="0" rtl="0" algn="l">
              <a:spcBef>
                <a:spcPts val="0"/>
              </a:spcBef>
              <a:spcAft>
                <a:spcPts val="0"/>
              </a:spcAft>
              <a:buNone/>
            </a:pPr>
            <a:r>
              <a:rPr lang="en"/>
              <a:t>        </a:t>
            </a:r>
            <a:r>
              <a:rPr b="1" lang="en" sz="2300">
                <a:solidFill>
                  <a:srgbClr val="FF7600"/>
                </a:solidFill>
              </a:rPr>
              <a:t>WHAT </a:t>
            </a:r>
            <a:endParaRPr b="1" sz="2300">
              <a:solidFill>
                <a:srgbClr val="FF7600"/>
              </a:solidFill>
            </a:endParaRPr>
          </a:p>
          <a:p>
            <a:pPr indent="-304800" lvl="0" marL="457200" rtl="0" algn="l">
              <a:spcBef>
                <a:spcPts val="1200"/>
              </a:spcBef>
              <a:spcAft>
                <a:spcPts val="0"/>
              </a:spcAft>
              <a:buSzPts val="1200"/>
              <a:buChar char="★"/>
            </a:pPr>
            <a:r>
              <a:rPr lang="en" sz="1200"/>
              <a:t>Embark a spaceship</a:t>
            </a:r>
            <a:endParaRPr sz="1200"/>
          </a:p>
          <a:p>
            <a:pPr indent="-304800" lvl="0" marL="457200" rtl="0" algn="l">
              <a:spcBef>
                <a:spcPts val="0"/>
              </a:spcBef>
              <a:spcAft>
                <a:spcPts val="0"/>
              </a:spcAft>
              <a:buSzPts val="1200"/>
              <a:buChar char="★"/>
            </a:pPr>
            <a:r>
              <a:rPr lang="en" sz="1200"/>
              <a:t>Explore, examine, escape</a:t>
            </a:r>
            <a:endParaRPr sz="1200"/>
          </a:p>
          <a:p>
            <a:pPr indent="-304800" lvl="0" marL="457200" rtl="0" algn="l">
              <a:spcBef>
                <a:spcPts val="0"/>
              </a:spcBef>
              <a:spcAft>
                <a:spcPts val="0"/>
              </a:spcAft>
              <a:buSzPts val="1200"/>
              <a:buChar char="★"/>
            </a:pPr>
            <a:r>
              <a:rPr lang="en" sz="1200"/>
              <a:t>Find your way home</a:t>
            </a:r>
            <a:endParaRPr sz="1200"/>
          </a:p>
          <a:p>
            <a:pPr indent="-304800" lvl="0" marL="457200" rtl="0" algn="l">
              <a:spcBef>
                <a:spcPts val="0"/>
              </a:spcBef>
              <a:spcAft>
                <a:spcPts val="0"/>
              </a:spcAft>
              <a:buSzPts val="1200"/>
              <a:buChar char="★"/>
            </a:pPr>
            <a:r>
              <a:rPr lang="en" sz="1200"/>
              <a:t>Get rewards : island trekking, space touring</a:t>
            </a:r>
            <a:endParaRPr sz="1200"/>
          </a:p>
        </p:txBody>
      </p:sp>
      <p:pic>
        <p:nvPicPr>
          <p:cNvPr id="82" name="Google Shape;82;p15"/>
          <p:cNvPicPr preferRelativeResize="0"/>
          <p:nvPr/>
        </p:nvPicPr>
        <p:blipFill>
          <a:blip r:embed="rId5">
            <a:alphaModFix/>
          </a:blip>
          <a:stretch>
            <a:fillRect/>
          </a:stretch>
        </p:blipFill>
        <p:spPr>
          <a:xfrm>
            <a:off x="6138825" y="1425825"/>
            <a:ext cx="1919443" cy="1160675"/>
          </a:xfrm>
          <a:prstGeom prst="rect">
            <a:avLst/>
          </a:prstGeom>
          <a:noFill/>
          <a:ln>
            <a:noFill/>
          </a:ln>
        </p:spPr>
      </p:pic>
      <p:sp>
        <p:nvSpPr>
          <p:cNvPr id="83" name="Google Shape;83;p15"/>
          <p:cNvSpPr txBox="1"/>
          <p:nvPr>
            <p:ph idx="1" type="body"/>
          </p:nvPr>
        </p:nvSpPr>
        <p:spPr>
          <a:xfrm>
            <a:off x="6040250" y="2865100"/>
            <a:ext cx="2453400" cy="1906800"/>
          </a:xfrm>
          <a:prstGeom prst="rect">
            <a:avLst/>
          </a:prstGeom>
        </p:spPr>
        <p:txBody>
          <a:bodyPr anchorCtr="0" anchor="t" bIns="91425" lIns="91425" spcFirstLastPara="1" rIns="91425" wrap="square" tIns="91425">
            <a:normAutofit lnSpcReduction="10000"/>
          </a:bodyPr>
          <a:lstStyle/>
          <a:p>
            <a:pPr indent="-171450" lvl="0" marL="0" rtl="0" algn="l">
              <a:spcBef>
                <a:spcPts val="0"/>
              </a:spcBef>
              <a:spcAft>
                <a:spcPts val="0"/>
              </a:spcAft>
              <a:buNone/>
            </a:pPr>
            <a:r>
              <a:rPr lang="en"/>
              <a:t>        </a:t>
            </a:r>
            <a:r>
              <a:rPr b="1" lang="en" sz="2300">
                <a:solidFill>
                  <a:srgbClr val="FF7600"/>
                </a:solidFill>
              </a:rPr>
              <a:t>HOW</a:t>
            </a:r>
            <a:endParaRPr b="1" sz="2300">
              <a:solidFill>
                <a:srgbClr val="FF7600"/>
              </a:solidFill>
            </a:endParaRPr>
          </a:p>
          <a:p>
            <a:pPr indent="-304800" lvl="0" marL="457200" rtl="0" algn="l">
              <a:spcBef>
                <a:spcPts val="1200"/>
              </a:spcBef>
              <a:spcAft>
                <a:spcPts val="0"/>
              </a:spcAft>
              <a:buSzPts val="1200"/>
              <a:buChar char="★"/>
            </a:pPr>
            <a:r>
              <a:rPr lang="en" sz="1200"/>
              <a:t>Rooms to explore</a:t>
            </a:r>
            <a:endParaRPr sz="1200"/>
          </a:p>
          <a:p>
            <a:pPr indent="-304800" lvl="0" marL="457200" rtl="0" algn="l">
              <a:spcBef>
                <a:spcPts val="0"/>
              </a:spcBef>
              <a:spcAft>
                <a:spcPts val="0"/>
              </a:spcAft>
              <a:buSzPts val="1200"/>
              <a:buChar char="★"/>
            </a:pPr>
            <a:r>
              <a:rPr lang="en" sz="1200"/>
              <a:t>Objects to examine</a:t>
            </a:r>
            <a:endParaRPr sz="1200"/>
          </a:p>
          <a:p>
            <a:pPr indent="-304800" lvl="0" marL="457200" rtl="0" algn="l">
              <a:spcBef>
                <a:spcPts val="0"/>
              </a:spcBef>
              <a:spcAft>
                <a:spcPts val="0"/>
              </a:spcAft>
              <a:buSzPts val="1200"/>
              <a:buChar char="★"/>
            </a:pPr>
            <a:r>
              <a:rPr lang="en" sz="1200"/>
              <a:t>Doors to open</a:t>
            </a:r>
            <a:endParaRPr sz="1200"/>
          </a:p>
          <a:p>
            <a:pPr indent="-304800" lvl="0" marL="457200" rtl="0" algn="l">
              <a:spcBef>
                <a:spcPts val="0"/>
              </a:spcBef>
              <a:spcAft>
                <a:spcPts val="0"/>
              </a:spcAft>
              <a:buSzPts val="1200"/>
              <a:buChar char="★"/>
            </a:pPr>
            <a:r>
              <a:rPr lang="en" sz="1200"/>
              <a:t>Treasure to hunt</a:t>
            </a:r>
            <a:endParaRPr sz="1200"/>
          </a:p>
          <a:p>
            <a:pPr indent="0" lvl="0" marL="457200" rtl="0" algn="l">
              <a:spcBef>
                <a:spcPts val="1200"/>
              </a:spcBef>
              <a:spcAft>
                <a:spcPts val="12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nvSpPr>
        <p:spPr>
          <a:xfrm>
            <a:off x="7154650" y="2082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89" name="Google Shape;89;p16"/>
          <p:cNvPicPr preferRelativeResize="0"/>
          <p:nvPr/>
        </p:nvPicPr>
        <p:blipFill rotWithShape="1">
          <a:blip r:embed="rId3">
            <a:alphaModFix/>
          </a:blip>
          <a:srcRect b="17489" l="-1743" r="23910" t="22036"/>
          <a:stretch/>
        </p:blipFill>
        <p:spPr>
          <a:xfrm>
            <a:off x="-208725" y="840450"/>
            <a:ext cx="9352724" cy="4202200"/>
          </a:xfrm>
          <a:prstGeom prst="rect">
            <a:avLst/>
          </a:prstGeom>
          <a:noFill/>
          <a:ln>
            <a:noFill/>
          </a:ln>
        </p:spPr>
      </p:pic>
      <p:sp>
        <p:nvSpPr>
          <p:cNvPr id="90" name="Google Shape;90;p16"/>
          <p:cNvSpPr txBox="1"/>
          <p:nvPr>
            <p:ph type="title"/>
          </p:nvPr>
        </p:nvSpPr>
        <p:spPr>
          <a:xfrm>
            <a:off x="311700" y="873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FF7600"/>
                </a:solidFill>
              </a:rPr>
              <a:t>Escape room game overview</a:t>
            </a:r>
            <a:endParaRPr>
              <a:solidFill>
                <a:srgbClr val="FF76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FF7600"/>
                </a:solidFill>
              </a:rPr>
              <a:t>Features + Demo</a:t>
            </a:r>
            <a:endParaRPr>
              <a:solidFill>
                <a:srgbClr val="FF7600"/>
              </a:solidFill>
            </a:endParaRPr>
          </a:p>
        </p:txBody>
      </p:sp>
      <p:pic>
        <p:nvPicPr>
          <p:cNvPr id="96" name="Google Shape;96;p17" title="Quick overview - Scenario 2.mp4">
            <a:hlinkClick r:id="rId3"/>
          </p:cNvPr>
          <p:cNvPicPr preferRelativeResize="0"/>
          <p:nvPr/>
        </p:nvPicPr>
        <p:blipFill>
          <a:blip r:embed="rId4">
            <a:alphaModFix/>
          </a:blip>
          <a:stretch>
            <a:fillRect/>
          </a:stretch>
        </p:blipFill>
        <p:spPr>
          <a:xfrm>
            <a:off x="2777675" y="322038"/>
            <a:ext cx="5999225" cy="4499425"/>
          </a:xfrm>
          <a:prstGeom prst="rect">
            <a:avLst/>
          </a:prstGeom>
          <a:noFill/>
          <a:ln>
            <a:noFill/>
          </a:ln>
        </p:spPr>
      </p:pic>
      <p:sp>
        <p:nvSpPr>
          <p:cNvPr id="97" name="Google Shape;97;p17"/>
          <p:cNvSpPr txBox="1"/>
          <p:nvPr/>
        </p:nvSpPr>
        <p:spPr>
          <a:xfrm>
            <a:off x="941675" y="2014400"/>
            <a:ext cx="1598400" cy="10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Open Sans"/>
                <a:ea typeface="Open Sans"/>
                <a:cs typeface="Open Sans"/>
                <a:sym typeface="Open Sans"/>
                <a:hlinkClick r:id="rId5"/>
              </a:rPr>
              <a:t>Scenario 2</a:t>
            </a:r>
            <a:endParaRPr>
              <a:solidFill>
                <a:schemeClr val="dk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FF7600"/>
                </a:solidFill>
              </a:rPr>
              <a:t>Features + Demo</a:t>
            </a:r>
            <a:endParaRPr>
              <a:solidFill>
                <a:srgbClr val="FF7600"/>
              </a:solidFill>
            </a:endParaRPr>
          </a:p>
        </p:txBody>
      </p:sp>
      <p:sp>
        <p:nvSpPr>
          <p:cNvPr id="103" name="Google Shape;103;p18"/>
          <p:cNvSpPr txBox="1"/>
          <p:nvPr/>
        </p:nvSpPr>
        <p:spPr>
          <a:xfrm>
            <a:off x="3383150" y="2062650"/>
            <a:ext cx="1598400" cy="10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Open Sans"/>
                <a:ea typeface="Open Sans"/>
                <a:cs typeface="Open Sans"/>
                <a:sym typeface="Open Sans"/>
                <a:hlinkClick r:id="rId3"/>
              </a:rPr>
              <a:t>Scenario 2</a:t>
            </a:r>
            <a:endParaRPr>
              <a:solidFill>
                <a:schemeClr val="dk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66450" y="1075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7600"/>
                </a:solidFill>
                <a:highlight>
                  <a:schemeClr val="lt1"/>
                </a:highlight>
              </a:rPr>
              <a:t>The creations </a:t>
            </a:r>
            <a:r>
              <a:rPr lang="en" sz="2800">
                <a:solidFill>
                  <a:srgbClr val="FF7600"/>
                </a:solidFill>
                <a:highlight>
                  <a:schemeClr val="lt1"/>
                </a:highlight>
              </a:rPr>
              <a:t>by Orange Team</a:t>
            </a:r>
            <a:endParaRPr sz="2800">
              <a:solidFill>
                <a:srgbClr val="FF7600"/>
              </a:solidFill>
              <a:highlight>
                <a:schemeClr val="lt1"/>
              </a:highlight>
            </a:endParaRPr>
          </a:p>
        </p:txBody>
      </p:sp>
      <p:sp>
        <p:nvSpPr>
          <p:cNvPr id="109" name="Google Shape;109;p19"/>
          <p:cNvSpPr txBox="1"/>
          <p:nvPr>
            <p:ph type="title"/>
          </p:nvPr>
        </p:nvSpPr>
        <p:spPr>
          <a:xfrm>
            <a:off x="324850" y="1158675"/>
            <a:ext cx="2220000" cy="50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000">
                <a:solidFill>
                  <a:srgbClr val="FF7600"/>
                </a:solidFill>
                <a:highlight>
                  <a:schemeClr val="lt1"/>
                </a:highlight>
              </a:rPr>
              <a:t>The Narrative</a:t>
            </a:r>
            <a:endParaRPr b="1" sz="2000">
              <a:solidFill>
                <a:srgbClr val="FF7600"/>
              </a:solidFill>
              <a:highlight>
                <a:schemeClr val="lt1"/>
              </a:highlight>
            </a:endParaRPr>
          </a:p>
        </p:txBody>
      </p:sp>
      <p:sp>
        <p:nvSpPr>
          <p:cNvPr id="110" name="Google Shape;110;p19"/>
          <p:cNvSpPr txBox="1"/>
          <p:nvPr>
            <p:ph type="title"/>
          </p:nvPr>
        </p:nvSpPr>
        <p:spPr>
          <a:xfrm>
            <a:off x="2544850" y="1137075"/>
            <a:ext cx="2824800" cy="54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000">
                <a:solidFill>
                  <a:srgbClr val="FF7600"/>
                </a:solidFill>
                <a:highlight>
                  <a:schemeClr val="lt1"/>
                </a:highlight>
              </a:rPr>
              <a:t>Features &amp; Challenges</a:t>
            </a:r>
            <a:endParaRPr b="1" sz="2000">
              <a:solidFill>
                <a:srgbClr val="FF7600"/>
              </a:solidFill>
              <a:highlight>
                <a:schemeClr val="lt1"/>
              </a:highlight>
            </a:endParaRPr>
          </a:p>
        </p:txBody>
      </p:sp>
      <p:sp>
        <p:nvSpPr>
          <p:cNvPr id="111" name="Google Shape;111;p19"/>
          <p:cNvSpPr txBox="1"/>
          <p:nvPr>
            <p:ph type="title"/>
          </p:nvPr>
        </p:nvSpPr>
        <p:spPr>
          <a:xfrm>
            <a:off x="6078900" y="1137075"/>
            <a:ext cx="2824800" cy="54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000">
                <a:solidFill>
                  <a:srgbClr val="FF7600"/>
                </a:solidFill>
                <a:highlight>
                  <a:schemeClr val="lt1"/>
                </a:highlight>
              </a:rPr>
              <a:t>Player experience</a:t>
            </a:r>
            <a:endParaRPr b="1" sz="2000">
              <a:solidFill>
                <a:srgbClr val="FF7600"/>
              </a:solidFill>
              <a:highlight>
                <a:schemeClr val="lt1"/>
              </a:highlight>
            </a:endParaRPr>
          </a:p>
        </p:txBody>
      </p:sp>
      <p:cxnSp>
        <p:nvCxnSpPr>
          <p:cNvPr id="112" name="Google Shape;112;p19"/>
          <p:cNvCxnSpPr/>
          <p:nvPr/>
        </p:nvCxnSpPr>
        <p:spPr>
          <a:xfrm flipH="1" rot="10800000">
            <a:off x="324850" y="1635125"/>
            <a:ext cx="2198100" cy="10800"/>
          </a:xfrm>
          <a:prstGeom prst="straightConnector1">
            <a:avLst/>
          </a:prstGeom>
          <a:noFill/>
          <a:ln cap="flat" cmpd="sng" w="9525">
            <a:solidFill>
              <a:srgbClr val="FF7600"/>
            </a:solidFill>
            <a:prstDash val="solid"/>
            <a:round/>
            <a:headEnd len="med" w="med" type="none"/>
            <a:tailEnd len="med" w="med" type="none"/>
          </a:ln>
        </p:spPr>
      </p:cxnSp>
      <p:cxnSp>
        <p:nvCxnSpPr>
          <p:cNvPr id="113" name="Google Shape;113;p19"/>
          <p:cNvCxnSpPr/>
          <p:nvPr/>
        </p:nvCxnSpPr>
        <p:spPr>
          <a:xfrm flipH="1" rot="10800000">
            <a:off x="2946125" y="1635125"/>
            <a:ext cx="2834700" cy="10800"/>
          </a:xfrm>
          <a:prstGeom prst="straightConnector1">
            <a:avLst/>
          </a:prstGeom>
          <a:noFill/>
          <a:ln cap="flat" cmpd="sng" w="9525">
            <a:solidFill>
              <a:srgbClr val="FF7600"/>
            </a:solidFill>
            <a:prstDash val="solid"/>
            <a:round/>
            <a:headEnd len="med" w="med" type="none"/>
            <a:tailEnd len="med" w="med" type="none"/>
          </a:ln>
        </p:spPr>
      </p:cxnSp>
      <p:cxnSp>
        <p:nvCxnSpPr>
          <p:cNvPr id="114" name="Google Shape;114;p19"/>
          <p:cNvCxnSpPr/>
          <p:nvPr/>
        </p:nvCxnSpPr>
        <p:spPr>
          <a:xfrm flipH="1" rot="10800000">
            <a:off x="6491025" y="1635125"/>
            <a:ext cx="2198100" cy="10800"/>
          </a:xfrm>
          <a:prstGeom prst="straightConnector1">
            <a:avLst/>
          </a:prstGeom>
          <a:noFill/>
          <a:ln cap="flat" cmpd="sng" w="9525">
            <a:solidFill>
              <a:srgbClr val="FF7600"/>
            </a:solidFill>
            <a:prstDash val="solid"/>
            <a:round/>
            <a:headEnd len="med" w="med" type="none"/>
            <a:tailEnd len="med" w="med" type="none"/>
          </a:ln>
        </p:spPr>
      </p:cxnSp>
      <p:sp>
        <p:nvSpPr>
          <p:cNvPr id="115" name="Google Shape;115;p19"/>
          <p:cNvSpPr txBox="1"/>
          <p:nvPr>
            <p:ph idx="1" type="body"/>
          </p:nvPr>
        </p:nvSpPr>
        <p:spPr>
          <a:xfrm>
            <a:off x="311700" y="1764850"/>
            <a:ext cx="2308800" cy="11373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247650" lvl="0" marL="171450" rtl="0" algn="l">
              <a:spcBef>
                <a:spcPts val="0"/>
              </a:spcBef>
              <a:spcAft>
                <a:spcPts val="0"/>
              </a:spcAft>
              <a:buSzPts val="1200"/>
              <a:buChar char="★"/>
            </a:pPr>
            <a:r>
              <a:rPr lang="en" sz="1200">
                <a:highlight>
                  <a:schemeClr val="lt1"/>
                </a:highlight>
              </a:rPr>
              <a:t>The game is narrated to space theme.</a:t>
            </a:r>
            <a:r>
              <a:rPr lang="en" sz="1200">
                <a:highlight>
                  <a:schemeClr val="lt1"/>
                </a:highlight>
              </a:rPr>
              <a:t> New items is added to enrich the game's environment and enhances player engagement. </a:t>
            </a:r>
            <a:endParaRPr sz="1200">
              <a:highlight>
                <a:schemeClr val="lt1"/>
              </a:highlight>
            </a:endParaRPr>
          </a:p>
          <a:p>
            <a:pPr indent="0" lvl="0" marL="457200" rtl="0" algn="l">
              <a:spcBef>
                <a:spcPts val="1200"/>
              </a:spcBef>
              <a:spcAft>
                <a:spcPts val="1200"/>
              </a:spcAft>
              <a:buNone/>
            </a:pPr>
            <a:r>
              <a:t/>
            </a:r>
            <a:endParaRPr sz="1500">
              <a:highlight>
                <a:schemeClr val="lt1"/>
              </a:highlight>
            </a:endParaRPr>
          </a:p>
        </p:txBody>
      </p:sp>
      <p:sp>
        <p:nvSpPr>
          <p:cNvPr id="116" name="Google Shape;116;p19"/>
          <p:cNvSpPr txBox="1"/>
          <p:nvPr>
            <p:ph idx="1" type="body"/>
          </p:nvPr>
        </p:nvSpPr>
        <p:spPr>
          <a:xfrm>
            <a:off x="311700" y="3356925"/>
            <a:ext cx="2308800" cy="15810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133350" lvl="0" marL="114300" rtl="0" algn="l">
              <a:spcBef>
                <a:spcPts val="0"/>
              </a:spcBef>
              <a:spcAft>
                <a:spcPts val="0"/>
              </a:spcAft>
              <a:buSzPts val="1200"/>
              <a:buChar char="➔"/>
            </a:pPr>
            <a:r>
              <a:rPr lang="en" sz="1200">
                <a:highlight>
                  <a:schemeClr val="lt1"/>
                </a:highlight>
              </a:rPr>
              <a:t>New items are defined as dictionaries, each with a "name" and "type" attribute and added in the </a:t>
            </a:r>
            <a:r>
              <a:rPr i="1" lang="en" sz="1200">
                <a:highlight>
                  <a:schemeClr val="lt1"/>
                </a:highlight>
              </a:rPr>
              <a:t>object_relations</a:t>
            </a:r>
            <a:r>
              <a:rPr lang="en" sz="1200">
                <a:highlight>
                  <a:schemeClr val="lt1"/>
                </a:highlight>
              </a:rPr>
              <a:t> dictionary</a:t>
            </a:r>
            <a:r>
              <a:rPr lang="en" sz="1200">
                <a:highlight>
                  <a:schemeClr val="lt1"/>
                </a:highlight>
              </a:rPr>
              <a:t> </a:t>
            </a:r>
            <a:endParaRPr sz="1200">
              <a:highlight>
                <a:schemeClr val="lt1"/>
              </a:highlight>
            </a:endParaRPr>
          </a:p>
          <a:p>
            <a:pPr indent="0" lvl="0" marL="457200" rtl="0" algn="l">
              <a:spcBef>
                <a:spcPts val="1200"/>
              </a:spcBef>
              <a:spcAft>
                <a:spcPts val="1200"/>
              </a:spcAft>
              <a:buNone/>
            </a:pPr>
            <a:r>
              <a:t/>
            </a:r>
            <a:endParaRPr sz="1500">
              <a:highlight>
                <a:schemeClr val="lt1"/>
              </a:highlight>
            </a:endParaRPr>
          </a:p>
        </p:txBody>
      </p:sp>
      <p:sp>
        <p:nvSpPr>
          <p:cNvPr id="117" name="Google Shape;117;p19"/>
          <p:cNvSpPr txBox="1"/>
          <p:nvPr>
            <p:ph idx="1" type="body"/>
          </p:nvPr>
        </p:nvSpPr>
        <p:spPr>
          <a:xfrm>
            <a:off x="2946125" y="3356800"/>
            <a:ext cx="2824800" cy="15810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244475" lvl="0" marL="228600" rtl="0" algn="l">
              <a:spcBef>
                <a:spcPts val="0"/>
              </a:spcBef>
              <a:spcAft>
                <a:spcPts val="0"/>
              </a:spcAft>
              <a:buClr>
                <a:schemeClr val="dk1"/>
              </a:buClr>
              <a:buSzPts val="1150"/>
              <a:buFont typeface="Roboto"/>
              <a:buChar char="➔"/>
            </a:pPr>
            <a:r>
              <a:rPr lang="en" sz="1150">
                <a:highlight>
                  <a:schemeClr val="lt1"/>
                </a:highlight>
              </a:rPr>
              <a:t>"Treasure Box" handled with </a:t>
            </a:r>
            <a:r>
              <a:rPr i="1" lang="en" sz="1150">
                <a:highlight>
                  <a:schemeClr val="lt1"/>
                </a:highlight>
              </a:rPr>
              <a:t>random.choice() </a:t>
            </a:r>
            <a:r>
              <a:rPr lang="en" sz="1150">
                <a:highlight>
                  <a:schemeClr val="lt1"/>
                </a:highlight>
              </a:rPr>
              <a:t>added to </a:t>
            </a:r>
            <a:r>
              <a:rPr i="1" lang="en" sz="1150">
                <a:highlight>
                  <a:schemeClr val="lt1"/>
                </a:highlight>
              </a:rPr>
              <a:t>examine_item </a:t>
            </a:r>
            <a:r>
              <a:rPr lang="en" sz="1150">
                <a:highlight>
                  <a:schemeClr val="lt1"/>
                </a:highlight>
              </a:rPr>
              <a:t>function</a:t>
            </a:r>
            <a:endParaRPr sz="1150">
              <a:highlight>
                <a:schemeClr val="lt1"/>
              </a:highlight>
            </a:endParaRPr>
          </a:p>
          <a:p>
            <a:pPr indent="-244475" lvl="0" marL="228600" rtl="0" algn="l">
              <a:spcBef>
                <a:spcPts val="0"/>
              </a:spcBef>
              <a:spcAft>
                <a:spcPts val="0"/>
              </a:spcAft>
              <a:buClr>
                <a:srgbClr val="374151"/>
              </a:buClr>
              <a:buSzPts val="1150"/>
              <a:buFont typeface="Roboto"/>
              <a:buChar char="➔"/>
            </a:pPr>
            <a:r>
              <a:rPr lang="en" sz="1150">
                <a:highlight>
                  <a:schemeClr val="lt1"/>
                </a:highlight>
              </a:rPr>
              <a:t>Ask.question() presents the quiz with boolean validation</a:t>
            </a:r>
            <a:endParaRPr sz="1150">
              <a:highlight>
                <a:schemeClr val="lt1"/>
              </a:highlight>
            </a:endParaRPr>
          </a:p>
          <a:p>
            <a:pPr indent="-244475" lvl="0" marL="228600" rtl="0" algn="l">
              <a:spcBef>
                <a:spcPts val="0"/>
              </a:spcBef>
              <a:spcAft>
                <a:spcPts val="0"/>
              </a:spcAft>
              <a:buClr>
                <a:srgbClr val="374151"/>
              </a:buClr>
              <a:buSzPts val="1150"/>
              <a:buFont typeface="Roboto"/>
              <a:buChar char="➔"/>
            </a:pPr>
            <a:r>
              <a:rPr lang="en" sz="1150">
                <a:highlight>
                  <a:schemeClr val="lt1"/>
                </a:highlight>
              </a:rPr>
              <a:t>left_or_right() pops up question for the last challenge</a:t>
            </a:r>
            <a:endParaRPr sz="1150">
              <a:highlight>
                <a:schemeClr val="lt1"/>
              </a:highlight>
            </a:endParaRPr>
          </a:p>
        </p:txBody>
      </p:sp>
      <p:sp>
        <p:nvSpPr>
          <p:cNvPr id="118" name="Google Shape;118;p19"/>
          <p:cNvSpPr txBox="1"/>
          <p:nvPr>
            <p:ph idx="1" type="body"/>
          </p:nvPr>
        </p:nvSpPr>
        <p:spPr>
          <a:xfrm>
            <a:off x="2946125" y="1732325"/>
            <a:ext cx="2935200" cy="11373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190500" lvl="0" marL="171450" rtl="0" algn="l">
              <a:spcBef>
                <a:spcPts val="0"/>
              </a:spcBef>
              <a:spcAft>
                <a:spcPts val="0"/>
              </a:spcAft>
              <a:buSzPts val="1200"/>
              <a:buChar char="★"/>
            </a:pPr>
            <a:r>
              <a:rPr lang="en" sz="1200">
                <a:highlight>
                  <a:schemeClr val="lt1"/>
                </a:highlight>
              </a:rPr>
              <a:t>Treasure</a:t>
            </a:r>
            <a:r>
              <a:rPr lang="en" sz="1200">
                <a:highlight>
                  <a:schemeClr val="lt1"/>
                </a:highlight>
              </a:rPr>
              <a:t> box is a surprise reward for those who cares</a:t>
            </a:r>
            <a:endParaRPr sz="1200">
              <a:highlight>
                <a:schemeClr val="lt1"/>
              </a:highlight>
            </a:endParaRPr>
          </a:p>
          <a:p>
            <a:pPr indent="-190500" lvl="0" marL="171450" rtl="0" algn="l">
              <a:spcBef>
                <a:spcPts val="0"/>
              </a:spcBef>
              <a:spcAft>
                <a:spcPts val="0"/>
              </a:spcAft>
              <a:buSzPts val="1200"/>
              <a:buChar char="★"/>
            </a:pPr>
            <a:r>
              <a:rPr lang="en" sz="1200">
                <a:highlight>
                  <a:schemeClr val="lt1"/>
                </a:highlight>
              </a:rPr>
              <a:t>Quiz is a challenge for ones who wants skip steps</a:t>
            </a:r>
            <a:endParaRPr sz="1200">
              <a:highlight>
                <a:schemeClr val="lt1"/>
              </a:highlight>
            </a:endParaRPr>
          </a:p>
          <a:p>
            <a:pPr indent="-190500" lvl="0" marL="171450" rtl="0" algn="l">
              <a:spcBef>
                <a:spcPts val="0"/>
              </a:spcBef>
              <a:spcAft>
                <a:spcPts val="0"/>
              </a:spcAft>
              <a:buSzPts val="1200"/>
              <a:buChar char="★"/>
            </a:pPr>
            <a:r>
              <a:rPr lang="en" sz="1200">
                <a:highlight>
                  <a:schemeClr val="lt1"/>
                </a:highlight>
              </a:rPr>
              <a:t>Airlock dilemma is the last thrilling factor</a:t>
            </a:r>
            <a:endParaRPr sz="1200">
              <a:highlight>
                <a:schemeClr val="lt1"/>
              </a:highlight>
            </a:endParaRPr>
          </a:p>
          <a:p>
            <a:pPr indent="0" lvl="0" marL="457200" rtl="0" algn="l">
              <a:spcBef>
                <a:spcPts val="1200"/>
              </a:spcBef>
              <a:spcAft>
                <a:spcPts val="1200"/>
              </a:spcAft>
              <a:buNone/>
            </a:pPr>
            <a:r>
              <a:t/>
            </a:r>
            <a:endParaRPr sz="1500">
              <a:highlight>
                <a:schemeClr val="lt1"/>
              </a:highlight>
            </a:endParaRPr>
          </a:p>
        </p:txBody>
      </p:sp>
      <p:sp>
        <p:nvSpPr>
          <p:cNvPr id="119" name="Google Shape;119;p19"/>
          <p:cNvSpPr txBox="1"/>
          <p:nvPr>
            <p:ph idx="1" type="body"/>
          </p:nvPr>
        </p:nvSpPr>
        <p:spPr>
          <a:xfrm>
            <a:off x="6345450" y="1699825"/>
            <a:ext cx="2668800" cy="13317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190500" lvl="0" marL="171450" rtl="0" algn="l">
              <a:spcBef>
                <a:spcPts val="0"/>
              </a:spcBef>
              <a:spcAft>
                <a:spcPts val="0"/>
              </a:spcAft>
              <a:buSzPts val="1200"/>
              <a:buChar char="★"/>
            </a:pPr>
            <a:r>
              <a:rPr lang="en" sz="1200">
                <a:highlight>
                  <a:schemeClr val="lt1"/>
                </a:highlight>
              </a:rPr>
              <a:t>Add exit options for emergency exit</a:t>
            </a:r>
            <a:endParaRPr sz="1200">
              <a:highlight>
                <a:schemeClr val="lt1"/>
              </a:highlight>
            </a:endParaRPr>
          </a:p>
          <a:p>
            <a:pPr indent="-190500" lvl="0" marL="171450" rtl="0" algn="l">
              <a:spcBef>
                <a:spcPts val="0"/>
              </a:spcBef>
              <a:spcAft>
                <a:spcPts val="0"/>
              </a:spcAft>
              <a:buSzPts val="1200"/>
              <a:buChar char="★"/>
            </a:pPr>
            <a:r>
              <a:rPr lang="en" sz="1200">
                <a:highlight>
                  <a:schemeClr val="lt1"/>
                </a:highlight>
              </a:rPr>
              <a:t>Background music keep your company throughout the journey</a:t>
            </a:r>
            <a:endParaRPr sz="1200">
              <a:highlight>
                <a:schemeClr val="lt1"/>
              </a:highlight>
            </a:endParaRPr>
          </a:p>
          <a:p>
            <a:pPr indent="0" lvl="0" marL="457200" rtl="0" algn="l">
              <a:spcBef>
                <a:spcPts val="1200"/>
              </a:spcBef>
              <a:spcAft>
                <a:spcPts val="0"/>
              </a:spcAft>
              <a:buNone/>
            </a:pPr>
            <a:r>
              <a:t/>
            </a:r>
            <a:endParaRPr sz="1200">
              <a:highlight>
                <a:schemeClr val="lt1"/>
              </a:highlight>
            </a:endParaRPr>
          </a:p>
          <a:p>
            <a:pPr indent="0" lvl="0" marL="457200" rtl="0" algn="l">
              <a:spcBef>
                <a:spcPts val="1200"/>
              </a:spcBef>
              <a:spcAft>
                <a:spcPts val="1200"/>
              </a:spcAft>
              <a:buNone/>
            </a:pPr>
            <a:r>
              <a:t/>
            </a:r>
            <a:endParaRPr sz="1500">
              <a:highlight>
                <a:schemeClr val="lt1"/>
              </a:highlight>
            </a:endParaRPr>
          </a:p>
        </p:txBody>
      </p:sp>
      <p:sp>
        <p:nvSpPr>
          <p:cNvPr id="120" name="Google Shape;120;p19"/>
          <p:cNvSpPr txBox="1"/>
          <p:nvPr>
            <p:ph idx="1" type="body"/>
          </p:nvPr>
        </p:nvSpPr>
        <p:spPr>
          <a:xfrm>
            <a:off x="6096550" y="3356800"/>
            <a:ext cx="2824800" cy="15810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244475" lvl="0" marL="228600" rtl="0" algn="l">
              <a:spcBef>
                <a:spcPts val="0"/>
              </a:spcBef>
              <a:spcAft>
                <a:spcPts val="0"/>
              </a:spcAft>
              <a:buClr>
                <a:schemeClr val="dk1"/>
              </a:buClr>
              <a:buSzPts val="1150"/>
              <a:buFont typeface="Roboto"/>
              <a:buChar char="➔"/>
            </a:pPr>
            <a:r>
              <a:rPr lang="en" sz="1150">
                <a:highlight>
                  <a:schemeClr val="lt1"/>
                </a:highlight>
              </a:rPr>
              <a:t>exit.game</a:t>
            </a:r>
            <a:r>
              <a:rPr i="1" lang="en" sz="1150">
                <a:highlight>
                  <a:schemeClr val="lt1"/>
                </a:highlight>
              </a:rPr>
              <a:t>() </a:t>
            </a:r>
            <a:r>
              <a:rPr lang="en" sz="1150">
                <a:highlight>
                  <a:schemeClr val="lt1"/>
                </a:highlight>
              </a:rPr>
              <a:t>added to </a:t>
            </a:r>
            <a:r>
              <a:rPr i="1" lang="en" sz="1150">
                <a:highlight>
                  <a:schemeClr val="lt1"/>
                </a:highlight>
              </a:rPr>
              <a:t>play_room</a:t>
            </a:r>
            <a:r>
              <a:rPr i="1" lang="en" sz="1150">
                <a:highlight>
                  <a:schemeClr val="lt1"/>
                </a:highlight>
              </a:rPr>
              <a:t> </a:t>
            </a:r>
            <a:r>
              <a:rPr lang="en" sz="1150">
                <a:highlight>
                  <a:schemeClr val="lt1"/>
                </a:highlight>
              </a:rPr>
              <a:t>function next to examine and explore options</a:t>
            </a:r>
            <a:endParaRPr sz="1150">
              <a:highlight>
                <a:schemeClr val="lt1"/>
              </a:highlight>
            </a:endParaRPr>
          </a:p>
          <a:p>
            <a:pPr indent="-244475" lvl="0" marL="228600" rtl="0" algn="l">
              <a:spcBef>
                <a:spcPts val="0"/>
              </a:spcBef>
              <a:spcAft>
                <a:spcPts val="0"/>
              </a:spcAft>
              <a:buClr>
                <a:srgbClr val="374151"/>
              </a:buClr>
              <a:buSzPts val="1150"/>
              <a:buFont typeface="Roboto"/>
              <a:buChar char="➔"/>
            </a:pPr>
            <a:r>
              <a:rPr lang="en" sz="1150">
                <a:highlight>
                  <a:schemeClr val="lt1"/>
                </a:highlight>
              </a:rPr>
              <a:t>Pygame library </a:t>
            </a:r>
            <a:r>
              <a:rPr lang="en" sz="1200">
                <a:highlight>
                  <a:schemeClr val="lt1"/>
                </a:highlight>
                <a:latin typeface="Roboto"/>
                <a:ea typeface="Roboto"/>
                <a:cs typeface="Roboto"/>
                <a:sym typeface="Roboto"/>
              </a:rPr>
              <a:t>integrated to enable the incorporation of background music within the game.</a:t>
            </a:r>
            <a:endParaRPr sz="1200">
              <a:highlight>
                <a:schemeClr val="lt1"/>
              </a:highlight>
              <a:latin typeface="Roboto"/>
              <a:ea typeface="Roboto"/>
              <a:cs typeface="Roboto"/>
              <a:sym typeface="Roboto"/>
            </a:endParaRPr>
          </a:p>
          <a:p>
            <a:pPr indent="0" lvl="0" marL="457200" rtl="0" algn="l">
              <a:spcBef>
                <a:spcPts val="0"/>
              </a:spcBef>
              <a:spcAft>
                <a:spcPts val="0"/>
              </a:spcAft>
              <a:buNone/>
            </a:pPr>
            <a:r>
              <a:t/>
            </a:r>
            <a:endParaRPr sz="1150">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2331800" y="19870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6000">
                <a:solidFill>
                  <a:srgbClr val="FF7600"/>
                </a:solidFill>
                <a:highlight>
                  <a:schemeClr val="lt1"/>
                </a:highlight>
              </a:rPr>
              <a:t>Narrative</a:t>
            </a:r>
            <a:r>
              <a:rPr lang="en" sz="6000">
                <a:solidFill>
                  <a:srgbClr val="FF7600"/>
                </a:solidFill>
                <a:highlight>
                  <a:schemeClr val="lt1"/>
                </a:highlight>
              </a:rPr>
              <a:t> Creation</a:t>
            </a:r>
            <a:endParaRPr sz="6000">
              <a:solidFill>
                <a:srgbClr val="FF7600"/>
              </a:solidFill>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111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FF7600"/>
                </a:solidFill>
              </a:rPr>
              <a:t>    New</a:t>
            </a:r>
            <a:r>
              <a:rPr lang="en">
                <a:solidFill>
                  <a:srgbClr val="FF7600"/>
                </a:solidFill>
              </a:rPr>
              <a:t> items to the spaceship</a:t>
            </a:r>
            <a:r>
              <a:rPr lang="en">
                <a:solidFill>
                  <a:srgbClr val="FF7600"/>
                </a:solidFill>
              </a:rPr>
              <a:t>    </a:t>
            </a:r>
            <a:r>
              <a:rPr lang="en" sz="2800">
                <a:solidFill>
                  <a:srgbClr val="FF7600"/>
                </a:solidFill>
              </a:rPr>
              <a:t>by Irina</a:t>
            </a:r>
            <a:endParaRPr>
              <a:solidFill>
                <a:srgbClr val="FF7600"/>
              </a:solidFill>
            </a:endParaRPr>
          </a:p>
        </p:txBody>
      </p:sp>
      <p:sp>
        <p:nvSpPr>
          <p:cNvPr id="131" name="Google Shape;131;p21"/>
          <p:cNvSpPr txBox="1"/>
          <p:nvPr>
            <p:ph idx="1" type="body"/>
          </p:nvPr>
        </p:nvSpPr>
        <p:spPr>
          <a:xfrm>
            <a:off x="311700" y="863275"/>
            <a:ext cx="8307000" cy="788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Description</a:t>
            </a:r>
            <a:endParaRPr b="1" sz="1500"/>
          </a:p>
          <a:p>
            <a:pPr indent="0" lvl="0" marL="0" rtl="0" algn="l">
              <a:spcBef>
                <a:spcPts val="1200"/>
              </a:spcBef>
              <a:spcAft>
                <a:spcPts val="1200"/>
              </a:spcAft>
              <a:buNone/>
            </a:pPr>
            <a:r>
              <a:rPr lang="en" sz="1200">
                <a:highlight>
                  <a:schemeClr val="lt1"/>
                </a:highlight>
              </a:rPr>
              <a:t>New items have been introduced into different rooms of the spaceship escape game.</a:t>
            </a:r>
            <a:endParaRPr sz="1500">
              <a:highlight>
                <a:schemeClr val="lt1"/>
              </a:highlight>
            </a:endParaRPr>
          </a:p>
        </p:txBody>
      </p:sp>
      <p:sp>
        <p:nvSpPr>
          <p:cNvPr id="132" name="Google Shape;132;p21"/>
          <p:cNvSpPr txBox="1"/>
          <p:nvPr/>
        </p:nvSpPr>
        <p:spPr>
          <a:xfrm>
            <a:off x="311700" y="123160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800">
              <a:solidFill>
                <a:schemeClr val="dk1"/>
              </a:solidFill>
              <a:latin typeface="Open Sans"/>
              <a:ea typeface="Open Sans"/>
              <a:cs typeface="Open Sans"/>
              <a:sym typeface="Open Sans"/>
            </a:endParaRPr>
          </a:p>
        </p:txBody>
      </p:sp>
      <p:sp>
        <p:nvSpPr>
          <p:cNvPr id="133" name="Google Shape;133;p21"/>
          <p:cNvSpPr txBox="1"/>
          <p:nvPr>
            <p:ph idx="1" type="body"/>
          </p:nvPr>
        </p:nvSpPr>
        <p:spPr>
          <a:xfrm>
            <a:off x="311700" y="1764838"/>
            <a:ext cx="8307000" cy="12138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 What's great about this feature?</a:t>
            </a:r>
            <a:endParaRPr b="1" sz="1500"/>
          </a:p>
          <a:p>
            <a:pPr indent="-304800" lvl="0" marL="457200" rtl="0" algn="l">
              <a:spcBef>
                <a:spcPts val="1200"/>
              </a:spcBef>
              <a:spcAft>
                <a:spcPts val="0"/>
              </a:spcAft>
              <a:buSzPts val="1200"/>
              <a:buChar char="●"/>
            </a:pPr>
            <a:r>
              <a:rPr lang="en" sz="1200">
                <a:highlight>
                  <a:schemeClr val="lt1"/>
                </a:highlight>
              </a:rPr>
              <a:t>The addition of these new items enriches the game's environment and enhances player engagement. </a:t>
            </a:r>
            <a:endParaRPr sz="1200">
              <a:highlight>
                <a:schemeClr val="lt1"/>
              </a:highlight>
            </a:endParaRPr>
          </a:p>
          <a:p>
            <a:pPr indent="-304800" lvl="0" marL="457200" rtl="0" algn="l">
              <a:spcBef>
                <a:spcPts val="0"/>
              </a:spcBef>
              <a:spcAft>
                <a:spcPts val="0"/>
              </a:spcAft>
              <a:buSzPts val="1200"/>
              <a:buChar char="●"/>
            </a:pPr>
            <a:r>
              <a:rPr lang="en" sz="1200">
                <a:highlight>
                  <a:schemeClr val="lt1"/>
                </a:highlight>
              </a:rPr>
              <a:t>Players can now explore and interact with a wider variety of objects within the spaceship, making the game world feel more immersive. </a:t>
            </a:r>
            <a:endParaRPr sz="1500">
              <a:highlight>
                <a:schemeClr val="lt1"/>
              </a:highlight>
            </a:endParaRPr>
          </a:p>
        </p:txBody>
      </p:sp>
      <p:sp>
        <p:nvSpPr>
          <p:cNvPr id="134" name="Google Shape;134;p21"/>
          <p:cNvSpPr txBox="1"/>
          <p:nvPr>
            <p:ph idx="1" type="body"/>
          </p:nvPr>
        </p:nvSpPr>
        <p:spPr>
          <a:xfrm>
            <a:off x="311700" y="3091500"/>
            <a:ext cx="8307000" cy="10011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Technicalities</a:t>
            </a:r>
            <a:endParaRPr b="1" sz="1500"/>
          </a:p>
          <a:p>
            <a:pPr indent="-304800" lvl="0" marL="457200" rtl="0" algn="l">
              <a:spcBef>
                <a:spcPts val="1200"/>
              </a:spcBef>
              <a:spcAft>
                <a:spcPts val="0"/>
              </a:spcAft>
              <a:buSzPts val="1200"/>
              <a:buChar char="●"/>
            </a:pPr>
            <a:r>
              <a:rPr lang="en" sz="1200">
                <a:highlight>
                  <a:schemeClr val="lt1"/>
                </a:highlight>
              </a:rPr>
              <a:t>New items are defined as dictionaries, each with a "name" and "type" attribute.</a:t>
            </a:r>
            <a:endParaRPr sz="1200">
              <a:highlight>
                <a:schemeClr val="lt1"/>
              </a:highlight>
            </a:endParaRPr>
          </a:p>
          <a:p>
            <a:pPr indent="-304800" lvl="0" marL="457200" rtl="0" algn="l">
              <a:spcBef>
                <a:spcPts val="0"/>
              </a:spcBef>
              <a:spcAft>
                <a:spcPts val="0"/>
              </a:spcAft>
              <a:buSzPts val="1200"/>
              <a:buChar char="●"/>
            </a:pPr>
            <a:r>
              <a:rPr lang="en" sz="1200">
                <a:highlight>
                  <a:schemeClr val="lt1"/>
                </a:highlight>
              </a:rPr>
              <a:t>Items added in the </a:t>
            </a:r>
            <a:r>
              <a:rPr i="1" lang="en" sz="1200">
                <a:highlight>
                  <a:schemeClr val="lt1"/>
                </a:highlight>
              </a:rPr>
              <a:t>object_relations</a:t>
            </a:r>
            <a:r>
              <a:rPr lang="en" sz="1200">
                <a:highlight>
                  <a:schemeClr val="lt1"/>
                </a:highlight>
              </a:rPr>
              <a:t> dictionary.</a:t>
            </a:r>
            <a:endParaRPr sz="1200">
              <a:highlight>
                <a:schemeClr val="lt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