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73" r:id="rId4"/>
    <p:sldId id="270" r:id="rId5"/>
    <p:sldId id="258" r:id="rId6"/>
    <p:sldId id="271" r:id="rId7"/>
    <p:sldId id="265" r:id="rId8"/>
    <p:sldId id="272" r:id="rId9"/>
    <p:sldId id="260" r:id="rId10"/>
    <p:sldId id="267" r:id="rId11"/>
    <p:sldId id="269" r:id="rId12"/>
  </p:sldIdLst>
  <p:sldSz cx="18288000" cy="10287000"/>
  <p:notesSz cx="6858000" cy="9144000"/>
  <p:embeddedFontLst>
    <p:embeddedFont>
      <p:font typeface="Ariall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75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983" y="139122"/>
            <a:ext cx="17310035" cy="259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57"/>
              </a:lnSpc>
            </a:pPr>
            <a:r>
              <a:rPr lang="en-US" sz="14826">
                <a:solidFill>
                  <a:srgbClr val="1DB954"/>
                </a:solidFill>
                <a:latin typeface="Arialle"/>
              </a:rPr>
              <a:t>2020 Spotify Trends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064960" y="8354060"/>
            <a:ext cx="4844296" cy="90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Arialle"/>
              </a:rPr>
              <a:t>Marcos Palacios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1348" y="7365584"/>
            <a:ext cx="4551521" cy="90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dirty="0" err="1">
                <a:solidFill>
                  <a:srgbClr val="FFFFFF"/>
                </a:solidFill>
                <a:latin typeface="Arialle"/>
              </a:rPr>
              <a:t>Júlia</a:t>
            </a:r>
            <a:r>
              <a:rPr lang="en-US" sz="5200" dirty="0">
                <a:solidFill>
                  <a:srgbClr val="FFFFFF"/>
                </a:solidFill>
                <a:latin typeface="Arialle"/>
              </a:rPr>
              <a:t> Rodriguez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1257" t="22139" r="66990" b="21403"/>
          <a:stretch>
            <a:fillRect/>
          </a:stretch>
        </p:blipFill>
        <p:spPr>
          <a:xfrm>
            <a:off x="3581400" y="2857500"/>
            <a:ext cx="5841919" cy="5842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27" t="22894" b="21480"/>
          <a:stretch>
            <a:fillRect/>
          </a:stretch>
        </p:blipFill>
        <p:spPr>
          <a:xfrm>
            <a:off x="14065954" y="8883518"/>
            <a:ext cx="4069646" cy="12891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9657" y="1925235"/>
            <a:ext cx="12877345" cy="6958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3622" lvl="1" indent="-471811">
              <a:lnSpc>
                <a:spcPts val="6118"/>
              </a:lnSpc>
              <a:buFont typeface="Arial"/>
              <a:buChar char="•"/>
            </a:pPr>
            <a:r>
              <a:rPr lang="en-US" sz="4400" dirty="0" err="1">
                <a:solidFill>
                  <a:srgbClr val="FFFFFF"/>
                </a:solidFill>
                <a:latin typeface="Arialle"/>
              </a:rPr>
              <a:t>SongProperties</a:t>
            </a: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r>
              <a:rPr lang="en-US" sz="4370" dirty="0">
                <a:solidFill>
                  <a:srgbClr val="FFFFFF"/>
                </a:solidFill>
                <a:latin typeface="Arialle"/>
              </a:rPr>
              <a:t>Derived from </a:t>
            </a:r>
            <a:r>
              <a:rPr lang="en-US" sz="4370" dirty="0" err="1">
                <a:solidFill>
                  <a:srgbClr val="FFFFFF"/>
                </a:solidFill>
                <a:latin typeface="Arialle"/>
              </a:rPr>
              <a:t>AnnualReport</a:t>
            </a: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67208" y="142875"/>
            <a:ext cx="1515358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DB954"/>
                </a:solidFill>
                <a:latin typeface="Arialle"/>
              </a:rPr>
              <a:t>Data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8D5B6-FD64-4EFF-8BD9-843A2633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51" y="3848100"/>
            <a:ext cx="1414814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27" t="22894" b="21480"/>
          <a:stretch>
            <a:fillRect/>
          </a:stretch>
        </p:blipFill>
        <p:spPr>
          <a:xfrm>
            <a:off x="14065954" y="8883518"/>
            <a:ext cx="4069646" cy="12891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8600" y="1757658"/>
            <a:ext cx="7334251" cy="1496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43622" lvl="1" indent="-471811">
              <a:lnSpc>
                <a:spcPts val="6118"/>
              </a:lnSpc>
              <a:buFont typeface="Arial"/>
              <a:buChar char="•"/>
            </a:pPr>
            <a:r>
              <a:rPr lang="en-US" sz="4400" dirty="0" err="1">
                <a:solidFill>
                  <a:srgbClr val="FFFFFF"/>
                </a:solidFill>
                <a:latin typeface="Arialle"/>
              </a:rPr>
              <a:t>WordCount</a:t>
            </a: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r>
              <a:rPr lang="en-US" sz="4370" dirty="0">
                <a:solidFill>
                  <a:srgbClr val="FFFFFF"/>
                </a:solidFill>
                <a:latin typeface="Arialle"/>
              </a:rPr>
              <a:t>Derived from </a:t>
            </a:r>
            <a:r>
              <a:rPr lang="en-US" sz="4370" dirty="0" err="1">
                <a:solidFill>
                  <a:srgbClr val="FFFFFF"/>
                </a:solidFill>
                <a:latin typeface="Arialle"/>
              </a:rPr>
              <a:t>AnnualReport</a:t>
            </a:r>
            <a:r>
              <a:rPr lang="en-US" sz="4370" dirty="0">
                <a:solidFill>
                  <a:srgbClr val="FFFFFF"/>
                </a:solidFill>
                <a:latin typeface="Arialle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7208" y="142875"/>
            <a:ext cx="1515358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DB954"/>
                </a:solidFill>
                <a:latin typeface="Arialle"/>
              </a:rPr>
              <a:t>Data Treatment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F06EF04-2E27-41BD-ABBE-D15952B1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72186" y="3619500"/>
            <a:ext cx="4713718" cy="438077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8278C3-07B1-4887-8F6C-A25F1420787A}"/>
              </a:ext>
            </a:extLst>
          </p:cNvPr>
          <p:cNvGrpSpPr/>
          <p:nvPr/>
        </p:nvGrpSpPr>
        <p:grpSpPr>
          <a:xfrm>
            <a:off x="1956425" y="6297491"/>
            <a:ext cx="1214711" cy="553304"/>
            <a:chOff x="0" y="0"/>
            <a:chExt cx="1115251" cy="508000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816E143-2CD2-4532-819A-B50287AE5B0C}"/>
                </a:ext>
              </a:extLst>
            </p:cNvPr>
            <p:cNvSpPr/>
            <p:nvPr/>
          </p:nvSpPr>
          <p:spPr>
            <a:xfrm>
              <a:off x="0" y="215900"/>
              <a:ext cx="819342" cy="76200"/>
            </a:xfrm>
            <a:custGeom>
              <a:avLst/>
              <a:gdLst/>
              <a:ahLst/>
              <a:cxnLst/>
              <a:rect l="l" t="t" r="r" b="b"/>
              <a:pathLst>
                <a:path w="819342" h="76200">
                  <a:moveTo>
                    <a:pt x="0" y="0"/>
                  </a:moveTo>
                  <a:lnTo>
                    <a:pt x="819342" y="0"/>
                  </a:lnTo>
                  <a:lnTo>
                    <a:pt x="819342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46C8E56-CB7B-4873-A4BA-6EE61C9BB967}"/>
                </a:ext>
              </a:extLst>
            </p:cNvPr>
            <p:cNvSpPr/>
            <p:nvPr/>
          </p:nvSpPr>
          <p:spPr>
            <a:xfrm>
              <a:off x="740601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B4908DDD-91CB-4A68-8E57-D6C7BD06AD5A}"/>
              </a:ext>
            </a:extLst>
          </p:cNvPr>
          <p:cNvGrpSpPr/>
          <p:nvPr/>
        </p:nvGrpSpPr>
        <p:grpSpPr>
          <a:xfrm>
            <a:off x="7072996" y="6367642"/>
            <a:ext cx="1214711" cy="553304"/>
            <a:chOff x="0" y="0"/>
            <a:chExt cx="1115251" cy="5080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B0509C7-8D84-4729-909F-946B2C409B8E}"/>
                </a:ext>
              </a:extLst>
            </p:cNvPr>
            <p:cNvSpPr/>
            <p:nvPr/>
          </p:nvSpPr>
          <p:spPr>
            <a:xfrm>
              <a:off x="0" y="215900"/>
              <a:ext cx="819342" cy="76200"/>
            </a:xfrm>
            <a:custGeom>
              <a:avLst/>
              <a:gdLst/>
              <a:ahLst/>
              <a:cxnLst/>
              <a:rect l="l" t="t" r="r" b="b"/>
              <a:pathLst>
                <a:path w="819342" h="76200">
                  <a:moveTo>
                    <a:pt x="0" y="0"/>
                  </a:moveTo>
                  <a:lnTo>
                    <a:pt x="819342" y="0"/>
                  </a:lnTo>
                  <a:lnTo>
                    <a:pt x="819342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F451F5D-8B64-4C92-B395-A4AC7A152CEA}"/>
                </a:ext>
              </a:extLst>
            </p:cNvPr>
            <p:cNvSpPr/>
            <p:nvPr/>
          </p:nvSpPr>
          <p:spPr>
            <a:xfrm>
              <a:off x="740601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17F978A4-CCCB-4E92-8010-42766A847617}"/>
              </a:ext>
            </a:extLst>
          </p:cNvPr>
          <p:cNvGrpSpPr/>
          <p:nvPr/>
        </p:nvGrpSpPr>
        <p:grpSpPr>
          <a:xfrm>
            <a:off x="11708763" y="6366258"/>
            <a:ext cx="1214711" cy="553304"/>
            <a:chOff x="0" y="0"/>
            <a:chExt cx="1115251" cy="50800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5E8643-1345-4A97-80DE-CAE7E358482D}"/>
                </a:ext>
              </a:extLst>
            </p:cNvPr>
            <p:cNvSpPr/>
            <p:nvPr/>
          </p:nvSpPr>
          <p:spPr>
            <a:xfrm>
              <a:off x="0" y="215900"/>
              <a:ext cx="819342" cy="76200"/>
            </a:xfrm>
            <a:custGeom>
              <a:avLst/>
              <a:gdLst/>
              <a:ahLst/>
              <a:cxnLst/>
              <a:rect l="l" t="t" r="r" b="b"/>
              <a:pathLst>
                <a:path w="819342" h="76200">
                  <a:moveTo>
                    <a:pt x="0" y="0"/>
                  </a:moveTo>
                  <a:lnTo>
                    <a:pt x="819342" y="0"/>
                  </a:lnTo>
                  <a:lnTo>
                    <a:pt x="819342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D04B40B-2DE1-4B4E-85B7-B5C2FA250DE2}"/>
                </a:ext>
              </a:extLst>
            </p:cNvPr>
            <p:cNvSpPr/>
            <p:nvPr/>
          </p:nvSpPr>
          <p:spPr>
            <a:xfrm>
              <a:off x="740601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968E1CF3-94C0-47E8-A058-48473D8FB99D}"/>
              </a:ext>
            </a:extLst>
          </p:cNvPr>
          <p:cNvSpPr txBox="1"/>
          <p:nvPr/>
        </p:nvSpPr>
        <p:spPr>
          <a:xfrm>
            <a:off x="106324" y="5972894"/>
            <a:ext cx="1854769" cy="1755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Scrapped Lyrics</a:t>
            </a:r>
          </a:p>
          <a:p>
            <a:pPr>
              <a:lnSpc>
                <a:spcPts val="4713"/>
              </a:lnSpc>
            </a:pPr>
            <a:endParaRPr lang="en-US" sz="3366" dirty="0">
              <a:solidFill>
                <a:srgbClr val="FFFFFF"/>
              </a:solidFill>
              <a:latin typeface="Arialle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D08C252-A39C-4972-9A94-7AFAAD262070}"/>
              </a:ext>
            </a:extLst>
          </p:cNvPr>
          <p:cNvSpPr txBox="1"/>
          <p:nvPr/>
        </p:nvSpPr>
        <p:spPr>
          <a:xfrm>
            <a:off x="3405638" y="5437548"/>
            <a:ext cx="3743355" cy="2961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False positives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Caps, punctuation, spaces, accents…</a:t>
            </a:r>
          </a:p>
          <a:p>
            <a:pPr>
              <a:lnSpc>
                <a:spcPts val="4713"/>
              </a:lnSpc>
            </a:pPr>
            <a:r>
              <a:rPr lang="en-US" sz="3366" dirty="0" err="1">
                <a:solidFill>
                  <a:srgbClr val="FFFFFF"/>
                </a:solidFill>
                <a:latin typeface="Arialle"/>
              </a:rPr>
              <a:t>Stopwords</a:t>
            </a:r>
            <a:endParaRPr lang="en-US" sz="3366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4713"/>
              </a:lnSpc>
            </a:pPr>
            <a:endParaRPr lang="en-US" sz="3366" dirty="0">
              <a:solidFill>
                <a:srgbClr val="FFFFFF"/>
              </a:solidFill>
              <a:latin typeface="Arialle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C82CAF4-AF22-49BB-99CF-988EA92DE061}"/>
              </a:ext>
            </a:extLst>
          </p:cNvPr>
          <p:cNvSpPr txBox="1"/>
          <p:nvPr/>
        </p:nvSpPr>
        <p:spPr>
          <a:xfrm>
            <a:off x="2658955" y="4044858"/>
            <a:ext cx="4905242" cy="550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Cleanup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8124762-CC9A-4393-9FD6-89DCD57BC7FA}"/>
              </a:ext>
            </a:extLst>
          </p:cNvPr>
          <p:cNvSpPr txBox="1"/>
          <p:nvPr/>
        </p:nvSpPr>
        <p:spPr>
          <a:xfrm>
            <a:off x="8660943" y="6272874"/>
            <a:ext cx="2849404" cy="1153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Bag of Words</a:t>
            </a:r>
          </a:p>
          <a:p>
            <a:pPr>
              <a:lnSpc>
                <a:spcPts val="4713"/>
              </a:lnSpc>
            </a:pPr>
            <a:endParaRPr lang="en-US" sz="3366" dirty="0">
              <a:solidFill>
                <a:srgbClr val="FFFFFF"/>
              </a:solidFill>
              <a:latin typeface="Arialle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1E277B07-7941-4B5A-A013-13663ECAEB1A}"/>
              </a:ext>
            </a:extLst>
          </p:cNvPr>
          <p:cNvSpPr txBox="1"/>
          <p:nvPr/>
        </p:nvSpPr>
        <p:spPr>
          <a:xfrm>
            <a:off x="7610170" y="4044858"/>
            <a:ext cx="4905242" cy="550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Counting</a:t>
            </a:r>
          </a:p>
        </p:txBody>
      </p:sp>
    </p:spTree>
    <p:extLst>
      <p:ext uri="{BB962C8B-B14F-4D97-AF65-F5344CB8AC3E}">
        <p14:creationId xmlns:p14="http://schemas.microsoft.com/office/powerpoint/2010/main" val="41737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49291" y="4229100"/>
            <a:ext cx="17189417" cy="2757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8800" dirty="0">
                <a:solidFill>
                  <a:srgbClr val="FFFFFF"/>
                </a:solidFill>
                <a:latin typeface="Arialle"/>
              </a:rPr>
              <a:t>“Los </a:t>
            </a:r>
            <a:r>
              <a:rPr lang="en-US" sz="8800" dirty="0" err="1">
                <a:solidFill>
                  <a:srgbClr val="FFFFFF"/>
                </a:solidFill>
                <a:latin typeface="Arialle"/>
              </a:rPr>
              <a:t>grandes</a:t>
            </a:r>
            <a:r>
              <a:rPr lang="en-US" sz="8800" dirty="0">
                <a:solidFill>
                  <a:srgbClr val="FFFFFF"/>
                </a:solidFill>
                <a:latin typeface="Arialle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Arialle"/>
              </a:rPr>
              <a:t>artistas</a:t>
            </a:r>
            <a:r>
              <a:rPr lang="en-US" sz="8800" dirty="0">
                <a:solidFill>
                  <a:srgbClr val="FFFFFF"/>
                </a:solidFill>
                <a:latin typeface="Arialle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Arialle"/>
              </a:rPr>
              <a:t>copian</a:t>
            </a:r>
            <a:r>
              <a:rPr lang="en-US" sz="8800" dirty="0">
                <a:solidFill>
                  <a:srgbClr val="FFFFFF"/>
                </a:solidFill>
                <a:latin typeface="Arialle"/>
              </a:rPr>
              <a:t>, los 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endParaRPr lang="en-US" sz="8800" dirty="0">
              <a:solidFill>
                <a:srgbClr val="FFFFFF"/>
              </a:solidFill>
              <a:latin typeface="Arialle"/>
            </a:endParaRP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8800" dirty="0" err="1">
                <a:solidFill>
                  <a:srgbClr val="FFFFFF"/>
                </a:solidFill>
                <a:latin typeface="Arialle"/>
              </a:rPr>
              <a:t>genios</a:t>
            </a:r>
            <a:r>
              <a:rPr lang="en-US" sz="8800" dirty="0">
                <a:solidFill>
                  <a:srgbClr val="FFFFFF"/>
                </a:solidFill>
                <a:latin typeface="Arialle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Arialle"/>
              </a:rPr>
              <a:t>roban</a:t>
            </a:r>
            <a:r>
              <a:rPr lang="en-US" sz="8800" dirty="0">
                <a:solidFill>
                  <a:srgbClr val="FFFFFF"/>
                </a:solidFill>
                <a:latin typeface="Arialle"/>
              </a:rPr>
              <a:t>”. </a:t>
            </a:r>
          </a:p>
          <a:p>
            <a:pPr algn="r">
              <a:lnSpc>
                <a:spcPts val="4339"/>
              </a:lnSpc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  <a:latin typeface="Arialle"/>
            </a:endParaRPr>
          </a:p>
          <a:p>
            <a:pPr algn="r">
              <a:lnSpc>
                <a:spcPts val="4339"/>
              </a:lnSpc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Arialle"/>
              </a:rPr>
              <a:t>Pablo Picasso</a:t>
            </a:r>
            <a:r>
              <a:rPr lang="en-US" sz="3600" dirty="0">
                <a:solidFill>
                  <a:srgbClr val="FFFFFF"/>
                </a:solidFill>
                <a:latin typeface="Arial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27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27" t="22894" b="21480"/>
          <a:stretch>
            <a:fillRect/>
          </a:stretch>
        </p:blipFill>
        <p:spPr>
          <a:xfrm>
            <a:off x="14010299" y="8835998"/>
            <a:ext cx="4069646" cy="12891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8115" y="651453"/>
            <a:ext cx="15153585" cy="14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1DB954"/>
                </a:solidFill>
                <a:latin typeface="Arialle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14600" y="3009900"/>
            <a:ext cx="13716000" cy="2407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Arialle"/>
              </a:rPr>
              <a:t>Rebuilding the database of the top songs of 2020: </a:t>
            </a:r>
          </a:p>
          <a:p>
            <a:pPr marL="457200" indent="-457200">
              <a:lnSpc>
                <a:spcPts val="4759"/>
              </a:lnSpc>
              <a:buFontTx/>
              <a:buChar char="-"/>
            </a:pPr>
            <a:r>
              <a:rPr lang="en-US" sz="3400" dirty="0">
                <a:solidFill>
                  <a:srgbClr val="FFFFFF"/>
                </a:solidFill>
                <a:latin typeface="Arialle"/>
              </a:rPr>
              <a:t>Finding the most representative songs of 2020</a:t>
            </a:r>
          </a:p>
          <a:p>
            <a:pPr marL="457200" indent="-457200">
              <a:lnSpc>
                <a:spcPts val="4759"/>
              </a:lnSpc>
              <a:buFontTx/>
              <a:buChar char="-"/>
            </a:pPr>
            <a:r>
              <a:rPr lang="en-US" sz="3400" dirty="0">
                <a:solidFill>
                  <a:srgbClr val="FFFFFF"/>
                </a:solidFill>
                <a:latin typeface="Arialle"/>
              </a:rPr>
              <a:t>Structuring the database</a:t>
            </a:r>
          </a:p>
          <a:p>
            <a:pPr marL="457200" indent="-457200">
              <a:lnSpc>
                <a:spcPts val="4759"/>
              </a:lnSpc>
              <a:buFontTx/>
              <a:buChar char="-"/>
            </a:pPr>
            <a:endParaRPr lang="en-US" sz="3400" dirty="0">
              <a:solidFill>
                <a:srgbClr val="FFFFFF"/>
              </a:solidFill>
              <a:latin typeface="Arialle"/>
            </a:endParaRPr>
          </a:p>
        </p:txBody>
      </p:sp>
    </p:spTree>
    <p:extLst>
      <p:ext uri="{BB962C8B-B14F-4D97-AF65-F5344CB8AC3E}">
        <p14:creationId xmlns:p14="http://schemas.microsoft.com/office/powerpoint/2010/main" val="35137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27" t="22894" b="21480"/>
          <a:stretch>
            <a:fillRect/>
          </a:stretch>
        </p:blipFill>
        <p:spPr>
          <a:xfrm>
            <a:off x="14010299" y="8835998"/>
            <a:ext cx="4069646" cy="12891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8115" y="651453"/>
            <a:ext cx="1515358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DB954"/>
                </a:solidFill>
                <a:latin typeface="Arialle"/>
              </a:rPr>
              <a:t>Data Origins and Destination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8115" y="3441470"/>
            <a:ext cx="2516033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Arialle"/>
              </a:rPr>
              <a:t>Spotify API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0447" y="5169384"/>
            <a:ext cx="3371369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Arialle"/>
              </a:rPr>
              <a:t>Spotify Charts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7679" y="6956399"/>
            <a:ext cx="3536905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Arialle"/>
              </a:rPr>
              <a:t>lyricsgenius</a:t>
            </a:r>
          </a:p>
        </p:txBody>
      </p:sp>
      <p:grpSp>
        <p:nvGrpSpPr>
          <p:cNvPr id="7" name="Group 7"/>
          <p:cNvGrpSpPr/>
          <p:nvPr/>
        </p:nvGrpSpPr>
        <p:grpSpPr>
          <a:xfrm rot="-1773992">
            <a:off x="4010254" y="6424262"/>
            <a:ext cx="2333448" cy="553304"/>
            <a:chOff x="0" y="0"/>
            <a:chExt cx="2142387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215900"/>
              <a:ext cx="1846477" cy="76200"/>
            </a:xfrm>
            <a:custGeom>
              <a:avLst/>
              <a:gdLst/>
              <a:ahLst/>
              <a:cxnLst/>
              <a:rect l="l" t="t" r="r" b="b"/>
              <a:pathLst>
                <a:path w="1846477" h="76200">
                  <a:moveTo>
                    <a:pt x="0" y="0"/>
                  </a:moveTo>
                  <a:lnTo>
                    <a:pt x="1846477" y="0"/>
                  </a:lnTo>
                  <a:lnTo>
                    <a:pt x="184647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76773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321816" y="5255109"/>
            <a:ext cx="1992967" cy="553304"/>
            <a:chOff x="0" y="0"/>
            <a:chExt cx="1829784" cy="508000"/>
          </a:xfrm>
        </p:grpSpPr>
        <p:sp>
          <p:nvSpPr>
            <p:cNvPr id="11" name="Freeform 11"/>
            <p:cNvSpPr/>
            <p:nvPr/>
          </p:nvSpPr>
          <p:spPr>
            <a:xfrm>
              <a:off x="0" y="215900"/>
              <a:ext cx="1533874" cy="76200"/>
            </a:xfrm>
            <a:custGeom>
              <a:avLst/>
              <a:gdLst/>
              <a:ahLst/>
              <a:cxnLst/>
              <a:rect l="l" t="t" r="r" b="b"/>
              <a:pathLst>
                <a:path w="1533874" h="76200">
                  <a:moveTo>
                    <a:pt x="0" y="0"/>
                  </a:moveTo>
                  <a:lnTo>
                    <a:pt x="1533874" y="0"/>
                  </a:lnTo>
                  <a:lnTo>
                    <a:pt x="1533874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455134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grpSp>
        <p:nvGrpSpPr>
          <p:cNvPr id="13" name="Group 13"/>
          <p:cNvGrpSpPr/>
          <p:nvPr/>
        </p:nvGrpSpPr>
        <p:grpSpPr>
          <a:xfrm rot="1786848">
            <a:off x="4008945" y="4158669"/>
            <a:ext cx="2334174" cy="553304"/>
            <a:chOff x="0" y="0"/>
            <a:chExt cx="2143054" cy="508000"/>
          </a:xfrm>
        </p:grpSpPr>
        <p:sp>
          <p:nvSpPr>
            <p:cNvPr id="14" name="Freeform 14"/>
            <p:cNvSpPr/>
            <p:nvPr/>
          </p:nvSpPr>
          <p:spPr>
            <a:xfrm>
              <a:off x="0" y="215900"/>
              <a:ext cx="1847144" cy="76200"/>
            </a:xfrm>
            <a:custGeom>
              <a:avLst/>
              <a:gdLst/>
              <a:ahLst/>
              <a:cxnLst/>
              <a:rect l="l" t="t" r="r" b="b"/>
              <a:pathLst>
                <a:path w="1847144" h="76200">
                  <a:moveTo>
                    <a:pt x="0" y="0"/>
                  </a:moveTo>
                  <a:lnTo>
                    <a:pt x="1847144" y="0"/>
                  </a:lnTo>
                  <a:lnTo>
                    <a:pt x="1847144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768404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166464" y="5188226"/>
            <a:ext cx="2238627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Arialle"/>
              </a:rPr>
              <a:t>Dataset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220154" y="5255109"/>
            <a:ext cx="1391920" cy="553304"/>
            <a:chOff x="0" y="0"/>
            <a:chExt cx="1277951" cy="508000"/>
          </a:xfrm>
        </p:grpSpPr>
        <p:sp>
          <p:nvSpPr>
            <p:cNvPr id="18" name="Freeform 18"/>
            <p:cNvSpPr/>
            <p:nvPr/>
          </p:nvSpPr>
          <p:spPr>
            <a:xfrm>
              <a:off x="0" y="215900"/>
              <a:ext cx="982041" cy="76200"/>
            </a:xfrm>
            <a:custGeom>
              <a:avLst/>
              <a:gdLst/>
              <a:ahLst/>
              <a:cxnLst/>
              <a:rect l="l" t="t" r="r" b="b"/>
              <a:pathLst>
                <a:path w="982041" h="76200">
                  <a:moveTo>
                    <a:pt x="0" y="0"/>
                  </a:moveTo>
                  <a:lnTo>
                    <a:pt x="982041" y="0"/>
                  </a:lnTo>
                  <a:lnTo>
                    <a:pt x="982041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903301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784075" y="5207068"/>
            <a:ext cx="1799749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Arialle"/>
              </a:rPr>
              <a:t>BigQuery</a:t>
            </a:r>
          </a:p>
        </p:txBody>
      </p:sp>
      <p:grpSp>
        <p:nvGrpSpPr>
          <p:cNvPr id="21" name="Group 21"/>
          <p:cNvGrpSpPr/>
          <p:nvPr/>
        </p:nvGrpSpPr>
        <p:grpSpPr>
          <a:xfrm rot="1789373">
            <a:off x="11566896" y="6428183"/>
            <a:ext cx="2333448" cy="553304"/>
            <a:chOff x="0" y="0"/>
            <a:chExt cx="2142387" cy="508000"/>
          </a:xfrm>
        </p:grpSpPr>
        <p:sp>
          <p:nvSpPr>
            <p:cNvPr id="22" name="Freeform 22"/>
            <p:cNvSpPr/>
            <p:nvPr/>
          </p:nvSpPr>
          <p:spPr>
            <a:xfrm>
              <a:off x="0" y="215900"/>
              <a:ext cx="1846477" cy="76200"/>
            </a:xfrm>
            <a:custGeom>
              <a:avLst/>
              <a:gdLst/>
              <a:ahLst/>
              <a:cxnLst/>
              <a:rect l="l" t="t" r="r" b="b"/>
              <a:pathLst>
                <a:path w="1846477" h="76200">
                  <a:moveTo>
                    <a:pt x="0" y="0"/>
                  </a:moveTo>
                  <a:lnTo>
                    <a:pt x="1846477" y="0"/>
                  </a:lnTo>
                  <a:lnTo>
                    <a:pt x="184647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76773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890449" y="5292793"/>
            <a:ext cx="1992967" cy="553304"/>
            <a:chOff x="0" y="0"/>
            <a:chExt cx="1829784" cy="508000"/>
          </a:xfrm>
        </p:grpSpPr>
        <p:sp>
          <p:nvSpPr>
            <p:cNvPr id="25" name="Freeform 25"/>
            <p:cNvSpPr/>
            <p:nvPr/>
          </p:nvSpPr>
          <p:spPr>
            <a:xfrm>
              <a:off x="0" y="215900"/>
              <a:ext cx="1533874" cy="76200"/>
            </a:xfrm>
            <a:custGeom>
              <a:avLst/>
              <a:gdLst/>
              <a:ahLst/>
              <a:cxnLst/>
              <a:rect l="l" t="t" r="r" b="b"/>
              <a:pathLst>
                <a:path w="1533874" h="76200">
                  <a:moveTo>
                    <a:pt x="0" y="0"/>
                  </a:moveTo>
                  <a:lnTo>
                    <a:pt x="1533874" y="0"/>
                  </a:lnTo>
                  <a:lnTo>
                    <a:pt x="1533874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455134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grpSp>
        <p:nvGrpSpPr>
          <p:cNvPr id="27" name="Group 27"/>
          <p:cNvGrpSpPr/>
          <p:nvPr/>
        </p:nvGrpSpPr>
        <p:grpSpPr>
          <a:xfrm rot="-1780029">
            <a:off x="11567769" y="4156931"/>
            <a:ext cx="2334174" cy="553304"/>
            <a:chOff x="0" y="0"/>
            <a:chExt cx="2143054" cy="508000"/>
          </a:xfrm>
        </p:grpSpPr>
        <p:sp>
          <p:nvSpPr>
            <p:cNvPr id="28" name="Freeform 28"/>
            <p:cNvSpPr/>
            <p:nvPr/>
          </p:nvSpPr>
          <p:spPr>
            <a:xfrm>
              <a:off x="0" y="215900"/>
              <a:ext cx="1847144" cy="76200"/>
            </a:xfrm>
            <a:custGeom>
              <a:avLst/>
              <a:gdLst/>
              <a:ahLst/>
              <a:cxnLst/>
              <a:rect l="l" t="t" r="r" b="b"/>
              <a:pathLst>
                <a:path w="1847144" h="76200">
                  <a:moveTo>
                    <a:pt x="0" y="0"/>
                  </a:moveTo>
                  <a:lnTo>
                    <a:pt x="1847144" y="0"/>
                  </a:lnTo>
                  <a:lnTo>
                    <a:pt x="1847144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768404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3932047" y="3441470"/>
            <a:ext cx="2770322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Arialle"/>
              </a:rPr>
              <a:t>AnnualReport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631523" y="5165907"/>
            <a:ext cx="3371369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Arialle"/>
              </a:rPr>
              <a:t>WordCount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883415" y="6956399"/>
            <a:ext cx="3536905" cy="60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Arialle"/>
              </a:rPr>
              <a:t>SongProperties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22C1CC64-5CD0-428A-B1A0-BC3CE7E2F259}"/>
              </a:ext>
            </a:extLst>
          </p:cNvPr>
          <p:cNvSpPr txBox="1"/>
          <p:nvPr/>
        </p:nvSpPr>
        <p:spPr>
          <a:xfrm>
            <a:off x="7391400" y="5885788"/>
            <a:ext cx="2876622" cy="302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Arialle"/>
              </a:rPr>
              <a:t>3 tables:</a:t>
            </a:r>
          </a:p>
          <a:p>
            <a:pPr>
              <a:lnSpc>
                <a:spcPts val="4759"/>
              </a:lnSpc>
            </a:pPr>
            <a:r>
              <a:rPr lang="en-US" sz="2600" dirty="0" err="1">
                <a:solidFill>
                  <a:srgbClr val="FFFFFF"/>
                </a:solidFill>
                <a:latin typeface="Arialle"/>
              </a:rPr>
              <a:t>daily_songs</a:t>
            </a:r>
            <a:endParaRPr lang="en-US" sz="260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4759"/>
              </a:lnSpc>
            </a:pPr>
            <a:r>
              <a:rPr lang="en-US" sz="2600" dirty="0" err="1">
                <a:solidFill>
                  <a:srgbClr val="FFFFFF"/>
                </a:solidFill>
                <a:latin typeface="Arialle"/>
              </a:rPr>
              <a:t>unique_songs</a:t>
            </a:r>
            <a:endParaRPr lang="en-US" sz="260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4759"/>
              </a:lnSpc>
            </a:pPr>
            <a:r>
              <a:rPr lang="en-US" sz="2600" dirty="0">
                <a:solidFill>
                  <a:srgbClr val="FFFFFF"/>
                </a:solidFill>
                <a:latin typeface="Arialle"/>
              </a:rPr>
              <a:t>lyrics</a:t>
            </a:r>
          </a:p>
          <a:p>
            <a:pPr>
              <a:lnSpc>
                <a:spcPts val="4759"/>
              </a:lnSpc>
            </a:pPr>
            <a:endParaRPr lang="en-US" sz="3400" dirty="0">
              <a:solidFill>
                <a:srgbClr val="FFFFFF"/>
              </a:solidFill>
              <a:latin typeface="Arialle"/>
            </a:endParaRPr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548E991A-3C6E-41E3-BEEE-F2E21251229A}"/>
              </a:ext>
            </a:extLst>
          </p:cNvPr>
          <p:cNvSpPr/>
          <p:nvPr/>
        </p:nvSpPr>
        <p:spPr>
          <a:xfrm rot="5400000" flipV="1">
            <a:off x="6023713" y="6912115"/>
            <a:ext cx="2250000" cy="84370"/>
          </a:xfrm>
          <a:custGeom>
            <a:avLst/>
            <a:gdLst/>
            <a:ahLst/>
            <a:cxnLst/>
            <a:rect l="l" t="t" r="r" b="b"/>
            <a:pathLst>
              <a:path w="982041" h="76200">
                <a:moveTo>
                  <a:pt x="0" y="0"/>
                </a:moveTo>
                <a:lnTo>
                  <a:pt x="982041" y="0"/>
                </a:lnTo>
                <a:lnTo>
                  <a:pt x="982041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1DB954"/>
          </a:solidFill>
        </p:spPr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932BEE91-6675-4528-A45F-AFFE42E720BA}"/>
              </a:ext>
            </a:extLst>
          </p:cNvPr>
          <p:cNvSpPr/>
          <p:nvPr/>
        </p:nvSpPr>
        <p:spPr>
          <a:xfrm flipH="1">
            <a:off x="7162800" y="6837341"/>
            <a:ext cx="60598" cy="82996"/>
          </a:xfrm>
          <a:custGeom>
            <a:avLst/>
            <a:gdLst/>
            <a:ahLst/>
            <a:cxnLst/>
            <a:rect l="l" t="t" r="r" b="b"/>
            <a:pathLst>
              <a:path w="982041" h="76200">
                <a:moveTo>
                  <a:pt x="0" y="0"/>
                </a:moveTo>
                <a:lnTo>
                  <a:pt x="982041" y="0"/>
                </a:lnTo>
                <a:lnTo>
                  <a:pt x="982041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1DB954"/>
          </a:solidFill>
        </p:spPr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84E23235-9D1D-4981-A6E2-020EC35E2BFD}"/>
              </a:ext>
            </a:extLst>
          </p:cNvPr>
          <p:cNvSpPr/>
          <p:nvPr/>
        </p:nvSpPr>
        <p:spPr>
          <a:xfrm flipH="1">
            <a:off x="7162800" y="7422704"/>
            <a:ext cx="60598" cy="82996"/>
          </a:xfrm>
          <a:custGeom>
            <a:avLst/>
            <a:gdLst/>
            <a:ahLst/>
            <a:cxnLst/>
            <a:rect l="l" t="t" r="r" b="b"/>
            <a:pathLst>
              <a:path w="982041" h="76200">
                <a:moveTo>
                  <a:pt x="0" y="0"/>
                </a:moveTo>
                <a:lnTo>
                  <a:pt x="982041" y="0"/>
                </a:lnTo>
                <a:lnTo>
                  <a:pt x="982041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1DB954"/>
          </a:solidFill>
        </p:spPr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BD93D4A0-CF58-4348-AA14-A3322FE49918}"/>
              </a:ext>
            </a:extLst>
          </p:cNvPr>
          <p:cNvSpPr/>
          <p:nvPr/>
        </p:nvSpPr>
        <p:spPr>
          <a:xfrm flipH="1">
            <a:off x="7106528" y="8039100"/>
            <a:ext cx="116870" cy="79929"/>
          </a:xfrm>
          <a:custGeom>
            <a:avLst/>
            <a:gdLst/>
            <a:ahLst/>
            <a:cxnLst/>
            <a:rect l="l" t="t" r="r" b="b"/>
            <a:pathLst>
              <a:path w="982041" h="76200">
                <a:moveTo>
                  <a:pt x="0" y="0"/>
                </a:moveTo>
                <a:lnTo>
                  <a:pt x="982041" y="0"/>
                </a:lnTo>
                <a:lnTo>
                  <a:pt x="982041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1DB954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27" t="22894" b="21480"/>
          <a:stretch>
            <a:fillRect/>
          </a:stretch>
        </p:blipFill>
        <p:spPr>
          <a:xfrm>
            <a:off x="14010299" y="8835998"/>
            <a:ext cx="4069646" cy="12891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67208" y="142875"/>
            <a:ext cx="1515358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DB954"/>
                </a:solidFill>
                <a:latin typeface="Arialle"/>
              </a:rPr>
              <a:t>Sources of 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428" y="2105052"/>
            <a:ext cx="9919429" cy="7153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873" lvl="1" indent="-363436">
              <a:lnSpc>
                <a:spcPts val="4713"/>
              </a:lnSpc>
              <a:buFont typeface="Arial"/>
              <a:buChar char="•"/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Spotify Charts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Top 200 streamed tracks for every day of the year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Web Scrapping</a:t>
            </a:r>
          </a:p>
          <a:p>
            <a:pPr>
              <a:lnSpc>
                <a:spcPts val="4713"/>
              </a:lnSpc>
            </a:pPr>
            <a:endParaRPr lang="en-US" sz="3366" dirty="0">
              <a:solidFill>
                <a:srgbClr val="FFFFFF"/>
              </a:solidFill>
              <a:latin typeface="Arialle"/>
            </a:endParaRPr>
          </a:p>
          <a:p>
            <a:pPr marL="726873" lvl="1" indent="-363436">
              <a:lnSpc>
                <a:spcPts val="4713"/>
              </a:lnSpc>
              <a:buFont typeface="Arial"/>
              <a:buChar char="•"/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Spotify API: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Id, Track, Artist, Genre, Song Properties...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Public API</a:t>
            </a:r>
          </a:p>
          <a:p>
            <a:pPr>
              <a:lnSpc>
                <a:spcPts val="4713"/>
              </a:lnSpc>
            </a:pPr>
            <a:endParaRPr lang="en-US" sz="3366" dirty="0">
              <a:solidFill>
                <a:srgbClr val="FFFFFF"/>
              </a:solidFill>
              <a:latin typeface="Arialle"/>
            </a:endParaRPr>
          </a:p>
          <a:p>
            <a:pPr marL="726873" lvl="1" indent="-363436">
              <a:lnSpc>
                <a:spcPts val="4713"/>
              </a:lnSpc>
              <a:buFont typeface="Arial"/>
              <a:buChar char="•"/>
            </a:pPr>
            <a:r>
              <a:rPr lang="en-US" sz="3366" dirty="0" err="1">
                <a:solidFill>
                  <a:srgbClr val="FFFFFF"/>
                </a:solidFill>
                <a:latin typeface="Arialle"/>
              </a:rPr>
              <a:t>lyricsgenius</a:t>
            </a:r>
            <a:endParaRPr lang="en-US" sz="3366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Python client for the Genius.com API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Genius world's biggest collection of song lyrics</a:t>
            </a:r>
          </a:p>
          <a:p>
            <a:pPr>
              <a:lnSpc>
                <a:spcPts val="4713"/>
              </a:lnSpc>
            </a:pPr>
            <a:r>
              <a:rPr lang="en-US" sz="3366" dirty="0">
                <a:solidFill>
                  <a:srgbClr val="FFFFFF"/>
                </a:solidFill>
                <a:latin typeface="Arialle"/>
              </a:rPr>
              <a:t>Web Scrapping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96292" y="4897314"/>
            <a:ext cx="3249001" cy="100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 dirty="0">
                <a:solidFill>
                  <a:srgbClr val="FFFFFF"/>
                </a:solidFill>
                <a:latin typeface="Arialle"/>
              </a:rPr>
              <a:t>Dataset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718147" y="5192922"/>
            <a:ext cx="1214711" cy="553304"/>
            <a:chOff x="0" y="0"/>
            <a:chExt cx="1115251" cy="508000"/>
          </a:xfrm>
        </p:grpSpPr>
        <p:sp>
          <p:nvSpPr>
            <p:cNvPr id="7" name="Freeform 7"/>
            <p:cNvSpPr/>
            <p:nvPr/>
          </p:nvSpPr>
          <p:spPr>
            <a:xfrm>
              <a:off x="0" y="215900"/>
              <a:ext cx="819342" cy="76200"/>
            </a:xfrm>
            <a:custGeom>
              <a:avLst/>
              <a:gdLst/>
              <a:ahLst/>
              <a:cxnLst/>
              <a:rect l="l" t="t" r="r" b="b"/>
              <a:pathLst>
                <a:path w="819342" h="76200">
                  <a:moveTo>
                    <a:pt x="0" y="0"/>
                  </a:moveTo>
                  <a:lnTo>
                    <a:pt x="819342" y="0"/>
                  </a:lnTo>
                  <a:lnTo>
                    <a:pt x="819342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40601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1110067" y="4394394"/>
            <a:ext cx="3037165" cy="201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4"/>
              </a:lnSpc>
            </a:pPr>
            <a:r>
              <a:rPr lang="en-US" sz="5660">
                <a:solidFill>
                  <a:srgbClr val="FFFFFF"/>
                </a:solidFill>
                <a:latin typeface="Arialle"/>
              </a:rPr>
              <a:t>Data</a:t>
            </a:r>
          </a:p>
          <a:p>
            <a:pPr algn="ctr">
              <a:lnSpc>
                <a:spcPts val="7923"/>
              </a:lnSpc>
              <a:spcBef>
                <a:spcPct val="0"/>
              </a:spcBef>
            </a:pPr>
            <a:r>
              <a:rPr lang="en-US" sz="5660">
                <a:solidFill>
                  <a:srgbClr val="FFFFFF"/>
                </a:solidFill>
                <a:latin typeface="Arialle"/>
              </a:rPr>
              <a:t>Cleaning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147232" y="5194575"/>
            <a:ext cx="1214711" cy="553304"/>
            <a:chOff x="0" y="0"/>
            <a:chExt cx="1115251" cy="508000"/>
          </a:xfrm>
        </p:grpSpPr>
        <p:sp>
          <p:nvSpPr>
            <p:cNvPr id="11" name="Freeform 11"/>
            <p:cNvSpPr/>
            <p:nvPr/>
          </p:nvSpPr>
          <p:spPr>
            <a:xfrm>
              <a:off x="0" y="215900"/>
              <a:ext cx="819342" cy="76200"/>
            </a:xfrm>
            <a:custGeom>
              <a:avLst/>
              <a:gdLst/>
              <a:ahLst/>
              <a:cxnLst/>
              <a:rect l="l" t="t" r="r" b="b"/>
              <a:pathLst>
                <a:path w="819342" h="76200">
                  <a:moveTo>
                    <a:pt x="0" y="0"/>
                  </a:moveTo>
                  <a:lnTo>
                    <a:pt x="819342" y="0"/>
                  </a:lnTo>
                  <a:lnTo>
                    <a:pt x="819342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DB9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40601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DB954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EEC54D6-AB16-4DD9-A7EE-504718E5496B}"/>
              </a:ext>
            </a:extLst>
          </p:cNvPr>
          <p:cNvSpPr txBox="1"/>
          <p:nvPr/>
        </p:nvSpPr>
        <p:spPr>
          <a:xfrm>
            <a:off x="2590800" y="3009900"/>
            <a:ext cx="13106400" cy="3090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1DB954"/>
                </a:solidFill>
                <a:latin typeface="Arialle"/>
              </a:rPr>
              <a:t>Data warehouse: </a:t>
            </a:r>
          </a:p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1DB954"/>
                </a:solidFill>
                <a:latin typeface="Arialle"/>
              </a:rPr>
              <a:t>Google </a:t>
            </a:r>
            <a:r>
              <a:rPr lang="en-US" sz="9000" dirty="0" err="1">
                <a:solidFill>
                  <a:srgbClr val="1DB954"/>
                </a:solidFill>
                <a:latin typeface="Arialle"/>
              </a:rPr>
              <a:t>BigQuery</a:t>
            </a:r>
            <a:endParaRPr lang="en-US" sz="9000" dirty="0">
              <a:solidFill>
                <a:srgbClr val="1DB954"/>
              </a:solidFill>
              <a:latin typeface="Arialle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36C1B9-5C59-4BAD-9949-4345B427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7" t="22894" b="21480"/>
          <a:stretch>
            <a:fillRect/>
          </a:stretch>
        </p:blipFill>
        <p:spPr>
          <a:xfrm>
            <a:off x="14010299" y="8835998"/>
            <a:ext cx="4069646" cy="12891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DBBD8A-C21A-4E30-8FBA-8755BC8E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34527"/>
            <a:ext cx="14097000" cy="94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2691D2-67B2-4500-9FAF-83F1B76D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"/>
            <a:ext cx="13456636" cy="95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400" y="1441477"/>
            <a:ext cx="12877345" cy="7754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3622" lvl="1" indent="-471811">
              <a:lnSpc>
                <a:spcPts val="6118"/>
              </a:lnSpc>
              <a:buFont typeface="Arial"/>
              <a:buChar char="•"/>
            </a:pPr>
            <a:r>
              <a:rPr lang="en-US" sz="4370" dirty="0" err="1">
                <a:solidFill>
                  <a:srgbClr val="FFFFFF"/>
                </a:solidFill>
                <a:latin typeface="Arialle"/>
              </a:rPr>
              <a:t>AnnualReport</a:t>
            </a: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r>
              <a:rPr lang="en-US" sz="4370" dirty="0">
                <a:solidFill>
                  <a:srgbClr val="FFFFFF"/>
                </a:solidFill>
                <a:latin typeface="Arialle"/>
              </a:rPr>
              <a:t>Generated from the overall data.</a:t>
            </a:r>
          </a:p>
          <a:p>
            <a:pPr>
              <a:lnSpc>
                <a:spcPts val="6118"/>
              </a:lnSpc>
            </a:pPr>
            <a:r>
              <a:rPr lang="en-US" sz="4370" dirty="0">
                <a:solidFill>
                  <a:srgbClr val="FFFFFF"/>
                </a:solidFill>
                <a:latin typeface="Arialle"/>
              </a:rPr>
              <a:t>Main Dataset</a:t>
            </a: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  <a:p>
            <a:pPr>
              <a:lnSpc>
                <a:spcPts val="6118"/>
              </a:lnSpc>
            </a:pPr>
            <a:endParaRPr lang="en-US" sz="4370" dirty="0">
              <a:solidFill>
                <a:srgbClr val="FFFFFF"/>
              </a:solidFill>
              <a:latin typeface="Arialle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257" y="3924300"/>
            <a:ext cx="18288000" cy="590577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567208" y="142875"/>
            <a:ext cx="1515358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1DB954"/>
                </a:solidFill>
                <a:latin typeface="Arialle"/>
              </a:rPr>
              <a:t>Data Treatment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166</Words>
  <Application>Microsoft Office PowerPoint</Application>
  <PresentationFormat>Personalizado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Arialle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Julia Rodriguez Sanchez</cp:lastModifiedBy>
  <cp:revision>9</cp:revision>
  <dcterms:created xsi:type="dcterms:W3CDTF">2006-08-16T00:00:00Z</dcterms:created>
  <dcterms:modified xsi:type="dcterms:W3CDTF">2021-05-08T08:16:07Z</dcterms:modified>
  <dc:identifier>DAEd0q1oQzs</dc:identifier>
</cp:coreProperties>
</file>