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  <p:sldMasterId id="2147483678" r:id="rId2"/>
  </p:sldMasterIdLst>
  <p:notesMasterIdLst>
    <p:notesMasterId r:id="rId16"/>
  </p:notesMasterIdLst>
  <p:sldIdLst>
    <p:sldId id="264" r:id="rId3"/>
    <p:sldId id="265" r:id="rId4"/>
    <p:sldId id="256" r:id="rId5"/>
    <p:sldId id="257" r:id="rId6"/>
    <p:sldId id="258" r:id="rId7"/>
    <p:sldId id="259" r:id="rId8"/>
    <p:sldId id="295" r:id="rId9"/>
    <p:sldId id="260" r:id="rId10"/>
    <p:sldId id="261" r:id="rId11"/>
    <p:sldId id="296" r:id="rId12"/>
    <p:sldId id="262" r:id="rId13"/>
    <p:sldId id="263" r:id="rId14"/>
    <p:sldId id="294" r:id="rId15"/>
  </p:sldIdLst>
  <p:sldSz cx="14630400" cy="8229600"/>
  <p:notesSz cx="8229600" cy="14630400"/>
  <p:embeddedFontLst>
    <p:embeddedFont>
      <p:font typeface="Cambria Math" panose="02040503050406030204" pitchFamily="18" charset="0"/>
      <p:regular r:id="rId17"/>
    </p:embeddedFont>
    <p:embeddedFont>
      <p:font typeface="Raleway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8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24020-9C88-423F-B04E-CDAB7987C8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428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48DD-1463-1CB4-B6FF-3D9AA16C9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680472-FE8D-2FC2-28CB-AE9A4D64F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323DF-1290-D4F9-4B8C-D4F625880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06204-CD09-A831-867B-402F4A7EF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4020-9C88-423F-B04E-CDAB7987C8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EC32-12F7-98F5-CC42-E3167D07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218E2-722F-8901-AC82-D2DABB79D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10023-F903-8673-D9C1-21EACC056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64054-61F0-E68D-8826-4EA40017D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1C49D2-C228-F7F6-B658-367E5A3EF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FE8F365-DCE7-2073-A664-2394056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F6ED31-2265-B190-C712-9A18404E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226C51-BD88-CAF3-8452-0C491EE7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3417A26-C6E9-EA30-EF14-36523A27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2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306E49-BC20-1BBB-BA2E-1FDF76C6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6A12768-FFC2-6332-4BD2-44702BAB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5F17A9-7712-7BD2-4995-C73B9C86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0C1790-E5F6-9E1C-553F-517BC5CE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543815-25C6-7DE2-364E-404EE4E6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70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0F8D216-2848-0187-E227-2C8AEEBD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31AFFAC-F77C-6B63-4819-20F992C77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CDEFBD-02F9-250E-BF8B-D3CC2B0C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C5732-FBE4-38D4-DC40-54FF1714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237BD9-CF42-5790-C0E5-2C786345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68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64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74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175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80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111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63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90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8B10EE-BB79-0924-EC61-A9E02DEA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383D8B-071A-F9F2-24ED-4B919E99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087CD6A-47AB-BE06-15A2-45E37831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D7CB28A-7859-9D73-86DB-02568C7B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DACF778-2627-68B7-889A-F60B2D26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00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DB15-4781-AD34-F4DA-BD55653D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484060"/>
            <a:ext cx="10972800" cy="2865120"/>
          </a:xfrm>
        </p:spPr>
        <p:txBody>
          <a:bodyPr anchor="ctr"/>
          <a:lstStyle>
            <a:lvl1pPr algn="ctr">
              <a:defRPr sz="7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70BDB-72E1-E498-7FA8-FFEE5733A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551158"/>
            <a:ext cx="10972800" cy="1986914"/>
          </a:xfrm>
        </p:spPr>
        <p:txBody>
          <a:bodyPr anchor="ctr"/>
          <a:lstStyle>
            <a:lvl1pPr marL="0" indent="0" algn="ctr">
              <a:buNone/>
              <a:defRPr sz="288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B6A166-A73A-F9EA-C3AB-1161BCEBD872}"/>
              </a:ext>
            </a:extLst>
          </p:cNvPr>
          <p:cNvCxnSpPr>
            <a:cxnSpLocks/>
          </p:cNvCxnSpPr>
          <p:nvPr userDrawn="1"/>
        </p:nvCxnSpPr>
        <p:spPr>
          <a:xfrm>
            <a:off x="1828800" y="5450168"/>
            <a:ext cx="1097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Education management">
            <a:extLst>
              <a:ext uri="{FF2B5EF4-FFF2-40B4-BE49-F238E27FC236}">
                <a16:creationId xmlns:a16="http://schemas.microsoft.com/office/drawing/2014/main" id="{01FE4F30-66CC-8503-CB3A-6900CF72F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66" y="494552"/>
            <a:ext cx="8371070" cy="16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26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C8AE-EA33-CF4A-858A-DC3568B5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58930" cy="159067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D68-6886-6930-7A10-5323246A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780597"/>
            <a:ext cx="12618720" cy="522160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822960" indent="-274320">
              <a:buFont typeface="Courier New" panose="02070309020205020404" pitchFamily="49" charset="0"/>
              <a:buChar char="o"/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 marL="1371600" indent="-274320">
              <a:buFont typeface="Wingdings" panose="05000000000000000000" pitchFamily="2" charset="2"/>
              <a:buChar char="q"/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2" descr="Giới thiệu | Cổng thông tin thư viện">
            <a:extLst>
              <a:ext uri="{FF2B5EF4-FFF2-40B4-BE49-F238E27FC236}">
                <a16:creationId xmlns:a16="http://schemas.microsoft.com/office/drawing/2014/main" id="{480F07D6-3501-1156-D6CA-B57854132E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46" y="163830"/>
            <a:ext cx="2618980" cy="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BF00CBF-78D1-9C0A-749A-D352A29E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93DA842B-311C-4A21-B71D-4EF1F68F5A63}" type="datetime1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2ED8BBD-DC38-63F7-22BF-BCA0BD06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93FB7434-BFAC-5911-D3AA-4A84CE2A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hminhnhat.ai@gmail.com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2D5C80-7CEE-14EF-50DB-2E18591867A2}"/>
              </a:ext>
            </a:extLst>
          </p:cNvPr>
          <p:cNvCxnSpPr>
            <a:cxnSpLocks/>
          </p:cNvCxnSpPr>
          <p:nvPr userDrawn="1"/>
        </p:nvCxnSpPr>
        <p:spPr>
          <a:xfrm>
            <a:off x="155275" y="7530860"/>
            <a:ext cx="1431985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73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FED-BE46-57E3-A25C-A200CACE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93633" cy="1920240"/>
          </a:xfrm>
        </p:spPr>
        <p:txBody>
          <a:bodyPr anchor="b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80" kern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6E02F-A1CA-9507-DA6F-806B00DB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1372-0C43-D985-511E-452632289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20239"/>
            <a:ext cx="5993633" cy="5112978"/>
          </a:xfrm>
        </p:spPr>
        <p:txBody>
          <a:bodyPr/>
          <a:lstStyle>
            <a:lvl1pPr marL="0" indent="0">
              <a:buNone/>
              <a:defRPr sz="192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 descr="Giới thiệu | Cổng thông tin thư viện">
            <a:extLst>
              <a:ext uri="{FF2B5EF4-FFF2-40B4-BE49-F238E27FC236}">
                <a16:creationId xmlns:a16="http://schemas.microsoft.com/office/drawing/2014/main" id="{ECF9174E-B0FE-20BE-9DFF-57F5AD402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46" y="163830"/>
            <a:ext cx="2618980" cy="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2C0F0277-A8F5-83AE-AA41-A68BA34E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93DA842B-311C-4A21-B71D-4EF1F68F5A63}" type="datetime1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008F9E6-684D-DD17-72A7-589D644D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78FD2B58-4016-752C-5ED0-93D2AF79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hminhnhat.ai@gmail.com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4862EE-BF3F-299C-ED37-678671B1A4A2}"/>
              </a:ext>
            </a:extLst>
          </p:cNvPr>
          <p:cNvCxnSpPr>
            <a:cxnSpLocks/>
          </p:cNvCxnSpPr>
          <p:nvPr userDrawn="1"/>
        </p:nvCxnSpPr>
        <p:spPr>
          <a:xfrm>
            <a:off x="155275" y="7530860"/>
            <a:ext cx="1431985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8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915B-A9B8-4F35-9840-5F38157B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6880" cy="159067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E0F4-0A26-5FE2-E064-4D8818B80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746" y="1903382"/>
            <a:ext cx="6217920" cy="522160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0906-FBCB-931A-E577-3585D3DBD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8546" y="1903382"/>
            <a:ext cx="6217920" cy="522160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F5BE74-7C01-4167-E92B-DD28DCBFAC67}"/>
              </a:ext>
            </a:extLst>
          </p:cNvPr>
          <p:cNvCxnSpPr>
            <a:cxnSpLocks/>
          </p:cNvCxnSpPr>
          <p:nvPr userDrawn="1"/>
        </p:nvCxnSpPr>
        <p:spPr>
          <a:xfrm flipV="1">
            <a:off x="7315200" y="1903382"/>
            <a:ext cx="0" cy="522160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Giới thiệu | Cổng thông tin thư viện">
            <a:extLst>
              <a:ext uri="{FF2B5EF4-FFF2-40B4-BE49-F238E27FC236}">
                <a16:creationId xmlns:a16="http://schemas.microsoft.com/office/drawing/2014/main" id="{AEA187AD-3F33-9928-B196-3DC1C9F3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46" y="163830"/>
            <a:ext cx="2618980" cy="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6CBDD9B-52BB-C059-0DAB-581461B2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93DA842B-311C-4A21-B71D-4EF1F68F5A63}" type="datetime1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63CBA43-C6C0-2F25-8D0A-210B5BE6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C89EB8B2-553A-162A-1142-D33C849E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hminhnhat.ai@gmail.com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52411-A4A3-3A47-52D2-196A7A381748}"/>
              </a:ext>
            </a:extLst>
          </p:cNvPr>
          <p:cNvCxnSpPr>
            <a:cxnSpLocks/>
          </p:cNvCxnSpPr>
          <p:nvPr userDrawn="1"/>
        </p:nvCxnSpPr>
        <p:spPr>
          <a:xfrm>
            <a:off x="155275" y="7530860"/>
            <a:ext cx="1431985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46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D35-1F7A-8F84-D73C-AD81663A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B277-E7CF-D31A-4A25-10E4CB37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72FF7A5E-8B22-9B66-8B06-E7712F38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93DA842B-311C-4A21-B71D-4EF1F68F5A63}" type="datetime1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750E73-9CC6-1EBF-D944-38269969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F788A541-00A1-67E8-26A7-FF23C6CF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hminhnhat.ai@gmail.com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70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21C5-B9DE-1681-21AD-532E1EAC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FF40-73FC-B6A3-13F4-8E0501C1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27CF6-16C8-B223-965D-37C6B1A81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2E1B0-877A-F06D-E312-97CFCFC5A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3693C-CD34-6C4C-FF5D-20FE29289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A3CF19D5-2A77-D21E-807D-C6D788EC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93DA842B-311C-4A21-B71D-4EF1F68F5A63}" type="datetime1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E237925-E1EB-5556-3441-4C09F7F6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C69E3B2E-D635-0481-66DD-F64149D1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>
            <a:lvl1pPr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hminhnhat.ai@gmail.com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16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D636-7DE8-B965-0BA7-2DBB8019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FD7430F-A990-3922-3CA7-49ADD18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1" y="7627621"/>
            <a:ext cx="1923690" cy="438150"/>
          </a:xfrm>
        </p:spPr>
        <p:txBody>
          <a:bodyPr/>
          <a:lstStyle/>
          <a:p>
            <a:fld id="{BCC81DDA-D146-41E5-9F18-F39815AD3F46}" type="datetime1">
              <a:rPr lang="en-US" smtClean="0"/>
              <a:t>4/23/2025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A55D98-E862-71A4-B60D-85FEECBE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6565" y="7627621"/>
            <a:ext cx="9647783" cy="438150"/>
          </a:xfrm>
        </p:spPr>
        <p:txBody>
          <a:bodyPr/>
          <a:lstStyle/>
          <a:p>
            <a:r>
              <a:rPr lang="en-US"/>
              <a:t>“Modern” Books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D093C28-CD96-014D-22C1-BE5E324F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032788" y="7627621"/>
            <a:ext cx="591772" cy="438150"/>
          </a:xfrm>
        </p:spPr>
        <p:txBody>
          <a:bodyPr/>
          <a:lstStyle/>
          <a:p>
            <a:fld id="{ECD59F0E-1EE8-4660-8577-330489535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2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A272A-5990-F94F-9771-6088FE17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/>
          <a:p>
            <a:fld id="{93DA842B-311C-4A21-B71D-4EF1F68F5A6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A09AFE-47D8-768C-1600-E4F6024C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/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76C128-532F-FC80-7116-21B34547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/>
          <a:p>
            <a:r>
              <a:rPr lang="en-US" dirty="0"/>
              <a:t>hminhnhat.ai@gmail.com</a:t>
            </a:r>
          </a:p>
        </p:txBody>
      </p:sp>
    </p:spTree>
    <p:extLst>
      <p:ext uri="{BB962C8B-B14F-4D97-AF65-F5344CB8AC3E}">
        <p14:creationId xmlns:p14="http://schemas.microsoft.com/office/powerpoint/2010/main" val="377745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2FAC-4C1E-5E83-7EF6-828631FA7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23B0-A904-0CD1-DF6D-E3D3622A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3232-B7C9-97E7-629A-D489B125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B747F72-9E79-3937-D0E6-61CD7C0A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/>
          <a:p>
            <a:fld id="{93DA842B-311C-4A21-B71D-4EF1F68F5A6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86C0525-C86B-1963-7410-FB2C94C7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/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D7D5415-9C00-4978-6263-B5D29137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/>
          <a:p>
            <a:r>
              <a:rPr lang="en-US" dirty="0"/>
              <a:t>hminhnhat.ai@gmail.com</a:t>
            </a:r>
          </a:p>
        </p:txBody>
      </p:sp>
    </p:spTree>
    <p:extLst>
      <p:ext uri="{BB962C8B-B14F-4D97-AF65-F5344CB8AC3E}">
        <p14:creationId xmlns:p14="http://schemas.microsoft.com/office/powerpoint/2010/main" val="1538163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C974-119D-05CD-16C6-71D8487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F19DC-BCBE-947C-E743-1D6CF5CB7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4F7A1F91-33CE-A669-87BC-2DE0E62D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/>
          <a:p>
            <a:fld id="{93DA842B-311C-4A21-B71D-4EF1F68F5A6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B11E54A-9702-2692-28AE-4E40F80C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/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409228D8-588C-648C-163D-70467C66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/>
          <a:p>
            <a:r>
              <a:rPr lang="en-US" dirty="0"/>
              <a:t>hminhnhat.ai@gmail.com</a:t>
            </a:r>
          </a:p>
        </p:txBody>
      </p:sp>
    </p:spTree>
    <p:extLst>
      <p:ext uri="{BB962C8B-B14F-4D97-AF65-F5344CB8AC3E}">
        <p14:creationId xmlns:p14="http://schemas.microsoft.com/office/powerpoint/2010/main" val="2861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4A0210-36A9-BFAB-F160-3BA538FC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00EA9AC-8657-3BBB-F5CC-9D3D6860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C7EA0A6-B4FA-882E-792A-183561B4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87308F-3711-57E5-FCB5-FC81F27D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6990DD-69FF-C2EF-E130-E06E7DAD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2973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47D13-900D-B0EB-0F4D-A97242DCC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92193-1EEF-4912-51B2-13BB2F4BA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44341857-A86C-C87A-7810-A79FD613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276" y="7704428"/>
            <a:ext cx="1923690" cy="438150"/>
          </a:xfrm>
        </p:spPr>
        <p:txBody>
          <a:bodyPr/>
          <a:lstStyle/>
          <a:p>
            <a:fld id="{93DA842B-311C-4A21-B71D-4EF1F68F5A6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0445E14-248B-D0DE-9D49-5F6BE47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83354" y="7704429"/>
            <a:ext cx="591772" cy="438150"/>
          </a:xfrm>
        </p:spPr>
        <p:txBody>
          <a:bodyPr/>
          <a:lstStyle/>
          <a:p>
            <a:fld id="{ECD59F0E-1EE8-4660-8577-3304895354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92483D96-A6A6-0293-4765-A0EA6FB0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4923" y="7802094"/>
            <a:ext cx="9920557" cy="281296"/>
          </a:xfrm>
        </p:spPr>
        <p:txBody>
          <a:bodyPr/>
          <a:lstStyle/>
          <a:p>
            <a:r>
              <a:rPr lang="en-US" dirty="0"/>
              <a:t>hminhnhat.ai@gmail.com</a:t>
            </a:r>
          </a:p>
        </p:txBody>
      </p:sp>
    </p:spTree>
    <p:extLst>
      <p:ext uri="{BB962C8B-B14F-4D97-AF65-F5344CB8AC3E}">
        <p14:creationId xmlns:p14="http://schemas.microsoft.com/office/powerpoint/2010/main" val="13844054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12040"/>
            <a:ext cx="13632960" cy="916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1843960"/>
            <a:ext cx="13632960" cy="5466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731502" lvl="0" indent="-54862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63004" lvl="1" indent="-50798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194505" lvl="2" indent="-50798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926007" lvl="3" indent="-50798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657509" lvl="4" indent="-50798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389011" lvl="5" indent="-50798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5120512" lvl="6" indent="-50798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5852014" lvl="7" indent="-50798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6583516" lvl="8" indent="-50798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7461148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vi" smtClean="0"/>
              <a:pPr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7305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E9C14C-33DE-2E35-1DD7-34BACF7C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B4ECE6-1533-0A73-8582-0AF487C97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54F5F4-AF50-4433-B672-3C587CD1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30628ED-F37D-56E8-547A-8A74403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3ECD111-38ED-F623-5866-84886F81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A18CBAD-00AF-8962-D4F7-A4C1F9E6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42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D0E610-0BA4-5976-7313-12017B5C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9F8FAB9-C6A8-CA5F-4B1B-5A0608751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C79A5B4-F8C5-F9D5-8BF3-C392D196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ED7E8AE-20A7-C81F-17A5-7191F7D1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F91FE97-3473-EDDB-BB9D-2D8AB790F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19B3C27-2022-DB23-6F56-9DC1E2F0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98BDA11-96A7-8475-6AC1-DE01B24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72F272C-E006-763E-BDA0-A639A0B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71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FB8D5-FCE8-CE04-F822-01A3796B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69DB82E-6211-53D5-260C-A3E1C93A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A3B0330-8208-1ED2-DEB2-62FC314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31CC5A7-DBE3-EA19-4AD9-CA896956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30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AFA0D0C-A085-1EDD-2097-0D7DF679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70A9671-C863-7D5A-A260-C833A99A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3E3617-1A2B-51D8-79B7-3AB04548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85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DEFD93-0DBF-D67A-6B39-8F33E5D2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66D517-CA18-BC29-FFEB-A1A74DFD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1FD2208-C27E-BE24-6957-3131A56E8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EB04DA5-1582-7F82-BDA6-6705709F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EBF9FE-D0BA-C2BF-EC7D-DC6EEDF1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48A51EB-4C10-4781-5B16-0AF9CADA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37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72F7F4-259A-0CD7-7107-5EECF891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C7B8F25-606B-3C2C-47B7-4FAE3B64C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E161400-A202-63B0-AE00-97EA6AE3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2DA28B2-7190-4267-92B2-5322217B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7A864C5-DF7B-68A5-20F1-51E062BA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9F719D3-A330-8CFB-3E50-E9BD14C1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63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05E5A33-7EEE-CD83-D55B-1E0F3130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2198D4-59F4-7F1E-3BAB-FC0CE3DDD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7CFF54-F168-D45F-D93A-C1BBDEA8D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EFDA5-38D4-42E2-A812-82FA38E7F45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3091255-58B6-8DF9-9A2F-9428613CE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8CC2F0B-9F8B-A231-E1D5-37451A21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FCBBB-7CD8-4BA7-A9C4-C0B65B04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D74C0-EFCF-689C-2ED2-D394845C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7AF5-6ABD-4EDB-8BE2-62889F20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0B3-5C18-CC1B-DB4F-3234BD8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1D506DDE-8486-4094-88C4-10EAFE1A0A1D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2070-E679-5F2B-38C3-7313A7E47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“Modern” Books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8A1F-70C9-A97D-E440-49FB0D50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ECD59F0E-1EE8-4660-8577-3304895354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1D7D-BCE2-3CDA-6F17-CA7123F7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970" y="3811021"/>
            <a:ext cx="10972800" cy="1986914"/>
          </a:xfrm>
        </p:spPr>
        <p:txBody>
          <a:bodyPr anchor="b">
            <a:normAutofit fontScale="90000"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B2285-902F-7576-6A5C-2FD9B59F3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970" y="6003052"/>
            <a:ext cx="10972800" cy="1986914"/>
          </a:xfrm>
        </p:spPr>
        <p:txBody>
          <a:bodyPr anchor="t"/>
          <a:lstStyle/>
          <a:p>
            <a:r>
              <a:rPr lang="en-US"/>
              <a:t>Phạm Tuấn Anh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38F15C-9DDD-B078-BB2F-A931A6331DA4}"/>
              </a:ext>
            </a:extLst>
          </p:cNvPr>
          <p:cNvSpPr txBox="1">
            <a:spLocks/>
          </p:cNvSpPr>
          <p:nvPr/>
        </p:nvSpPr>
        <p:spPr>
          <a:xfrm>
            <a:off x="1" y="7136868"/>
            <a:ext cx="14626741" cy="1092733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>
              <a:spcBef>
                <a:spcPts val="1200"/>
              </a:spcBef>
            </a:pPr>
            <a:endParaRPr lang="en-US" sz="1440" i="1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DF7A6B-D8B5-F803-BEAA-9D5F2C7C0113}"/>
              </a:ext>
            </a:extLst>
          </p:cNvPr>
          <p:cNvSpPr txBox="1">
            <a:spLocks/>
          </p:cNvSpPr>
          <p:nvPr/>
        </p:nvSpPr>
        <p:spPr>
          <a:xfrm>
            <a:off x="2544999" y="6445340"/>
            <a:ext cx="9920557" cy="2812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97280"/>
            <a:endParaRPr lang="en-US" sz="1200">
              <a:solidFill>
                <a:prstClr val="black"/>
              </a:solidFill>
              <a:latin typeface="Aptos" panose="02110004020202020204"/>
            </a:endParaRPr>
          </a:p>
          <a:p>
            <a:pPr defTabSz="1097280"/>
            <a:endParaRPr lang="en-US" sz="1200">
              <a:solidFill>
                <a:prstClr val="black"/>
              </a:solidFill>
              <a:latin typeface="Aptos" panose="02110004020202020204"/>
            </a:endParaRPr>
          </a:p>
          <a:p>
            <a:pPr defTabSz="1097280"/>
            <a:endParaRPr lang="en-US" sz="1200">
              <a:solidFill>
                <a:prstClr val="black"/>
              </a:solidFill>
              <a:latin typeface="Aptos" panose="02110004020202020204"/>
            </a:endParaRPr>
          </a:p>
          <a:p>
            <a:pPr defTabSz="1097280"/>
            <a:endParaRPr lang="en-US" sz="2160" dirty="0">
              <a:solidFill>
                <a:prstClr val="black"/>
              </a:solidFill>
              <a:latin typeface="Aptos" panose="02110004020202020204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4A28764-3CA3-232F-418F-16E01CA0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44" y="3517340"/>
            <a:ext cx="5072312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2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A3886-9134-0292-CB69-23358A18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16FBBFB-3DFA-4C32-4FF8-D18836C5B74F}"/>
              </a:ext>
            </a:extLst>
          </p:cNvPr>
          <p:cNvSpPr/>
          <p:nvPr/>
        </p:nvSpPr>
        <p:spPr>
          <a:xfrm>
            <a:off x="877967" y="434162"/>
            <a:ext cx="7184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en-US" sz="4000" b="1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7DC28E4-BBB1-2E20-0A89-3F6A9D79736B}"/>
              </a:ext>
            </a:extLst>
          </p:cNvPr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58FF308C-3961-77B4-674D-59DD7FE1D972}"/>
              </a:ext>
            </a:extLst>
          </p:cNvPr>
          <p:cNvSpPr/>
          <p:nvPr/>
        </p:nvSpPr>
        <p:spPr>
          <a:xfrm>
            <a:off x="9597628" y="3408640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7518F9F-FC1F-E17D-2411-74CBBF9FAA22}"/>
                  </a:ext>
                </a:extLst>
              </p:cNvPr>
              <p:cNvSpPr txBox="1"/>
              <p:nvPr/>
            </p:nvSpPr>
            <p:spPr>
              <a:xfrm>
                <a:off x="3161406" y="1574276"/>
                <a:ext cx="7315200" cy="1900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5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5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5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5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5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5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5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sz="5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5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50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5000"/>
              </a:p>
            </p:txBody>
          </p:sp>
        </mc:Choice>
        <mc:Fallback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87518F9F-FC1F-E17D-2411-74CBBF9FA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406" y="1574276"/>
                <a:ext cx="7315200" cy="1900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BD62B490-698F-6FC6-2790-5B66AC136E89}"/>
                  </a:ext>
                </a:extLst>
              </p:cNvPr>
              <p:cNvSpPr txBox="1"/>
              <p:nvPr/>
            </p:nvSpPr>
            <p:spPr>
              <a:xfrm>
                <a:off x="1667589" y="4781638"/>
                <a:ext cx="9229011" cy="1669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sz="300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Trong đó:</a:t>
                </a: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Symbol" panose="05050102010706020507" pitchFamily="18" charset="2"/>
                      </a:rPr>
                      <m:t>𝑄</m:t>
                    </m:r>
                    <m:d>
                      <m:d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Symbol" panose="05050102010706020507" pitchFamily="18" charset="2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300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Symbol" panose="05050102010706020507" pitchFamily="18" charset="2"/>
                  </a:rPr>
                  <a:t> là phần thưởng kỳ vọng của máy </a:t>
                </a:r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Symbol" panose="05050102010706020507" pitchFamily="18" charset="2"/>
                      </a:rPr>
                      <m:t>𝑎</m:t>
                    </m:r>
                  </m:oMath>
                </a14:m>
                <a:endParaRPr lang="en-US" sz="300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Symbol" panose="05050102010706020507" pitchFamily="18" charset="2"/>
                </a:endParaRPr>
              </a:p>
              <a:p>
                <a:pPr marL="342900" indent="-342900">
                  <a:spcBef>
                    <a:spcPts val="180"/>
                  </a:spcBef>
                  <a:spcAft>
                    <a:spcPts val="18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30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là một tham số điều chỉnh, gọi là </a:t>
                </a:r>
                <a:r>
                  <a:rPr lang="en-US" sz="3000" b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temperature</a:t>
                </a:r>
                <a:endParaRPr lang="en-US" sz="3000"/>
              </a:p>
            </p:txBody>
          </p:sp>
        </mc:Choice>
        <mc:Fallback>
          <p:sp>
            <p:nvSpPr>
              <p:cNvPr id="19" name="Hộp Văn bản 18">
                <a:extLst>
                  <a:ext uri="{FF2B5EF4-FFF2-40B4-BE49-F238E27FC236}">
                    <a16:creationId xmlns:a16="http://schemas.microsoft.com/office/drawing/2014/main" id="{BD62B490-698F-6FC6-2790-5B66AC136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89" y="4781638"/>
                <a:ext cx="9229011" cy="1669688"/>
              </a:xfrm>
              <a:prstGeom prst="rect">
                <a:avLst/>
              </a:prstGeom>
              <a:blipFill>
                <a:blip r:embed="rId4"/>
                <a:stretch>
                  <a:fillRect l="-1585" t="-4745" b="-10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095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794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Ứng Dụng Thực Tế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22414"/>
            <a:ext cx="250627" cy="2506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71230" y="3082766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Quảng Cáo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271230" y="3573185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Tối ưu vị trí, nội dung quảng cáo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04" y="3122414"/>
            <a:ext cx="250746" cy="2507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03464" y="3082766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Đầu Tư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903464" y="3573185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Phân bổ danh mục đầu tư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38" y="3122414"/>
            <a:ext cx="250627" cy="2506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35579" y="3082766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Học Máy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535579" y="3573185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Cải thiện mô hình dự đoán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70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Kết Luận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90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03973" y="3019068"/>
            <a:ext cx="46053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Mô Hình Đơn Giản Nhưng Hiệu Quả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Tối ưu hóa quyết định trong môi trường không chắc chắn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09920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44134" y="4099203"/>
            <a:ext cx="42363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Cân Bằng Là Yếu Tố Quan Trọng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Khám phá và khai thác cần được điều chỉnh phù hợp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17933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984415" y="5179338"/>
            <a:ext cx="35906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Chiến Lược Epsilon-Greedy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Giúp tối ưu hóa việc chọn lựa và học hỏi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07590-732B-1036-08D3-06C7E4B0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1D40-7356-8EBF-31D8-DFB8AB5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735" y="3319463"/>
            <a:ext cx="8258930" cy="1590676"/>
          </a:xfrm>
        </p:spPr>
        <p:txBody>
          <a:bodyPr/>
          <a:lstStyle/>
          <a:p>
            <a:pPr algn="ctr"/>
            <a:r>
              <a:rPr lang="en-US" dirty="0"/>
              <a:t>THANKS FOR LISTENING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F834-EFAB-F4A9-4B80-C3EFD7DD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42B-311C-4A21-B71D-4EF1F68F5A6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1D688-5093-8A6B-F389-52DEB003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9F0E-1EE8-4660-8577-33048953540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BA53-46D5-B494-CA57-318B4316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Tiêu đề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0067-25D6-6382-C3E0-6F61A59A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9" y="1193780"/>
            <a:ext cx="11344656" cy="6733979"/>
          </a:xfrm>
        </p:spPr>
        <p:txBody>
          <a:bodyPr>
            <a:normAutofit/>
          </a:bodyPr>
          <a:lstStyle/>
          <a:p>
            <a:r>
              <a:rPr lang="en-US"/>
              <a:t>Multi-arm Bandit : </a:t>
            </a:r>
          </a:p>
          <a:p>
            <a:pPr marL="0" indent="0">
              <a:buNone/>
            </a:pPr>
            <a:r>
              <a:rPr lang="en-US"/>
              <a:t>- Mô phỏng tình huống</a:t>
            </a:r>
          </a:p>
          <a:p>
            <a:pPr marL="0" indent="0">
              <a:buNone/>
            </a:pPr>
            <a:r>
              <a:rPr lang="en-US"/>
              <a:t>- Công thức tính phần thưởng </a:t>
            </a:r>
          </a:p>
          <a:p>
            <a:pPr marL="0" indent="0">
              <a:buNone/>
            </a:pPr>
            <a:r>
              <a:rPr lang="en-US"/>
              <a:t>- Khám phá và khai thác </a:t>
            </a:r>
          </a:p>
          <a:p>
            <a:pPr marL="0" indent="0">
              <a:buNone/>
            </a:pPr>
            <a:r>
              <a:rPr lang="en-US"/>
              <a:t>- Ứng dụng </a:t>
            </a:r>
          </a:p>
          <a:p>
            <a:pPr marL="0" indent="0">
              <a:buNone/>
            </a:pPr>
            <a:r>
              <a:rPr lang="en-US"/>
              <a:t>- Kết luận</a:t>
            </a:r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C65F6C4-AEAA-36D9-FE41-5BD8FA5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842B-311C-4A21-B71D-4EF1F68F5A6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101D5EA-B843-E659-6D38-792AF45F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59F0E-1EE8-4660-8577-33048953540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Giới thiệu | Cổng thông tin thư viện">
            <a:extLst>
              <a:ext uri="{FF2B5EF4-FFF2-40B4-BE49-F238E27FC236}">
                <a16:creationId xmlns:a16="http://schemas.microsoft.com/office/drawing/2014/main" id="{0ECCE0E1-B520-8402-2788-C8D65B59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46" y="163830"/>
            <a:ext cx="2618980" cy="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45B971-AFA2-A6DF-79C3-D3A6F98FE1B4}"/>
              </a:ext>
            </a:extLst>
          </p:cNvPr>
          <p:cNvCxnSpPr>
            <a:cxnSpLocks/>
          </p:cNvCxnSpPr>
          <p:nvPr/>
        </p:nvCxnSpPr>
        <p:spPr>
          <a:xfrm>
            <a:off x="155275" y="7530860"/>
            <a:ext cx="1431985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0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02332"/>
            <a:ext cx="67402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Multi-arm </a:t>
            </a: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Bandit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9" y="191187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15489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ymbol" panose="05050102010706020507" pitchFamily="18" charset="2"/>
              </a:rPr>
              <a:t>Bài toán </a:t>
            </a:r>
            <a:r>
              <a:rPr lang="en-US" sz="18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ymbol" panose="05050102010706020507" pitchFamily="18" charset="2"/>
              </a:rPr>
              <a:t>Multi-arm Bandit</a:t>
            </a:r>
            <a:r>
              <a:rPr lang="en-US" sz="18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ymbol" panose="05050102010706020507" pitchFamily="18" charset="2"/>
              </a:rPr>
              <a:t> (N cánh tay của tên cướp) là một bài toán tối ưu hóa cơ bản trong học tăng cường.</a:t>
            </a: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ymbol" panose="05050102010706020507" pitchFamily="18" charset="2"/>
              </a:rPr>
              <a:t>Ứng dụng trong tối ưu hóa quảng cáo, chiến lược kinh doanh và các quyết định trong môi trường không chắc chắn. </a:t>
            </a:r>
          </a:p>
          <a:p>
            <a:pPr marL="34290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 phỏng tình huống chọn lựa tối ưu để tối đa hóa phần thưởng từ nhiều lựa chọn khác nhau</a:t>
            </a:r>
            <a:endParaRPr lang="en-US" sz="17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endParaRPr lang="en-US" sz="1800">
              <a:effectLst/>
              <a:latin typeface="Times New Roman" panose="02020603050405020304" pitchFamily="18" charset="0"/>
              <a:ea typeface="Aptos" panose="020B0004020202020204" pitchFamily="34" charset="0"/>
              <a:cs typeface="Symbol" panose="05050102010706020507" pitchFamily="18" charset="2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93790" y="5075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Multi-armed bandit — CSCI-531 Reinforcement Learning">
            <a:extLst>
              <a:ext uri="{FF2B5EF4-FFF2-40B4-BE49-F238E27FC236}">
                <a16:creationId xmlns:a16="http://schemas.microsoft.com/office/drawing/2014/main" id="{312FDD4A-877A-3B8F-D44F-EDE853B32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5" y="2814092"/>
            <a:ext cx="13692544" cy="54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3790" y="5395793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Bài Toán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6120646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Chọn lựa tối ưu từ nhiều lựa chọn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395793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451396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Mục Tiêu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6120646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Tối đa hóa phần thưởng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395793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874568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Thách Thức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6120646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Không biết trước kết quả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72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Mô Phỏng Tình Huống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9552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10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436489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Máy Chơi Game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51176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Mỗi máy có khả năng trả thưởng khác nhau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54704" y="4989552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0-10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897523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Phần Thưởng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511766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Giá trị đô la mỗi lần chơi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715738" y="4989552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358438" y="60213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Mục Tiêu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6511766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Tìm máy trả thưởng cao nhất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6487"/>
            <a:ext cx="7743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Công Thức Tính Phần Thưởng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80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623084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58057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Qk(a) = (R1 + R2 + ... + Rk) / k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6425327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Phần thưởng kỳ vọng của máy a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5580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032" y="562308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54078" y="5580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R1, R2, ..., Rk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54078" y="6070997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Các phần thưởng từ máy a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40133" y="5580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204" y="562308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377249" y="5580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377249" y="6070997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Số lần chơi máy a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0351A-F838-6AA8-15D0-DCBFFB8B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5C0CC78-67AA-5F9C-6CE8-0092B2717C42}"/>
              </a:ext>
            </a:extLst>
          </p:cNvPr>
          <p:cNvSpPr/>
          <p:nvPr/>
        </p:nvSpPr>
        <p:spPr>
          <a:xfrm>
            <a:off x="622340" y="561737"/>
            <a:ext cx="7743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Công Thức Tính </a:t>
            </a:r>
            <a:r>
              <a:rPr lang="en-US" sz="445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Phần Thưởng Mới</a:t>
            </a:r>
            <a:endParaRPr lang="en-US" sz="44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CDD5BF90-E35D-F847-F447-23167BCE15A9}"/>
                  </a:ext>
                </a:extLst>
              </p:cNvPr>
              <p:cNvSpPr txBox="1"/>
              <p:nvPr/>
            </p:nvSpPr>
            <p:spPr>
              <a:xfrm>
                <a:off x="1905000" y="2487624"/>
                <a:ext cx="9067800" cy="3381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50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50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50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50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50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500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Symbol" panose="05050102010706020507" pitchFamily="18" charset="2"/>
                      </a:rPr>
                      <m:t>𝑘</m:t>
                    </m:r>
                  </m:oMath>
                </a14:m>
                <a:r>
                  <a:rPr lang="en-US" sz="250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Symbol" panose="05050102010706020507" pitchFamily="18" charset="2"/>
                  </a:rPr>
                  <a:t> là số lượng phần tử đã quan sát.</a:t>
                </a: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Symbol" panose="05050102010706020507" pitchFamily="18" charset="2"/>
                      </a:rPr>
                      <m:t>𝜇</m:t>
                    </m:r>
                  </m:oMath>
                </a14:m>
                <a:r>
                  <a:rPr lang="en-US" sz="250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Symbol" panose="05050102010706020507" pitchFamily="18" charset="2"/>
                  </a:rPr>
                  <a:t> là giá trị trung bình hiện tại.</a:t>
                </a:r>
              </a:p>
              <a:p>
                <a:pPr marL="342900" lvl="0" indent="-342900">
                  <a:spcBef>
                    <a:spcPts val="180"/>
                  </a:spcBef>
                  <a:spcAft>
                    <a:spcPts val="18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sz="250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Symbol" panose="05050102010706020507" pitchFamily="18" charset="2"/>
                  </a:rPr>
                  <a:t> là phần thưởng mới.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80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CDD5BF90-E35D-F847-F447-23167BCE1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487624"/>
                <a:ext cx="9067800" cy="3381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20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60921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Khám Phá và Khai Thác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30334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Khám Phá (Exploration)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Thử các máy khác nhau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Thu thập dữ liệu mới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Cải thiện kiến thức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1642"/>
            <a:ext cx="30366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Khai Thác (Exploitation)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Chọn máy tốt nhất hiện tại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Tối đa hóa phần thưởng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Dựa trên kiến thức đã có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184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Chiến Lược Epsilon-Greedy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Xác suất ϵ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Chọn máy ngẫu nhiên để khám phá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033" y="4496633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91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Xác suất 1-ϵ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408640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Chọn máy có thưởng cao nhất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230" y="3478649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1213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Cân bằng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611773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ϵ nhỏ: ít khám phá, nhiều khai thác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9597628" y="6110764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ϵ lớn: nhiều khám phá, ít khai thác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3230" y="5514618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465</Words>
  <Application>Microsoft Office PowerPoint</Application>
  <PresentationFormat>Tùy chỉnh</PresentationFormat>
  <Paragraphs>97</Paragraphs>
  <Slides>13</Slides>
  <Notes>12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13</vt:i4>
      </vt:variant>
    </vt:vector>
  </HeadingPairs>
  <TitlesOfParts>
    <vt:vector size="25" baseType="lpstr">
      <vt:lpstr>Aptos</vt:lpstr>
      <vt:lpstr>Courier New</vt:lpstr>
      <vt:lpstr>Cambria Math</vt:lpstr>
      <vt:lpstr>Wingdings</vt:lpstr>
      <vt:lpstr>Arial</vt:lpstr>
      <vt:lpstr>Raleway</vt:lpstr>
      <vt:lpstr>Symbol</vt:lpstr>
      <vt:lpstr>Aptos Display</vt:lpstr>
      <vt:lpstr>Roboto</vt:lpstr>
      <vt:lpstr>Times New Roman</vt:lpstr>
      <vt:lpstr>Chủ đề Office</vt:lpstr>
      <vt:lpstr>Office Theme</vt:lpstr>
      <vt:lpstr> </vt:lpstr>
      <vt:lpstr>Tiêu đề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 FOR LISTENING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Pham Tuan Anh</cp:lastModifiedBy>
  <cp:revision>5</cp:revision>
  <dcterms:created xsi:type="dcterms:W3CDTF">2025-04-22T19:09:33Z</dcterms:created>
  <dcterms:modified xsi:type="dcterms:W3CDTF">2025-04-22T20:01:17Z</dcterms:modified>
</cp:coreProperties>
</file>