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5" r:id="rId15"/>
    <p:sldId id="269" r:id="rId16"/>
    <p:sldId id="270" r:id="rId17"/>
    <p:sldId id="271" r:id="rId18"/>
    <p:sldId id="272" r:id="rId19"/>
    <p:sldId id="273" r:id="rId20"/>
    <p:sldId id="276" r:id="rId21"/>
    <p:sldId id="274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0016"/>
    <a:srgbClr val="231F2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6" autoAdjust="0"/>
    <p:restoredTop sz="94660"/>
  </p:normalViewPr>
  <p:slideViewPr>
    <p:cSldViewPr snapToGrid="0">
      <p:cViewPr varScale="1">
        <p:scale>
          <a:sx n="83" d="100"/>
          <a:sy n="83" d="100"/>
        </p:scale>
        <p:origin x="9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AFE2EF-2C41-4CFC-922B-35FBB241D033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D6B4C8-C4F7-42CF-976B-B9471A4256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0489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6B4C8-C4F7-42CF-976B-B9471A42567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06833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6B4C8-C4F7-42CF-976B-B9471A425679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84928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6B4C8-C4F7-42CF-976B-B9471A425679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3412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6B4C8-C4F7-42CF-976B-B9471A425679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23527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6B4C8-C4F7-42CF-976B-B9471A425679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83203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6B4C8-C4F7-42CF-976B-B9471A425679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45446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6B4C8-C4F7-42CF-976B-B9471A425679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05398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6B4C8-C4F7-42CF-976B-B9471A425679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9514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6B4C8-C4F7-42CF-976B-B9471A425679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73503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6B4C8-C4F7-42CF-976B-B9471A425679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9677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6B4C8-C4F7-42CF-976B-B9471A425679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0880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6B4C8-C4F7-42CF-976B-B9471A42567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6696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6B4C8-C4F7-42CF-976B-B9471A42567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4351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6B4C8-C4F7-42CF-976B-B9471A42567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6235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6B4C8-C4F7-42CF-976B-B9471A42567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1299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6B4C8-C4F7-42CF-976B-B9471A42567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116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6B4C8-C4F7-42CF-976B-B9471A42567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801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6B4C8-C4F7-42CF-976B-B9471A425679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4023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6B4C8-C4F7-42CF-976B-B9471A42567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6567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3F7E3-4086-40AE-B1DD-D600D8E6C868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CFF74-05C6-47E6-9B82-4B5955D6B8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9286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3F7E3-4086-40AE-B1DD-D600D8E6C868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CFF74-05C6-47E6-9B82-4B5955D6B8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5695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3F7E3-4086-40AE-B1DD-D600D8E6C868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CFF74-05C6-47E6-9B82-4B5955D6B8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3658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3F7E3-4086-40AE-B1DD-D600D8E6C868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CFF74-05C6-47E6-9B82-4B5955D6B8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9476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3F7E3-4086-40AE-B1DD-D600D8E6C868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CFF74-05C6-47E6-9B82-4B5955D6B8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832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3F7E3-4086-40AE-B1DD-D600D8E6C868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CFF74-05C6-47E6-9B82-4B5955D6B8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0262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3F7E3-4086-40AE-B1DD-D600D8E6C868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CFF74-05C6-47E6-9B82-4B5955D6B8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1611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3F7E3-4086-40AE-B1DD-D600D8E6C868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CFF74-05C6-47E6-9B82-4B5955D6B8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4491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3F7E3-4086-40AE-B1DD-D600D8E6C868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CFF74-05C6-47E6-9B82-4B5955D6B8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1951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3F7E3-4086-40AE-B1DD-D600D8E6C868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CFF74-05C6-47E6-9B82-4B5955D6B8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0418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3F7E3-4086-40AE-B1DD-D600D8E6C868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CFF74-05C6-47E6-9B82-4B5955D6B8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765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3F7E3-4086-40AE-B1DD-D600D8E6C868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CFF74-05C6-47E6-9B82-4B5955D6B8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2572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2.png"/><Relationship Id="rId4" Type="http://schemas.microsoft.com/office/2007/relationships/hdphoto" Target="../media/hdphoto1.wdp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.png"/><Relationship Id="rId4" Type="http://schemas.microsoft.com/office/2007/relationships/hdphoto" Target="../media/hdphoto1.wdp"/><Relationship Id="rId9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1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1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8000" pressure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92751" y="0"/>
            <a:ext cx="12698369" cy="6858000"/>
          </a:xfrm>
          <a:prstGeom prst="rect">
            <a:avLst/>
          </a:prstGeom>
        </p:spPr>
      </p:pic>
      <p:pic>
        <p:nvPicPr>
          <p:cNvPr id="1026" name="Picture 2" descr="http://cr.openjdk.java.net/~jeff/Duke/png/Snooz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83" y="56858"/>
            <a:ext cx="1499023" cy="206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2796540" y="1170268"/>
            <a:ext cx="7825740" cy="1539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0" b="1" dirty="0" smtClean="0">
                <a:solidFill>
                  <a:srgbClr val="231F20"/>
                </a:solidFill>
                <a:latin typeface="Centaur" panose="02030504050205020304" pitchFamily="18" charset="0"/>
              </a:rPr>
              <a:t>Java midterm project</a:t>
            </a:r>
            <a:endParaRPr lang="zh-TW" altLang="en-US" sz="8000" b="1" dirty="0">
              <a:solidFill>
                <a:srgbClr val="231F20"/>
              </a:solidFill>
              <a:latin typeface="Centaur" panose="020305040502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40230" y="2880360"/>
            <a:ext cx="8511540" cy="2324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493518" y="2986583"/>
            <a:ext cx="9204960" cy="1514384"/>
          </a:xfrm>
          <a:prstGeom prst="rect">
            <a:avLst/>
          </a:prstGeom>
          <a:solidFill>
            <a:srgbClr val="C600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b="1" dirty="0" smtClean="0">
                <a:solidFill>
                  <a:srgbClr val="FFFFFF"/>
                </a:solidFill>
                <a:latin typeface="Algerian" panose="04020705040A02060702" pitchFamily="82" charset="0"/>
              </a:rPr>
              <a:t>股市資料</a:t>
            </a:r>
            <a:r>
              <a:rPr lang="en-US" altLang="zh-TW" sz="5400" b="1" dirty="0" smtClean="0">
                <a:solidFill>
                  <a:srgbClr val="FFFFFF"/>
                </a:solidFill>
                <a:latin typeface="Algerian" panose="04020705040A02060702" pitchFamily="82" charset="0"/>
              </a:rPr>
              <a:t>:</a:t>
            </a:r>
            <a:r>
              <a:rPr lang="zh-TW" altLang="en-US" sz="5400" b="1" dirty="0" smtClean="0">
                <a:solidFill>
                  <a:srgbClr val="FFFFFF"/>
                </a:solidFill>
                <a:latin typeface="Algerian" panose="04020705040A02060702" pitchFamily="82" charset="0"/>
              </a:rPr>
              <a:t>使用</a:t>
            </a:r>
            <a:r>
              <a:rPr lang="en-US" altLang="zh-TW" sz="5400" b="1" dirty="0" smtClean="0">
                <a:solidFill>
                  <a:srgbClr val="FFFFFF"/>
                </a:solidFill>
                <a:latin typeface="Algerian" panose="04020705040A02060702" pitchFamily="82" charset="0"/>
              </a:rPr>
              <a:t>JDBC</a:t>
            </a:r>
            <a:endParaRPr lang="zh-TW" altLang="en-US" sz="5400" b="1" dirty="0">
              <a:solidFill>
                <a:srgbClr val="FFFFFF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212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 trans="8000" pressure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"/>
            <a:ext cx="12191999" cy="6919590"/>
          </a:xfrm>
          <a:prstGeom prst="rect">
            <a:avLst/>
          </a:prstGeom>
        </p:spPr>
      </p:pic>
      <p:pic>
        <p:nvPicPr>
          <p:cNvPr id="1026" name="Picture 2" descr="http://cr.openjdk.java.net/~jeff/Duke/png/Snooz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63" y="30303"/>
            <a:ext cx="1499023" cy="206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2800348" y="775004"/>
            <a:ext cx="6656072" cy="7804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b="1" dirty="0" smtClean="0">
                <a:solidFill>
                  <a:srgbClr val="231F20"/>
                </a:solidFill>
                <a:latin typeface="Centaur" panose="02030504050205020304" pitchFamily="18" charset="0"/>
              </a:rPr>
              <a:t>功能</a:t>
            </a:r>
            <a:r>
              <a:rPr lang="en-US" altLang="zh-TW" sz="4000" b="1" dirty="0" smtClean="0">
                <a:solidFill>
                  <a:srgbClr val="231F20"/>
                </a:solidFill>
                <a:latin typeface="Centaur" panose="02030504050205020304" pitchFamily="18" charset="0"/>
              </a:rPr>
              <a:t>:</a:t>
            </a:r>
            <a:r>
              <a:rPr lang="en-US" altLang="zh-TW" sz="4000" b="1" dirty="0" err="1" smtClean="0">
                <a:solidFill>
                  <a:srgbClr val="231F20"/>
                </a:solidFill>
                <a:latin typeface="Centaur" panose="02030504050205020304" pitchFamily="18" charset="0"/>
              </a:rPr>
              <a:t>getStockPriceByDateId</a:t>
            </a:r>
            <a:endParaRPr lang="en-US" altLang="zh-TW" sz="4000" b="1" dirty="0" smtClean="0">
              <a:solidFill>
                <a:srgbClr val="231F20"/>
              </a:solidFill>
              <a:latin typeface="Centaur" panose="020305040502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40230" y="2880360"/>
            <a:ext cx="8511540" cy="2324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663" y="2330459"/>
            <a:ext cx="7175077" cy="83944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757" y="3288346"/>
            <a:ext cx="5374183" cy="3429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2757" y="3796970"/>
            <a:ext cx="3377743" cy="12477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41796" y="3805818"/>
            <a:ext cx="3066724" cy="203455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107680" y="2330459"/>
            <a:ext cx="3855720" cy="3509917"/>
          </a:xfrm>
          <a:prstGeom prst="rect">
            <a:avLst/>
          </a:prstGeom>
          <a:solidFill>
            <a:srgbClr val="C600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設定參數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25859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 trans="8000" pressure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"/>
            <a:ext cx="12191999" cy="6919590"/>
          </a:xfrm>
          <a:prstGeom prst="rect">
            <a:avLst/>
          </a:prstGeom>
        </p:spPr>
      </p:pic>
      <p:pic>
        <p:nvPicPr>
          <p:cNvPr id="1026" name="Picture 2" descr="http://cr.openjdk.java.net/~jeff/Duke/png/Snooz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63" y="30303"/>
            <a:ext cx="1499023" cy="206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2800348" y="775004"/>
            <a:ext cx="6656072" cy="7804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b="1" dirty="0" smtClean="0">
                <a:solidFill>
                  <a:srgbClr val="231F20"/>
                </a:solidFill>
                <a:latin typeface="Centaur" panose="02030504050205020304" pitchFamily="18" charset="0"/>
              </a:rPr>
              <a:t>功能</a:t>
            </a:r>
            <a:r>
              <a:rPr lang="en-US" altLang="zh-TW" sz="4000" b="1" dirty="0" smtClean="0">
                <a:solidFill>
                  <a:srgbClr val="231F20"/>
                </a:solidFill>
                <a:latin typeface="Centaur" panose="02030504050205020304" pitchFamily="18" charset="0"/>
              </a:rPr>
              <a:t>:</a:t>
            </a:r>
            <a:r>
              <a:rPr lang="en-US" altLang="zh-TW" sz="4000" b="1" dirty="0" err="1" smtClean="0">
                <a:solidFill>
                  <a:srgbClr val="231F20"/>
                </a:solidFill>
                <a:latin typeface="Centaur" panose="02030504050205020304" pitchFamily="18" charset="0"/>
              </a:rPr>
              <a:t>getStockPriceByDateId</a:t>
            </a:r>
            <a:endParaRPr lang="en-US" altLang="zh-TW" sz="4000" b="1" dirty="0" smtClean="0">
              <a:solidFill>
                <a:srgbClr val="231F20"/>
              </a:solidFill>
              <a:latin typeface="Centaur" panose="020305040502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40230" y="2880360"/>
            <a:ext cx="8511540" cy="2324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663" y="2575560"/>
            <a:ext cx="3326977" cy="551623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611" y="3431983"/>
            <a:ext cx="5603029" cy="747754"/>
          </a:xfrm>
          <a:prstGeom prst="rect">
            <a:avLst/>
          </a:prstGeom>
        </p:spPr>
      </p:pic>
      <p:pic>
        <p:nvPicPr>
          <p:cNvPr id="13" name="圖片 12"/>
          <p:cNvPicPr/>
          <p:nvPr/>
        </p:nvPicPr>
        <p:blipFill>
          <a:blip r:embed="rId8"/>
          <a:stretch>
            <a:fillRect/>
          </a:stretch>
        </p:blipFill>
        <p:spPr>
          <a:xfrm>
            <a:off x="6657127" y="2330459"/>
            <a:ext cx="4614757" cy="318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858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 trans="8000" pressure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"/>
            <a:ext cx="12191999" cy="6919590"/>
          </a:xfrm>
          <a:prstGeom prst="rect">
            <a:avLst/>
          </a:prstGeom>
        </p:spPr>
      </p:pic>
      <p:pic>
        <p:nvPicPr>
          <p:cNvPr id="1026" name="Picture 2" descr="http://cr.openjdk.java.net/~jeff/Duke/png/Snooz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63" y="30303"/>
            <a:ext cx="1499023" cy="206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2800348" y="775004"/>
            <a:ext cx="6656072" cy="7804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b="1" dirty="0" smtClean="0">
                <a:solidFill>
                  <a:srgbClr val="231F20"/>
                </a:solidFill>
                <a:latin typeface="Centaur" panose="02030504050205020304" pitchFamily="18" charset="0"/>
              </a:rPr>
              <a:t>功能</a:t>
            </a:r>
            <a:r>
              <a:rPr lang="en-US" altLang="zh-TW" sz="4000" b="1" dirty="0" smtClean="0">
                <a:solidFill>
                  <a:srgbClr val="231F20"/>
                </a:solidFill>
                <a:latin typeface="Centaur" panose="02030504050205020304" pitchFamily="18" charset="0"/>
              </a:rPr>
              <a:t>:</a:t>
            </a:r>
            <a:r>
              <a:rPr lang="en-US" altLang="zh-TW" sz="4000" b="1" dirty="0" err="1" smtClean="0">
                <a:solidFill>
                  <a:srgbClr val="231F20"/>
                </a:solidFill>
                <a:latin typeface="Centaur" panose="02030504050205020304" pitchFamily="18" charset="0"/>
              </a:rPr>
              <a:t>getStockPriceByDate</a:t>
            </a:r>
            <a:endParaRPr lang="en-US" altLang="zh-TW" sz="4000" b="1" dirty="0" smtClean="0">
              <a:solidFill>
                <a:srgbClr val="231F20"/>
              </a:solidFill>
              <a:latin typeface="Centaur" panose="020305040502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40230" y="2880360"/>
            <a:ext cx="8511540" cy="2324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663" y="2758756"/>
            <a:ext cx="9417367" cy="70104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663" y="2298116"/>
            <a:ext cx="6610350" cy="3714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663" y="3637295"/>
            <a:ext cx="4414838" cy="2435910"/>
          </a:xfrm>
          <a:prstGeom prst="rect">
            <a:avLst/>
          </a:prstGeom>
        </p:spPr>
      </p:pic>
      <p:pic>
        <p:nvPicPr>
          <p:cNvPr id="12" name="圖片 11"/>
          <p:cNvPicPr/>
          <p:nvPr/>
        </p:nvPicPr>
        <p:blipFill>
          <a:blip r:embed="rId9"/>
          <a:stretch>
            <a:fillRect/>
          </a:stretch>
        </p:blipFill>
        <p:spPr>
          <a:xfrm>
            <a:off x="5526087" y="3581400"/>
            <a:ext cx="4477385" cy="262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488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 trans="8000" pressure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"/>
            <a:ext cx="12191999" cy="6919590"/>
          </a:xfrm>
          <a:prstGeom prst="rect">
            <a:avLst/>
          </a:prstGeom>
        </p:spPr>
      </p:pic>
      <p:pic>
        <p:nvPicPr>
          <p:cNvPr id="1026" name="Picture 2" descr="http://cr.openjdk.java.net/~jeff/Duke/png/Snooz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63" y="30303"/>
            <a:ext cx="1499023" cy="206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2800348" y="775004"/>
            <a:ext cx="6656072" cy="7804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b="1" dirty="0" smtClean="0">
                <a:solidFill>
                  <a:srgbClr val="231F20"/>
                </a:solidFill>
                <a:latin typeface="Centaur" panose="02030504050205020304" pitchFamily="18" charset="0"/>
              </a:rPr>
              <a:t>功能</a:t>
            </a:r>
            <a:r>
              <a:rPr lang="en-US" altLang="zh-TW" sz="4000" b="1" dirty="0" smtClean="0">
                <a:solidFill>
                  <a:srgbClr val="231F20"/>
                </a:solidFill>
                <a:latin typeface="Centaur" panose="02030504050205020304" pitchFamily="18" charset="0"/>
              </a:rPr>
              <a:t>:</a:t>
            </a:r>
            <a:r>
              <a:rPr lang="en-US" altLang="zh-TW" sz="4000" b="1" dirty="0" err="1" smtClean="0">
                <a:solidFill>
                  <a:srgbClr val="231F20"/>
                </a:solidFill>
                <a:latin typeface="Centaur" panose="02030504050205020304" pitchFamily="18" charset="0"/>
              </a:rPr>
              <a:t>sortYearMonthPrice</a:t>
            </a:r>
            <a:endParaRPr lang="en-US" altLang="zh-TW" sz="4000" b="1" dirty="0" smtClean="0">
              <a:solidFill>
                <a:srgbClr val="231F20"/>
              </a:solidFill>
              <a:latin typeface="Centaur" panose="020305040502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40230" y="2880360"/>
            <a:ext cx="8511540" cy="2324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/>
          <p:cNvPicPr/>
          <p:nvPr/>
        </p:nvPicPr>
        <p:blipFill>
          <a:blip r:embed="rId6"/>
          <a:stretch>
            <a:fillRect/>
          </a:stretch>
        </p:blipFill>
        <p:spPr>
          <a:xfrm>
            <a:off x="727074" y="2422524"/>
            <a:ext cx="5414645" cy="278193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82241" y="1657904"/>
            <a:ext cx="7985759" cy="60160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423660" y="2491740"/>
            <a:ext cx="4983480" cy="3238500"/>
          </a:xfrm>
          <a:prstGeom prst="rect">
            <a:avLst/>
          </a:prstGeom>
          <a:solidFill>
            <a:srgbClr val="C600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用</a:t>
            </a:r>
            <a:r>
              <a:rPr lang="en-US" altLang="zh-TW" dirty="0"/>
              <a:t>for </a:t>
            </a:r>
            <a:r>
              <a:rPr lang="zh-TW" altLang="en-US" dirty="0"/>
              <a:t>迴圈</a:t>
            </a:r>
            <a:r>
              <a:rPr lang="zh-TW" altLang="en-US" dirty="0" smtClean="0"/>
              <a:t>將</a:t>
            </a:r>
            <a:r>
              <a:rPr lang="zh-TW" altLang="en-US" dirty="0"/>
              <a:t>資料</a:t>
            </a:r>
            <a:r>
              <a:rPr lang="zh-TW" altLang="en-US" dirty="0" smtClean="0"/>
              <a:t>按照上市櫃及年月切到不同</a:t>
            </a:r>
            <a:r>
              <a:rPr lang="en-US" altLang="zh-TW" dirty="0" smtClean="0"/>
              <a:t>table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2093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 trans="8000" pressure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"/>
            <a:ext cx="12191999" cy="6919590"/>
          </a:xfrm>
          <a:prstGeom prst="rect">
            <a:avLst/>
          </a:prstGeom>
        </p:spPr>
      </p:pic>
      <p:pic>
        <p:nvPicPr>
          <p:cNvPr id="1026" name="Picture 2" descr="http://cr.openjdk.java.net/~jeff/Duke/png/Snooz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63" y="30303"/>
            <a:ext cx="1499023" cy="206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2800348" y="775004"/>
            <a:ext cx="6656072" cy="7804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b="1" dirty="0" smtClean="0">
                <a:solidFill>
                  <a:srgbClr val="231F20"/>
                </a:solidFill>
                <a:latin typeface="Centaur" panose="02030504050205020304" pitchFamily="18" charset="0"/>
              </a:rPr>
              <a:t>功能</a:t>
            </a:r>
            <a:r>
              <a:rPr lang="en-US" altLang="zh-TW" sz="4000" b="1" dirty="0" smtClean="0">
                <a:solidFill>
                  <a:srgbClr val="231F20"/>
                </a:solidFill>
                <a:latin typeface="Centaur" panose="02030504050205020304" pitchFamily="18" charset="0"/>
              </a:rPr>
              <a:t>:</a:t>
            </a:r>
            <a:r>
              <a:rPr lang="en-US" altLang="zh-TW" sz="4000" b="1" dirty="0" err="1" smtClean="0">
                <a:solidFill>
                  <a:srgbClr val="231F20"/>
                </a:solidFill>
                <a:latin typeface="Centaur" panose="02030504050205020304" pitchFamily="18" charset="0"/>
              </a:rPr>
              <a:t>sortYearMonthPrice</a:t>
            </a:r>
            <a:endParaRPr lang="en-US" altLang="zh-TW" sz="4000" b="1" dirty="0" smtClean="0">
              <a:solidFill>
                <a:srgbClr val="231F20"/>
              </a:solidFill>
              <a:latin typeface="Centaur" panose="020305040502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40230" y="2880360"/>
            <a:ext cx="8511540" cy="2324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6680" y="1661160"/>
            <a:ext cx="2926080" cy="412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710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 trans="8000" pressure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"/>
            <a:ext cx="12191999" cy="6919590"/>
          </a:xfrm>
          <a:prstGeom prst="rect">
            <a:avLst/>
          </a:prstGeom>
        </p:spPr>
      </p:pic>
      <p:pic>
        <p:nvPicPr>
          <p:cNvPr id="1026" name="Picture 2" descr="http://cr.openjdk.java.net/~jeff/Duke/png/Snooz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63" y="30303"/>
            <a:ext cx="1499023" cy="206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2800348" y="775004"/>
            <a:ext cx="6656072" cy="7804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b="1" dirty="0" smtClean="0">
                <a:solidFill>
                  <a:srgbClr val="231F20"/>
                </a:solidFill>
                <a:latin typeface="Centaur" panose="02030504050205020304" pitchFamily="18" charset="0"/>
              </a:rPr>
              <a:t>功能</a:t>
            </a:r>
            <a:r>
              <a:rPr lang="en-US" altLang="zh-TW" sz="4000" b="1" dirty="0" smtClean="0">
                <a:solidFill>
                  <a:srgbClr val="231F20"/>
                </a:solidFill>
                <a:latin typeface="Centaur" panose="02030504050205020304" pitchFamily="18" charset="0"/>
              </a:rPr>
              <a:t>:</a:t>
            </a:r>
            <a:r>
              <a:rPr lang="en-US" altLang="zh-TW" sz="4000" b="1" dirty="0" err="1" smtClean="0">
                <a:solidFill>
                  <a:srgbClr val="231F20"/>
                </a:solidFill>
                <a:latin typeface="Centaur" panose="02030504050205020304" pitchFamily="18" charset="0"/>
              </a:rPr>
              <a:t>bulkInsertCSV</a:t>
            </a:r>
            <a:endParaRPr lang="en-US" altLang="zh-TW" sz="4000" b="1" dirty="0" smtClean="0">
              <a:solidFill>
                <a:srgbClr val="231F20"/>
              </a:solidFill>
              <a:latin typeface="Centaur" panose="020305040502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40230" y="2880360"/>
            <a:ext cx="8511540" cy="2324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6240780" y="2004060"/>
            <a:ext cx="5494020" cy="4008120"/>
          </a:xfrm>
          <a:prstGeom prst="rect">
            <a:avLst/>
          </a:prstGeom>
          <a:solidFill>
            <a:srgbClr val="C600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直接下載公開資訊觀測站資料</a:t>
            </a:r>
            <a:r>
              <a:rPr lang="en-US" altLang="zh-TW" dirty="0" smtClean="0"/>
              <a:t>,</a:t>
            </a:r>
            <a:r>
              <a:rPr lang="zh-TW" altLang="en-US" dirty="0" smtClean="0"/>
              <a:t>命名為</a:t>
            </a:r>
            <a:r>
              <a:rPr lang="en-US" altLang="zh-TW" dirty="0" smtClean="0"/>
              <a:t>OTC</a:t>
            </a:r>
            <a:r>
              <a:rPr lang="zh-TW" altLang="en-US" dirty="0" smtClean="0"/>
              <a:t>或</a:t>
            </a:r>
            <a:r>
              <a:rPr lang="en-US" altLang="zh-TW" dirty="0" smtClean="0"/>
              <a:t>TWSE</a:t>
            </a:r>
            <a:r>
              <a:rPr lang="zh-TW" altLang="en-US" dirty="0" smtClean="0"/>
              <a:t>後面加上民國年份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用</a:t>
            </a:r>
            <a:r>
              <a:rPr lang="en-US" altLang="zh-TW" dirty="0" smtClean="0"/>
              <a:t>JDBC</a:t>
            </a:r>
            <a:r>
              <a:rPr lang="zh-TW" altLang="en-US" dirty="0" smtClean="0"/>
              <a:t>把檔案寫進去</a:t>
            </a:r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13" name="圖片 12"/>
          <p:cNvPicPr/>
          <p:nvPr/>
        </p:nvPicPr>
        <p:blipFill>
          <a:blip r:embed="rId6"/>
          <a:stretch>
            <a:fillRect/>
          </a:stretch>
        </p:blipFill>
        <p:spPr>
          <a:xfrm>
            <a:off x="650662" y="2242501"/>
            <a:ext cx="5477721" cy="243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634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 trans="8000" pressure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"/>
            <a:ext cx="12191999" cy="6919590"/>
          </a:xfrm>
          <a:prstGeom prst="rect">
            <a:avLst/>
          </a:prstGeom>
        </p:spPr>
      </p:pic>
      <p:pic>
        <p:nvPicPr>
          <p:cNvPr id="1026" name="Picture 2" descr="http://cr.openjdk.java.net/~jeff/Duke/png/Snooz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63" y="30303"/>
            <a:ext cx="1499023" cy="206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2800348" y="775004"/>
            <a:ext cx="6656072" cy="7804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b="1" dirty="0" smtClean="0">
                <a:solidFill>
                  <a:srgbClr val="231F20"/>
                </a:solidFill>
                <a:latin typeface="Centaur" panose="02030504050205020304" pitchFamily="18" charset="0"/>
              </a:rPr>
              <a:t>功能</a:t>
            </a:r>
            <a:r>
              <a:rPr lang="en-US" altLang="zh-TW" sz="4000" b="1" dirty="0" smtClean="0">
                <a:solidFill>
                  <a:srgbClr val="231F20"/>
                </a:solidFill>
                <a:latin typeface="Centaur" panose="02030504050205020304" pitchFamily="18" charset="0"/>
              </a:rPr>
              <a:t>:</a:t>
            </a:r>
            <a:r>
              <a:rPr lang="en-US" altLang="zh-TW" sz="4000" b="1" dirty="0" err="1" smtClean="0">
                <a:solidFill>
                  <a:srgbClr val="231F20"/>
                </a:solidFill>
                <a:latin typeface="Centaur" panose="02030504050205020304" pitchFamily="18" charset="0"/>
              </a:rPr>
              <a:t>bulkInsertCSV</a:t>
            </a:r>
            <a:endParaRPr lang="en-US" altLang="zh-TW" sz="4000" b="1" dirty="0" smtClean="0">
              <a:solidFill>
                <a:srgbClr val="231F20"/>
              </a:solidFill>
              <a:latin typeface="Centaur" panose="020305040502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40230" y="2880360"/>
            <a:ext cx="8511540" cy="2324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/>
          <p:nvPr/>
        </p:nvPicPr>
        <p:blipFill>
          <a:blip r:embed="rId6"/>
          <a:stretch>
            <a:fillRect/>
          </a:stretch>
        </p:blipFill>
        <p:spPr>
          <a:xfrm>
            <a:off x="650662" y="2330458"/>
            <a:ext cx="5605357" cy="301116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941820" y="1965960"/>
            <a:ext cx="4792980" cy="3810000"/>
          </a:xfrm>
          <a:prstGeom prst="rect">
            <a:avLst/>
          </a:prstGeom>
          <a:solidFill>
            <a:srgbClr val="C600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/>
              <a:t>因為日期有</a:t>
            </a:r>
            <a:r>
              <a:rPr lang="en-US" altLang="zh-TW" dirty="0" smtClean="0"/>
              <a:t>empty string(“”),</a:t>
            </a:r>
            <a:r>
              <a:rPr lang="zh-TW" altLang="en-US" dirty="0" smtClean="0"/>
              <a:t>所以將他用三元運算子判斷是否為</a:t>
            </a:r>
            <a:r>
              <a:rPr lang="en-US" altLang="zh-TW" dirty="0" smtClean="0"/>
              <a:t>empty string,</a:t>
            </a:r>
            <a:r>
              <a:rPr lang="zh-TW" altLang="en-US" dirty="0"/>
              <a:t>是</a:t>
            </a:r>
            <a:r>
              <a:rPr lang="zh-TW" altLang="en-US" dirty="0" smtClean="0"/>
              <a:t>的話填入</a:t>
            </a:r>
            <a:r>
              <a:rPr lang="en-US" altLang="zh-TW" dirty="0" smtClean="0"/>
              <a:t>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9465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 trans="8000" pressure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"/>
            <a:ext cx="12191999" cy="6919590"/>
          </a:xfrm>
          <a:prstGeom prst="rect">
            <a:avLst/>
          </a:prstGeom>
        </p:spPr>
      </p:pic>
      <p:pic>
        <p:nvPicPr>
          <p:cNvPr id="1026" name="Picture 2" descr="http://cr.openjdk.java.net/~jeff/Duke/png/Snooz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63" y="30303"/>
            <a:ext cx="1499023" cy="206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2800348" y="775004"/>
            <a:ext cx="6656072" cy="7804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b="1" dirty="0" smtClean="0">
                <a:solidFill>
                  <a:srgbClr val="231F20"/>
                </a:solidFill>
                <a:latin typeface="Centaur" panose="02030504050205020304" pitchFamily="18" charset="0"/>
              </a:rPr>
              <a:t>功能</a:t>
            </a:r>
            <a:r>
              <a:rPr lang="en-US" altLang="zh-TW" sz="4000" b="1" dirty="0" smtClean="0">
                <a:solidFill>
                  <a:srgbClr val="231F20"/>
                </a:solidFill>
                <a:latin typeface="Centaur" panose="02030504050205020304" pitchFamily="18" charset="0"/>
              </a:rPr>
              <a:t>:</a:t>
            </a:r>
            <a:r>
              <a:rPr lang="en-US" altLang="zh-TW" sz="4000" b="1" dirty="0" err="1" smtClean="0">
                <a:solidFill>
                  <a:srgbClr val="231F20"/>
                </a:solidFill>
                <a:latin typeface="Centaur" panose="02030504050205020304" pitchFamily="18" charset="0"/>
              </a:rPr>
              <a:t>deleteSomeData</a:t>
            </a:r>
            <a:endParaRPr lang="en-US" altLang="zh-TW" sz="4000" b="1" dirty="0" smtClean="0">
              <a:solidFill>
                <a:srgbClr val="231F20"/>
              </a:solidFill>
              <a:latin typeface="Centaur" panose="020305040502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40230" y="2880360"/>
            <a:ext cx="8511540" cy="2324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/>
          <p:nvPr/>
        </p:nvPicPr>
        <p:blipFill>
          <a:blip r:embed="rId6"/>
          <a:stretch>
            <a:fillRect/>
          </a:stretch>
        </p:blipFill>
        <p:spPr>
          <a:xfrm>
            <a:off x="650663" y="2176333"/>
            <a:ext cx="4774777" cy="155545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294120" y="1889760"/>
            <a:ext cx="5455920" cy="3787140"/>
          </a:xfrm>
          <a:prstGeom prst="rect">
            <a:avLst/>
          </a:prstGeom>
          <a:solidFill>
            <a:srgbClr val="C600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用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迴圈把剛剛</a:t>
            </a:r>
            <a:r>
              <a:rPr lang="en-US" altLang="zh-TW" dirty="0" smtClean="0"/>
              <a:t>sort</a:t>
            </a:r>
            <a:r>
              <a:rPr lang="zh-TW" altLang="en-US" dirty="0" smtClean="0"/>
              <a:t>的所有</a:t>
            </a:r>
            <a:r>
              <a:rPr lang="en-US" altLang="zh-TW" dirty="0" smtClean="0"/>
              <a:t>table</a:t>
            </a:r>
            <a:r>
              <a:rPr lang="zh-TW" altLang="en-US" dirty="0" smtClean="0"/>
              <a:t>證券代號中有</a:t>
            </a:r>
            <a:r>
              <a:rPr lang="en-US" altLang="zh-TW" dirty="0" smtClean="0"/>
              <a:t>“</a:t>
            </a:r>
            <a:r>
              <a:rPr lang="zh-TW" altLang="en-US" dirty="0" smtClean="0"/>
              <a:t>共幾筆資料</a:t>
            </a:r>
            <a:r>
              <a:rPr lang="en-US" altLang="zh-TW" dirty="0" smtClean="0"/>
              <a:t>”</a:t>
            </a:r>
            <a:r>
              <a:rPr lang="zh-TW" altLang="en-US" dirty="0" smtClean="0"/>
              <a:t>的欄位刪掉</a:t>
            </a:r>
            <a:endParaRPr lang="zh-TW" altLang="en-US" dirty="0"/>
          </a:p>
        </p:txBody>
      </p:sp>
      <p:pic>
        <p:nvPicPr>
          <p:cNvPr id="12" name="圖片 11"/>
          <p:cNvPicPr/>
          <p:nvPr/>
        </p:nvPicPr>
        <p:blipFill>
          <a:blip r:embed="rId7"/>
          <a:stretch>
            <a:fillRect/>
          </a:stretch>
        </p:blipFill>
        <p:spPr>
          <a:xfrm>
            <a:off x="650663" y="4019532"/>
            <a:ext cx="4721437" cy="178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6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 trans="8000" pressure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" y="30303"/>
            <a:ext cx="12191999" cy="6919590"/>
          </a:xfrm>
          <a:prstGeom prst="rect">
            <a:avLst/>
          </a:prstGeom>
        </p:spPr>
      </p:pic>
      <p:pic>
        <p:nvPicPr>
          <p:cNvPr id="1026" name="Picture 2" descr="http://cr.openjdk.java.net/~jeff/Duke/png/Snooz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63" y="30303"/>
            <a:ext cx="1499023" cy="206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2800348" y="775004"/>
            <a:ext cx="8081012" cy="7804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b="1" dirty="0" smtClean="0">
                <a:solidFill>
                  <a:srgbClr val="231F20"/>
                </a:solidFill>
                <a:latin typeface="Centaur" panose="02030504050205020304" pitchFamily="18" charset="0"/>
              </a:rPr>
              <a:t>功能</a:t>
            </a:r>
            <a:r>
              <a:rPr lang="en-US" altLang="zh-TW" sz="4000" b="1" dirty="0" smtClean="0">
                <a:solidFill>
                  <a:srgbClr val="231F20"/>
                </a:solidFill>
                <a:latin typeface="Centaur" panose="02030504050205020304" pitchFamily="18" charset="0"/>
              </a:rPr>
              <a:t>:</a:t>
            </a:r>
            <a:r>
              <a:rPr lang="en-US" altLang="zh-TW" sz="4000" b="1" dirty="0" err="1" smtClean="0">
                <a:solidFill>
                  <a:srgbClr val="231F20"/>
                </a:solidFill>
                <a:latin typeface="Centaur" panose="02030504050205020304" pitchFamily="18" charset="0"/>
              </a:rPr>
              <a:t>unionPriceInnerjoinOperating</a:t>
            </a:r>
            <a:endParaRPr lang="en-US" altLang="zh-TW" sz="4000" b="1" dirty="0" smtClean="0">
              <a:solidFill>
                <a:srgbClr val="231F20"/>
              </a:solidFill>
              <a:latin typeface="Centaur" panose="020305040502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40230" y="2880360"/>
            <a:ext cx="8511540" cy="2324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6819900" y="1638300"/>
            <a:ext cx="5013960" cy="4396741"/>
          </a:xfrm>
          <a:prstGeom prst="rect">
            <a:avLst/>
          </a:prstGeom>
          <a:solidFill>
            <a:srgbClr val="C600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指定</a:t>
            </a:r>
            <a:r>
              <a:rPr lang="zh-TW" altLang="en-US" dirty="0"/>
              <a:t>日期</a:t>
            </a:r>
            <a:r>
              <a:rPr lang="zh-TW" altLang="en-US" dirty="0" smtClean="0"/>
              <a:t>為</a:t>
            </a:r>
            <a:r>
              <a:rPr lang="en-US" altLang="zh-TW" dirty="0" smtClean="0"/>
              <a:t>2022-11-22</a:t>
            </a:r>
            <a:r>
              <a:rPr lang="zh-TW" altLang="en-US" dirty="0" smtClean="0"/>
              <a:t>這天</a:t>
            </a:r>
            <a:r>
              <a:rPr lang="en-US" altLang="zh-TW" dirty="0" smtClean="0"/>
              <a:t>,</a:t>
            </a:r>
            <a:r>
              <a:rPr lang="zh-TW" altLang="en-US" dirty="0" smtClean="0"/>
              <a:t>將</a:t>
            </a:r>
            <a:r>
              <a:rPr lang="en-US" altLang="zh-TW" dirty="0" smtClean="0"/>
              <a:t>sort</a:t>
            </a:r>
            <a:r>
              <a:rPr lang="zh-TW" altLang="en-US" dirty="0" smtClean="0"/>
              <a:t>後</a:t>
            </a:r>
            <a:r>
              <a:rPr lang="en-US" altLang="zh-TW" dirty="0" smtClean="0"/>
              <a:t>202211</a:t>
            </a:r>
            <a:r>
              <a:rPr lang="zh-TW" altLang="en-US" dirty="0" smtClean="0"/>
              <a:t>月的</a:t>
            </a:r>
            <a:r>
              <a:rPr lang="en-US" altLang="zh-TW" dirty="0" err="1" smtClean="0"/>
              <a:t>twse</a:t>
            </a:r>
            <a:r>
              <a:rPr lang="zh-TW" altLang="en-US" dirty="0" smtClean="0"/>
              <a:t>和</a:t>
            </a:r>
            <a:r>
              <a:rPr lang="en-US" altLang="zh-TW" dirty="0" err="1" smtClean="0"/>
              <a:t>otc</a:t>
            </a:r>
            <a:r>
              <a:rPr lang="zh-TW" altLang="en-US" dirty="0" smtClean="0"/>
              <a:t>資料表</a:t>
            </a:r>
            <a:r>
              <a:rPr lang="en-US" altLang="zh-TW" dirty="0" smtClean="0"/>
              <a:t>union</a:t>
            </a:r>
            <a:r>
              <a:rPr lang="zh-TW" altLang="en-US" dirty="0" smtClean="0"/>
              <a:t>之後倒進暫存表</a:t>
            </a:r>
            <a:r>
              <a:rPr lang="en-US" altLang="zh-TW" dirty="0" smtClean="0"/>
              <a:t>#</a:t>
            </a:r>
            <a:r>
              <a:rPr lang="en-US" altLang="zh-TW" dirty="0" err="1" smtClean="0"/>
              <a:t>unionprice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篩選</a:t>
            </a:r>
            <a:r>
              <a:rPr lang="en-US" altLang="zh-TW" dirty="0" err="1" smtClean="0"/>
              <a:t>operatingprofit</a:t>
            </a:r>
            <a:r>
              <a:rPr lang="zh-TW" altLang="en-US" dirty="0" smtClean="0"/>
              <a:t>表年度為</a:t>
            </a:r>
            <a:r>
              <a:rPr lang="en-US" altLang="zh-TW" dirty="0" smtClean="0"/>
              <a:t>110</a:t>
            </a:r>
            <a:r>
              <a:rPr lang="zh-TW" altLang="en-US" dirty="0" smtClean="0"/>
              <a:t>年的</a:t>
            </a:r>
            <a:r>
              <a:rPr lang="zh-TW" altLang="en-US" dirty="0"/>
              <a:t>放</a:t>
            </a:r>
            <a:r>
              <a:rPr lang="zh-TW" altLang="en-US" dirty="0" smtClean="0"/>
              <a:t>到</a:t>
            </a:r>
            <a:r>
              <a:rPr lang="en-US" altLang="zh-TW" dirty="0" smtClean="0"/>
              <a:t>#op</a:t>
            </a:r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把兩者</a:t>
            </a:r>
            <a:r>
              <a:rPr lang="en-US" altLang="zh-TW" dirty="0" smtClean="0"/>
              <a:t>inner join</a:t>
            </a:r>
          </a:p>
          <a:p>
            <a:r>
              <a:rPr lang="en-US" altLang="zh-TW" dirty="0" smtClean="0"/>
              <a:t>*</a:t>
            </a:r>
            <a:r>
              <a:rPr lang="zh-TW" altLang="en-US" dirty="0"/>
              <a:t>第四季財報</a:t>
            </a:r>
            <a:r>
              <a:rPr lang="zh-TW" altLang="en-US" dirty="0" smtClean="0"/>
              <a:t>公布日為</a:t>
            </a:r>
            <a:r>
              <a:rPr lang="en-US" altLang="zh-TW" dirty="0" smtClean="0"/>
              <a:t>3/31</a:t>
            </a:r>
            <a:r>
              <a:rPr lang="zh-TW" altLang="en-US" dirty="0" smtClean="0"/>
              <a:t>前</a:t>
            </a:r>
            <a:r>
              <a:rPr lang="en-US" altLang="zh-TW" dirty="0" smtClean="0"/>
              <a:t>,</a:t>
            </a:r>
            <a:r>
              <a:rPr lang="zh-TW" altLang="en-US" dirty="0" smtClean="0"/>
              <a:t>在此假設每年第一天前公布</a:t>
            </a:r>
            <a:endParaRPr lang="zh-TW" altLang="en-US" dirty="0"/>
          </a:p>
        </p:txBody>
      </p:sp>
      <p:pic>
        <p:nvPicPr>
          <p:cNvPr id="19" name="圖片 18"/>
          <p:cNvPicPr/>
          <p:nvPr/>
        </p:nvPicPr>
        <p:blipFill>
          <a:blip r:embed="rId6"/>
          <a:stretch>
            <a:fillRect/>
          </a:stretch>
        </p:blipFill>
        <p:spPr>
          <a:xfrm>
            <a:off x="650663" y="2172138"/>
            <a:ext cx="5605357" cy="2294703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9497" y="4497302"/>
            <a:ext cx="2766643" cy="172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413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 trans="8000" pressure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" y="30303"/>
            <a:ext cx="12191999" cy="6919590"/>
          </a:xfrm>
          <a:prstGeom prst="rect">
            <a:avLst/>
          </a:prstGeom>
        </p:spPr>
      </p:pic>
      <p:pic>
        <p:nvPicPr>
          <p:cNvPr id="1026" name="Picture 2" descr="http://cr.openjdk.java.net/~jeff/Duke/png/Snooz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63" y="30303"/>
            <a:ext cx="1499023" cy="206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2800348" y="775004"/>
            <a:ext cx="8081012" cy="7804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b="1" dirty="0" smtClean="0">
                <a:solidFill>
                  <a:srgbClr val="231F20"/>
                </a:solidFill>
                <a:latin typeface="Centaur" panose="02030504050205020304" pitchFamily="18" charset="0"/>
              </a:rPr>
              <a:t>功能</a:t>
            </a:r>
            <a:r>
              <a:rPr lang="en-US" altLang="zh-TW" sz="4000" b="1" dirty="0" smtClean="0">
                <a:solidFill>
                  <a:srgbClr val="231F20"/>
                </a:solidFill>
                <a:latin typeface="Centaur" panose="02030504050205020304" pitchFamily="18" charset="0"/>
              </a:rPr>
              <a:t>:</a:t>
            </a:r>
            <a:r>
              <a:rPr lang="en-US" altLang="zh-TW" sz="4000" b="1" dirty="0" err="1" smtClean="0">
                <a:solidFill>
                  <a:srgbClr val="231F20"/>
                </a:solidFill>
                <a:latin typeface="Centaur" panose="02030504050205020304" pitchFamily="18" charset="0"/>
              </a:rPr>
              <a:t>unionPriceInnerjoinOperating</a:t>
            </a:r>
            <a:endParaRPr lang="en-US" altLang="zh-TW" sz="4000" b="1" dirty="0" smtClean="0">
              <a:solidFill>
                <a:srgbClr val="231F20"/>
              </a:solidFill>
              <a:latin typeface="Centaur" panose="020305040502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40230" y="2880360"/>
            <a:ext cx="8511540" cy="2324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9496" y="3664225"/>
            <a:ext cx="6471603" cy="206619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29496" y="2141132"/>
            <a:ext cx="4772025" cy="1069221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25883" y="1969511"/>
            <a:ext cx="2488777" cy="123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406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8000" pressure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"/>
            <a:ext cx="12191999" cy="6919590"/>
          </a:xfrm>
          <a:prstGeom prst="rect">
            <a:avLst/>
          </a:prstGeom>
        </p:spPr>
      </p:pic>
      <p:pic>
        <p:nvPicPr>
          <p:cNvPr id="1026" name="Picture 2" descr="http://cr.openjdk.java.net/~jeff/Duke/png/Snooz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63" y="61591"/>
            <a:ext cx="1499023" cy="206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2800348" y="775004"/>
            <a:ext cx="6621780" cy="7804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000" b="1" dirty="0">
                <a:solidFill>
                  <a:srgbClr val="231F20"/>
                </a:solidFill>
                <a:latin typeface="Centaur" panose="02030504050205020304" pitchFamily="18" charset="0"/>
              </a:rPr>
              <a:t>功能介紹</a:t>
            </a:r>
          </a:p>
        </p:txBody>
      </p:sp>
      <p:sp>
        <p:nvSpPr>
          <p:cNvPr id="11" name="矩形 10"/>
          <p:cNvSpPr/>
          <p:nvPr/>
        </p:nvSpPr>
        <p:spPr>
          <a:xfrm>
            <a:off x="1840230" y="2880360"/>
            <a:ext cx="8511540" cy="2324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2987040" y="1920240"/>
            <a:ext cx="7124700" cy="4335780"/>
          </a:xfrm>
          <a:prstGeom prst="rect">
            <a:avLst/>
          </a:prstGeom>
          <a:solidFill>
            <a:srgbClr val="C600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US" altLang="zh-TW" sz="2400" dirty="0" smtClean="0"/>
              <a:t>void </a:t>
            </a:r>
            <a:r>
              <a:rPr lang="en-US" altLang="zh-TW" sz="2400" dirty="0" err="1"/>
              <a:t>crawlToCSVAndDatabase</a:t>
            </a:r>
            <a:r>
              <a:rPr lang="en-US" altLang="zh-TW" sz="2400" dirty="0"/>
              <a:t>(String </a:t>
            </a:r>
            <a:r>
              <a:rPr lang="en-US" altLang="zh-TW" sz="2400" dirty="0" err="1"/>
              <a:t>otc</a:t>
            </a:r>
            <a:r>
              <a:rPr lang="en-US" altLang="zh-TW" sz="2400" dirty="0" smtClean="0"/>
              <a:t>);</a:t>
            </a:r>
            <a:endParaRPr lang="en-US" altLang="zh-TW" sz="2400" dirty="0"/>
          </a:p>
          <a:p>
            <a:r>
              <a:rPr lang="zh-TW" altLang="en-US" sz="2400" dirty="0"/>
              <a:t> </a:t>
            </a:r>
            <a:r>
              <a:rPr lang="zh-TW" altLang="en-US" sz="2400" dirty="0" smtClean="0"/>
              <a:t>      </a:t>
            </a:r>
            <a:r>
              <a:rPr lang="en-US" altLang="zh-TW" sz="2400" dirty="0" smtClean="0"/>
              <a:t>void </a:t>
            </a:r>
            <a:r>
              <a:rPr lang="en-US" altLang="zh-TW" sz="2400" dirty="0" err="1"/>
              <a:t>crawlToCSVAndDatabase</a:t>
            </a:r>
            <a:r>
              <a:rPr lang="en-US" altLang="zh-TW" sz="2400" dirty="0" smtClean="0"/>
              <a:t>();</a:t>
            </a:r>
          </a:p>
          <a:p>
            <a:r>
              <a:rPr lang="en-US" altLang="zh-TW" sz="2400" dirty="0" smtClean="0"/>
              <a:t>2. </a:t>
            </a:r>
            <a:r>
              <a:rPr lang="zh-TW" altLang="en-US" sz="2400" dirty="0" smtClean="0"/>
              <a:t>  </a:t>
            </a:r>
            <a:r>
              <a:rPr lang="en-US" altLang="zh-TW" sz="2400" dirty="0" err="1" smtClean="0"/>
              <a:t>ProductBean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getStockPriceByDate</a:t>
            </a:r>
            <a:r>
              <a:rPr lang="en-US" altLang="zh-TW" sz="2400" dirty="0" smtClean="0"/>
              <a:t>(String input)</a:t>
            </a:r>
          </a:p>
          <a:p>
            <a:r>
              <a:rPr lang="en-US" altLang="zh-TW" sz="2400" dirty="0" smtClean="0"/>
              <a:t>3. </a:t>
            </a:r>
            <a:r>
              <a:rPr lang="zh-TW" altLang="en-US" sz="2400" dirty="0" smtClean="0"/>
              <a:t>  </a:t>
            </a:r>
            <a:r>
              <a:rPr lang="en-US" altLang="zh-TW" sz="2400" dirty="0" smtClean="0"/>
              <a:t>void </a:t>
            </a:r>
            <a:r>
              <a:rPr lang="en-US" altLang="zh-TW" sz="2400" dirty="0" err="1" smtClean="0"/>
              <a:t>sortYearMonthPrice</a:t>
            </a:r>
            <a:r>
              <a:rPr lang="en-US" altLang="zh-TW" sz="2400" dirty="0" smtClean="0"/>
              <a:t>();</a:t>
            </a:r>
          </a:p>
          <a:p>
            <a:r>
              <a:rPr lang="en-US" altLang="zh-TW" sz="2400" dirty="0" smtClean="0"/>
              <a:t>4.</a:t>
            </a:r>
            <a:r>
              <a:rPr lang="zh-TW" altLang="en-US" sz="2400" dirty="0" smtClean="0"/>
              <a:t>   </a:t>
            </a:r>
            <a:r>
              <a:rPr lang="en-US" altLang="zh-TW" sz="2400" dirty="0" smtClean="0"/>
              <a:t>void </a:t>
            </a:r>
            <a:r>
              <a:rPr lang="en-US" altLang="zh-TW" sz="2400" dirty="0" err="1" smtClean="0"/>
              <a:t>bulkInsertcsv</a:t>
            </a:r>
            <a:r>
              <a:rPr lang="en-US" altLang="zh-TW" sz="2400" dirty="0" smtClean="0"/>
              <a:t>();</a:t>
            </a:r>
          </a:p>
          <a:p>
            <a:r>
              <a:rPr lang="en-US" altLang="zh-TW" sz="2400" dirty="0" smtClean="0"/>
              <a:t>5.</a:t>
            </a:r>
            <a:r>
              <a:rPr lang="zh-TW" altLang="en-US" sz="2400" dirty="0" smtClean="0"/>
              <a:t>   </a:t>
            </a:r>
            <a:r>
              <a:rPr lang="en-US" altLang="zh-TW" sz="2400" dirty="0" smtClean="0"/>
              <a:t>void </a:t>
            </a:r>
            <a:r>
              <a:rPr lang="en-US" altLang="zh-TW" sz="2400" dirty="0" err="1" smtClean="0"/>
              <a:t>deleteSomeData</a:t>
            </a:r>
            <a:r>
              <a:rPr lang="en-US" altLang="zh-TW" sz="2400" dirty="0" smtClean="0"/>
              <a:t>();</a:t>
            </a:r>
          </a:p>
          <a:p>
            <a:pPr marL="457200" indent="-457200">
              <a:buAutoNum type="arabicPeriod" startAt="6"/>
            </a:pPr>
            <a:r>
              <a:rPr lang="en-US" altLang="zh-TW" sz="2400" dirty="0" smtClean="0"/>
              <a:t>void </a:t>
            </a:r>
            <a:r>
              <a:rPr lang="en-US" altLang="zh-TW" sz="2400" dirty="0" err="1" smtClean="0"/>
              <a:t>unionPriceInnerjoinOperating</a:t>
            </a:r>
            <a:r>
              <a:rPr lang="en-US" altLang="zh-TW" sz="2400" dirty="0" smtClean="0"/>
              <a:t>();</a:t>
            </a:r>
          </a:p>
          <a:p>
            <a:pPr marL="457200" indent="-457200">
              <a:buAutoNum type="arabicPeriod" startAt="6"/>
            </a:pPr>
            <a:r>
              <a:rPr lang="en-US" altLang="zh-TW" sz="2400" dirty="0" err="1"/>
              <a:t>boolean</a:t>
            </a:r>
            <a:r>
              <a:rPr lang="en-US" altLang="zh-TW" sz="2400" dirty="0"/>
              <a:t> </a:t>
            </a:r>
            <a:r>
              <a:rPr lang="en-US" altLang="zh-TW" sz="2400" dirty="0" err="1"/>
              <a:t>updatePrice</a:t>
            </a:r>
            <a:r>
              <a:rPr lang="en-US" altLang="zh-TW" sz="2400" dirty="0"/>
              <a:t>(</a:t>
            </a:r>
            <a:r>
              <a:rPr lang="en-US" altLang="zh-TW" sz="2400" dirty="0" err="1"/>
              <a:t>ProductBean</a:t>
            </a:r>
            <a:r>
              <a:rPr lang="en-US" altLang="zh-TW" sz="2400" dirty="0"/>
              <a:t> product</a:t>
            </a:r>
            <a:r>
              <a:rPr lang="en-US" altLang="zh-TW" sz="2400" dirty="0" smtClean="0"/>
              <a:t>)</a:t>
            </a:r>
          </a:p>
          <a:p>
            <a:pPr marL="457200" indent="-457200">
              <a:buAutoNum type="arabicPeriod" startAt="6"/>
            </a:pPr>
            <a:r>
              <a:rPr lang="en-US" altLang="zh-TW" sz="2400" dirty="0" err="1"/>
              <a:t>boolean</a:t>
            </a:r>
            <a:r>
              <a:rPr lang="en-US" altLang="zh-TW" sz="2400" dirty="0"/>
              <a:t> </a:t>
            </a:r>
            <a:r>
              <a:rPr lang="en-US" altLang="zh-TW" sz="2400" dirty="0" err="1"/>
              <a:t>updateP</a:t>
            </a:r>
            <a:r>
              <a:rPr lang="en-US" altLang="zh-TW" sz="2400" dirty="0"/>
              <a:t>(</a:t>
            </a:r>
            <a:r>
              <a:rPr lang="en-US" altLang="zh-TW" sz="2400" dirty="0" err="1"/>
              <a:t>ProductBean</a:t>
            </a:r>
            <a:r>
              <a:rPr lang="en-US" altLang="zh-TW" sz="2400" dirty="0"/>
              <a:t> product)</a:t>
            </a:r>
            <a:endParaRPr lang="en-US" altLang="zh-TW" sz="2400" dirty="0" smtClean="0"/>
          </a:p>
          <a:p>
            <a:pPr marL="457200" indent="-457200">
              <a:buAutoNum type="arabicPeriod" startAt="6"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862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 trans="8000" pressure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" y="30303"/>
            <a:ext cx="12191999" cy="6919590"/>
          </a:xfrm>
          <a:prstGeom prst="rect">
            <a:avLst/>
          </a:prstGeom>
        </p:spPr>
      </p:pic>
      <p:pic>
        <p:nvPicPr>
          <p:cNvPr id="1026" name="Picture 2" descr="http://cr.openjdk.java.net/~jeff/Duke/png/Snooz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63" y="30303"/>
            <a:ext cx="1499023" cy="206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2800348" y="775004"/>
            <a:ext cx="8081012" cy="7804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b="1" dirty="0" smtClean="0">
                <a:solidFill>
                  <a:srgbClr val="231F20"/>
                </a:solidFill>
                <a:latin typeface="Centaur" panose="02030504050205020304" pitchFamily="18" charset="0"/>
              </a:rPr>
              <a:t>功能</a:t>
            </a:r>
            <a:r>
              <a:rPr lang="en-US" altLang="zh-TW" sz="4000" b="1" dirty="0" smtClean="0">
                <a:solidFill>
                  <a:srgbClr val="231F20"/>
                </a:solidFill>
                <a:latin typeface="Centaur" panose="02030504050205020304" pitchFamily="18" charset="0"/>
              </a:rPr>
              <a:t>:</a:t>
            </a:r>
            <a:r>
              <a:rPr lang="en-US" altLang="zh-TW" sz="4000" b="1" dirty="0" err="1" smtClean="0">
                <a:solidFill>
                  <a:srgbClr val="231F20"/>
                </a:solidFill>
                <a:latin typeface="Centaur" panose="02030504050205020304" pitchFamily="18" charset="0"/>
              </a:rPr>
              <a:t>updatePrice</a:t>
            </a:r>
            <a:endParaRPr lang="en-US" altLang="zh-TW" sz="4000" b="1" dirty="0" smtClean="0">
              <a:solidFill>
                <a:srgbClr val="231F20"/>
              </a:solidFill>
              <a:latin typeface="Centaur" panose="020305040502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40230" y="2880360"/>
            <a:ext cx="8511540" cy="2324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4640" y="3352552"/>
            <a:ext cx="4236720" cy="2525335"/>
          </a:xfrm>
          <a:prstGeom prst="rect">
            <a:avLst/>
          </a:prstGeom>
        </p:spPr>
      </p:pic>
      <p:pic>
        <p:nvPicPr>
          <p:cNvPr id="12" name="圖片 11"/>
          <p:cNvPicPr/>
          <p:nvPr/>
        </p:nvPicPr>
        <p:blipFill>
          <a:blip r:embed="rId7"/>
          <a:stretch>
            <a:fillRect/>
          </a:stretch>
        </p:blipFill>
        <p:spPr>
          <a:xfrm>
            <a:off x="650663" y="2538455"/>
            <a:ext cx="5274310" cy="2408097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4070" y="1762255"/>
            <a:ext cx="4207290" cy="198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009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 trans="8000" pressure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1999" cy="6919590"/>
          </a:xfrm>
          <a:prstGeom prst="rect">
            <a:avLst/>
          </a:prstGeom>
        </p:spPr>
      </p:pic>
      <p:pic>
        <p:nvPicPr>
          <p:cNvPr id="1026" name="Picture 2" descr="http://cr.openjdk.java.net/~jeff/Duke/png/Snooz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63" y="30303"/>
            <a:ext cx="1499023" cy="206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2800348" y="775004"/>
            <a:ext cx="8081012" cy="7804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b="1" dirty="0" smtClean="0">
                <a:solidFill>
                  <a:srgbClr val="231F20"/>
                </a:solidFill>
                <a:latin typeface="Centaur" panose="02030504050205020304" pitchFamily="18" charset="0"/>
              </a:rPr>
              <a:t>功能</a:t>
            </a:r>
            <a:r>
              <a:rPr lang="en-US" altLang="zh-TW" sz="4000" b="1" dirty="0" smtClean="0">
                <a:solidFill>
                  <a:srgbClr val="231F20"/>
                </a:solidFill>
                <a:latin typeface="Centaur" panose="02030504050205020304" pitchFamily="18" charset="0"/>
              </a:rPr>
              <a:t>:</a:t>
            </a:r>
            <a:r>
              <a:rPr lang="en-US" altLang="zh-TW" sz="4000" b="1" dirty="0" err="1" smtClean="0">
                <a:solidFill>
                  <a:srgbClr val="231F20"/>
                </a:solidFill>
                <a:latin typeface="Centaur" panose="02030504050205020304" pitchFamily="18" charset="0"/>
              </a:rPr>
              <a:t>updateP</a:t>
            </a:r>
            <a:endParaRPr lang="en-US" altLang="zh-TW" sz="4000" b="1" dirty="0" smtClean="0">
              <a:solidFill>
                <a:srgbClr val="231F20"/>
              </a:solidFill>
              <a:latin typeface="Centaur" panose="020305040502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40230" y="2880360"/>
            <a:ext cx="8511540" cy="2324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4704" y="1641695"/>
            <a:ext cx="5063122" cy="369680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970520" y="1641696"/>
            <a:ext cx="3665220" cy="3696806"/>
          </a:xfrm>
          <a:prstGeom prst="rect">
            <a:avLst/>
          </a:prstGeom>
          <a:solidFill>
            <a:srgbClr val="C600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隨意將一份已經</a:t>
            </a:r>
            <a:r>
              <a:rPr lang="en-US" altLang="zh-TW" dirty="0" smtClean="0"/>
              <a:t>sort</a:t>
            </a:r>
            <a:r>
              <a:rPr lang="zh-TW" altLang="en-US" dirty="0" smtClean="0"/>
              <a:t>的</a:t>
            </a:r>
            <a:r>
              <a:rPr lang="en-US" altLang="zh-TW" dirty="0" smtClean="0"/>
              <a:t>table</a:t>
            </a:r>
            <a:r>
              <a:rPr lang="zh-TW" altLang="en-US" dirty="0" smtClean="0"/>
              <a:t>倒進</a:t>
            </a:r>
            <a:r>
              <a:rPr lang="en-US" altLang="zh-TW" dirty="0" smtClean="0"/>
              <a:t>a</a:t>
            </a:r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將日期為</a:t>
            </a:r>
            <a:r>
              <a:rPr lang="en-US" altLang="zh-TW" dirty="0" smtClean="0"/>
              <a:t>2022-09-01</a:t>
            </a:r>
            <a:r>
              <a:rPr lang="zh-TW" altLang="en-US" dirty="0" smtClean="0"/>
              <a:t>的證券代號全部改為</a:t>
            </a:r>
            <a:r>
              <a:rPr lang="en-US" altLang="zh-TW" dirty="0" smtClean="0"/>
              <a:t>0050</a:t>
            </a:r>
          </a:p>
        </p:txBody>
      </p:sp>
    </p:spTree>
    <p:extLst>
      <p:ext uri="{BB962C8B-B14F-4D97-AF65-F5344CB8AC3E}">
        <p14:creationId xmlns:p14="http://schemas.microsoft.com/office/powerpoint/2010/main" val="4146845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 trans="8000" pressure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"/>
            <a:ext cx="12191999" cy="6919590"/>
          </a:xfrm>
          <a:prstGeom prst="rect">
            <a:avLst/>
          </a:prstGeom>
        </p:spPr>
      </p:pic>
      <p:pic>
        <p:nvPicPr>
          <p:cNvPr id="1026" name="Picture 2" descr="http://cr.openjdk.java.net/~jeff/Duke/png/Snooz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63" y="30303"/>
            <a:ext cx="1499023" cy="206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2800348" y="775004"/>
            <a:ext cx="6621780" cy="7804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b="1" dirty="0" smtClean="0">
                <a:solidFill>
                  <a:srgbClr val="231F20"/>
                </a:solidFill>
                <a:latin typeface="Centaur" panose="02030504050205020304" pitchFamily="18" charset="0"/>
              </a:rPr>
              <a:t>功能</a:t>
            </a:r>
            <a:r>
              <a:rPr lang="en-US" altLang="zh-TW" sz="4000" b="1" dirty="0" smtClean="0">
                <a:solidFill>
                  <a:srgbClr val="231F20"/>
                </a:solidFill>
                <a:latin typeface="Centaur" panose="02030504050205020304" pitchFamily="18" charset="0"/>
              </a:rPr>
              <a:t>:</a:t>
            </a:r>
            <a:r>
              <a:rPr lang="en-US" altLang="zh-TW" sz="4000" b="1" dirty="0" err="1" smtClean="0">
                <a:solidFill>
                  <a:srgbClr val="231F20"/>
                </a:solidFill>
                <a:latin typeface="Centaur" panose="02030504050205020304" pitchFamily="18" charset="0"/>
              </a:rPr>
              <a:t>crawlToCSVAndDatabase</a:t>
            </a:r>
            <a:endParaRPr lang="en-US" altLang="zh-TW" sz="4000" b="1" dirty="0" smtClean="0">
              <a:solidFill>
                <a:srgbClr val="231F20"/>
              </a:solidFill>
              <a:latin typeface="Centaur" panose="020305040502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40230" y="2880360"/>
            <a:ext cx="8511540" cy="2324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367" y="2758947"/>
            <a:ext cx="5959793" cy="503000"/>
          </a:xfrm>
          <a:prstGeom prst="rect">
            <a:avLst/>
          </a:prstGeom>
        </p:spPr>
      </p:pic>
      <p:pic>
        <p:nvPicPr>
          <p:cNvPr id="16" name="圖片 15"/>
          <p:cNvPicPr/>
          <p:nvPr/>
        </p:nvPicPr>
        <p:blipFill>
          <a:blip r:embed="rId7"/>
          <a:stretch>
            <a:fillRect/>
          </a:stretch>
        </p:blipFill>
        <p:spPr>
          <a:xfrm>
            <a:off x="654367" y="3579615"/>
            <a:ext cx="4669790" cy="242443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759893" y="3588505"/>
            <a:ext cx="4777740" cy="2415540"/>
          </a:xfrm>
          <a:prstGeom prst="rect">
            <a:avLst/>
          </a:prstGeom>
          <a:solidFill>
            <a:srgbClr val="C600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err="1" smtClean="0"/>
              <a:t>Tradedate</a:t>
            </a:r>
            <a:r>
              <a:rPr lang="en-US" altLang="zh-TW" sz="4000" dirty="0" smtClean="0"/>
              <a:t> index</a:t>
            </a:r>
            <a:endParaRPr lang="zh-TW" altLang="en-US" sz="4000" dirty="0"/>
          </a:p>
        </p:txBody>
      </p:sp>
      <p:pic>
        <p:nvPicPr>
          <p:cNvPr id="12" name="圖片 11"/>
          <p:cNvPicPr/>
          <p:nvPr/>
        </p:nvPicPr>
        <p:blipFill>
          <a:blip r:embed="rId8"/>
          <a:stretch>
            <a:fillRect/>
          </a:stretch>
        </p:blipFill>
        <p:spPr>
          <a:xfrm>
            <a:off x="6904009" y="1676869"/>
            <a:ext cx="4244282" cy="156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870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 trans="8000" pressure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"/>
            <a:ext cx="12191999" cy="6919590"/>
          </a:xfrm>
          <a:prstGeom prst="rect">
            <a:avLst/>
          </a:prstGeom>
        </p:spPr>
      </p:pic>
      <p:pic>
        <p:nvPicPr>
          <p:cNvPr id="1026" name="Picture 2" descr="http://cr.openjdk.java.net/~jeff/Duke/png/Snooz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63" y="30303"/>
            <a:ext cx="1499023" cy="206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2800348" y="775004"/>
            <a:ext cx="6621780" cy="7804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b="1" dirty="0" smtClean="0">
                <a:solidFill>
                  <a:srgbClr val="231F20"/>
                </a:solidFill>
                <a:latin typeface="Centaur" panose="02030504050205020304" pitchFamily="18" charset="0"/>
              </a:rPr>
              <a:t>功能</a:t>
            </a:r>
            <a:r>
              <a:rPr lang="en-US" altLang="zh-TW" sz="4000" b="1" dirty="0" smtClean="0">
                <a:solidFill>
                  <a:srgbClr val="231F20"/>
                </a:solidFill>
                <a:latin typeface="Centaur" panose="02030504050205020304" pitchFamily="18" charset="0"/>
              </a:rPr>
              <a:t>:</a:t>
            </a:r>
            <a:r>
              <a:rPr lang="en-US" altLang="zh-TW" sz="4000" b="1" dirty="0" err="1" smtClean="0">
                <a:solidFill>
                  <a:srgbClr val="231F20"/>
                </a:solidFill>
                <a:latin typeface="Centaur" panose="02030504050205020304" pitchFamily="18" charset="0"/>
              </a:rPr>
              <a:t>crawlToCSVAndDatabase</a:t>
            </a:r>
            <a:endParaRPr lang="en-US" altLang="zh-TW" sz="4000" b="1" dirty="0" smtClean="0">
              <a:solidFill>
                <a:srgbClr val="231F20"/>
              </a:solidFill>
              <a:latin typeface="Centaur" panose="020305040502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40230" y="2880360"/>
            <a:ext cx="8511540" cy="2324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50663" y="4612141"/>
            <a:ext cx="10825057" cy="1391903"/>
          </a:xfrm>
          <a:prstGeom prst="rect">
            <a:avLst/>
          </a:prstGeom>
          <a:solidFill>
            <a:srgbClr val="C600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Day1:2022-11-22</a:t>
            </a:r>
            <a:r>
              <a:rPr lang="zh-TW" altLang="en-US" sz="2400" dirty="0" smtClean="0"/>
              <a:t>匯出</a:t>
            </a:r>
            <a:r>
              <a:rPr lang="en-US" altLang="zh-TW" sz="2400" dirty="0" smtClean="0"/>
              <a:t>csv</a:t>
            </a:r>
            <a:r>
              <a:rPr lang="zh-TW" altLang="en-US" sz="2400" dirty="0" smtClean="0"/>
              <a:t>檔案用</a:t>
            </a:r>
            <a:endParaRPr lang="en-US" altLang="zh-TW" sz="2400" dirty="0" smtClean="0"/>
          </a:p>
          <a:p>
            <a:pPr algn="ctr"/>
            <a:r>
              <a:rPr lang="en-US" altLang="zh-TW" sz="2400" dirty="0" err="1" smtClean="0"/>
              <a:t>Day:URL</a:t>
            </a:r>
            <a:r>
              <a:rPr lang="zh-TW" altLang="en-US" sz="2400" dirty="0" smtClean="0"/>
              <a:t>查詢參數</a:t>
            </a:r>
            <a:r>
              <a:rPr lang="en-US" altLang="zh-TW" sz="2400" dirty="0" smtClean="0"/>
              <a:t>,</a:t>
            </a:r>
            <a:r>
              <a:rPr lang="zh-TW" altLang="en-US" sz="2400" dirty="0" smtClean="0"/>
              <a:t>之後用</a:t>
            </a:r>
            <a:r>
              <a:rPr lang="en-US" altLang="zh-TW" sz="2400" dirty="0" smtClean="0"/>
              <a:t>for</a:t>
            </a:r>
            <a:r>
              <a:rPr lang="zh-TW" altLang="en-US" sz="2400" dirty="0" smtClean="0"/>
              <a:t>迴圈串接查詢參數</a:t>
            </a:r>
            <a:r>
              <a:rPr lang="zh-TW" altLang="en-US" sz="2400" dirty="0"/>
              <a:t>把兩年資料爬下來</a:t>
            </a:r>
            <a:endParaRPr lang="en-US" altLang="zh-TW" sz="2400" dirty="0" smtClean="0"/>
          </a:p>
          <a:p>
            <a:pPr algn="ctr"/>
            <a:endParaRPr lang="zh-TW" altLang="en-US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663" y="2339321"/>
            <a:ext cx="5352973" cy="949157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663" y="3403725"/>
            <a:ext cx="5731664" cy="849102"/>
          </a:xfrm>
          <a:prstGeom prst="rect">
            <a:avLst/>
          </a:prstGeom>
        </p:spPr>
      </p:pic>
      <p:pic>
        <p:nvPicPr>
          <p:cNvPr id="12" name="圖片 11"/>
          <p:cNvPicPr/>
          <p:nvPr/>
        </p:nvPicPr>
        <p:blipFill>
          <a:blip r:embed="rId8"/>
          <a:stretch>
            <a:fillRect/>
          </a:stretch>
        </p:blipFill>
        <p:spPr>
          <a:xfrm>
            <a:off x="6563819" y="2108818"/>
            <a:ext cx="5274310" cy="209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513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 trans="8000" pressure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"/>
            <a:ext cx="12191999" cy="6919590"/>
          </a:xfrm>
          <a:prstGeom prst="rect">
            <a:avLst/>
          </a:prstGeom>
        </p:spPr>
      </p:pic>
      <p:pic>
        <p:nvPicPr>
          <p:cNvPr id="1026" name="Picture 2" descr="http://cr.openjdk.java.net/~jeff/Duke/png/Snooz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63" y="30303"/>
            <a:ext cx="1499023" cy="206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2800348" y="775004"/>
            <a:ext cx="6621780" cy="7804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b="1" dirty="0" smtClean="0">
                <a:solidFill>
                  <a:srgbClr val="231F20"/>
                </a:solidFill>
                <a:latin typeface="Centaur" panose="02030504050205020304" pitchFamily="18" charset="0"/>
              </a:rPr>
              <a:t>功能</a:t>
            </a:r>
            <a:r>
              <a:rPr lang="en-US" altLang="zh-TW" sz="4000" b="1" dirty="0" smtClean="0">
                <a:solidFill>
                  <a:srgbClr val="231F20"/>
                </a:solidFill>
                <a:latin typeface="Centaur" panose="02030504050205020304" pitchFamily="18" charset="0"/>
              </a:rPr>
              <a:t>:</a:t>
            </a:r>
            <a:r>
              <a:rPr lang="en-US" altLang="zh-TW" sz="4000" b="1" dirty="0" err="1" smtClean="0">
                <a:solidFill>
                  <a:srgbClr val="231F20"/>
                </a:solidFill>
                <a:latin typeface="Centaur" panose="02030504050205020304" pitchFamily="18" charset="0"/>
              </a:rPr>
              <a:t>crawlToCSVAndDatabase</a:t>
            </a:r>
            <a:endParaRPr lang="en-US" altLang="zh-TW" sz="4000" b="1" dirty="0" smtClean="0">
              <a:solidFill>
                <a:srgbClr val="231F20"/>
              </a:solidFill>
              <a:latin typeface="Centaur" panose="020305040502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40230" y="2880360"/>
            <a:ext cx="8511540" cy="2324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663" y="2339321"/>
            <a:ext cx="4530937" cy="189029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18904" y="2686284"/>
            <a:ext cx="5430096" cy="119636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50663" y="4435815"/>
            <a:ext cx="10398337" cy="1309684"/>
          </a:xfrm>
          <a:prstGeom prst="rect">
            <a:avLst/>
          </a:prstGeom>
          <a:solidFill>
            <a:srgbClr val="C600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讀取到關鍵字資料</a:t>
            </a:r>
            <a:r>
              <a:rPr lang="zh-TW" altLang="en-US" dirty="0" smtClean="0"/>
              <a:t>日期前都</a:t>
            </a:r>
            <a:r>
              <a:rPr lang="zh-TW" altLang="en-US" dirty="0"/>
              <a:t>不要做任何事</a:t>
            </a:r>
          </a:p>
        </p:txBody>
      </p:sp>
    </p:spTree>
    <p:extLst>
      <p:ext uri="{BB962C8B-B14F-4D97-AF65-F5344CB8AC3E}">
        <p14:creationId xmlns:p14="http://schemas.microsoft.com/office/powerpoint/2010/main" val="3127395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 trans="8000" pressure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"/>
            <a:ext cx="12191999" cy="6919590"/>
          </a:xfrm>
          <a:prstGeom prst="rect">
            <a:avLst/>
          </a:prstGeom>
        </p:spPr>
      </p:pic>
      <p:pic>
        <p:nvPicPr>
          <p:cNvPr id="1026" name="Picture 2" descr="http://cr.openjdk.java.net/~jeff/Duke/png/Snooz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63" y="30303"/>
            <a:ext cx="1499023" cy="206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2800348" y="775004"/>
            <a:ext cx="6621780" cy="7804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b="1" dirty="0" smtClean="0">
                <a:solidFill>
                  <a:srgbClr val="231F20"/>
                </a:solidFill>
                <a:latin typeface="Centaur" panose="02030504050205020304" pitchFamily="18" charset="0"/>
              </a:rPr>
              <a:t>功能</a:t>
            </a:r>
            <a:r>
              <a:rPr lang="en-US" altLang="zh-TW" sz="4000" b="1" dirty="0" smtClean="0">
                <a:solidFill>
                  <a:srgbClr val="231F20"/>
                </a:solidFill>
                <a:latin typeface="Centaur" panose="02030504050205020304" pitchFamily="18" charset="0"/>
              </a:rPr>
              <a:t>:</a:t>
            </a:r>
            <a:r>
              <a:rPr lang="en-US" altLang="zh-TW" sz="4000" b="1" dirty="0" err="1" smtClean="0">
                <a:solidFill>
                  <a:srgbClr val="231F20"/>
                </a:solidFill>
                <a:latin typeface="Centaur" panose="02030504050205020304" pitchFamily="18" charset="0"/>
              </a:rPr>
              <a:t>crawlToCSVAndDatabase</a:t>
            </a:r>
            <a:endParaRPr lang="en-US" altLang="zh-TW" sz="4000" b="1" dirty="0" smtClean="0">
              <a:solidFill>
                <a:srgbClr val="231F20"/>
              </a:solidFill>
              <a:latin typeface="Centaur" panose="020305040502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40230" y="2880360"/>
            <a:ext cx="8511540" cy="2324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/>
          <p:cNvPicPr/>
          <p:nvPr/>
        </p:nvPicPr>
        <p:blipFill>
          <a:blip r:embed="rId6"/>
          <a:stretch>
            <a:fillRect/>
          </a:stretch>
        </p:blipFill>
        <p:spPr>
          <a:xfrm>
            <a:off x="650662" y="2554920"/>
            <a:ext cx="4675717" cy="309912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057900" y="2554920"/>
            <a:ext cx="5577840" cy="3099120"/>
          </a:xfrm>
          <a:prstGeom prst="rect">
            <a:avLst/>
          </a:prstGeom>
          <a:solidFill>
            <a:srgbClr val="C600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/>
              <a:t>剛剛</a:t>
            </a:r>
            <a:r>
              <a:rPr lang="zh-TW" altLang="en-US" dirty="0" smtClean="0"/>
              <a:t>的</a:t>
            </a:r>
            <a:r>
              <a:rPr lang="en-US" altLang="zh-TW" dirty="0" smtClean="0"/>
              <a:t>day1</a:t>
            </a:r>
            <a:r>
              <a:rPr lang="zh-TW" altLang="en-US" dirty="0" smtClean="0"/>
              <a:t>當作檔名的部分</a:t>
            </a:r>
            <a:endParaRPr lang="en-US" altLang="zh-TW" dirty="0" smtClean="0"/>
          </a:p>
          <a:p>
            <a:r>
              <a:rPr lang="zh-TW" altLang="en-US" dirty="0" smtClean="0"/>
              <a:t>加上日期欄位</a:t>
            </a:r>
            <a:r>
              <a:rPr lang="zh-TW" altLang="en-US" dirty="0"/>
              <a:t>都填上</a:t>
            </a:r>
            <a:r>
              <a:rPr lang="en-US" altLang="zh-TW" dirty="0" smtClean="0"/>
              <a:t>day1,</a:t>
            </a:r>
            <a:r>
              <a:rPr lang="zh-TW" altLang="en-US" dirty="0" smtClean="0"/>
              <a:t>一邊</a:t>
            </a:r>
            <a:r>
              <a:rPr lang="zh-TW" altLang="en-US" dirty="0"/>
              <a:t>寫入</a:t>
            </a:r>
            <a:r>
              <a:rPr lang="zh-TW" altLang="en-US" dirty="0" smtClean="0"/>
              <a:t>資料庫</a:t>
            </a:r>
            <a:r>
              <a:rPr lang="en-US" altLang="zh-TW" dirty="0" smtClean="0"/>
              <a:t>,</a:t>
            </a:r>
            <a:r>
              <a:rPr lang="zh-TW" altLang="en-US" dirty="0" smtClean="0"/>
              <a:t>一邊</a:t>
            </a:r>
            <a:r>
              <a:rPr lang="zh-TW" altLang="en-US" dirty="0"/>
              <a:t>寫出</a:t>
            </a:r>
            <a:r>
              <a:rPr lang="en-US" altLang="zh-TW" dirty="0"/>
              <a:t>csv</a:t>
            </a:r>
            <a:r>
              <a:rPr lang="zh-TW" altLang="en-US" dirty="0" smtClean="0"/>
              <a:t>檔案</a:t>
            </a:r>
            <a:r>
              <a:rPr lang="en-US" altLang="zh-TW" dirty="0" smtClean="0"/>
              <a:t>,</a:t>
            </a:r>
            <a:r>
              <a:rPr lang="zh-TW" altLang="en-US" dirty="0" smtClean="0"/>
              <a:t>一邊印在</a:t>
            </a:r>
            <a:r>
              <a:rPr lang="en-US" altLang="zh-TW" dirty="0" smtClean="0"/>
              <a:t>console,</a:t>
            </a:r>
            <a:r>
              <a:rPr lang="zh-TW" altLang="en-US" dirty="0" smtClean="0"/>
              <a:t>用</a:t>
            </a:r>
            <a:r>
              <a:rPr lang="en-US" altLang="zh-TW" dirty="0" smtClean="0"/>
              <a:t>replace</a:t>
            </a:r>
            <a:r>
              <a:rPr lang="zh-TW" altLang="en-US" dirty="0" smtClean="0"/>
              <a:t>處理掉</a:t>
            </a:r>
            <a:r>
              <a:rPr lang="en-US" altLang="zh-TW" dirty="0" smtClean="0"/>
              <a:t>””</a:t>
            </a:r>
            <a:r>
              <a:rPr lang="zh-TW" altLang="en-US" dirty="0" smtClean="0"/>
              <a:t>及數字格式的逗號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8463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 trans="8000" pressure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"/>
            <a:ext cx="12191999" cy="6919590"/>
          </a:xfrm>
          <a:prstGeom prst="rect">
            <a:avLst/>
          </a:prstGeom>
        </p:spPr>
      </p:pic>
      <p:pic>
        <p:nvPicPr>
          <p:cNvPr id="1026" name="Picture 2" descr="http://cr.openjdk.java.net/~jeff/Duke/png/Snooz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63" y="30303"/>
            <a:ext cx="1499023" cy="206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2800348" y="775004"/>
            <a:ext cx="6621780" cy="7804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b="1" dirty="0" smtClean="0">
                <a:solidFill>
                  <a:srgbClr val="231F20"/>
                </a:solidFill>
                <a:latin typeface="Centaur" panose="02030504050205020304" pitchFamily="18" charset="0"/>
              </a:rPr>
              <a:t>功能</a:t>
            </a:r>
            <a:r>
              <a:rPr lang="en-US" altLang="zh-TW" sz="4000" b="1" dirty="0" smtClean="0">
                <a:solidFill>
                  <a:srgbClr val="231F20"/>
                </a:solidFill>
                <a:latin typeface="Centaur" panose="02030504050205020304" pitchFamily="18" charset="0"/>
              </a:rPr>
              <a:t>:</a:t>
            </a:r>
            <a:r>
              <a:rPr lang="en-US" altLang="zh-TW" sz="4000" b="1" dirty="0" err="1" smtClean="0">
                <a:solidFill>
                  <a:srgbClr val="231F20"/>
                </a:solidFill>
                <a:latin typeface="Centaur" panose="02030504050205020304" pitchFamily="18" charset="0"/>
              </a:rPr>
              <a:t>crawlToCSVAndDatabase</a:t>
            </a:r>
            <a:endParaRPr lang="en-US" altLang="zh-TW" sz="4000" b="1" dirty="0" smtClean="0">
              <a:solidFill>
                <a:srgbClr val="231F20"/>
              </a:solidFill>
              <a:latin typeface="Centaur" panose="020305040502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40230" y="2880360"/>
            <a:ext cx="8511540" cy="2324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663" y="2736532"/>
            <a:ext cx="5369137" cy="290226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827520" y="2736532"/>
            <a:ext cx="4564380" cy="3031808"/>
          </a:xfrm>
          <a:prstGeom prst="rect">
            <a:avLst/>
          </a:prstGeom>
          <a:solidFill>
            <a:srgbClr val="C600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/>
              <a:t>設定</a:t>
            </a:r>
            <a:r>
              <a:rPr lang="en-US" altLang="zh-TW" dirty="0" err="1" smtClean="0"/>
              <a:t>pstmt</a:t>
            </a:r>
            <a:r>
              <a:rPr lang="zh-TW" altLang="en-US" dirty="0" smtClean="0"/>
              <a:t>欄位參數</a:t>
            </a:r>
            <a:r>
              <a:rPr lang="en-US" altLang="zh-TW" dirty="0" smtClean="0"/>
              <a:t>,</a:t>
            </a:r>
            <a:r>
              <a:rPr lang="zh-TW" altLang="en-US" dirty="0" smtClean="0"/>
              <a:t>第一欄位為日期</a:t>
            </a:r>
            <a:endParaRPr lang="en-US" altLang="zh-TW" dirty="0" smtClean="0"/>
          </a:p>
          <a:p>
            <a:r>
              <a:rPr lang="zh-TW" altLang="en-US" dirty="0"/>
              <a:t>之後批次</a:t>
            </a:r>
            <a:r>
              <a:rPr lang="zh-TW" altLang="en-US" dirty="0" smtClean="0"/>
              <a:t>匯入資料庫</a:t>
            </a:r>
            <a:r>
              <a:rPr lang="en-US" altLang="zh-TW" dirty="0" smtClean="0"/>
              <a:t>,</a:t>
            </a:r>
            <a:r>
              <a:rPr lang="zh-TW" altLang="en-US" dirty="0" smtClean="0"/>
              <a:t>強制</a:t>
            </a:r>
            <a:r>
              <a:rPr lang="en-US" altLang="zh-TW" dirty="0" smtClean="0"/>
              <a:t>buffer</a:t>
            </a:r>
            <a:r>
              <a:rPr lang="zh-TW" altLang="en-US" dirty="0" smtClean="0"/>
              <a:t>寫入檔案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2317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 trans="8000" pressure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"/>
            <a:ext cx="12191999" cy="6919590"/>
          </a:xfrm>
          <a:prstGeom prst="rect">
            <a:avLst/>
          </a:prstGeom>
        </p:spPr>
      </p:pic>
      <p:pic>
        <p:nvPicPr>
          <p:cNvPr id="1026" name="Picture 2" descr="http://cr.openjdk.java.net/~jeff/Duke/png/Snooz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63" y="30303"/>
            <a:ext cx="1499023" cy="206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2800348" y="775004"/>
            <a:ext cx="6621780" cy="7804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b="1" dirty="0" smtClean="0">
                <a:solidFill>
                  <a:srgbClr val="231F20"/>
                </a:solidFill>
                <a:latin typeface="Centaur" panose="02030504050205020304" pitchFamily="18" charset="0"/>
              </a:rPr>
              <a:t>功能</a:t>
            </a:r>
            <a:r>
              <a:rPr lang="en-US" altLang="zh-TW" sz="4000" b="1" dirty="0" smtClean="0">
                <a:solidFill>
                  <a:srgbClr val="231F20"/>
                </a:solidFill>
                <a:latin typeface="Centaur" panose="02030504050205020304" pitchFamily="18" charset="0"/>
              </a:rPr>
              <a:t>:</a:t>
            </a:r>
            <a:r>
              <a:rPr lang="en-US" altLang="zh-TW" sz="4000" b="1" dirty="0" err="1" smtClean="0">
                <a:solidFill>
                  <a:srgbClr val="231F20"/>
                </a:solidFill>
                <a:latin typeface="Centaur" panose="02030504050205020304" pitchFamily="18" charset="0"/>
              </a:rPr>
              <a:t>crawlToCSVAndDatabase</a:t>
            </a:r>
            <a:endParaRPr lang="en-US" altLang="zh-TW" sz="4000" b="1" dirty="0" smtClean="0">
              <a:solidFill>
                <a:srgbClr val="231F20"/>
              </a:solidFill>
              <a:latin typeface="Centaur" panose="020305040502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40230" y="2880360"/>
            <a:ext cx="8511540" cy="2324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658283" y="3505200"/>
            <a:ext cx="10649797" cy="2438400"/>
          </a:xfrm>
          <a:prstGeom prst="rect">
            <a:avLst/>
          </a:prstGeom>
          <a:solidFill>
            <a:srgbClr val="C600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/>
              <a:t>上市爬蟲和</a:t>
            </a:r>
            <a:r>
              <a:rPr lang="zh-TW" altLang="en-US" dirty="0" smtClean="0"/>
              <a:t>上櫃大同小異</a:t>
            </a:r>
            <a:r>
              <a:rPr lang="en-US" altLang="zh-TW" dirty="0" smtClean="0"/>
              <a:t>,</a:t>
            </a:r>
            <a:r>
              <a:rPr lang="zh-TW" altLang="en-US" dirty="0" smtClean="0"/>
              <a:t>應用多型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一個有帶參數</a:t>
            </a:r>
            <a:r>
              <a:rPr lang="en-US" altLang="zh-TW" dirty="0" smtClean="0"/>
              <a:t>,</a:t>
            </a:r>
            <a:r>
              <a:rPr lang="zh-TW" altLang="en-US" dirty="0" smtClean="0"/>
              <a:t>一個沒有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差別</a:t>
            </a:r>
            <a:r>
              <a:rPr lang="en-US" altLang="zh-TW" dirty="0" smtClean="0"/>
              <a:t>1.</a:t>
            </a:r>
            <a:r>
              <a:rPr lang="zh-TW" altLang="en-US" dirty="0" smtClean="0"/>
              <a:t>網址不同</a:t>
            </a:r>
            <a:r>
              <a:rPr lang="en-US" altLang="zh-TW" dirty="0" smtClean="0"/>
              <a:t>,</a:t>
            </a:r>
            <a:r>
              <a:rPr lang="zh-TW" altLang="en-US" dirty="0" smtClean="0"/>
              <a:t>網址中查詢參數不同</a:t>
            </a:r>
            <a:r>
              <a:rPr lang="en-US" altLang="zh-TW" dirty="0" smtClean="0"/>
              <a:t>,</a:t>
            </a:r>
            <a:r>
              <a:rPr lang="zh-TW" altLang="en-US" dirty="0"/>
              <a:t>上市</a:t>
            </a:r>
            <a:r>
              <a:rPr lang="en-US" altLang="zh-TW" dirty="0" smtClean="0"/>
              <a:t>date</a:t>
            </a:r>
            <a:r>
              <a:rPr lang="zh-TW" altLang="en-US" dirty="0" smtClean="0"/>
              <a:t>為</a:t>
            </a:r>
            <a:r>
              <a:rPr lang="en-US" altLang="zh-TW" dirty="0" smtClean="0"/>
              <a:t>20221122,</a:t>
            </a:r>
            <a:r>
              <a:rPr lang="zh-TW" altLang="en-US" dirty="0" smtClean="0"/>
              <a:t>上櫃為</a:t>
            </a:r>
            <a:r>
              <a:rPr lang="en-US" altLang="zh-TW" dirty="0" smtClean="0"/>
              <a:t>111/11/22</a:t>
            </a:r>
          </a:p>
          <a:p>
            <a:r>
              <a:rPr lang="zh-TW" altLang="en-US" dirty="0"/>
              <a:t>差別</a:t>
            </a:r>
            <a:r>
              <a:rPr lang="en-US" altLang="zh-TW" dirty="0" smtClean="0"/>
              <a:t>2.</a:t>
            </a:r>
            <a:r>
              <a:rPr lang="zh-TW" altLang="en-US" dirty="0" smtClean="0"/>
              <a:t>讀取到最後的關鍵字不同</a:t>
            </a:r>
            <a:endParaRPr lang="en-US" altLang="zh-TW" dirty="0"/>
          </a:p>
          <a:p>
            <a:r>
              <a:rPr lang="zh-TW" altLang="en-US" dirty="0" smtClean="0"/>
              <a:t>差別</a:t>
            </a:r>
            <a:r>
              <a:rPr lang="en-US" altLang="zh-TW" dirty="0" smtClean="0"/>
              <a:t>3.</a:t>
            </a:r>
            <a:r>
              <a:rPr lang="zh-TW" altLang="en-US" dirty="0" smtClean="0"/>
              <a:t>爬蟲比較會擋</a:t>
            </a:r>
            <a:r>
              <a:rPr lang="en-US" altLang="zh-TW" dirty="0" smtClean="0"/>
              <a:t>,</a:t>
            </a:r>
            <a:r>
              <a:rPr lang="zh-TW" altLang="en-US" dirty="0" smtClean="0"/>
              <a:t>讓他每爬蟲</a:t>
            </a:r>
            <a:r>
              <a:rPr lang="en-US" altLang="zh-TW" dirty="0" smtClean="0"/>
              <a:t>10</a:t>
            </a:r>
            <a:r>
              <a:rPr lang="zh-TW" altLang="en-US" dirty="0" smtClean="0"/>
              <a:t>天休息</a:t>
            </a:r>
            <a:r>
              <a:rPr lang="en-US" altLang="zh-TW" dirty="0" smtClean="0"/>
              <a:t>20</a:t>
            </a:r>
            <a:r>
              <a:rPr lang="zh-TW" altLang="en-US" dirty="0" smtClean="0"/>
              <a:t>秒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1323" y="1523105"/>
            <a:ext cx="4900613" cy="193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122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 trans="8000" pressure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"/>
            <a:ext cx="12191999" cy="6919590"/>
          </a:xfrm>
          <a:prstGeom prst="rect">
            <a:avLst/>
          </a:prstGeom>
        </p:spPr>
      </p:pic>
      <p:pic>
        <p:nvPicPr>
          <p:cNvPr id="1026" name="Picture 2" descr="http://cr.openjdk.java.net/~jeff/Duke/png/Snooz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63" y="30303"/>
            <a:ext cx="1499023" cy="206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2800348" y="775004"/>
            <a:ext cx="6621780" cy="7804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b="1" dirty="0" smtClean="0">
                <a:solidFill>
                  <a:srgbClr val="231F20"/>
                </a:solidFill>
                <a:latin typeface="Centaur" panose="02030504050205020304" pitchFamily="18" charset="0"/>
              </a:rPr>
              <a:t>功能</a:t>
            </a:r>
            <a:r>
              <a:rPr lang="en-US" altLang="zh-TW" sz="4000" b="1" dirty="0" smtClean="0">
                <a:solidFill>
                  <a:srgbClr val="231F20"/>
                </a:solidFill>
                <a:latin typeface="Centaur" panose="02030504050205020304" pitchFamily="18" charset="0"/>
              </a:rPr>
              <a:t>:</a:t>
            </a:r>
            <a:r>
              <a:rPr lang="en-US" altLang="zh-TW" sz="4000" b="1" dirty="0" err="1" smtClean="0">
                <a:solidFill>
                  <a:srgbClr val="231F20"/>
                </a:solidFill>
                <a:latin typeface="Centaur" panose="02030504050205020304" pitchFamily="18" charset="0"/>
              </a:rPr>
              <a:t>crawlToCSVAndDatabase</a:t>
            </a:r>
            <a:endParaRPr lang="en-US" altLang="zh-TW" sz="4000" b="1" dirty="0" smtClean="0">
              <a:solidFill>
                <a:srgbClr val="231F20"/>
              </a:solidFill>
              <a:latin typeface="Centaur" panose="020305040502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40230" y="2880360"/>
            <a:ext cx="8511540" cy="2324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663" y="2559078"/>
            <a:ext cx="4454737" cy="3775066"/>
          </a:xfrm>
          <a:prstGeom prst="rect">
            <a:avLst/>
          </a:prstGeom>
        </p:spPr>
      </p:pic>
      <p:pic>
        <p:nvPicPr>
          <p:cNvPr id="9" name="圖片 8"/>
          <p:cNvPicPr/>
          <p:nvPr/>
        </p:nvPicPr>
        <p:blipFill>
          <a:blip r:embed="rId7"/>
          <a:stretch>
            <a:fillRect/>
          </a:stretch>
        </p:blipFill>
        <p:spPr>
          <a:xfrm>
            <a:off x="5756063" y="2506980"/>
            <a:ext cx="5274310" cy="153543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01627" y="4240491"/>
            <a:ext cx="6494145" cy="172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616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</TotalTime>
  <Words>464</Words>
  <Application>Microsoft Office PowerPoint</Application>
  <PresentationFormat>寬螢幕</PresentationFormat>
  <Paragraphs>74</Paragraphs>
  <Slides>21</Slides>
  <Notes>19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8" baseType="lpstr">
      <vt:lpstr>新細明體</vt:lpstr>
      <vt:lpstr>Algerian</vt:lpstr>
      <vt:lpstr>Arial</vt:lpstr>
      <vt:lpstr>Calibri</vt:lpstr>
      <vt:lpstr>Calibri Light</vt:lpstr>
      <vt:lpstr>Centaur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admun</dc:creator>
  <cp:lastModifiedBy>admun</cp:lastModifiedBy>
  <cp:revision>61</cp:revision>
  <dcterms:created xsi:type="dcterms:W3CDTF">2022-12-01T00:55:40Z</dcterms:created>
  <dcterms:modified xsi:type="dcterms:W3CDTF">2022-12-03T11:59:15Z</dcterms:modified>
</cp:coreProperties>
</file>