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A544AE-2B6B-46ED-91ED-3B368C91944E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Раздел без заголовка" id="{23E312D6-2BA1-4F81-AB1A-4EF78C4699A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i/W4EUIRl9SzXM4A" TargetMode="External"/><Relationship Id="rId2" Type="http://schemas.openxmlformats.org/officeDocument/2006/relationships/hyperlink" Target="https://disk.yandex.ru/i/j2RzDZawMifub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53137-E15E-1254-E28B-D4719E97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8A355F-BFBC-B8C8-48EF-8873BED7B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Анализ базы вакансий.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9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57017-778B-78CC-200E-50FBBCEA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342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Предоставляемый графика работы по специальностям</a:t>
            </a:r>
            <a:b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и специалист по Data Science.  Отдельно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E621A-AC57-7FEF-2771-51CF4CCE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941923"/>
            <a:ext cx="4443984" cy="44117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часть работодателей предлагает кандидатам обеих специальностей полный рабочий. 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отметить, что сотрудникам без опыта, на должность Junior в основном полный рабочий день и лишь 11% предлагают сменный график(специальность Аналитик данных). 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вот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уже есть возможность поработать удаленно.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ростом должности увеличивается процент возможности работать удаленно.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сменно  практически не предлагается по обеим специальностям. Но тут и понятно, такая специфика работы.</a:t>
            </a:r>
            <a:endParaRPr lang="ru-RU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F73597-F73D-796E-88CA-091487F738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1923"/>
            <a:ext cx="4831237" cy="177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6B17B3-3CCC-0F85-C0C2-802BC9108C4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1" y="4001214"/>
            <a:ext cx="4796186" cy="23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9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91AF0-7F5F-6F43-E90A-CB5ABC3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3318"/>
          </a:xfrm>
        </p:spPr>
        <p:txBody>
          <a:bodyPr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Предоставляемый тип занятости по специальностям</a:t>
            </a:r>
            <a:b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и специалист по Data Science.  Отдельно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9DD1E-95B8-1374-26EF-3AD33ADD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448693"/>
            <a:ext cx="9601200" cy="62216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всех специальностях требуется полная занятость.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только на должности Junior у Специалиста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предлагается стажировка в 46%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BCE4702-6090-4EBD-145D-A7081A646E7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1" y="2340864"/>
            <a:ext cx="4751109" cy="2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5F206F5-46A3-1CF9-1AD4-A4E4407200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71" y="2340865"/>
            <a:ext cx="4443413" cy="2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8F957-5103-626D-88D3-ECD26E7C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44" y="164385"/>
            <a:ext cx="9601200" cy="905891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Распределение уровня заработной платы по специальностям</a:t>
            </a:r>
            <a:b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и специалист по Data Science.  Отдельно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C8C768-5D3C-BBB9-5F04-ED3AE798E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23575" y="4131423"/>
            <a:ext cx="9746050" cy="2439060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Имеющиеся данные по уровням заработных плат показывают, что работодатели не любят указывать заработную плату для начинающих специалистов без опыта Junior и специалистов с большим опытом  уровня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можно отметить, что зарплатные платы аналитиков на уровнях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оказываются ниже, чем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аналогичным опытом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зарплата аналитика на уровне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составляет около 200 тыс. рублей, в то время как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этой же категории — более 300 тыс. рублей.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 специалистов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 медианная зарплата аналитика, как и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около 300 тыс. рублей.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93BE4D-D715-B3C9-7633-C6044744DA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24" y="1319753"/>
            <a:ext cx="4753020" cy="256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A1BB65C-C81C-7CA5-CF1F-E4654C7F3DF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08" y="1319754"/>
            <a:ext cx="4754217" cy="25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F06BC-A68F-4AE9-4E1E-528E50AD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 fontScale="90000"/>
          </a:bodyPr>
          <a:lstStyle/>
          <a:p>
            <a:r>
              <a:rPr lang="ru-RU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типичного места работы для Аналитика данных и специалист по Data Science по следующим параметрам</a:t>
            </a:r>
            <a:b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1D330-0B7B-C433-72B8-79BAB5E1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1914" y="1725105"/>
            <a:ext cx="4443984" cy="1703895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«Аналитик данных» :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СБЕР, в основном на должности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полной занятостью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полным рабочим днем.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начальным уровнем заработной платы от 200 тыс. рублей.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9A27EA-47D5-2F05-8D03-98F21C812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725105"/>
            <a:ext cx="4443413" cy="1869376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CB9E7FC1-18B7-6791-AB18-DB79373E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914" y="4001675"/>
            <a:ext cx="4443984" cy="2139886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«</a:t>
            </a:r>
            <a:r>
              <a:rPr lang="ru-RU" sz="16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: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СБЕР, все уровни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кроме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полной занятостью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полным рабочим днем.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начальным уровнем заработной платы от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тыс. руб.  с увеличением в зависимости от опыта и стажа.</a:t>
            </a: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A2B6458-FBBF-9B53-641E-446D2647F6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371600" y="4032315"/>
            <a:ext cx="4443413" cy="1869376"/>
          </a:xfrm>
        </p:spPr>
      </p:pic>
    </p:spTree>
    <p:extLst>
      <p:ext uri="{BB962C8B-B14F-4D97-AF65-F5344CB8AC3E}">
        <p14:creationId xmlns:p14="http://schemas.microsoft.com/office/powerpoint/2010/main" val="392834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DC670-5FD9-9543-03AD-3C2E3271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647"/>
          </a:xfrm>
        </p:spPr>
        <p:txBody>
          <a:bodyPr>
            <a:normAutofit fontScale="90000"/>
          </a:bodyPr>
          <a:lstStyle/>
          <a:p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помесячной динамики количества вакансий для Аналитика данных и специалиста по Data Science. Ответ отдельно дайте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BAFD01-30A4-3B3B-6342-9390631CD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601" y="4967926"/>
            <a:ext cx="7527302" cy="989814"/>
          </a:xfrm>
        </p:spPr>
        <p:txBody>
          <a:bodyPr/>
          <a:lstStyle/>
          <a:p>
            <a:r>
              <a:rPr lang="ru-RU" sz="1800" dirty="0"/>
              <a:t>Наблюдается некоторый рост числа вакансий, однако период для анализа составляет всего 2 месяца и этого не достаточно, чтоб понять увеличивается спрос на специалистов «Аналитика данных»  и «</a:t>
            </a:r>
            <a:r>
              <a:rPr lang="en-US" sz="1800" dirty="0"/>
              <a:t>Data Science</a:t>
            </a:r>
            <a:r>
              <a:rPr lang="ru-RU" sz="1800" dirty="0"/>
              <a:t>».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3EA6DFB-05A9-4A39-611C-40D40BF7DC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0074"/>
            <a:ext cx="7527303" cy="28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8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C29BB-B793-65CB-FB78-53CDE81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 рекомендации:</a:t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рынка труда в области Аналитики данных и Data Science выявило ряд важных тенденций, которые могут служить руководством как для специалистов, ищущих работу, так и для компаний, стремящихся привлечь квалифицированные кадры.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9A683-FC8F-518A-A84A-86CCABF8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аналитики данных востребованы, чуть менее чем специалисты </a:t>
            </a:r>
            <a:r>
              <a:rPr 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Science </a:t>
            </a:r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рынке труда</a:t>
            </a:r>
          </a:p>
          <a:p>
            <a:pPr algn="l"/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спрос на специалистов уровня Junior+ особенно высок среди аналитиков, тогда как для Data Science преобладают позиции Middle и Junior+. Это подчеркивает различия в требованиях к уровню опыта в зависимости от специализации</a:t>
            </a:r>
          </a:p>
          <a:p>
            <a:pPr algn="l"/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СБЕР, Торговые компании («Магнит»)</a:t>
            </a:r>
            <a:r>
              <a:rPr 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Маркетплейсы(</a:t>
            </a:r>
            <a:r>
              <a:rPr 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"Wildberries" </a:t>
            </a:r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 "</a:t>
            </a:r>
            <a:r>
              <a:rPr 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OZON"</a:t>
            </a:r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, различные банки выделяются как основные работодатели в сфере аналитики данных</a:t>
            </a:r>
          </a:p>
          <a:p>
            <a:pPr algn="l"/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 типу занятости большинство вакансий предлагают полную занятость, за исключением начинающих специалистов, для которых также доступны стажировки и проектная работа. С увеличением опыта у аналитиков растет и доля предложений с возможностью удаленной работы, в то время как в Data Science обратная тенденция.</a:t>
            </a:r>
          </a:p>
          <a:p>
            <a:pPr algn="l"/>
            <a:r>
              <a:rPr lang="ru-RU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отношении заработных плат заметен разрыв между ожиданиями Аналитиков и специалистов Data Science . Начинающие аналитики сталкиваются с зарплатами от 100 тыс. рублей, в то время как специалисты Data Science на уровне Junior+ и Middle имеют более высокие доходы.</a:t>
            </a:r>
          </a:p>
          <a:p>
            <a:pPr marL="285750" indent="-28575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5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95AA4-B50E-3B9A-C4EC-24129C8E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курсов по подготовке специалистов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E27A5-EA20-3D46-8025-19A7179B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29395"/>
            <a:ext cx="4443984" cy="469087"/>
          </a:xfrm>
        </p:spPr>
        <p:txBody>
          <a:bodyPr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«Аналитик данных»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567E8-D8CE-05B3-5B75-6C631C93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9340"/>
            <a:ext cx="4443984" cy="3508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на должность «Аналитика данных» в основном требуются специалисты уровня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,уже имеющих опыт работы от 1 года. То при обучении на аналитиком данных, стоит прежде всего смотреть требования для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специалистов и добавить в план учебы, такие не мало важные навыки как: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на разном уровне специальности)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системы, как показывает исследование, самой популярной среди работодателей является Power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необходимо добавить обучение по созданию презентаций с использованием самых популярным ПО для подготовки и просмотра презентаций, например Power Point.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увеличить объем дополнительных практик, т.к. требуются специалисты с опытом.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D1D564-FD1E-6C00-A530-CBE81F02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35428"/>
            <a:ext cx="4443984" cy="46305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C4CE39-D260-CA1C-CE27-C046589C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59339"/>
            <a:ext cx="4443984" cy="3508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на должность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требуются специалисты, начиная от  уровня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Junior+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,уже имеющих опыт работы от 1 года. То при обучении 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стоит прежде всего смотреть требования для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специалистов и добавить в план учебы, такие не мало важные навыки как: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Payton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машинного обучения, например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lean </a:t>
            </a:r>
          </a:p>
          <a:p>
            <a:pPr marL="0" indent="0"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больше времени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уделитьс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большими текстовыми моделями и моделями компьютерного зрения, судя по ключевым навыкам это самые востребованные направления в Data Science.</a:t>
            </a:r>
          </a:p>
          <a:p>
            <a:pPr algn="l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1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8954BC-F442-210B-6109-D4149610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9875"/>
            <a:ext cx="9601200" cy="53355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базы вакансий.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r>
              <a:rPr lang="ru-RU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течении 2х недель выявить различия в предлагаемых вакансиях для Аналитиков данных и специалистов по Data Science.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данные: 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получены из API HH.ru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данные: 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4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</a:t>
            </a:r>
            <a:r>
              <a:rPr lang="ru-RU" sz="2400" b="1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данных:</a:t>
            </a:r>
            <a:r>
              <a:rPr lang="ru-RU" sz="2400" b="1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4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://disk.yandex.ru/i/j2RzDZawMifubg</a:t>
            </a:r>
            <a:endParaRPr lang="ru-RU" sz="2400" b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4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Scientist: </a:t>
            </a:r>
            <a:r>
              <a:rPr lang="ru-RU" sz="24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https://disk.yandex.ru/i/W4EUIRl9SzXM4A</a:t>
            </a:r>
            <a:endParaRPr lang="ru-RU" sz="2400" b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7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C0A31-09DD-D146-3FBD-36198531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 над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94BE6-6534-E199-A0E0-80C8FDFC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анализ данных.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доли грейдов Junior, Junior+, Middle,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вакансий Аналитик данных и Специалист по Data Science.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наиболее желаемых кандидатов на вакансии Аналитик данных и Специалист по Data Science по следующим параметрам: самые важные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hard-skils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самые важные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soft-skils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Ответ отдельно дайте для грейдов Junior, Junior+, Middle,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типичного места работы для Аналитика данных и специалист по Data Science по следующим параметрам: ТОП-работодателей, зарплата, тип занятости, график работы. Ответ отдельно дайте для грейдов Junior, Junior+, Middle,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помесячной динамики количества вакансий для Аналитика данных и специалиста по Data Science. Ответ отдельно дайте для грейдов Junior, Junior+, Middle, </a:t>
            </a:r>
            <a:r>
              <a:rPr lang="ru-RU" sz="17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Формулирование выводов и рекомендаций.</a:t>
            </a:r>
          </a:p>
          <a:p>
            <a:pPr marL="76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7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презентации.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5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B27B-C1AE-3683-6283-AD756942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8" y="685801"/>
            <a:ext cx="9601200" cy="841341"/>
          </a:xfrm>
        </p:spPr>
        <p:txBody>
          <a:bodyPr>
            <a:normAutofit fontScale="90000"/>
          </a:bodyPr>
          <a:lstStyle/>
          <a:p>
            <a:r>
              <a:rPr lang="ru-RU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доли среди вакансий</a:t>
            </a:r>
            <a:br>
              <a:rPr lang="ru-RU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данных и Специалист по Data Science:</a:t>
            </a:r>
            <a:br>
              <a:rPr lang="ru-RU" sz="4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F0D4D-68C3-C61E-F724-511A3B9EC2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729" y="1640263"/>
            <a:ext cx="5344997" cy="36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8D376BD-4B26-8A5B-A839-2F8690C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79151" y="1640263"/>
            <a:ext cx="3880041" cy="1291473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проведенного анализа мы видим, что: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специалисты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16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более востребованы на рынке труда - 68%,</a:t>
            </a:r>
          </a:p>
          <a:p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Аналитики данных менее востребованы чуть больше 31%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4942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04D208-90C7-51B1-E27C-DA260089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39684"/>
          </a:xfrm>
        </p:spPr>
        <p:txBody>
          <a:bodyPr>
            <a:noAutofit/>
          </a:bodyPr>
          <a:lstStyle/>
          <a:p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доли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вакансий Аналитик данных и Специалист по Data Science.</a:t>
            </a:r>
            <a:br>
              <a:rPr lang="ru-RU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C131678-73A3-29A1-E86F-747AD6E4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599" y="5184743"/>
            <a:ext cx="9601200" cy="1366886"/>
          </a:xfrm>
          <a:noFill/>
          <a:ln>
            <a:noFill/>
          </a:ln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мы видим, что для должности «Аналитика данных» и для должности «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требуются специалисты уровня: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Junior+ (1-3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около 50%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(3-6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около 40 %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т.е. специалисты с опытом как минимум от 1года.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только в 1% случаев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7D589B-5ABC-CAD6-5F6E-D880C6B27F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395168"/>
            <a:ext cx="9026166" cy="35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32943-EACC-4E7B-7FF6-7C2AB5C0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7903"/>
          </a:xfrm>
        </p:spPr>
        <p:txBody>
          <a:bodyPr>
            <a:normAutofit fontScale="90000"/>
          </a:bodyPr>
          <a:lstStyle/>
          <a:p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наиболее желаемых кандидатов на вакансии Аналитик данных и Специалист по Data Science по следующим параметрам: самые важные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hard-skils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самые важные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soft-skils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Ответ отдельно дайте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2BDFFED-DA10-9DCE-1A1A-D5AF7B11E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3860" y="1948404"/>
            <a:ext cx="4608622" cy="3330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Аналитиков данных необходимые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Hard_Skills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SQL, Python и основ статистики у кандидатов.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всех уровнях, кроме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важен навык работы с Excel.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умение работать с BI системами, такими как Power BI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уровень Junior+ аналитика, приобретает значение владение ETL процессами и инструментами, включая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аналитиков ключевыми становятся знания ETL, Spark,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Greenplum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F62371C7-D50D-C627-48E7-8199B738CE6E}"/>
              </a:ext>
            </a:extLst>
          </p:cNvPr>
          <p:cNvSpPr txBox="1">
            <a:spLocks/>
          </p:cNvSpPr>
          <p:nvPr/>
        </p:nvSpPr>
        <p:spPr>
          <a:xfrm>
            <a:off x="1371600" y="5109327"/>
            <a:ext cx="9514788" cy="1442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необходимые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Hard_Skills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 требованиями к специализированным навыкам в области машинного обучения, включая ML,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NLP,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востребованы навыки работы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Spark.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специалистов Data Science на всех уровнях необходимо знание системы контроля версий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BA5DC9-C0AD-F9D0-3E3C-6D8FC5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8404"/>
            <a:ext cx="4953786" cy="30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90FB7-82FF-2EDB-98F2-52737BBF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1"/>
            <a:ext cx="9827443" cy="511404"/>
          </a:xfrm>
        </p:spPr>
        <p:txBody>
          <a:bodyPr>
            <a:normAutofit fontScale="90000"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ТОП_15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Soft_Skills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специальностей и уровней: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A76046-AAA5-98CE-35FB-FAC263344D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599" y="1374424"/>
            <a:ext cx="10006553" cy="465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2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6028E-2D8B-7F40-65E5-B80A3DB9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5866"/>
          </a:xfrm>
        </p:spPr>
        <p:txBody>
          <a:bodyPr>
            <a:normAutofit/>
          </a:bodyPr>
          <a:lstStyle/>
          <a:p>
            <a:br>
              <a:rPr lang="ru-RU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типичного места работы для Аналитика данных и специалист по Data Science по следующим параметрам: ТОП-работодателей, зарплата, тип занятости, график работы. Отдельно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F08C58-CA36-F7A7-9F95-B6B587245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446805"/>
            <a:ext cx="9384383" cy="944568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мы видим что: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больше всего вакансий в городах: Москва, Санкт- Петербург и Екатеринбург, Новосибирск. В городах миллионниках.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 "львиная доля" всех вакансий находится в Москве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D5B0A3-82B4-A940-A6D0-F2047740EC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7080"/>
            <a:ext cx="9459798" cy="32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E2CA-2AF2-203A-BA29-8E07843C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208"/>
          </a:xfrm>
        </p:spPr>
        <p:txBody>
          <a:bodyPr>
            <a:normAutofit/>
          </a:bodyPr>
          <a:lstStyle/>
          <a:p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ТОП-работодателей вакансии Аналитик данных и Специалист по Data Science для грейдов Junior, Junior+, Middle, </a:t>
            </a:r>
            <a:r>
              <a:rPr lang="ru-RU" sz="18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403E8-F335-DFD9-15BA-B5AA1B0D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5518" y="1838227"/>
            <a:ext cx="3824106" cy="4119513"/>
          </a:xfrm>
        </p:spPr>
        <p:txBody>
          <a:bodyPr/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мы видим: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СБЕР - компания, у которой больше всех вакансий по обеим специальностям.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идут маркетплейсы ("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Wildberries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и "OZON"), при этом в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Wildberries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требуются аналитиков больше, чем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OZON требуются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датасаентисты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ряд других банков требуются специалисты обоих специальностей(Газпромбанк, ПСПБ, ВТБ, ПКБ) 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вот на Специальность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первое место занимают Леруа Мерлен и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6796FA-F92B-E4B9-3CCE-0D7D52D355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38227"/>
            <a:ext cx="500091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4FF58E-4EFF-BEE3-9549-0C810DB0A8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49831"/>
            <a:ext cx="5000918" cy="233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9973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354</TotalTime>
  <Words>1563</Words>
  <Application>Microsoft Office PowerPoint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Helvetica Neue</vt:lpstr>
      <vt:lpstr>Times New Roman</vt:lpstr>
      <vt:lpstr>Verdana</vt:lpstr>
      <vt:lpstr>Wingdings</vt:lpstr>
      <vt:lpstr>Уголки</vt:lpstr>
      <vt:lpstr>Проектная работа</vt:lpstr>
      <vt:lpstr>Презентация PowerPoint</vt:lpstr>
      <vt:lpstr>План работы над проектом</vt:lpstr>
      <vt:lpstr>Определение доли среди вакансий Аналитик данных и Специалист по Data Science: </vt:lpstr>
      <vt:lpstr>Определение доли грейдов Junior, Junior+, Middle, Senior среди вакансий Аналитик данных и Специалист по Data Science. </vt:lpstr>
      <vt:lpstr>Определение наиболее желаемых кандидатов на вакансии Аналитик данных и Специалист по Data Science по следующим параметрам: самые важные hard-skils, самые важные soft-skils. Ответ отдельно дайте для грейдов Junior, Junior+, Middle, Senior.  </vt:lpstr>
      <vt:lpstr>ТОП_15 Soft_Skills для всех специальностей и уровней: </vt:lpstr>
      <vt:lpstr> Определение типичного места работы для Аналитика данных и специалист по Data Science по следующим параметрам: ТОП-работодателей, зарплата, тип занятости, график работы. Отдельно для грейдов Junior, Junior+, Middle, Senior.</vt:lpstr>
      <vt:lpstr>Определение ТОП-работодателей вакансии Аналитик данных и Специалист по Data Science для грейдов Junior, Junior+, Middle, Senior. </vt:lpstr>
      <vt:lpstr>Предоставляемый графика работы по специальностям Аналитика данных и специалист по Data Science.  Отдельно для грейдов Junior, Junior+, Middle, Senior.</vt:lpstr>
      <vt:lpstr>Предоставляемый тип занятости по специальностям Аналитика данных и специалист по Data Science.  Отдельно для грейдов Junior, Junior+, Middle, Senior.</vt:lpstr>
      <vt:lpstr>Распределение уровня заработной платы по специальностям Аналитика данных и специалист по Data Science.  Отдельно для грейдов Junior, Junior+, Middle, Senior.</vt:lpstr>
      <vt:lpstr>Определение типичного места работы для Аналитика данных и специалист по Data Science по следующим параметрам </vt:lpstr>
      <vt:lpstr>Расчет помесячной динамики количества вакансий для Аналитика данных и специалиста по Data Science. Ответ отдельно дайте для грейдов Junior, Junior+, Middle, Senior. </vt:lpstr>
      <vt:lpstr>Вывод и рекомендации:  Исследование рынка труда в области Аналитики данных и Data Science выявило ряд важных тенденций, которые могут служить руководством как для специалистов, ищущих работу, так и для компаний, стремящихся привлечь квалифицированные кадры. </vt:lpstr>
      <vt:lpstr>Рекомендации для курсов по подготовке специалистов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Юрий Борисов</dc:creator>
  <cp:lastModifiedBy>Юрий Борисов</cp:lastModifiedBy>
  <cp:revision>3</cp:revision>
  <dcterms:created xsi:type="dcterms:W3CDTF">2024-05-23T12:32:20Z</dcterms:created>
  <dcterms:modified xsi:type="dcterms:W3CDTF">2024-05-23T18:40:07Z</dcterms:modified>
</cp:coreProperties>
</file>