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D07CC1-5E48-794D-8D99-7AC57385CC20}" v="91" dt="2023-07-26T11:23:01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D7DF-584F-9975-7577-F990A7AB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32AA8-5E10-63F9-926D-ABC38D1C1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5E5A4-A686-1BCF-3545-311DC361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B1E-BABE-7E4A-9D9B-6812F87F74B4}" type="datetimeFigureOut">
              <a:rPr lang="en-JP" smtClean="0"/>
              <a:t>2023/07/26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E8661-03CF-50E7-2D98-BDA4A3FA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BC2E-C2AA-B83D-8BEE-3C62227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8223-FD49-8741-81EB-C91BAB112DE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9099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9D34-094E-7FBE-A81B-4DBC5ED9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A1AE8-6A55-4182-E1E2-52121B146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CA06C-48B6-E519-73C2-4411BBAB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B1E-BABE-7E4A-9D9B-6812F87F74B4}" type="datetimeFigureOut">
              <a:rPr lang="en-JP" smtClean="0"/>
              <a:t>2023/07/26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7B325-50C3-397F-01DA-75DB7631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36D4-89FA-0410-3FCA-42DB0A5D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8223-FD49-8741-81EB-C91BAB112DE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0771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20B3A-EFEE-4AF3-A37F-CC9CCA12F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76F55-C96D-51FE-D325-792C588D3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0834-678A-5B95-5DE0-892937E8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B1E-BABE-7E4A-9D9B-6812F87F74B4}" type="datetimeFigureOut">
              <a:rPr lang="en-JP" smtClean="0"/>
              <a:t>2023/07/26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D1434-5C1B-49DB-EB47-791A56CA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86F0-A6F7-5267-048A-8B34DD9E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8223-FD49-8741-81EB-C91BAB112DE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1224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26F4-D826-9946-2DA4-0F5530AC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DD86-8DA1-4A86-930F-3F1253765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07FB5-66B7-B4A1-C745-8A13464F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B1E-BABE-7E4A-9D9B-6812F87F74B4}" type="datetimeFigureOut">
              <a:rPr lang="en-JP" smtClean="0"/>
              <a:t>2023/07/26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B2FE-9B81-197A-42EE-9C60A660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02229-669A-9206-8E33-0C3834FF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8223-FD49-8741-81EB-C91BAB112DE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510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B3D9-ACC0-D3BF-FA62-61BAB4BA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68F72-767C-D69F-540D-AFC0E98E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64584-D73F-4362-1635-6F5FF655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B1E-BABE-7E4A-9D9B-6812F87F74B4}" type="datetimeFigureOut">
              <a:rPr lang="en-JP" smtClean="0"/>
              <a:t>2023/07/26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BA9EC-69F1-38E5-43A4-38436C70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EB51C-3149-6C99-D155-24C8E907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8223-FD49-8741-81EB-C91BAB112DE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977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B9FE-379D-A637-5398-706B6BCD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F45D-92EC-12DF-33C0-99C19E2DA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9A8E8-3876-3CA9-D4C7-BB786EB00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FA3F-4C8A-35BC-5A46-20A85D59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B1E-BABE-7E4A-9D9B-6812F87F74B4}" type="datetimeFigureOut">
              <a:rPr lang="en-JP" smtClean="0"/>
              <a:t>2023/07/26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29741-BB92-3AAB-ADF8-79080D4F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81029-F1DA-9076-50E3-B5FDD237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8223-FD49-8741-81EB-C91BAB112DE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1829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EA6F-DF3D-9EC2-DBBC-312B309A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73B91-F914-5002-037D-43D91955C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5F0B0-7762-A1BA-79BF-E9BF1AD9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96848-DA90-DF0B-D558-E7C25A52B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70855-0D4A-F922-71D1-9A8F0A680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CACD0-7172-AADB-04E8-612796B7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B1E-BABE-7E4A-9D9B-6812F87F74B4}" type="datetimeFigureOut">
              <a:rPr lang="en-JP" smtClean="0"/>
              <a:t>2023/07/26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9C7C0-68F5-22EF-2164-55A19B2C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C2E99-21C0-663B-6C5A-E94BF65E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8223-FD49-8741-81EB-C91BAB112DE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238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07B0-9475-F195-0994-1E4D39A1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41819-01E7-9ABE-2667-3EABC181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B1E-BABE-7E4A-9D9B-6812F87F74B4}" type="datetimeFigureOut">
              <a:rPr lang="en-JP" smtClean="0"/>
              <a:t>2023/07/26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04CD1-4C1C-2628-3874-6DF1D91E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98F90-EDCF-7F08-F66C-D86626F4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8223-FD49-8741-81EB-C91BAB112DE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6280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CFE6E-4EB2-EBF4-F6C5-A41E0A79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B1E-BABE-7E4A-9D9B-6812F87F74B4}" type="datetimeFigureOut">
              <a:rPr lang="en-JP" smtClean="0"/>
              <a:t>2023/07/26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18EC9-AAEA-5CEB-72AD-D0491AFB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2B8EC-0919-CCA0-EDBF-233633A0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8223-FD49-8741-81EB-C91BAB112DE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6080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1020-F043-6768-931C-02547DE6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1585-B067-A8DE-7327-381394555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8F7F-5487-3BC8-02F8-A67198D6B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2E515-EA38-F562-7399-B7DF09C2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B1E-BABE-7E4A-9D9B-6812F87F74B4}" type="datetimeFigureOut">
              <a:rPr lang="en-JP" smtClean="0"/>
              <a:t>2023/07/26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3B0ED-6A05-111B-40CD-CAF12DA3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879B1-24AD-B1EA-2917-BCC6C805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8223-FD49-8741-81EB-C91BAB112DE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2217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1A0B-8BC1-57C5-5565-D3E5BE54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9FCA6-976E-19A1-C018-0F1B48842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9EDAB-26BD-2749-56DD-EEBFC9500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8D890-D06D-F077-BB27-D426BC0B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B1E-BABE-7E4A-9D9B-6812F87F74B4}" type="datetimeFigureOut">
              <a:rPr lang="en-JP" smtClean="0"/>
              <a:t>2023/07/26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8183-6D62-BCFF-B756-14925258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9061A-7D91-46F6-71CC-669FADBA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8223-FD49-8741-81EB-C91BAB112DE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514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1CCDD-A766-3F48-B58A-87EE9781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4760-8CBC-C473-167F-DDBF55653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1FD2-7CE8-3AC0-3450-D2A293BCD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EB1E-BABE-7E4A-9D9B-6812F87F74B4}" type="datetimeFigureOut">
              <a:rPr lang="en-JP" smtClean="0"/>
              <a:t>2023/07/26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FF446-0D76-6504-9590-D88F3D55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2C934-F409-FC20-5FEA-0F94C8AEA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E8223-FD49-8741-81EB-C91BAB112DE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9181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1AB7-CA7C-88E4-777F-DBB79AE0C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Preparing your own PYPI repository</a:t>
            </a:r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B67AC-3E66-7C62-F774-24647BA87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by</a:t>
            </a:r>
          </a:p>
          <a:p>
            <a:r>
              <a:rPr lang="en-JP" dirty="0"/>
              <a:t>RAGE Uday Kiran</a:t>
            </a:r>
          </a:p>
        </p:txBody>
      </p:sp>
    </p:spTree>
    <p:extLst>
      <p:ext uri="{BB962C8B-B14F-4D97-AF65-F5344CB8AC3E}">
        <p14:creationId xmlns:p14="http://schemas.microsoft.com/office/powerpoint/2010/main" val="2534134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5C6C-9F08-F529-E4C2-55F0ACC8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Step 1: Github public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F387-39C5-8194-6F46-CF6F344C8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42" y="1889236"/>
            <a:ext cx="7937886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JP" dirty="0"/>
              <a:t>Create a setup.py file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JP" dirty="0"/>
              <a:t>Open the file and add the following contents</a:t>
            </a:r>
          </a:p>
          <a:p>
            <a:pPr marL="514350" indent="-514350">
              <a:buFont typeface="+mj-lt"/>
              <a:buAutoNum type="arabicPeriod" startAt="5"/>
            </a:pPr>
            <a:endParaRPr lang="en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770B9-E43B-492F-6220-F7228D953E15}"/>
              </a:ext>
            </a:extLst>
          </p:cNvPr>
          <p:cNvSpPr txBox="1"/>
          <p:nvPr/>
        </p:nvSpPr>
        <p:spPr>
          <a:xfrm>
            <a:off x="9003030" y="1975189"/>
            <a:ext cx="16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studentGHrepo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351266-7095-E0F1-88F0-344346DEE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1936851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A6B63D-F565-1AE7-E3EF-1C8AD61CAA93}"/>
              </a:ext>
            </a:extLst>
          </p:cNvPr>
          <p:cNvSpPr txBox="1"/>
          <p:nvPr/>
        </p:nvSpPr>
        <p:spPr>
          <a:xfrm>
            <a:off x="9206865" y="2997549"/>
            <a:ext cx="16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studentGHrepo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0382001-4BA3-A985-A0BF-17A94F171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195" y="2959211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170628-4523-2A5F-319E-E334905C59FE}"/>
              </a:ext>
            </a:extLst>
          </p:cNvPr>
          <p:cNvCxnSpPr>
            <a:cxnSpLocks/>
          </p:cNvCxnSpPr>
          <p:nvPr/>
        </p:nvCxnSpPr>
        <p:spPr>
          <a:xfrm>
            <a:off x="8685475" y="2250220"/>
            <a:ext cx="56860" cy="383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56BCC3-6700-B05F-F939-2EF736441E62}"/>
              </a:ext>
            </a:extLst>
          </p:cNvPr>
          <p:cNvSpPr txBox="1"/>
          <p:nvPr/>
        </p:nvSpPr>
        <p:spPr>
          <a:xfrm>
            <a:off x="9443874" y="3545858"/>
            <a:ext cx="12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__init__.py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44885-D4F3-49CA-9513-873D0CC88A52}"/>
              </a:ext>
            </a:extLst>
          </p:cNvPr>
          <p:cNvSpPr txBox="1"/>
          <p:nvPr/>
        </p:nvSpPr>
        <p:spPr>
          <a:xfrm>
            <a:off x="9443874" y="3959381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run.py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0F3E9E1-7AE7-1AC5-E1E5-FAC44032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204" y="4328713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63BD4C-CC03-4F4A-7289-5914C1149BE1}"/>
              </a:ext>
            </a:extLst>
          </p:cNvPr>
          <p:cNvSpPr txBox="1"/>
          <p:nvPr/>
        </p:nvSpPr>
        <p:spPr>
          <a:xfrm>
            <a:off x="9498680" y="4328713"/>
            <a:ext cx="127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subPackage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FAF5E1-6BB3-A64B-BE1D-39AE84646C32}"/>
              </a:ext>
            </a:extLst>
          </p:cNvPr>
          <p:cNvSpPr txBox="1"/>
          <p:nvPr/>
        </p:nvSpPr>
        <p:spPr>
          <a:xfrm>
            <a:off x="9738817" y="4866150"/>
            <a:ext cx="12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__init__.py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6ADC4-8900-371E-0867-99022653411D}"/>
              </a:ext>
            </a:extLst>
          </p:cNvPr>
          <p:cNvSpPr txBox="1"/>
          <p:nvPr/>
        </p:nvSpPr>
        <p:spPr>
          <a:xfrm>
            <a:off x="9738817" y="5279673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similarity.py</a:t>
            </a:r>
          </a:p>
        </p:txBody>
      </p:sp>
      <p:pic>
        <p:nvPicPr>
          <p:cNvPr id="4098" name="Picture 2" descr="Free File SVG, PNG Icon, Symbol. Download Image.">
            <a:extLst>
              <a:ext uri="{FF2B5EF4-FFF2-40B4-BE49-F238E27FC236}">
                <a16:creationId xmlns:a16="http://schemas.microsoft.com/office/drawing/2014/main" id="{6D4BD35E-DCAC-3D62-20AD-E568D25B5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642" y="3507520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ree File SVG, PNG Icon, Symbol. Download Image.">
            <a:extLst>
              <a:ext uri="{FF2B5EF4-FFF2-40B4-BE49-F238E27FC236}">
                <a16:creationId xmlns:a16="http://schemas.microsoft.com/office/drawing/2014/main" id="{3726F73B-CFE9-E054-D535-47AA08B29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398" y="3956039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ree File SVG, PNG Icon, Symbol. Download Image.">
            <a:extLst>
              <a:ext uri="{FF2B5EF4-FFF2-40B4-BE49-F238E27FC236}">
                <a16:creationId xmlns:a16="http://schemas.microsoft.com/office/drawing/2014/main" id="{A9E0A928-0F1D-A7BD-035A-16E24339F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039" y="4827812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Free File SVG, PNG Icon, Symbol. Download Image.">
            <a:extLst>
              <a:ext uri="{FF2B5EF4-FFF2-40B4-BE49-F238E27FC236}">
                <a16:creationId xmlns:a16="http://schemas.microsoft.com/office/drawing/2014/main" id="{EBA28552-B8EE-72FB-A5EF-C2FF11BB9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661" y="5241335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829F9F-ACD2-C886-7551-3680CEB40769}"/>
              </a:ext>
            </a:extLst>
          </p:cNvPr>
          <p:cNvCxnSpPr>
            <a:cxnSpLocks/>
          </p:cNvCxnSpPr>
          <p:nvPr/>
        </p:nvCxnSpPr>
        <p:spPr>
          <a:xfrm>
            <a:off x="8893080" y="3294039"/>
            <a:ext cx="71562" cy="256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B45FFB-7688-9536-50CE-2C0B8EDB584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697277" y="3163046"/>
            <a:ext cx="101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17614B-BD53-5776-7754-CE2E6024D584}"/>
              </a:ext>
            </a:extLst>
          </p:cNvPr>
          <p:cNvCxnSpPr>
            <a:cxnSpLocks/>
          </p:cNvCxnSpPr>
          <p:nvPr/>
        </p:nvCxnSpPr>
        <p:spPr>
          <a:xfrm>
            <a:off x="9175683" y="4660394"/>
            <a:ext cx="0" cy="106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75256F0-B398-113D-5CD6-D017D669A5F7}"/>
              </a:ext>
            </a:extLst>
          </p:cNvPr>
          <p:cNvCxnSpPr>
            <a:stCxn id="4098" idx="1"/>
            <a:endCxn id="4098" idx="1"/>
          </p:cNvCxnSpPr>
          <p:nvPr/>
        </p:nvCxnSpPr>
        <p:spPr>
          <a:xfrm>
            <a:off x="8964642" y="37113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>
            <a:extLst>
              <a:ext uri="{FF2B5EF4-FFF2-40B4-BE49-F238E27FC236}">
                <a16:creationId xmlns:a16="http://schemas.microsoft.com/office/drawing/2014/main" id="{E693D135-DC87-922A-02AE-EB2EFFCFE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69" y="5747705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20EDF5-7B24-840D-86B2-718C28555D99}"/>
              </a:ext>
            </a:extLst>
          </p:cNvPr>
          <p:cNvSpPr txBox="1"/>
          <p:nvPr/>
        </p:nvSpPr>
        <p:spPr>
          <a:xfrm>
            <a:off x="9240039" y="5778772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notebooks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6AEBAF-A923-330A-6B20-7CAD9068ADB7}"/>
              </a:ext>
            </a:extLst>
          </p:cNvPr>
          <p:cNvCxnSpPr>
            <a:cxnSpLocks/>
          </p:cNvCxnSpPr>
          <p:nvPr/>
        </p:nvCxnSpPr>
        <p:spPr>
          <a:xfrm>
            <a:off x="8973865" y="6082748"/>
            <a:ext cx="6748" cy="618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38C55B-EA52-2F9B-EBFA-E40BB4ABEA8C}"/>
              </a:ext>
            </a:extLst>
          </p:cNvPr>
          <p:cNvSpPr txBox="1"/>
          <p:nvPr/>
        </p:nvSpPr>
        <p:spPr>
          <a:xfrm>
            <a:off x="9764876" y="6093205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test.ipynb</a:t>
            </a:r>
          </a:p>
        </p:txBody>
      </p:sp>
      <p:pic>
        <p:nvPicPr>
          <p:cNvPr id="26" name="Picture 2" descr="Free File SVG, PNG Icon, Symbol. Download Image.">
            <a:extLst>
              <a:ext uri="{FF2B5EF4-FFF2-40B4-BE49-F238E27FC236}">
                <a16:creationId xmlns:a16="http://schemas.microsoft.com/office/drawing/2014/main" id="{F6515B01-C81D-AC59-7FE9-69A8F7A7F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644" y="6054867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28D699-868D-BCC1-954B-86E3012230EF}"/>
              </a:ext>
            </a:extLst>
          </p:cNvPr>
          <p:cNvCxnSpPr>
            <a:stCxn id="26" idx="1"/>
            <a:endCxn id="26" idx="1"/>
          </p:cNvCxnSpPr>
          <p:nvPr/>
        </p:nvCxnSpPr>
        <p:spPr>
          <a:xfrm>
            <a:off x="9285644" y="6258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64774B-0BA2-AC22-6AF9-A67AAB78DF80}"/>
              </a:ext>
            </a:extLst>
          </p:cNvPr>
          <p:cNvSpPr txBox="1"/>
          <p:nvPr/>
        </p:nvSpPr>
        <p:spPr>
          <a:xfrm>
            <a:off x="9206865" y="2385370"/>
            <a:ext cx="9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setup.py</a:t>
            </a:r>
          </a:p>
        </p:txBody>
      </p:sp>
      <p:pic>
        <p:nvPicPr>
          <p:cNvPr id="22" name="Picture 2" descr="Free File SVG, PNG Icon, Symbol. Download Image.">
            <a:extLst>
              <a:ext uri="{FF2B5EF4-FFF2-40B4-BE49-F238E27FC236}">
                <a16:creationId xmlns:a16="http://schemas.microsoft.com/office/drawing/2014/main" id="{40D2323A-76A4-E74A-DCC8-C893C692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335" y="2368248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DE10B6-F684-FCA3-97B6-EDCD507C9840}"/>
              </a:ext>
            </a:extLst>
          </p:cNvPr>
          <p:cNvCxnSpPr>
            <a:cxnSpLocks/>
          </p:cNvCxnSpPr>
          <p:nvPr/>
        </p:nvCxnSpPr>
        <p:spPr>
          <a:xfrm>
            <a:off x="8714505" y="2583927"/>
            <a:ext cx="101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1B4C5BC-DD6D-7256-2430-B107BF2FC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647" y="2959211"/>
            <a:ext cx="5214397" cy="38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CA01BD-A5CB-8946-4418-DC71486B4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06" y="1"/>
            <a:ext cx="9372877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F9C54-938B-70F0-4128-555E6247453A}"/>
              </a:ext>
            </a:extLst>
          </p:cNvPr>
          <p:cNvSpPr txBox="1"/>
          <p:nvPr/>
        </p:nvSpPr>
        <p:spPr>
          <a:xfrm>
            <a:off x="8460509" y="2189018"/>
            <a:ext cx="2206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pip install pami</a:t>
            </a:r>
          </a:p>
          <a:p>
            <a:endParaRPr lang="en-JP" dirty="0"/>
          </a:p>
          <a:p>
            <a:endParaRPr lang="en-JP" dirty="0"/>
          </a:p>
          <a:p>
            <a:r>
              <a:rPr lang="en-JP" dirty="0"/>
              <a:t>pip install ’pami[gpu]’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C69C10-CB07-1BD6-EE8E-1F3BB5675598}"/>
              </a:ext>
            </a:extLst>
          </p:cNvPr>
          <p:cNvCxnSpPr>
            <a:cxnSpLocks/>
          </p:cNvCxnSpPr>
          <p:nvPr/>
        </p:nvCxnSpPr>
        <p:spPr>
          <a:xfrm flipH="1">
            <a:off x="1644073" y="2464904"/>
            <a:ext cx="6816436" cy="120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4ED01F-BA4C-43D5-5B41-694844317F1E}"/>
              </a:ext>
            </a:extLst>
          </p:cNvPr>
          <p:cNvCxnSpPr/>
          <p:nvPr/>
        </p:nvCxnSpPr>
        <p:spPr>
          <a:xfrm flipH="1">
            <a:off x="2321781" y="3236181"/>
            <a:ext cx="6225871" cy="151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4BC01E-1CDE-CF43-34D2-1EC5EE0E0F96}"/>
              </a:ext>
            </a:extLst>
          </p:cNvPr>
          <p:cNvCxnSpPr/>
          <p:nvPr/>
        </p:nvCxnSpPr>
        <p:spPr>
          <a:xfrm flipH="1" flipV="1">
            <a:off x="1644073" y="3729162"/>
            <a:ext cx="1568254" cy="81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06A07C-8DA5-E939-AA90-9EC3A9A96863}"/>
              </a:ext>
            </a:extLst>
          </p:cNvPr>
          <p:cNvSpPr txBox="1"/>
          <p:nvPr/>
        </p:nvSpPr>
        <p:spPr>
          <a:xfrm>
            <a:off x="8460509" y="1017767"/>
            <a:ext cx="33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version should change everytime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73E178-817D-89EF-3EAA-8F6C78C4CCBA}"/>
              </a:ext>
            </a:extLst>
          </p:cNvPr>
          <p:cNvCxnSpPr>
            <a:stCxn id="13" idx="1"/>
          </p:cNvCxnSpPr>
          <p:nvPr/>
        </p:nvCxnSpPr>
        <p:spPr>
          <a:xfrm flipH="1">
            <a:off x="1773141" y="1202433"/>
            <a:ext cx="6687368" cy="10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0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5C6C-9F08-F529-E4C2-55F0ACC8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Step 1: Github public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F387-39C5-8194-6F46-CF6F344C8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42" y="1889236"/>
            <a:ext cx="7937886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JP" dirty="0"/>
              <a:t>Create a Liscence.txt file and add liscence contet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770B9-E43B-492F-6220-F7228D953E15}"/>
              </a:ext>
            </a:extLst>
          </p:cNvPr>
          <p:cNvSpPr txBox="1"/>
          <p:nvPr/>
        </p:nvSpPr>
        <p:spPr>
          <a:xfrm>
            <a:off x="9003030" y="1975189"/>
            <a:ext cx="16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studentGHrepo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351266-7095-E0F1-88F0-344346DEE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1936851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A6B63D-F565-1AE7-E3EF-1C8AD61CAA93}"/>
              </a:ext>
            </a:extLst>
          </p:cNvPr>
          <p:cNvSpPr txBox="1"/>
          <p:nvPr/>
        </p:nvSpPr>
        <p:spPr>
          <a:xfrm>
            <a:off x="9206865" y="2997549"/>
            <a:ext cx="16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studentGHrepo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0382001-4BA3-A985-A0BF-17A94F171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195" y="2959211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170628-4523-2A5F-319E-E334905C59FE}"/>
              </a:ext>
            </a:extLst>
          </p:cNvPr>
          <p:cNvCxnSpPr>
            <a:cxnSpLocks/>
          </p:cNvCxnSpPr>
          <p:nvPr/>
        </p:nvCxnSpPr>
        <p:spPr>
          <a:xfrm>
            <a:off x="8685475" y="2250220"/>
            <a:ext cx="56860" cy="383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56BCC3-6700-B05F-F939-2EF736441E62}"/>
              </a:ext>
            </a:extLst>
          </p:cNvPr>
          <p:cNvSpPr txBox="1"/>
          <p:nvPr/>
        </p:nvSpPr>
        <p:spPr>
          <a:xfrm>
            <a:off x="9443874" y="3545858"/>
            <a:ext cx="12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__init__.py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44885-D4F3-49CA-9513-873D0CC88A52}"/>
              </a:ext>
            </a:extLst>
          </p:cNvPr>
          <p:cNvSpPr txBox="1"/>
          <p:nvPr/>
        </p:nvSpPr>
        <p:spPr>
          <a:xfrm>
            <a:off x="9443874" y="3959381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run.py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0F3E9E1-7AE7-1AC5-E1E5-FAC44032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204" y="4328713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63BD4C-CC03-4F4A-7289-5914C1149BE1}"/>
              </a:ext>
            </a:extLst>
          </p:cNvPr>
          <p:cNvSpPr txBox="1"/>
          <p:nvPr/>
        </p:nvSpPr>
        <p:spPr>
          <a:xfrm>
            <a:off x="9498680" y="4328713"/>
            <a:ext cx="127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subPackage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FAF5E1-6BB3-A64B-BE1D-39AE84646C32}"/>
              </a:ext>
            </a:extLst>
          </p:cNvPr>
          <p:cNvSpPr txBox="1"/>
          <p:nvPr/>
        </p:nvSpPr>
        <p:spPr>
          <a:xfrm>
            <a:off x="9738817" y="4866150"/>
            <a:ext cx="12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__init__.py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6ADC4-8900-371E-0867-99022653411D}"/>
              </a:ext>
            </a:extLst>
          </p:cNvPr>
          <p:cNvSpPr txBox="1"/>
          <p:nvPr/>
        </p:nvSpPr>
        <p:spPr>
          <a:xfrm>
            <a:off x="9738817" y="5279673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similarity.py</a:t>
            </a:r>
          </a:p>
        </p:txBody>
      </p:sp>
      <p:pic>
        <p:nvPicPr>
          <p:cNvPr id="4098" name="Picture 2" descr="Free File SVG, PNG Icon, Symbol. Download Image.">
            <a:extLst>
              <a:ext uri="{FF2B5EF4-FFF2-40B4-BE49-F238E27FC236}">
                <a16:creationId xmlns:a16="http://schemas.microsoft.com/office/drawing/2014/main" id="{6D4BD35E-DCAC-3D62-20AD-E568D25B5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642" y="3507520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ree File SVG, PNG Icon, Symbol. Download Image.">
            <a:extLst>
              <a:ext uri="{FF2B5EF4-FFF2-40B4-BE49-F238E27FC236}">
                <a16:creationId xmlns:a16="http://schemas.microsoft.com/office/drawing/2014/main" id="{3726F73B-CFE9-E054-D535-47AA08B29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398" y="3956039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ree File SVG, PNG Icon, Symbol. Download Image.">
            <a:extLst>
              <a:ext uri="{FF2B5EF4-FFF2-40B4-BE49-F238E27FC236}">
                <a16:creationId xmlns:a16="http://schemas.microsoft.com/office/drawing/2014/main" id="{A9E0A928-0F1D-A7BD-035A-16E24339F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039" y="4827812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Free File SVG, PNG Icon, Symbol. Download Image.">
            <a:extLst>
              <a:ext uri="{FF2B5EF4-FFF2-40B4-BE49-F238E27FC236}">
                <a16:creationId xmlns:a16="http://schemas.microsoft.com/office/drawing/2014/main" id="{EBA28552-B8EE-72FB-A5EF-C2FF11BB9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661" y="5241335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829F9F-ACD2-C886-7551-3680CEB40769}"/>
              </a:ext>
            </a:extLst>
          </p:cNvPr>
          <p:cNvCxnSpPr>
            <a:cxnSpLocks/>
          </p:cNvCxnSpPr>
          <p:nvPr/>
        </p:nvCxnSpPr>
        <p:spPr>
          <a:xfrm>
            <a:off x="8893080" y="3294039"/>
            <a:ext cx="71562" cy="256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B45FFB-7688-9536-50CE-2C0B8EDB584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697277" y="3163046"/>
            <a:ext cx="101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17614B-BD53-5776-7754-CE2E6024D584}"/>
              </a:ext>
            </a:extLst>
          </p:cNvPr>
          <p:cNvCxnSpPr>
            <a:cxnSpLocks/>
          </p:cNvCxnSpPr>
          <p:nvPr/>
        </p:nvCxnSpPr>
        <p:spPr>
          <a:xfrm>
            <a:off x="9175683" y="4660394"/>
            <a:ext cx="0" cy="106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75256F0-B398-113D-5CD6-D017D669A5F7}"/>
              </a:ext>
            </a:extLst>
          </p:cNvPr>
          <p:cNvCxnSpPr>
            <a:stCxn id="4098" idx="1"/>
            <a:endCxn id="4098" idx="1"/>
          </p:cNvCxnSpPr>
          <p:nvPr/>
        </p:nvCxnSpPr>
        <p:spPr>
          <a:xfrm>
            <a:off x="8964642" y="37113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>
            <a:extLst>
              <a:ext uri="{FF2B5EF4-FFF2-40B4-BE49-F238E27FC236}">
                <a16:creationId xmlns:a16="http://schemas.microsoft.com/office/drawing/2014/main" id="{E693D135-DC87-922A-02AE-EB2EFFCFE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69" y="5747705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20EDF5-7B24-840D-86B2-718C28555D99}"/>
              </a:ext>
            </a:extLst>
          </p:cNvPr>
          <p:cNvSpPr txBox="1"/>
          <p:nvPr/>
        </p:nvSpPr>
        <p:spPr>
          <a:xfrm>
            <a:off x="9240039" y="5778772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notebooks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6AEBAF-A923-330A-6B20-7CAD9068ADB7}"/>
              </a:ext>
            </a:extLst>
          </p:cNvPr>
          <p:cNvCxnSpPr>
            <a:cxnSpLocks/>
          </p:cNvCxnSpPr>
          <p:nvPr/>
        </p:nvCxnSpPr>
        <p:spPr>
          <a:xfrm>
            <a:off x="8973865" y="6082748"/>
            <a:ext cx="6748" cy="618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38C55B-EA52-2F9B-EBFA-E40BB4ABEA8C}"/>
              </a:ext>
            </a:extLst>
          </p:cNvPr>
          <p:cNvSpPr txBox="1"/>
          <p:nvPr/>
        </p:nvSpPr>
        <p:spPr>
          <a:xfrm>
            <a:off x="9764876" y="6093205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test.ipynb</a:t>
            </a:r>
          </a:p>
        </p:txBody>
      </p:sp>
      <p:pic>
        <p:nvPicPr>
          <p:cNvPr id="26" name="Picture 2" descr="Free File SVG, PNG Icon, Symbol. Download Image.">
            <a:extLst>
              <a:ext uri="{FF2B5EF4-FFF2-40B4-BE49-F238E27FC236}">
                <a16:creationId xmlns:a16="http://schemas.microsoft.com/office/drawing/2014/main" id="{F6515B01-C81D-AC59-7FE9-69A8F7A7F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644" y="6054867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28D699-868D-BCC1-954B-86E3012230EF}"/>
              </a:ext>
            </a:extLst>
          </p:cNvPr>
          <p:cNvCxnSpPr>
            <a:stCxn id="26" idx="1"/>
            <a:endCxn id="26" idx="1"/>
          </p:cNvCxnSpPr>
          <p:nvPr/>
        </p:nvCxnSpPr>
        <p:spPr>
          <a:xfrm>
            <a:off x="9285644" y="6258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64774B-0BA2-AC22-6AF9-A67AAB78DF80}"/>
              </a:ext>
            </a:extLst>
          </p:cNvPr>
          <p:cNvSpPr txBox="1"/>
          <p:nvPr/>
        </p:nvSpPr>
        <p:spPr>
          <a:xfrm>
            <a:off x="9206865" y="2385370"/>
            <a:ext cx="9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setup.py</a:t>
            </a:r>
          </a:p>
        </p:txBody>
      </p:sp>
      <p:pic>
        <p:nvPicPr>
          <p:cNvPr id="22" name="Picture 2" descr="Free File SVG, PNG Icon, Symbol. Download Image.">
            <a:extLst>
              <a:ext uri="{FF2B5EF4-FFF2-40B4-BE49-F238E27FC236}">
                <a16:creationId xmlns:a16="http://schemas.microsoft.com/office/drawing/2014/main" id="{40D2323A-76A4-E74A-DCC8-C893C692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335" y="2368248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DE10B6-F684-FCA3-97B6-EDCD507C9840}"/>
              </a:ext>
            </a:extLst>
          </p:cNvPr>
          <p:cNvCxnSpPr>
            <a:cxnSpLocks/>
          </p:cNvCxnSpPr>
          <p:nvPr/>
        </p:nvCxnSpPr>
        <p:spPr>
          <a:xfrm>
            <a:off x="8714505" y="2583927"/>
            <a:ext cx="101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FDE293-6119-9E30-54C0-B6C50C5CD0FE}"/>
              </a:ext>
            </a:extLst>
          </p:cNvPr>
          <p:cNvSpPr txBox="1"/>
          <p:nvPr/>
        </p:nvSpPr>
        <p:spPr>
          <a:xfrm>
            <a:off x="9224344" y="2723395"/>
            <a:ext cx="12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Liscence.txt</a:t>
            </a:r>
          </a:p>
        </p:txBody>
      </p:sp>
      <p:pic>
        <p:nvPicPr>
          <p:cNvPr id="31" name="Picture 2" descr="Free File SVG, PNG Icon, Symbol. Download Image.">
            <a:extLst>
              <a:ext uri="{FF2B5EF4-FFF2-40B4-BE49-F238E27FC236}">
                <a16:creationId xmlns:a16="http://schemas.microsoft.com/office/drawing/2014/main" id="{EB4DD34D-491D-5E58-63F0-2A981D126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622" y="2754702"/>
            <a:ext cx="276420" cy="27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3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DEC5-FD3D-4887-B65D-4D4F969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Step 2: Running the setup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94CB-8FE5-8A09-70AC-3D949449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uninstall -y </a:t>
            </a:r>
            <a:r>
              <a:rPr lang="en-US" dirty="0" err="1"/>
              <a:t>packageName</a:t>
            </a:r>
            <a:r>
              <a:rPr lang="en-US" dirty="0"/>
              <a:t> 		#remove the older version</a:t>
            </a:r>
          </a:p>
          <a:p>
            <a:endParaRPr lang="en-US" dirty="0"/>
          </a:p>
          <a:p>
            <a:r>
              <a:rPr lang="en-US" dirty="0"/>
              <a:t>pip install twine </a:t>
            </a:r>
            <a:r>
              <a:rPr lang="en-US" dirty="0" err="1"/>
              <a:t>setuptools</a:t>
            </a:r>
            <a:r>
              <a:rPr lang="en-US" dirty="0"/>
              <a:t> wheel	#install necessary dev packages</a:t>
            </a:r>
          </a:p>
          <a:p>
            <a:endParaRPr lang="en-US" dirty="0"/>
          </a:p>
          <a:p>
            <a:r>
              <a:rPr lang="en-US" dirty="0"/>
              <a:t>python3 </a:t>
            </a:r>
            <a:r>
              <a:rPr lang="en-US" dirty="0" err="1"/>
              <a:t>setup.py</a:t>
            </a:r>
            <a:r>
              <a:rPr lang="en-US" dirty="0"/>
              <a:t> </a:t>
            </a:r>
            <a:r>
              <a:rPr lang="en-US" dirty="0" err="1"/>
              <a:t>sdist</a:t>
            </a:r>
            <a:r>
              <a:rPr lang="en-US" dirty="0"/>
              <a:t> </a:t>
            </a:r>
            <a:r>
              <a:rPr lang="en-US" dirty="0" err="1"/>
              <a:t>bdist_wheel</a:t>
            </a:r>
            <a:r>
              <a:rPr lang="en-US" dirty="0"/>
              <a:t>         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5478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CC36-7976-11B0-DE61-6E583868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Step 3: Upload to testPyPI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3D80F-EB92-966F-D939-1C61782A2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python3 -m twine upload --repository-</a:t>
            </a:r>
            <a:r>
              <a:rPr lang="en-US" sz="2000" dirty="0" err="1"/>
              <a:t>url</a:t>
            </a:r>
            <a:r>
              <a:rPr lang="en-US" sz="2000" dirty="0"/>
              <a:t> https://</a:t>
            </a:r>
            <a:r>
              <a:rPr lang="en-US" sz="2000" dirty="0" err="1"/>
              <a:t>test.pypi.org</a:t>
            </a:r>
            <a:r>
              <a:rPr lang="en-US" sz="2000" dirty="0"/>
              <a:t>/legacy/ </a:t>
            </a:r>
            <a:r>
              <a:rPr lang="en-US" sz="2000" dirty="0" err="1"/>
              <a:t>dist</a:t>
            </a:r>
            <a:r>
              <a:rPr lang="en-US" sz="2000" dirty="0"/>
              <a:t>/*</a:t>
            </a:r>
          </a:p>
          <a:p>
            <a:endParaRPr lang="en-US" dirty="0"/>
          </a:p>
          <a:p>
            <a:pPr lvl="1"/>
            <a:r>
              <a:rPr lang="en-US" sz="1600" dirty="0"/>
              <a:t>When asked, enter the </a:t>
            </a:r>
            <a:r>
              <a:rPr lang="en-US" sz="1600" dirty="0" err="1"/>
              <a:t>userName</a:t>
            </a:r>
            <a:r>
              <a:rPr lang="en-US" sz="1600" dirty="0"/>
              <a:t> and password used for </a:t>
            </a:r>
            <a:r>
              <a:rPr lang="en-US" sz="1600" dirty="0" err="1"/>
              <a:t>testPyPi</a:t>
            </a:r>
            <a:r>
              <a:rPr lang="en-US" sz="1600" dirty="0"/>
              <a:t> server</a:t>
            </a:r>
          </a:p>
          <a:p>
            <a:pPr lvl="1"/>
            <a:endParaRPr lang="en-US" dirty="0"/>
          </a:p>
          <a:p>
            <a:r>
              <a:rPr lang="en-US" sz="2000" dirty="0"/>
              <a:t>python3 -m pip install --index-</a:t>
            </a:r>
            <a:r>
              <a:rPr lang="en-US" sz="2000" dirty="0" err="1"/>
              <a:t>url</a:t>
            </a:r>
            <a:r>
              <a:rPr lang="en-US" sz="2000" dirty="0"/>
              <a:t> https://</a:t>
            </a:r>
            <a:r>
              <a:rPr lang="en-US" sz="2000" dirty="0" err="1"/>
              <a:t>test.pypi.org</a:t>
            </a:r>
            <a:r>
              <a:rPr lang="en-US" sz="2000" dirty="0"/>
              <a:t>/simple/ --no-deps </a:t>
            </a:r>
            <a:r>
              <a:rPr lang="en-US" sz="2000" dirty="0" err="1"/>
              <a:t>packageName</a:t>
            </a:r>
            <a:endParaRPr lang="en-US" sz="2000" dirty="0"/>
          </a:p>
          <a:p>
            <a:endParaRPr lang="en-US" sz="2000" dirty="0"/>
          </a:p>
          <a:p>
            <a:pPr lvl="1"/>
            <a:r>
              <a:rPr lang="en-US" dirty="0"/>
              <a:t>install the repository from </a:t>
            </a:r>
            <a:r>
              <a:rPr lang="en-US" dirty="0" err="1"/>
              <a:t>testPyPI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1800" dirty="0"/>
              <a:t>Wait for 3 to 5 minutes </a:t>
            </a: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7479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D967-FAF3-949A-A821-CD4CD364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Step 4: Upload to PyPI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0C5B1-634F-E7B5-3C29-719B474A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python3 -m twine upload </a:t>
            </a:r>
            <a:r>
              <a:rPr lang="en-US" dirty="0" err="1"/>
              <a:t>dist</a:t>
            </a:r>
            <a:r>
              <a:rPr lang="en-US" dirty="0"/>
              <a:t>/*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rm -rf </a:t>
            </a:r>
            <a:r>
              <a:rPr lang="en-US" dirty="0" err="1"/>
              <a:t>dist</a:t>
            </a:r>
            <a:r>
              <a:rPr lang="en-US" dirty="0"/>
              <a:t>/ </a:t>
            </a:r>
            <a:r>
              <a:rPr lang="en-US" dirty="0" err="1"/>
              <a:t>packageName.egg</a:t>
            </a:r>
            <a:r>
              <a:rPr lang="en-US" dirty="0"/>
              <a:t>-info/ build/</a:t>
            </a:r>
          </a:p>
          <a:p>
            <a:pPr lvl="1"/>
            <a:r>
              <a:rPr lang="en-US" dirty="0"/>
              <a:t>delete the previously created files</a:t>
            </a:r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92841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CF0A-116D-30D8-0DD1-0D7DB9E8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Speed Up the Installation with 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9AF8-5326-1774-8B61-2B054ADC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Create a file: uploadPackage.sh</a:t>
            </a:r>
          </a:p>
          <a:p>
            <a:r>
              <a:rPr lang="en-JP" dirty="0"/>
              <a:t>Add the following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1B499-F130-472C-E363-4BF70AC15FB9}"/>
              </a:ext>
            </a:extLst>
          </p:cNvPr>
          <p:cNvSpPr txBox="1"/>
          <p:nvPr/>
        </p:nvSpPr>
        <p:spPr>
          <a:xfrm>
            <a:off x="6357068" y="2518350"/>
            <a:ext cx="60986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200" dirty="0"/>
              <a:t>echo "Uninstall old Package version"</a:t>
            </a:r>
          </a:p>
          <a:p>
            <a:r>
              <a:rPr lang="en-JP" sz="1200" dirty="0"/>
              <a:t>pip uninstall -y packageName</a:t>
            </a:r>
          </a:p>
          <a:p>
            <a:endParaRPr lang="en-JP" sz="1200" dirty="0"/>
          </a:p>
          <a:p>
            <a:r>
              <a:rPr lang="en-JP" sz="1200" dirty="0"/>
              <a:t>echo "Running setup"</a:t>
            </a:r>
          </a:p>
          <a:p>
            <a:r>
              <a:rPr lang="en-JP" sz="1200" dirty="0"/>
              <a:t>python3 setup.py sdist bdist_wheel</a:t>
            </a:r>
          </a:p>
          <a:p>
            <a:endParaRPr lang="en-JP" sz="1200" dirty="0"/>
          </a:p>
          <a:p>
            <a:r>
              <a:rPr lang="en-JP" sz="1200" dirty="0"/>
              <a:t>echo "Uploading to test repository"</a:t>
            </a:r>
          </a:p>
          <a:p>
            <a:r>
              <a:rPr lang="en-JP" sz="1200" dirty="0"/>
              <a:t>python3 -m twine upload --repository-url https://test.pypi.org/legacy/ dist/*</a:t>
            </a:r>
          </a:p>
          <a:p>
            <a:endParaRPr lang="en-JP" sz="1200" dirty="0"/>
          </a:p>
          <a:p>
            <a:r>
              <a:rPr lang="en-JP" sz="1200" dirty="0"/>
              <a:t>echo "Wait for 5 minute to update the repository"</a:t>
            </a:r>
          </a:p>
          <a:p>
            <a:r>
              <a:rPr lang="en-JP" sz="1200" dirty="0"/>
              <a:t>sleep 60</a:t>
            </a:r>
          </a:p>
          <a:p>
            <a:endParaRPr lang="en-JP" sz="1200" dirty="0"/>
          </a:p>
          <a:p>
            <a:r>
              <a:rPr lang="en-JP" sz="1200" dirty="0"/>
              <a:t>echo "installing Package from the testPYPI"</a:t>
            </a:r>
          </a:p>
          <a:p>
            <a:r>
              <a:rPr lang="en-JP" sz="1200" dirty="0"/>
              <a:t>python3 -m pip install --index-url https://test.pypi.org/simple/ --no-deps packageName</a:t>
            </a:r>
          </a:p>
          <a:p>
            <a:endParaRPr lang="en-JP" sz="1200" dirty="0"/>
          </a:p>
          <a:p>
            <a:r>
              <a:rPr lang="en-JP" sz="1200" dirty="0"/>
              <a:t>echo "Uploading Package to main PYPI repository"</a:t>
            </a:r>
          </a:p>
          <a:p>
            <a:r>
              <a:rPr lang="en-JP" sz="1200" dirty="0"/>
              <a:t>python3 -m twine upload dist/*</a:t>
            </a:r>
          </a:p>
          <a:p>
            <a:endParaRPr lang="en-JP" sz="1200" dirty="0"/>
          </a:p>
          <a:p>
            <a:r>
              <a:rPr lang="en-JP" sz="1200" dirty="0"/>
              <a:t>echo "Deleting unnecessary files"</a:t>
            </a:r>
          </a:p>
          <a:p>
            <a:r>
              <a:rPr lang="en-JP" sz="1200" dirty="0"/>
              <a:t>rm -rf dist/ packageName.egg-info/ build/</a:t>
            </a:r>
          </a:p>
          <a:p>
            <a:endParaRPr lang="en-JP" sz="1200" dirty="0"/>
          </a:p>
          <a:p>
            <a:r>
              <a:rPr lang="en-JP" sz="1200" dirty="0"/>
              <a:t>echo "Completed."</a:t>
            </a:r>
          </a:p>
        </p:txBody>
      </p:sp>
    </p:spTree>
    <p:extLst>
      <p:ext uri="{BB962C8B-B14F-4D97-AF65-F5344CB8AC3E}">
        <p14:creationId xmlns:p14="http://schemas.microsoft.com/office/powerpoint/2010/main" val="165387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A2B0-13DC-9FA0-07A6-8243FFE0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Today’s Class</a:t>
            </a:r>
          </a:p>
        </p:txBody>
      </p:sp>
      <p:pic>
        <p:nvPicPr>
          <p:cNvPr id="1028" name="Picture 4" descr="Dexter | Dexter's Laboratory Wiki | Fandom">
            <a:extLst>
              <a:ext uri="{FF2B5EF4-FFF2-40B4-BE49-F238E27FC236}">
                <a16:creationId xmlns:a16="http://schemas.microsoft.com/office/drawing/2014/main" id="{4B6CC81E-9718-7884-BA63-47B1F1DE6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184" y="3429000"/>
            <a:ext cx="998827" cy="157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xter's Laboratory Clip Art - Dexter And Dee Dee Cartoon - 595x714 PNG  Download - PNGkit">
            <a:extLst>
              <a:ext uri="{FF2B5EF4-FFF2-40B4-BE49-F238E27FC236}">
                <a16:creationId xmlns:a16="http://schemas.microsoft.com/office/drawing/2014/main" id="{7A8A5557-B51A-02F9-A57C-9C8569C7B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549" y="3279509"/>
            <a:ext cx="1538814" cy="147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A46509B-6D08-2416-2DEA-F8217C201CA6}"/>
              </a:ext>
            </a:extLst>
          </p:cNvPr>
          <p:cNvSpPr/>
          <p:nvPr/>
        </p:nvSpPr>
        <p:spPr>
          <a:xfrm>
            <a:off x="2790019" y="2210462"/>
            <a:ext cx="3229118" cy="970059"/>
          </a:xfrm>
          <a:prstGeom prst="wedgeRoundRectCallout">
            <a:avLst>
              <a:gd name="adj1" fmla="val -36530"/>
              <a:gd name="adj2" fmla="val 7807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96666-BE30-3B55-407B-8A4DD9C5CA03}"/>
              </a:ext>
            </a:extLst>
          </p:cNvPr>
          <p:cNvSpPr txBox="1"/>
          <p:nvPr/>
        </p:nvSpPr>
        <p:spPr>
          <a:xfrm>
            <a:off x="2998324" y="2695491"/>
            <a:ext cx="246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pip install </a:t>
            </a:r>
            <a:r>
              <a:rPr lang="en-JP" i="1" dirty="0">
                <a:solidFill>
                  <a:schemeClr val="bg1"/>
                </a:solidFill>
              </a:rPr>
              <a:t>packageName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F57DB-60D0-39E5-1B25-E8C04C4FB148}"/>
              </a:ext>
            </a:extLst>
          </p:cNvPr>
          <p:cNvSpPr txBox="1"/>
          <p:nvPr/>
        </p:nvSpPr>
        <p:spPr>
          <a:xfrm>
            <a:off x="3463644" y="2337683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How to make?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2B268792-ED58-8FF2-4B58-E2DF545E4068}"/>
              </a:ext>
            </a:extLst>
          </p:cNvPr>
          <p:cNvSpPr/>
          <p:nvPr/>
        </p:nvSpPr>
        <p:spPr>
          <a:xfrm>
            <a:off x="7579117" y="2269693"/>
            <a:ext cx="1938594" cy="970059"/>
          </a:xfrm>
          <a:prstGeom prst="wedgeRoundRectCallout">
            <a:avLst>
              <a:gd name="adj1" fmla="val -19293"/>
              <a:gd name="adj2" fmla="val 7971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We will learn it today</a:t>
            </a:r>
          </a:p>
        </p:txBody>
      </p:sp>
    </p:spTree>
    <p:extLst>
      <p:ext uri="{BB962C8B-B14F-4D97-AF65-F5344CB8AC3E}">
        <p14:creationId xmlns:p14="http://schemas.microsoft.com/office/powerpoint/2010/main" val="168185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F548-5949-0088-F28A-E10AF3F5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FBF16-A37C-7BA7-CD6D-F8A56644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JP" dirty="0"/>
              <a:t>Overview of PyPI system</a:t>
            </a:r>
          </a:p>
          <a:p>
            <a:endParaRPr lang="en-JP" dirty="0"/>
          </a:p>
          <a:p>
            <a:r>
              <a:rPr lang="en-JP" dirty="0"/>
              <a:t>Creating a Repository and Package in GitHub</a:t>
            </a:r>
          </a:p>
          <a:p>
            <a:endParaRPr lang="en-JP" dirty="0"/>
          </a:p>
          <a:p>
            <a:r>
              <a:rPr lang="en-JP" dirty="0"/>
              <a:t>Adding Necessary Meta-Data Files</a:t>
            </a:r>
          </a:p>
          <a:p>
            <a:endParaRPr lang="en-JP" dirty="0"/>
          </a:p>
          <a:p>
            <a:r>
              <a:rPr lang="en-JP" dirty="0"/>
              <a:t>Installing Dev Packages</a:t>
            </a:r>
          </a:p>
          <a:p>
            <a:endParaRPr lang="en-JP" dirty="0"/>
          </a:p>
          <a:p>
            <a:r>
              <a:rPr lang="en-JP" dirty="0"/>
              <a:t>Testing the Service</a:t>
            </a:r>
          </a:p>
          <a:p>
            <a:endParaRPr lang="en-JP" dirty="0"/>
          </a:p>
          <a:p>
            <a:r>
              <a:rPr lang="en-JP" dirty="0"/>
              <a:t>Speed up with 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172963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4825-56D0-E92F-0549-AB114721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Overview of PyPI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A542A-B483-CD47-6967-EBC2EB8A5946}"/>
              </a:ext>
            </a:extLst>
          </p:cNvPr>
          <p:cNvSpPr txBox="1"/>
          <p:nvPr/>
        </p:nvSpPr>
        <p:spPr>
          <a:xfrm>
            <a:off x="838200" y="1908313"/>
            <a:ext cx="279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PyPI:  Python Package Index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F896B-8943-8FD2-ED72-23D4185D9951}"/>
              </a:ext>
            </a:extLst>
          </p:cNvPr>
          <p:cNvSpPr/>
          <p:nvPr/>
        </p:nvSpPr>
        <p:spPr>
          <a:xfrm>
            <a:off x="1263369" y="3267985"/>
            <a:ext cx="2186609" cy="540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Test PyPI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F6EB60-9419-E5CF-FAFC-3BDEDB443538}"/>
              </a:ext>
            </a:extLst>
          </p:cNvPr>
          <p:cNvSpPr/>
          <p:nvPr/>
        </p:nvSpPr>
        <p:spPr>
          <a:xfrm>
            <a:off x="8059976" y="3429000"/>
            <a:ext cx="2186609" cy="540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PyPI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7890A5-ADB8-F4B8-D6BC-FE07A853C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3" y="3969689"/>
            <a:ext cx="4987691" cy="28114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67F2D4-06D0-8035-CCA3-02187C488428}"/>
              </a:ext>
            </a:extLst>
          </p:cNvPr>
          <p:cNvSpPr txBox="1"/>
          <p:nvPr/>
        </p:nvSpPr>
        <p:spPr>
          <a:xfrm>
            <a:off x="1233551" y="2896261"/>
            <a:ext cx="2246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https://test.pypi.org/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AE4259-10A3-FE00-8DCB-68CE326C8B52}"/>
              </a:ext>
            </a:extLst>
          </p:cNvPr>
          <p:cNvSpPr txBox="1"/>
          <p:nvPr/>
        </p:nvSpPr>
        <p:spPr>
          <a:xfrm>
            <a:off x="8240867" y="3062834"/>
            <a:ext cx="1824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https://pypi.org/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0D10B1-8CAF-CF75-7A95-197E39431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683" y="4096910"/>
            <a:ext cx="4529181" cy="26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4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05C0-87AE-6C68-DFDC-E30A0494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Upload progress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0003B-36EB-5AC6-60CD-E9FA18763978}"/>
              </a:ext>
            </a:extLst>
          </p:cNvPr>
          <p:cNvSpPr/>
          <p:nvPr/>
        </p:nvSpPr>
        <p:spPr>
          <a:xfrm>
            <a:off x="3430325" y="3289851"/>
            <a:ext cx="1606164" cy="725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Github public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4E7ED-73FC-A391-F268-8B6F506D0BE1}"/>
              </a:ext>
            </a:extLst>
          </p:cNvPr>
          <p:cNvSpPr txBox="1"/>
          <p:nvPr/>
        </p:nvSpPr>
        <p:spPr>
          <a:xfrm>
            <a:off x="3393882" y="2920519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Step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FA8028-03F6-EFA1-C4AB-68B8D2AD449A}"/>
              </a:ext>
            </a:extLst>
          </p:cNvPr>
          <p:cNvSpPr/>
          <p:nvPr/>
        </p:nvSpPr>
        <p:spPr>
          <a:xfrm>
            <a:off x="5634162" y="3289851"/>
            <a:ext cx="1606164" cy="725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Run the Setuptools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6170C-F881-CE1F-6ECA-3BDAEB2212F3}"/>
              </a:ext>
            </a:extLst>
          </p:cNvPr>
          <p:cNvSpPr txBox="1"/>
          <p:nvPr/>
        </p:nvSpPr>
        <p:spPr>
          <a:xfrm>
            <a:off x="5597719" y="2920519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Step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9A39F7-3965-473B-A185-01042F4E11BF}"/>
              </a:ext>
            </a:extLst>
          </p:cNvPr>
          <p:cNvSpPr/>
          <p:nvPr/>
        </p:nvSpPr>
        <p:spPr>
          <a:xfrm>
            <a:off x="7639216" y="3289851"/>
            <a:ext cx="1606164" cy="725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Upload to testPyPI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0BB20-4E49-7014-BD70-4DEEFF1D9A24}"/>
              </a:ext>
            </a:extLst>
          </p:cNvPr>
          <p:cNvSpPr txBox="1"/>
          <p:nvPr/>
        </p:nvSpPr>
        <p:spPr>
          <a:xfrm>
            <a:off x="7602773" y="2920519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Step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66927-7998-F5F5-DEC9-142FF874EB06}"/>
              </a:ext>
            </a:extLst>
          </p:cNvPr>
          <p:cNvSpPr/>
          <p:nvPr/>
        </p:nvSpPr>
        <p:spPr>
          <a:xfrm>
            <a:off x="9747636" y="3289851"/>
            <a:ext cx="1606164" cy="725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Upload to PyPI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F07FB8-3355-EAFB-717F-5EAFC7E3DF97}"/>
              </a:ext>
            </a:extLst>
          </p:cNvPr>
          <p:cNvSpPr txBox="1"/>
          <p:nvPr/>
        </p:nvSpPr>
        <p:spPr>
          <a:xfrm>
            <a:off x="9711193" y="2920519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Step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D59AEC-116B-F0BD-E822-887B61A5BF5B}"/>
              </a:ext>
            </a:extLst>
          </p:cNvPr>
          <p:cNvSpPr/>
          <p:nvPr/>
        </p:nvSpPr>
        <p:spPr>
          <a:xfrm>
            <a:off x="324679" y="3289851"/>
            <a:ext cx="1606164" cy="1449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Create userAccounts in testPyPI and PyPI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9E7D66-416D-8562-92DC-FB0A58C36E8A}"/>
              </a:ext>
            </a:extLst>
          </p:cNvPr>
          <p:cNvSpPr txBox="1"/>
          <p:nvPr/>
        </p:nvSpPr>
        <p:spPr>
          <a:xfrm>
            <a:off x="288236" y="2920519"/>
            <a:ext cx="199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Step 0 </a:t>
            </a:r>
            <a:r>
              <a:rPr lang="en-JP" sz="1200" dirty="0"/>
              <a:t>(one time process)</a:t>
            </a:r>
            <a:endParaRPr lang="en-JP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B33E56-69AD-CDDB-CC35-B1A1900D0D78}"/>
              </a:ext>
            </a:extLst>
          </p:cNvPr>
          <p:cNvSpPr txBox="1"/>
          <p:nvPr/>
        </p:nvSpPr>
        <p:spPr>
          <a:xfrm>
            <a:off x="395830" y="4738977"/>
            <a:ext cx="1463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* Use Github accounts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6B63E7-36A7-D134-7FD6-20389F05617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036489" y="3652630"/>
            <a:ext cx="597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DD7FD1-B4BB-D150-5FCB-0BB0577866D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240326" y="3652630"/>
            <a:ext cx="398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2C6124-A5FB-5821-E175-56B1208222B3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9245380" y="3652630"/>
            <a:ext cx="502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C22549-1CD9-EC8F-E6B0-06C1CA927FBF}"/>
              </a:ext>
            </a:extLst>
          </p:cNvPr>
          <p:cNvCxnSpPr>
            <a:stCxn id="8" idx="2"/>
          </p:cNvCxnSpPr>
          <p:nvPr/>
        </p:nvCxnSpPr>
        <p:spPr>
          <a:xfrm>
            <a:off x="8442298" y="4015408"/>
            <a:ext cx="9939" cy="31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A8E5B0-A1F9-70EF-72A1-3A79F62190D2}"/>
              </a:ext>
            </a:extLst>
          </p:cNvPr>
          <p:cNvSpPr txBox="1"/>
          <p:nvPr/>
        </p:nvSpPr>
        <p:spPr>
          <a:xfrm>
            <a:off x="7728668" y="4333461"/>
            <a:ext cx="157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test the installation and usage of packages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CCE6DD-C25A-60D2-CCE7-D18B352CDE22}"/>
              </a:ext>
            </a:extLst>
          </p:cNvPr>
          <p:cNvCxnSpPr/>
          <p:nvPr/>
        </p:nvCxnSpPr>
        <p:spPr>
          <a:xfrm>
            <a:off x="10552206" y="4015408"/>
            <a:ext cx="9939" cy="31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31CAC5F-7556-7FF7-11D0-2081D328241E}"/>
              </a:ext>
            </a:extLst>
          </p:cNvPr>
          <p:cNvSpPr txBox="1"/>
          <p:nvPr/>
        </p:nvSpPr>
        <p:spPr>
          <a:xfrm>
            <a:off x="9838576" y="4333461"/>
            <a:ext cx="157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test the installation and usage of packages</a:t>
            </a:r>
          </a:p>
        </p:txBody>
      </p:sp>
    </p:spTree>
    <p:extLst>
      <p:ext uri="{BB962C8B-B14F-4D97-AF65-F5344CB8AC3E}">
        <p14:creationId xmlns:p14="http://schemas.microsoft.com/office/powerpoint/2010/main" val="151076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5C6C-9F08-F529-E4C2-55F0ACC8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Step 1: Github public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F387-39C5-8194-6F46-CF6F344C8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42" y="1889236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JP" dirty="0"/>
              <a:t>Let the public repository name is: studentGHrepo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8AF96-7DD0-3CCB-462B-DB2C0195C67D}"/>
              </a:ext>
            </a:extLst>
          </p:cNvPr>
          <p:cNvSpPr txBox="1"/>
          <p:nvPr/>
        </p:nvSpPr>
        <p:spPr>
          <a:xfrm>
            <a:off x="9003030" y="1975189"/>
            <a:ext cx="16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studentGHrepo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37DC24C-3A17-F951-C035-9B7060839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1936851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39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5C6C-9F08-F529-E4C2-55F0ACC8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Step 1: Github public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F387-39C5-8194-6F46-CF6F344C8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42" y="1889236"/>
            <a:ext cx="793788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JP" dirty="0"/>
              <a:t>Let the public repository name is: studentGHrepo</a:t>
            </a:r>
          </a:p>
          <a:p>
            <a:pPr marL="514350" indent="-514350">
              <a:buFont typeface="+mj-lt"/>
              <a:buAutoNum type="arabicPeriod"/>
            </a:pPr>
            <a:endParaRPr lang="en-JP" dirty="0"/>
          </a:p>
          <a:p>
            <a:pPr marL="514350" indent="-514350">
              <a:buFont typeface="+mj-lt"/>
              <a:buAutoNum type="arabicPeriod"/>
            </a:pPr>
            <a:r>
              <a:rPr lang="en-JP" dirty="0"/>
              <a:t>Create another sub-folder/package with repository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32268A-FD95-2B05-86CC-D019B6B39057}"/>
              </a:ext>
            </a:extLst>
          </p:cNvPr>
          <p:cNvSpPr txBox="1"/>
          <p:nvPr/>
        </p:nvSpPr>
        <p:spPr>
          <a:xfrm>
            <a:off x="9003030" y="1975189"/>
            <a:ext cx="16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studentGHrepo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322A7E7-98E1-142F-9CCB-C901D4F3A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1936851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CB89B2-E2E1-FD65-9957-4B3D0B35AE0A}"/>
              </a:ext>
            </a:extLst>
          </p:cNvPr>
          <p:cNvSpPr txBox="1"/>
          <p:nvPr/>
        </p:nvSpPr>
        <p:spPr>
          <a:xfrm>
            <a:off x="9206865" y="2997549"/>
            <a:ext cx="16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studentGHrepo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CFE609B6-B98F-0532-F835-F84C1BA0A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195" y="2959211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52AE2E-39FC-9572-D36E-12B2A68E74DE}"/>
              </a:ext>
            </a:extLst>
          </p:cNvPr>
          <p:cNvCxnSpPr>
            <a:cxnSpLocks/>
          </p:cNvCxnSpPr>
          <p:nvPr/>
        </p:nvCxnSpPr>
        <p:spPr>
          <a:xfrm>
            <a:off x="8685475" y="2250220"/>
            <a:ext cx="56860" cy="383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AA9BEB-3B16-A155-B927-59267BF558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697277" y="3163046"/>
            <a:ext cx="101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E17DF95-AAC2-DF89-2A22-C415B2770352}"/>
              </a:ext>
            </a:extLst>
          </p:cNvPr>
          <p:cNvSpPr txBox="1"/>
          <p:nvPr/>
        </p:nvSpPr>
        <p:spPr>
          <a:xfrm>
            <a:off x="10225377" y="2589879"/>
            <a:ext cx="1407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FF0000"/>
                </a:solidFill>
              </a:rPr>
              <a:t>This is the directory for pip install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414914-2AEA-34CA-8530-CE29129CB02B}"/>
              </a:ext>
            </a:extLst>
          </p:cNvPr>
          <p:cNvCxnSpPr>
            <a:stCxn id="31" idx="1"/>
          </p:cNvCxnSpPr>
          <p:nvPr/>
        </p:nvCxnSpPr>
        <p:spPr>
          <a:xfrm flipH="1">
            <a:off x="10022313" y="2805323"/>
            <a:ext cx="203064" cy="2956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087CE2-C725-3735-EBCF-397A6209625D}"/>
              </a:ext>
            </a:extLst>
          </p:cNvPr>
          <p:cNvSpPr txBox="1"/>
          <p:nvPr/>
        </p:nvSpPr>
        <p:spPr>
          <a:xfrm>
            <a:off x="1359673" y="4102873"/>
            <a:ext cx="367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some people use the word: </a:t>
            </a:r>
            <a:r>
              <a:rPr lang="en-JP" i="1" dirty="0"/>
              <a:t>src</a:t>
            </a:r>
            <a:r>
              <a:rPr lang="en-JP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393361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5C6C-9F08-F529-E4C2-55F0ACC8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Step 1: Github public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F387-39C5-8194-6F46-CF6F344C8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42" y="1889236"/>
            <a:ext cx="793788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JP" dirty="0"/>
              <a:t>Let the public repository name is: studentGHrepo</a:t>
            </a:r>
          </a:p>
          <a:p>
            <a:pPr marL="514350" indent="-514350">
              <a:buFont typeface="+mj-lt"/>
              <a:buAutoNum type="arabicPeriod"/>
            </a:pPr>
            <a:endParaRPr lang="en-JP" dirty="0"/>
          </a:p>
          <a:p>
            <a:pPr marL="514350" indent="-514350">
              <a:buFont typeface="+mj-lt"/>
              <a:buAutoNum type="arabicPeriod"/>
            </a:pPr>
            <a:r>
              <a:rPr lang="en-JP" dirty="0"/>
              <a:t>Create another sub-folder/package with repository name</a:t>
            </a:r>
          </a:p>
          <a:p>
            <a:pPr marL="514350" indent="-514350">
              <a:buFont typeface="+mj-lt"/>
              <a:buAutoNum type="arabicPeriod"/>
            </a:pPr>
            <a:endParaRPr lang="en-JP" dirty="0"/>
          </a:p>
          <a:p>
            <a:pPr marL="514350" indent="-514350">
              <a:buFont typeface="+mj-lt"/>
              <a:buAutoNum type="arabicPeriod"/>
            </a:pPr>
            <a:r>
              <a:rPr lang="en-JP" dirty="0"/>
              <a:t>Put your source code and other files in this folder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770B9-E43B-492F-6220-F7228D953E15}"/>
              </a:ext>
            </a:extLst>
          </p:cNvPr>
          <p:cNvSpPr txBox="1"/>
          <p:nvPr/>
        </p:nvSpPr>
        <p:spPr>
          <a:xfrm>
            <a:off x="9003030" y="1975189"/>
            <a:ext cx="16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studentGHrepo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351266-7095-E0F1-88F0-344346DEE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1936851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A6B63D-F565-1AE7-E3EF-1C8AD61CAA93}"/>
              </a:ext>
            </a:extLst>
          </p:cNvPr>
          <p:cNvSpPr txBox="1"/>
          <p:nvPr/>
        </p:nvSpPr>
        <p:spPr>
          <a:xfrm>
            <a:off x="9206865" y="2997549"/>
            <a:ext cx="16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studentGHrepo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0382001-4BA3-A985-A0BF-17A94F171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195" y="2959211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170628-4523-2A5F-319E-E334905C59FE}"/>
              </a:ext>
            </a:extLst>
          </p:cNvPr>
          <p:cNvCxnSpPr>
            <a:cxnSpLocks/>
          </p:cNvCxnSpPr>
          <p:nvPr/>
        </p:nvCxnSpPr>
        <p:spPr>
          <a:xfrm>
            <a:off x="8685475" y="2250220"/>
            <a:ext cx="56860" cy="383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56BCC3-6700-B05F-F939-2EF736441E62}"/>
              </a:ext>
            </a:extLst>
          </p:cNvPr>
          <p:cNvSpPr txBox="1"/>
          <p:nvPr/>
        </p:nvSpPr>
        <p:spPr>
          <a:xfrm>
            <a:off x="9443874" y="3545858"/>
            <a:ext cx="12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__init__.py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44885-D4F3-49CA-9513-873D0CC88A52}"/>
              </a:ext>
            </a:extLst>
          </p:cNvPr>
          <p:cNvSpPr txBox="1"/>
          <p:nvPr/>
        </p:nvSpPr>
        <p:spPr>
          <a:xfrm>
            <a:off x="9443874" y="3959381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run.py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0F3E9E1-7AE7-1AC5-E1E5-FAC44032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204" y="4328713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63BD4C-CC03-4F4A-7289-5914C1149BE1}"/>
              </a:ext>
            </a:extLst>
          </p:cNvPr>
          <p:cNvSpPr txBox="1"/>
          <p:nvPr/>
        </p:nvSpPr>
        <p:spPr>
          <a:xfrm>
            <a:off x="9498680" y="4328713"/>
            <a:ext cx="127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subPackage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FAF5E1-6BB3-A64B-BE1D-39AE84646C32}"/>
              </a:ext>
            </a:extLst>
          </p:cNvPr>
          <p:cNvSpPr txBox="1"/>
          <p:nvPr/>
        </p:nvSpPr>
        <p:spPr>
          <a:xfrm>
            <a:off x="9738817" y="4866150"/>
            <a:ext cx="12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__init__.py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6ADC4-8900-371E-0867-99022653411D}"/>
              </a:ext>
            </a:extLst>
          </p:cNvPr>
          <p:cNvSpPr txBox="1"/>
          <p:nvPr/>
        </p:nvSpPr>
        <p:spPr>
          <a:xfrm>
            <a:off x="9738817" y="5279673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similarity.py</a:t>
            </a:r>
          </a:p>
        </p:txBody>
      </p:sp>
      <p:pic>
        <p:nvPicPr>
          <p:cNvPr id="4098" name="Picture 2" descr="Free File SVG, PNG Icon, Symbol. Download Image.">
            <a:extLst>
              <a:ext uri="{FF2B5EF4-FFF2-40B4-BE49-F238E27FC236}">
                <a16:creationId xmlns:a16="http://schemas.microsoft.com/office/drawing/2014/main" id="{6D4BD35E-DCAC-3D62-20AD-E568D25B5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642" y="3507520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ree File SVG, PNG Icon, Symbol. Download Image.">
            <a:extLst>
              <a:ext uri="{FF2B5EF4-FFF2-40B4-BE49-F238E27FC236}">
                <a16:creationId xmlns:a16="http://schemas.microsoft.com/office/drawing/2014/main" id="{3726F73B-CFE9-E054-D535-47AA08B29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398" y="3956039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ree File SVG, PNG Icon, Symbol. Download Image.">
            <a:extLst>
              <a:ext uri="{FF2B5EF4-FFF2-40B4-BE49-F238E27FC236}">
                <a16:creationId xmlns:a16="http://schemas.microsoft.com/office/drawing/2014/main" id="{A9E0A928-0F1D-A7BD-035A-16E24339F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039" y="4827812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Free File SVG, PNG Icon, Symbol. Download Image.">
            <a:extLst>
              <a:ext uri="{FF2B5EF4-FFF2-40B4-BE49-F238E27FC236}">
                <a16:creationId xmlns:a16="http://schemas.microsoft.com/office/drawing/2014/main" id="{EBA28552-B8EE-72FB-A5EF-C2FF11BB9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661" y="5241335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829F9F-ACD2-C886-7551-3680CEB40769}"/>
              </a:ext>
            </a:extLst>
          </p:cNvPr>
          <p:cNvCxnSpPr>
            <a:cxnSpLocks/>
          </p:cNvCxnSpPr>
          <p:nvPr/>
        </p:nvCxnSpPr>
        <p:spPr>
          <a:xfrm>
            <a:off x="8893080" y="3294039"/>
            <a:ext cx="71562" cy="278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B45FFB-7688-9536-50CE-2C0B8EDB584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697277" y="3163046"/>
            <a:ext cx="101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17614B-BD53-5776-7754-CE2E6024D584}"/>
              </a:ext>
            </a:extLst>
          </p:cNvPr>
          <p:cNvCxnSpPr>
            <a:cxnSpLocks/>
          </p:cNvCxnSpPr>
          <p:nvPr/>
        </p:nvCxnSpPr>
        <p:spPr>
          <a:xfrm>
            <a:off x="9175683" y="4660394"/>
            <a:ext cx="0" cy="106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75256F0-B398-113D-5CD6-D017D669A5F7}"/>
              </a:ext>
            </a:extLst>
          </p:cNvPr>
          <p:cNvCxnSpPr>
            <a:stCxn id="4098" idx="1"/>
            <a:endCxn id="4098" idx="1"/>
          </p:cNvCxnSpPr>
          <p:nvPr/>
        </p:nvCxnSpPr>
        <p:spPr>
          <a:xfrm>
            <a:off x="8964642" y="37113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2400B3-09E6-1E63-44F9-47B175691EBB}"/>
              </a:ext>
            </a:extLst>
          </p:cNvPr>
          <p:cNvSpPr txBox="1"/>
          <p:nvPr/>
        </p:nvSpPr>
        <p:spPr>
          <a:xfrm>
            <a:off x="10225377" y="2589879"/>
            <a:ext cx="1407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FF0000"/>
                </a:solidFill>
              </a:rPr>
              <a:t>This is the directory for pip install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2DCC20-494F-E07B-B0FE-F8862035E84A}"/>
              </a:ext>
            </a:extLst>
          </p:cNvPr>
          <p:cNvCxnSpPr>
            <a:stCxn id="33" idx="1"/>
          </p:cNvCxnSpPr>
          <p:nvPr/>
        </p:nvCxnSpPr>
        <p:spPr>
          <a:xfrm flipH="1">
            <a:off x="10022313" y="2805323"/>
            <a:ext cx="203064" cy="2956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59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5C6C-9F08-F529-E4C2-55F0ACC8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Step 1: Github public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F387-39C5-8194-6F46-CF6F344C8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42" y="1889236"/>
            <a:ext cx="7937886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JP" dirty="0"/>
              <a:t>Let the public repository name is: studentGHrepo</a:t>
            </a:r>
          </a:p>
          <a:p>
            <a:pPr marL="514350" indent="-514350">
              <a:buFont typeface="+mj-lt"/>
              <a:buAutoNum type="arabicPeriod"/>
            </a:pPr>
            <a:endParaRPr lang="en-JP" dirty="0"/>
          </a:p>
          <a:p>
            <a:pPr marL="514350" indent="-514350">
              <a:buFont typeface="+mj-lt"/>
              <a:buAutoNum type="arabicPeriod"/>
            </a:pPr>
            <a:r>
              <a:rPr lang="en-JP" dirty="0"/>
              <a:t>Create another sub-folder/package with repository name</a:t>
            </a:r>
          </a:p>
          <a:p>
            <a:pPr marL="514350" indent="-514350">
              <a:buFont typeface="+mj-lt"/>
              <a:buAutoNum type="arabicPeriod"/>
            </a:pPr>
            <a:endParaRPr lang="en-JP" dirty="0"/>
          </a:p>
          <a:p>
            <a:pPr marL="514350" indent="-514350">
              <a:buFont typeface="+mj-lt"/>
              <a:buAutoNum type="arabicPeriod"/>
            </a:pPr>
            <a:r>
              <a:rPr lang="en-JP" dirty="0"/>
              <a:t>Put your source code and other files in this folder</a:t>
            </a:r>
          </a:p>
          <a:p>
            <a:pPr marL="514350" indent="-514350">
              <a:buFont typeface="+mj-lt"/>
              <a:buAutoNum type="arabicPeriod"/>
            </a:pPr>
            <a:endParaRPr lang="en-JP" dirty="0"/>
          </a:p>
          <a:p>
            <a:pPr marL="514350" indent="-514350">
              <a:buFont typeface="+mj-lt"/>
              <a:buAutoNum type="arabicPeriod"/>
            </a:pPr>
            <a:endParaRPr lang="en-JP" dirty="0"/>
          </a:p>
          <a:p>
            <a:pPr marL="514350" indent="-514350">
              <a:buFont typeface="+mj-lt"/>
              <a:buAutoNum type="arabicPeriod"/>
            </a:pPr>
            <a:r>
              <a:rPr lang="en-JP" dirty="0"/>
              <a:t>You can create additional folders and files in the GitHub main repository.</a:t>
            </a:r>
          </a:p>
          <a:p>
            <a:pPr marL="457200" lvl="1" indent="0">
              <a:buNone/>
            </a:pPr>
            <a:endParaRPr lang="en-JP" dirty="0"/>
          </a:p>
          <a:p>
            <a:pPr marL="514350" indent="-514350">
              <a:buFont typeface="+mj-lt"/>
              <a:buAutoNum type="arabicPeriod"/>
            </a:pPr>
            <a:endParaRPr lang="en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770B9-E43B-492F-6220-F7228D953E15}"/>
              </a:ext>
            </a:extLst>
          </p:cNvPr>
          <p:cNvSpPr txBox="1"/>
          <p:nvPr/>
        </p:nvSpPr>
        <p:spPr>
          <a:xfrm>
            <a:off x="9003030" y="1975189"/>
            <a:ext cx="16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studentGHrepo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351266-7095-E0F1-88F0-344346DEE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1936851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A6B63D-F565-1AE7-E3EF-1C8AD61CAA93}"/>
              </a:ext>
            </a:extLst>
          </p:cNvPr>
          <p:cNvSpPr txBox="1"/>
          <p:nvPr/>
        </p:nvSpPr>
        <p:spPr>
          <a:xfrm>
            <a:off x="9206865" y="2997549"/>
            <a:ext cx="16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studentGHrepo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0382001-4BA3-A985-A0BF-17A94F171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195" y="2959211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170628-4523-2A5F-319E-E334905C59FE}"/>
              </a:ext>
            </a:extLst>
          </p:cNvPr>
          <p:cNvCxnSpPr>
            <a:cxnSpLocks/>
          </p:cNvCxnSpPr>
          <p:nvPr/>
        </p:nvCxnSpPr>
        <p:spPr>
          <a:xfrm>
            <a:off x="8685475" y="2250220"/>
            <a:ext cx="56860" cy="383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56BCC3-6700-B05F-F939-2EF736441E62}"/>
              </a:ext>
            </a:extLst>
          </p:cNvPr>
          <p:cNvSpPr txBox="1"/>
          <p:nvPr/>
        </p:nvSpPr>
        <p:spPr>
          <a:xfrm>
            <a:off x="9443874" y="3545858"/>
            <a:ext cx="12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__init__.py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44885-D4F3-49CA-9513-873D0CC88A52}"/>
              </a:ext>
            </a:extLst>
          </p:cNvPr>
          <p:cNvSpPr txBox="1"/>
          <p:nvPr/>
        </p:nvSpPr>
        <p:spPr>
          <a:xfrm>
            <a:off x="9443874" y="3959381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run.py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0F3E9E1-7AE7-1AC5-E1E5-FAC44032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204" y="4328713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63BD4C-CC03-4F4A-7289-5914C1149BE1}"/>
              </a:ext>
            </a:extLst>
          </p:cNvPr>
          <p:cNvSpPr txBox="1"/>
          <p:nvPr/>
        </p:nvSpPr>
        <p:spPr>
          <a:xfrm>
            <a:off x="9498680" y="4328713"/>
            <a:ext cx="127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subPackage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FAF5E1-6BB3-A64B-BE1D-39AE84646C32}"/>
              </a:ext>
            </a:extLst>
          </p:cNvPr>
          <p:cNvSpPr txBox="1"/>
          <p:nvPr/>
        </p:nvSpPr>
        <p:spPr>
          <a:xfrm>
            <a:off x="9738817" y="4866150"/>
            <a:ext cx="12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__init__.py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6ADC4-8900-371E-0867-99022653411D}"/>
              </a:ext>
            </a:extLst>
          </p:cNvPr>
          <p:cNvSpPr txBox="1"/>
          <p:nvPr/>
        </p:nvSpPr>
        <p:spPr>
          <a:xfrm>
            <a:off x="9738817" y="5279673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similarity.py</a:t>
            </a:r>
          </a:p>
        </p:txBody>
      </p:sp>
      <p:pic>
        <p:nvPicPr>
          <p:cNvPr id="4098" name="Picture 2" descr="Free File SVG, PNG Icon, Symbol. Download Image.">
            <a:extLst>
              <a:ext uri="{FF2B5EF4-FFF2-40B4-BE49-F238E27FC236}">
                <a16:creationId xmlns:a16="http://schemas.microsoft.com/office/drawing/2014/main" id="{6D4BD35E-DCAC-3D62-20AD-E568D25B5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642" y="3507520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ree File SVG, PNG Icon, Symbol. Download Image.">
            <a:extLst>
              <a:ext uri="{FF2B5EF4-FFF2-40B4-BE49-F238E27FC236}">
                <a16:creationId xmlns:a16="http://schemas.microsoft.com/office/drawing/2014/main" id="{3726F73B-CFE9-E054-D535-47AA08B29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398" y="3956039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ree File SVG, PNG Icon, Symbol. Download Image.">
            <a:extLst>
              <a:ext uri="{FF2B5EF4-FFF2-40B4-BE49-F238E27FC236}">
                <a16:creationId xmlns:a16="http://schemas.microsoft.com/office/drawing/2014/main" id="{A9E0A928-0F1D-A7BD-035A-16E24339F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039" y="4827812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Free File SVG, PNG Icon, Symbol. Download Image.">
            <a:extLst>
              <a:ext uri="{FF2B5EF4-FFF2-40B4-BE49-F238E27FC236}">
                <a16:creationId xmlns:a16="http://schemas.microsoft.com/office/drawing/2014/main" id="{EBA28552-B8EE-72FB-A5EF-C2FF11BB9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661" y="5241335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829F9F-ACD2-C886-7551-3680CEB40769}"/>
              </a:ext>
            </a:extLst>
          </p:cNvPr>
          <p:cNvCxnSpPr>
            <a:cxnSpLocks/>
          </p:cNvCxnSpPr>
          <p:nvPr/>
        </p:nvCxnSpPr>
        <p:spPr>
          <a:xfrm>
            <a:off x="8893080" y="3294039"/>
            <a:ext cx="71562" cy="256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B45FFB-7688-9536-50CE-2C0B8EDB584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697277" y="3163046"/>
            <a:ext cx="101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17614B-BD53-5776-7754-CE2E6024D584}"/>
              </a:ext>
            </a:extLst>
          </p:cNvPr>
          <p:cNvCxnSpPr>
            <a:cxnSpLocks/>
          </p:cNvCxnSpPr>
          <p:nvPr/>
        </p:nvCxnSpPr>
        <p:spPr>
          <a:xfrm>
            <a:off x="9175683" y="4660394"/>
            <a:ext cx="0" cy="106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75256F0-B398-113D-5CD6-D017D669A5F7}"/>
              </a:ext>
            </a:extLst>
          </p:cNvPr>
          <p:cNvCxnSpPr>
            <a:stCxn id="4098" idx="1"/>
            <a:endCxn id="4098" idx="1"/>
          </p:cNvCxnSpPr>
          <p:nvPr/>
        </p:nvCxnSpPr>
        <p:spPr>
          <a:xfrm>
            <a:off x="8964642" y="37113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2400B3-09E6-1E63-44F9-47B175691EBB}"/>
              </a:ext>
            </a:extLst>
          </p:cNvPr>
          <p:cNvSpPr txBox="1"/>
          <p:nvPr/>
        </p:nvSpPr>
        <p:spPr>
          <a:xfrm>
            <a:off x="10225377" y="2589879"/>
            <a:ext cx="1407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dirty="0">
                <a:solidFill>
                  <a:srgbClr val="FF0000"/>
                </a:solidFill>
              </a:rPr>
              <a:t>This is the directory for pip install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2DCC20-494F-E07B-B0FE-F8862035E84A}"/>
              </a:ext>
            </a:extLst>
          </p:cNvPr>
          <p:cNvCxnSpPr>
            <a:stCxn id="33" idx="1"/>
          </p:cNvCxnSpPr>
          <p:nvPr/>
        </p:nvCxnSpPr>
        <p:spPr>
          <a:xfrm flipH="1">
            <a:off x="10022313" y="2805323"/>
            <a:ext cx="203064" cy="2956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>
            <a:extLst>
              <a:ext uri="{FF2B5EF4-FFF2-40B4-BE49-F238E27FC236}">
                <a16:creationId xmlns:a16="http://schemas.microsoft.com/office/drawing/2014/main" id="{E693D135-DC87-922A-02AE-EB2EFFCFE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69" y="5747705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20EDF5-7B24-840D-86B2-718C28555D99}"/>
              </a:ext>
            </a:extLst>
          </p:cNvPr>
          <p:cNvSpPr txBox="1"/>
          <p:nvPr/>
        </p:nvSpPr>
        <p:spPr>
          <a:xfrm>
            <a:off x="9240039" y="5778772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notebooks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6AEBAF-A923-330A-6B20-7CAD9068ADB7}"/>
              </a:ext>
            </a:extLst>
          </p:cNvPr>
          <p:cNvCxnSpPr>
            <a:cxnSpLocks/>
          </p:cNvCxnSpPr>
          <p:nvPr/>
        </p:nvCxnSpPr>
        <p:spPr>
          <a:xfrm>
            <a:off x="8973865" y="6082748"/>
            <a:ext cx="6748" cy="618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38C55B-EA52-2F9B-EBFA-E40BB4ABEA8C}"/>
              </a:ext>
            </a:extLst>
          </p:cNvPr>
          <p:cNvSpPr txBox="1"/>
          <p:nvPr/>
        </p:nvSpPr>
        <p:spPr>
          <a:xfrm>
            <a:off x="9764876" y="6093205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test.ipynb</a:t>
            </a:r>
          </a:p>
        </p:txBody>
      </p:sp>
      <p:pic>
        <p:nvPicPr>
          <p:cNvPr id="26" name="Picture 2" descr="Free File SVG, PNG Icon, Symbol. Download Image.">
            <a:extLst>
              <a:ext uri="{FF2B5EF4-FFF2-40B4-BE49-F238E27FC236}">
                <a16:creationId xmlns:a16="http://schemas.microsoft.com/office/drawing/2014/main" id="{F6515B01-C81D-AC59-7FE9-69A8F7A7F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644" y="6054867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28D699-868D-BCC1-954B-86E3012230EF}"/>
              </a:ext>
            </a:extLst>
          </p:cNvPr>
          <p:cNvCxnSpPr>
            <a:stCxn id="26" idx="1"/>
            <a:endCxn id="26" idx="1"/>
          </p:cNvCxnSpPr>
          <p:nvPr/>
        </p:nvCxnSpPr>
        <p:spPr>
          <a:xfrm>
            <a:off x="9285644" y="6258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3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696</Words>
  <Application>Microsoft Macintosh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Preparing your own PYPI repository</vt:lpstr>
      <vt:lpstr>Today’s Class</vt:lpstr>
      <vt:lpstr>Outline</vt:lpstr>
      <vt:lpstr>Overview of PyPI system</vt:lpstr>
      <vt:lpstr>Upload progress</vt:lpstr>
      <vt:lpstr>Step 1: Github public repository</vt:lpstr>
      <vt:lpstr>Step 1: Github public repository</vt:lpstr>
      <vt:lpstr>Step 1: Github public repository</vt:lpstr>
      <vt:lpstr>Step 1: Github public repository</vt:lpstr>
      <vt:lpstr>Step 1: Github public repository</vt:lpstr>
      <vt:lpstr>PowerPoint Presentation</vt:lpstr>
      <vt:lpstr>Step 1: Github public repository</vt:lpstr>
      <vt:lpstr>Step 2: Running the setup tools</vt:lpstr>
      <vt:lpstr>Step 3: Upload to testPyPI</vt:lpstr>
      <vt:lpstr>Step 4: Upload to PyPI </vt:lpstr>
      <vt:lpstr>Speed Up the Installation with Shell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Kiran Rage</dc:creator>
  <cp:lastModifiedBy>Uday Kiran Rage</cp:lastModifiedBy>
  <cp:revision>1</cp:revision>
  <dcterms:created xsi:type="dcterms:W3CDTF">2023-07-26T10:08:16Z</dcterms:created>
  <dcterms:modified xsi:type="dcterms:W3CDTF">2023-07-26T11:23:21Z</dcterms:modified>
</cp:coreProperties>
</file>