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0"/>
  </p:notesMasterIdLst>
  <p:handoutMasterIdLst>
    <p:handoutMasterId r:id="rId21"/>
  </p:handoutMasterIdLst>
  <p:sldIdLst>
    <p:sldId id="256" r:id="rId5"/>
    <p:sldId id="267" r:id="rId6"/>
    <p:sldId id="287" r:id="rId7"/>
    <p:sldId id="266" r:id="rId8"/>
    <p:sldId id="263" r:id="rId9"/>
    <p:sldId id="288" r:id="rId10"/>
    <p:sldId id="273" r:id="rId11"/>
    <p:sldId id="284" r:id="rId12"/>
    <p:sldId id="277" r:id="rId13"/>
    <p:sldId id="285" r:id="rId14"/>
    <p:sldId id="283" r:id="rId15"/>
    <p:sldId id="282" r:id="rId16"/>
    <p:sldId id="275" r:id="rId17"/>
    <p:sldId id="286"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25" autoAdjust="0"/>
    <p:restoredTop sz="94580" autoAdjust="0"/>
  </p:normalViewPr>
  <p:slideViewPr>
    <p:cSldViewPr snapToGrid="0">
      <p:cViewPr varScale="1">
        <p:scale>
          <a:sx n="51" d="100"/>
          <a:sy n="51" d="100"/>
        </p:scale>
        <p:origin x="224" y="139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1/10/23</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1/10/23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2</a:t>
            </a:fld>
            <a:endParaRPr lang="en-US" dirty="0"/>
          </a:p>
        </p:txBody>
      </p:sp>
    </p:spTree>
    <p:extLst>
      <p:ext uri="{BB962C8B-B14F-4D97-AF65-F5344CB8AC3E}">
        <p14:creationId xmlns:p14="http://schemas.microsoft.com/office/powerpoint/2010/main" val="2639431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3555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B926107-51B9-44DD-8581-AA5E8B601C63}"/>
              </a:ext>
            </a:extLst>
          </p:cNvPr>
          <p:cNvSpPr>
            <a:spLocks noGrp="1"/>
          </p:cNvSpPr>
          <p:nvPr>
            <p:ph type="title"/>
          </p:nvPr>
        </p:nvSpPr>
        <p:spPr>
          <a:xfrm>
            <a:off x="647698" y="484494"/>
            <a:ext cx="5800867" cy="1569493"/>
          </a:xfrm>
        </p:spPr>
        <p:txBody>
          <a:bodyPr anchor="b">
            <a:normAutofit/>
          </a:bodyPr>
          <a:lstStyle>
            <a:lvl1pPr>
              <a:defRPr>
                <a:solidFill>
                  <a:schemeClr val="accent1"/>
                </a:solidFill>
              </a:defRPr>
            </a:lvl1pPr>
          </a:lstStyle>
          <a:p>
            <a:endParaRPr lang="en-US" dirty="0"/>
          </a:p>
        </p:txBody>
      </p:sp>
      <p:sp>
        <p:nvSpPr>
          <p:cNvPr id="4" name="Content Placeholder 2">
            <a:extLst>
              <a:ext uri="{FF2B5EF4-FFF2-40B4-BE49-F238E27FC236}">
                <a16:creationId xmlns:a16="http://schemas.microsoft.com/office/drawing/2014/main" id="{CD144A4B-34B7-47EC-888B-0D20760065AA}"/>
              </a:ext>
            </a:extLst>
          </p:cNvPr>
          <p:cNvSpPr>
            <a:spLocks noGrp="1"/>
          </p:cNvSpPr>
          <p:nvPr>
            <p:ph idx="1"/>
          </p:nvPr>
        </p:nvSpPr>
        <p:spPr>
          <a:xfrm>
            <a:off x="647702" y="2156346"/>
            <a:ext cx="5800866" cy="3963937"/>
          </a:xfrm>
        </p:spPr>
        <p:txBody>
          <a:bodyPr>
            <a:normAutofit/>
          </a:bodyPr>
          <a:lstStyle>
            <a:lvl1pPr marL="0" indent="0">
              <a:buNone/>
              <a:defRPr/>
            </a:lvl1pPr>
          </a:lstStyle>
          <a:p>
            <a:endParaRPr lang="en-US" dirty="0"/>
          </a:p>
        </p:txBody>
      </p:sp>
      <p:sp>
        <p:nvSpPr>
          <p:cNvPr id="9" name="Footer Placeholder 4">
            <a:extLst>
              <a:ext uri="{FF2B5EF4-FFF2-40B4-BE49-F238E27FC236}">
                <a16:creationId xmlns:a16="http://schemas.microsoft.com/office/drawing/2014/main" id="{C6A9B852-DA3F-4566-BDEB-F1F69334E1FB}"/>
              </a:ext>
            </a:extLst>
          </p:cNvPr>
          <p:cNvSpPr>
            <a:spLocks noGrp="1"/>
          </p:cNvSpPr>
          <p:nvPr>
            <p:ph type="ftr" sz="quarter" idx="11"/>
          </p:nvPr>
        </p:nvSpPr>
        <p:spPr>
          <a:xfrm>
            <a:off x="199277" y="6356350"/>
            <a:ext cx="3877423"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17" name="Picture Placeholder 12">
            <a:extLst>
              <a:ext uri="{FF2B5EF4-FFF2-40B4-BE49-F238E27FC236}">
                <a16:creationId xmlns:a16="http://schemas.microsoft.com/office/drawing/2014/main" id="{116EBB24-A127-412B-99DB-A7FBCA68A2FA}"/>
              </a:ext>
            </a:extLst>
          </p:cNvPr>
          <p:cNvSpPr>
            <a:spLocks noGrp="1"/>
          </p:cNvSpPr>
          <p:nvPr>
            <p:ph type="pic" sz="quarter" idx="13" hasCustomPrompt="1"/>
          </p:nvPr>
        </p:nvSpPr>
        <p:spPr>
          <a:xfrm>
            <a:off x="6700838" y="665163"/>
            <a:ext cx="2214562" cy="2513012"/>
          </a:xfrm>
        </p:spPr>
        <p:txBody>
          <a:bodyPr/>
          <a:lstStyle>
            <a:lvl1pPr marL="0" indent="0" algn="ctr">
              <a:buNone/>
              <a:defRPr/>
            </a:lvl1pPr>
          </a:lstStyle>
          <a:p>
            <a:r>
              <a:rPr lang="en-US" dirty="0"/>
              <a:t>Click to add photo</a:t>
            </a:r>
          </a:p>
        </p:txBody>
      </p:sp>
      <p:sp>
        <p:nvSpPr>
          <p:cNvPr id="18" name="Picture Placeholder 12">
            <a:extLst>
              <a:ext uri="{FF2B5EF4-FFF2-40B4-BE49-F238E27FC236}">
                <a16:creationId xmlns:a16="http://schemas.microsoft.com/office/drawing/2014/main" id="{63CCB0A6-D7F6-4C78-B6C0-A045E3B25B00}"/>
              </a:ext>
            </a:extLst>
          </p:cNvPr>
          <p:cNvSpPr>
            <a:spLocks noGrp="1"/>
          </p:cNvSpPr>
          <p:nvPr>
            <p:ph type="pic" sz="quarter" idx="14" hasCustomPrompt="1"/>
          </p:nvPr>
        </p:nvSpPr>
        <p:spPr>
          <a:xfrm>
            <a:off x="9329737" y="665579"/>
            <a:ext cx="2214562" cy="2513012"/>
          </a:xfrm>
        </p:spPr>
        <p:txBody>
          <a:bodyPr/>
          <a:lstStyle>
            <a:lvl1pPr marL="0" indent="0" algn="ctr">
              <a:buNone/>
              <a:defRPr/>
            </a:lvl1pPr>
          </a:lstStyle>
          <a:p>
            <a:r>
              <a:rPr lang="en-US" dirty="0"/>
              <a:t>Click to add photo</a:t>
            </a:r>
          </a:p>
        </p:txBody>
      </p:sp>
      <p:sp>
        <p:nvSpPr>
          <p:cNvPr id="19" name="Picture Placeholder 12">
            <a:extLst>
              <a:ext uri="{FF2B5EF4-FFF2-40B4-BE49-F238E27FC236}">
                <a16:creationId xmlns:a16="http://schemas.microsoft.com/office/drawing/2014/main" id="{F3038A14-3DB7-4BDC-A247-674224BFB8B1}"/>
              </a:ext>
            </a:extLst>
          </p:cNvPr>
          <p:cNvSpPr>
            <a:spLocks noGrp="1"/>
          </p:cNvSpPr>
          <p:nvPr>
            <p:ph type="pic" sz="quarter" idx="15" hasCustomPrompt="1"/>
          </p:nvPr>
        </p:nvSpPr>
        <p:spPr>
          <a:xfrm>
            <a:off x="6700854" y="3607271"/>
            <a:ext cx="2214562" cy="2513012"/>
          </a:xfrm>
        </p:spPr>
        <p:txBody>
          <a:bodyPr/>
          <a:lstStyle>
            <a:lvl1pPr marL="0" indent="0" algn="ctr">
              <a:buNone/>
              <a:defRPr/>
            </a:lvl1pPr>
          </a:lstStyle>
          <a:p>
            <a:r>
              <a:rPr lang="en-US" dirty="0"/>
              <a:t>Click to add photo</a:t>
            </a:r>
          </a:p>
        </p:txBody>
      </p:sp>
      <p:sp>
        <p:nvSpPr>
          <p:cNvPr id="20" name="Picture Placeholder 12">
            <a:extLst>
              <a:ext uri="{FF2B5EF4-FFF2-40B4-BE49-F238E27FC236}">
                <a16:creationId xmlns:a16="http://schemas.microsoft.com/office/drawing/2014/main" id="{59BCC1BB-4299-409F-9215-B3A4ECAB5238}"/>
              </a:ext>
            </a:extLst>
          </p:cNvPr>
          <p:cNvSpPr>
            <a:spLocks noGrp="1"/>
          </p:cNvSpPr>
          <p:nvPr>
            <p:ph type="pic" sz="quarter" idx="16" hasCustomPrompt="1"/>
          </p:nvPr>
        </p:nvSpPr>
        <p:spPr>
          <a:xfrm>
            <a:off x="9324845" y="3607271"/>
            <a:ext cx="2214562" cy="2513012"/>
          </a:xfrm>
        </p:spPr>
        <p:txBody>
          <a:bodyPr/>
          <a:lstStyle>
            <a:lvl1pPr marL="0" indent="0" algn="ctr">
              <a:buNone/>
              <a:defRPr/>
            </a:lvl1pPr>
          </a:lstStyle>
          <a:p>
            <a:r>
              <a:rPr lang="en-US" dirty="0"/>
              <a:t>Click to add photo</a:t>
            </a:r>
          </a:p>
        </p:txBody>
      </p:sp>
      <p:sp>
        <p:nvSpPr>
          <p:cNvPr id="10" name="Date Placeholder 3">
            <a:extLst>
              <a:ext uri="{FF2B5EF4-FFF2-40B4-BE49-F238E27FC236}">
                <a16:creationId xmlns:a16="http://schemas.microsoft.com/office/drawing/2014/main" id="{7FB415D6-2F2D-46E2-94AF-1F3BE10F351D}"/>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11" name="Slide Number Placeholder 5">
            <a:extLst>
              <a:ext uri="{FF2B5EF4-FFF2-40B4-BE49-F238E27FC236}">
                <a16:creationId xmlns:a16="http://schemas.microsoft.com/office/drawing/2014/main" id="{FEC8DC3B-1AAD-429C-A1EA-FAEE9D884490}"/>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F39FF-F5CB-4ACA-9B46-4CCF89ECA75F}"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00162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endParaRPr lang="en-US" dirty="0"/>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a:effectLst>
                  <a:outerShdw blurRad="38100" dist="38100" dir="2700000" algn="tl">
                    <a:srgbClr val="000000">
                      <a:alpha val="43137"/>
                    </a:srgbClr>
                  </a:outerShdw>
                </a:effectLst>
              </a:rPr>
              <a:t>20XX</a:t>
            </a:r>
            <a:endParaRPr lang="en-US" dirty="0">
              <a:effectLst>
                <a:outerShdw blurRad="38100" dist="38100" dir="2700000" algn="tl">
                  <a:srgbClr val="000000">
                    <a:alpha val="43137"/>
                  </a:srgbClr>
                </a:outerShdw>
              </a:effectLst>
            </a:endParaRP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9" name="Picture Placeholder 23">
            <a:extLst>
              <a:ext uri="{FF2B5EF4-FFF2-40B4-BE49-F238E27FC236}">
                <a16:creationId xmlns:a16="http://schemas.microsoft.com/office/drawing/2014/main" id="{43D59024-D21F-46A9-B65B-C9166E4E30CA}"/>
              </a:ext>
            </a:extLst>
          </p:cNvPr>
          <p:cNvSpPr>
            <a:spLocks noGrp="1"/>
          </p:cNvSpPr>
          <p:nvPr>
            <p:ph type="pic" sz="quarter" idx="13"/>
          </p:nvPr>
        </p:nvSpPr>
        <p:spPr>
          <a:xfrm>
            <a:off x="1046083" y="2339390"/>
            <a:ext cx="2075688" cy="2075688"/>
          </a:xfrm>
        </p:spPr>
        <p:txBody>
          <a:bodyPr/>
          <a:lstStyle/>
          <a:p>
            <a:endParaRPr lang="en-US"/>
          </a:p>
        </p:txBody>
      </p:sp>
      <p:sp>
        <p:nvSpPr>
          <p:cNvPr id="11" name="Picture Placeholder 23">
            <a:extLst>
              <a:ext uri="{FF2B5EF4-FFF2-40B4-BE49-F238E27FC236}">
                <a16:creationId xmlns:a16="http://schemas.microsoft.com/office/drawing/2014/main" id="{C929A99D-6C0C-468B-854A-FF1CC91260EA}"/>
              </a:ext>
            </a:extLst>
          </p:cNvPr>
          <p:cNvSpPr>
            <a:spLocks noGrp="1"/>
          </p:cNvSpPr>
          <p:nvPr>
            <p:ph type="pic" sz="quarter" idx="14"/>
          </p:nvPr>
        </p:nvSpPr>
        <p:spPr>
          <a:xfrm>
            <a:off x="3720384" y="2339390"/>
            <a:ext cx="2075688" cy="2075688"/>
          </a:xfrm>
        </p:spPr>
        <p:txBody>
          <a:bodyPr/>
          <a:lstStyle/>
          <a:p>
            <a:endParaRPr lang="en-US"/>
          </a:p>
        </p:txBody>
      </p:sp>
      <p:sp>
        <p:nvSpPr>
          <p:cNvPr id="12" name="Picture Placeholder 23">
            <a:extLst>
              <a:ext uri="{FF2B5EF4-FFF2-40B4-BE49-F238E27FC236}">
                <a16:creationId xmlns:a16="http://schemas.microsoft.com/office/drawing/2014/main" id="{60F12D74-CCEB-4CE6-A979-072265047F73}"/>
              </a:ext>
            </a:extLst>
          </p:cNvPr>
          <p:cNvSpPr>
            <a:spLocks noGrp="1"/>
          </p:cNvSpPr>
          <p:nvPr>
            <p:ph type="pic" sz="quarter" idx="15"/>
          </p:nvPr>
        </p:nvSpPr>
        <p:spPr>
          <a:xfrm>
            <a:off x="6394685" y="2339390"/>
            <a:ext cx="2075688" cy="2075688"/>
          </a:xfrm>
        </p:spPr>
        <p:txBody>
          <a:bodyPr/>
          <a:lstStyle/>
          <a:p>
            <a:endParaRPr lang="en-US"/>
          </a:p>
        </p:txBody>
      </p:sp>
      <p:sp>
        <p:nvSpPr>
          <p:cNvPr id="13" name="Picture Placeholder 23">
            <a:extLst>
              <a:ext uri="{FF2B5EF4-FFF2-40B4-BE49-F238E27FC236}">
                <a16:creationId xmlns:a16="http://schemas.microsoft.com/office/drawing/2014/main" id="{6A481ED4-1444-4E48-A31E-B2624CF536EC}"/>
              </a:ext>
            </a:extLst>
          </p:cNvPr>
          <p:cNvSpPr>
            <a:spLocks noGrp="1"/>
          </p:cNvSpPr>
          <p:nvPr>
            <p:ph type="pic" sz="quarter" idx="16"/>
          </p:nvPr>
        </p:nvSpPr>
        <p:spPr>
          <a:xfrm>
            <a:off x="9070228" y="2339390"/>
            <a:ext cx="2075688" cy="2075688"/>
          </a:xfrm>
        </p:spPr>
        <p:txBody>
          <a:bodyPr/>
          <a:lstStyle/>
          <a:p>
            <a:endParaRPr lang="en-US"/>
          </a:p>
        </p:txBody>
      </p:sp>
      <p:sp>
        <p:nvSpPr>
          <p:cNvPr id="14" name="Text Placeholder 28">
            <a:extLst>
              <a:ext uri="{FF2B5EF4-FFF2-40B4-BE49-F238E27FC236}">
                <a16:creationId xmlns:a16="http://schemas.microsoft.com/office/drawing/2014/main" id="{1FCF4CD5-BF81-4AEB-BE4A-D07274F666EE}"/>
              </a:ext>
            </a:extLst>
          </p:cNvPr>
          <p:cNvSpPr>
            <a:spLocks noGrp="1"/>
          </p:cNvSpPr>
          <p:nvPr>
            <p:ph type="body" sz="quarter" idx="17" hasCustomPrompt="1"/>
          </p:nvPr>
        </p:nvSpPr>
        <p:spPr>
          <a:xfrm>
            <a:off x="1046083"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5" name="Text Placeholder 28">
            <a:extLst>
              <a:ext uri="{FF2B5EF4-FFF2-40B4-BE49-F238E27FC236}">
                <a16:creationId xmlns:a16="http://schemas.microsoft.com/office/drawing/2014/main" id="{68146790-CD56-4671-AD13-89B30FAF556E}"/>
              </a:ext>
            </a:extLst>
          </p:cNvPr>
          <p:cNvSpPr>
            <a:spLocks noGrp="1"/>
          </p:cNvSpPr>
          <p:nvPr>
            <p:ph type="body" sz="quarter" idx="18" hasCustomPrompt="1"/>
          </p:nvPr>
        </p:nvSpPr>
        <p:spPr>
          <a:xfrm>
            <a:off x="1046083"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16" name="Text Placeholder 28">
            <a:extLst>
              <a:ext uri="{FF2B5EF4-FFF2-40B4-BE49-F238E27FC236}">
                <a16:creationId xmlns:a16="http://schemas.microsoft.com/office/drawing/2014/main" id="{305877BA-4DF5-499D-9288-3956FC9B1BCE}"/>
              </a:ext>
            </a:extLst>
          </p:cNvPr>
          <p:cNvSpPr>
            <a:spLocks noGrp="1"/>
          </p:cNvSpPr>
          <p:nvPr>
            <p:ph type="body" sz="quarter" idx="19" hasCustomPrompt="1"/>
          </p:nvPr>
        </p:nvSpPr>
        <p:spPr>
          <a:xfrm>
            <a:off x="3720384"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7" name="Text Placeholder 28">
            <a:extLst>
              <a:ext uri="{FF2B5EF4-FFF2-40B4-BE49-F238E27FC236}">
                <a16:creationId xmlns:a16="http://schemas.microsoft.com/office/drawing/2014/main" id="{22E6E064-1B6D-455F-98A9-1A851E3FE16F}"/>
              </a:ext>
            </a:extLst>
          </p:cNvPr>
          <p:cNvSpPr>
            <a:spLocks noGrp="1"/>
          </p:cNvSpPr>
          <p:nvPr>
            <p:ph type="body" sz="quarter" idx="20" hasCustomPrompt="1"/>
          </p:nvPr>
        </p:nvSpPr>
        <p:spPr>
          <a:xfrm>
            <a:off x="3720384"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18" name="Text Placeholder 28">
            <a:extLst>
              <a:ext uri="{FF2B5EF4-FFF2-40B4-BE49-F238E27FC236}">
                <a16:creationId xmlns:a16="http://schemas.microsoft.com/office/drawing/2014/main" id="{76F0A93D-9B44-4CF6-87AF-4B5200AF2C65}"/>
              </a:ext>
            </a:extLst>
          </p:cNvPr>
          <p:cNvSpPr>
            <a:spLocks noGrp="1"/>
          </p:cNvSpPr>
          <p:nvPr>
            <p:ph type="body" sz="quarter" idx="21" hasCustomPrompt="1"/>
          </p:nvPr>
        </p:nvSpPr>
        <p:spPr>
          <a:xfrm>
            <a:off x="6394685"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9" name="Text Placeholder 28">
            <a:extLst>
              <a:ext uri="{FF2B5EF4-FFF2-40B4-BE49-F238E27FC236}">
                <a16:creationId xmlns:a16="http://schemas.microsoft.com/office/drawing/2014/main" id="{550B9205-0F01-47B9-9C79-42EB1E22C958}"/>
              </a:ext>
            </a:extLst>
          </p:cNvPr>
          <p:cNvSpPr>
            <a:spLocks noGrp="1"/>
          </p:cNvSpPr>
          <p:nvPr>
            <p:ph type="body" sz="quarter" idx="22" hasCustomPrompt="1"/>
          </p:nvPr>
        </p:nvSpPr>
        <p:spPr>
          <a:xfrm>
            <a:off x="6394685"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20" name="Text Placeholder 28">
            <a:extLst>
              <a:ext uri="{FF2B5EF4-FFF2-40B4-BE49-F238E27FC236}">
                <a16:creationId xmlns:a16="http://schemas.microsoft.com/office/drawing/2014/main" id="{8FC1F3E1-C69F-4835-A5CD-929BD175AF10}"/>
              </a:ext>
            </a:extLst>
          </p:cNvPr>
          <p:cNvSpPr>
            <a:spLocks noGrp="1"/>
          </p:cNvSpPr>
          <p:nvPr>
            <p:ph type="body" sz="quarter" idx="23" hasCustomPrompt="1"/>
          </p:nvPr>
        </p:nvSpPr>
        <p:spPr>
          <a:xfrm>
            <a:off x="9070228"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21" name="Text Placeholder 28">
            <a:extLst>
              <a:ext uri="{FF2B5EF4-FFF2-40B4-BE49-F238E27FC236}">
                <a16:creationId xmlns:a16="http://schemas.microsoft.com/office/drawing/2014/main" id="{457972FF-3484-4C00-A636-0F208F816CB1}"/>
              </a:ext>
            </a:extLst>
          </p:cNvPr>
          <p:cNvSpPr>
            <a:spLocks noGrp="1"/>
          </p:cNvSpPr>
          <p:nvPr>
            <p:ph type="body" sz="quarter" idx="24" hasCustomPrompt="1"/>
          </p:nvPr>
        </p:nvSpPr>
        <p:spPr>
          <a:xfrm>
            <a:off x="9070228"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Tree>
    <p:extLst>
      <p:ext uri="{BB962C8B-B14F-4D97-AF65-F5344CB8AC3E}">
        <p14:creationId xmlns:p14="http://schemas.microsoft.com/office/powerpoint/2010/main" val="87361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86" r:id="rId9"/>
    <p:sldLayoutId id="2147483657" r:id="rId10"/>
    <p:sldLayoutId id="2147483658" r:id="rId11"/>
    <p:sldLayoutId id="2147483659" r:id="rId12"/>
    <p:sldLayoutId id="2147483672" r:id="rId13"/>
  </p:sldLayoutIdLst>
  <p:hf hdr="0" dt="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3.xml"/><Relationship Id="rId5" Type="http://schemas.openxmlformats.org/officeDocument/2006/relationships/image" Target="../media/image13.jpeg"/><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7.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hyperlink" Target="https://public.tableau.com/views/NetflixBestMovies/ClimateChangestory?:language=en-US&amp;:display_count=n&amp;:origin=viz_share_link" TargetMode="Externa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242887" y="332509"/>
            <a:ext cx="7870645" cy="6236733"/>
          </a:xfrm>
        </p:spPr>
        <p:txBody>
          <a:bodyPr>
            <a:normAutofit fontScale="90000"/>
          </a:bodyPr>
          <a:lstStyle/>
          <a:p>
            <a:r>
              <a:rPr lang="en-US" dirty="0"/>
              <a:t>STREAMERS</a:t>
            </a:r>
            <a:br>
              <a:rPr lang="en-US" dirty="0"/>
            </a:br>
            <a:br>
              <a:rPr lang="en-US" sz="6000" dirty="0"/>
            </a:br>
            <a:r>
              <a:rPr lang="en-US" sz="6000" u="sng" dirty="0"/>
              <a:t>Climate Change</a:t>
            </a:r>
            <a:r>
              <a:rPr lang="en-US" sz="6000" dirty="0"/>
              <a:t>: </a:t>
            </a:r>
            <a:br>
              <a:rPr lang="en-US" sz="6000" dirty="0"/>
            </a:br>
            <a:r>
              <a:rPr lang="en-US" sz="4200" dirty="0"/>
              <a:t>An analysis of World temperature and CO2 emissions data to  predict future trends.</a:t>
            </a:r>
            <a:br>
              <a:rPr lang="en-US" sz="4200" dirty="0"/>
            </a:br>
            <a:br>
              <a:rPr lang="en-US" sz="4400" dirty="0"/>
            </a:br>
            <a:br>
              <a:rPr lang="en-US" sz="2200" dirty="0"/>
            </a:br>
            <a:r>
              <a:rPr lang="en-US" sz="2200" dirty="0"/>
              <a:t>Temitope  Adeniyi</a:t>
            </a:r>
            <a:br>
              <a:rPr lang="en-US" sz="2200" dirty="0"/>
            </a:br>
            <a:r>
              <a:rPr lang="en-US" sz="2200" dirty="0" err="1"/>
              <a:t>Feven</a:t>
            </a:r>
            <a:r>
              <a:rPr lang="en-US" sz="2200" dirty="0"/>
              <a:t> Belay</a:t>
            </a:r>
            <a:br>
              <a:rPr lang="en-US" sz="2200" dirty="0"/>
            </a:br>
            <a:r>
              <a:rPr lang="en-US" sz="2200" dirty="0"/>
              <a:t>Neca Bryan </a:t>
            </a:r>
            <a:br>
              <a:rPr lang="en-US" sz="1800" dirty="0"/>
            </a:br>
            <a:br>
              <a:rPr lang="en-US" sz="4400" dirty="0"/>
            </a:br>
            <a:endParaRPr lang="en-US" dirty="0"/>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rot="10800000" flipV="1">
            <a:off x="649045" y="6569242"/>
            <a:ext cx="6437556" cy="2519340"/>
          </a:xfrm>
        </p:spPr>
        <p:txBody>
          <a:bodyPr>
            <a:normAutofit fontScale="25000" lnSpcReduction="20000"/>
          </a:bodyPr>
          <a:lstStyle/>
          <a:p>
            <a:endParaRPr lang="en-US" dirty="0"/>
          </a:p>
          <a:p>
            <a:endParaRPr lang="en-US" dirty="0"/>
          </a:p>
          <a:p>
            <a:endParaRPr lang="en-US" dirty="0"/>
          </a:p>
          <a:p>
            <a:endParaRPr lang="en-US" dirty="0"/>
          </a:p>
          <a:p>
            <a:endParaRPr lang="en-US" dirty="0"/>
          </a:p>
          <a:p>
            <a:endParaRPr lang="en-US" dirty="0"/>
          </a:p>
          <a:p>
            <a:endParaRPr lang="en-US" sz="8000" dirty="0"/>
          </a:p>
          <a:p>
            <a:endParaRPr lang="en-US" sz="8000" dirty="0"/>
          </a:p>
          <a:p>
            <a:endParaRPr lang="en-US" sz="8000" dirty="0"/>
          </a:p>
          <a:p>
            <a:endParaRPr lang="en-US" sz="8000" dirty="0"/>
          </a:p>
          <a:p>
            <a:r>
              <a:rPr lang="en-US" sz="1600" dirty="0"/>
              <a:t>T</a:t>
            </a:r>
          </a:p>
          <a:p>
            <a:endParaRPr lang="en-US" dirty="0"/>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426D9-9179-8BA9-719A-EADCEECAFDF0}"/>
              </a:ext>
            </a:extLst>
          </p:cNvPr>
          <p:cNvSpPr>
            <a:spLocks noGrp="1"/>
          </p:cNvSpPr>
          <p:nvPr>
            <p:ph type="title"/>
          </p:nvPr>
        </p:nvSpPr>
        <p:spPr/>
        <p:txBody>
          <a:bodyPr>
            <a:noAutofit/>
          </a:bodyPr>
          <a:lstStyle/>
          <a:p>
            <a:r>
              <a:rPr lang="en-US" sz="5400" dirty="0"/>
              <a:t>BENEFITS </a:t>
            </a:r>
          </a:p>
        </p:txBody>
      </p:sp>
      <p:sp>
        <p:nvSpPr>
          <p:cNvPr id="4" name="Text Placeholder 3">
            <a:extLst>
              <a:ext uri="{FF2B5EF4-FFF2-40B4-BE49-F238E27FC236}">
                <a16:creationId xmlns:a16="http://schemas.microsoft.com/office/drawing/2014/main" id="{78C135AE-B210-7309-AEFB-A2DA3607DC48}"/>
              </a:ext>
            </a:extLst>
          </p:cNvPr>
          <p:cNvSpPr>
            <a:spLocks noGrp="1"/>
          </p:cNvSpPr>
          <p:nvPr>
            <p:ph type="body" sz="quarter" idx="17"/>
          </p:nvPr>
        </p:nvSpPr>
        <p:spPr>
          <a:xfrm>
            <a:off x="914400" y="1800225"/>
            <a:ext cx="10522065" cy="4386263"/>
          </a:xfrm>
        </p:spPr>
        <p:txBody>
          <a:bodyPr>
            <a:noAutofit/>
          </a:bodyPr>
          <a:lstStyle/>
          <a:p>
            <a:r>
              <a:rPr lang="en-US" sz="4400" b="1" dirty="0"/>
              <a:t>Robust against overfitting </a:t>
            </a:r>
          </a:p>
          <a:p>
            <a:r>
              <a:rPr lang="en-US" sz="4400" b="1" dirty="0"/>
              <a:t>Rank importance of input variables</a:t>
            </a:r>
          </a:p>
          <a:p>
            <a:r>
              <a:rPr lang="en-US" sz="4400" b="1" dirty="0"/>
              <a:t>Robust to outliers &amp; non –linear data </a:t>
            </a:r>
          </a:p>
          <a:p>
            <a:r>
              <a:rPr lang="en-US" sz="4400" b="1" dirty="0"/>
              <a:t>Efficient for large datasets </a:t>
            </a:r>
          </a:p>
        </p:txBody>
      </p:sp>
      <p:sp>
        <p:nvSpPr>
          <p:cNvPr id="8" name="Slide Number Placeholder 7">
            <a:extLst>
              <a:ext uri="{FF2B5EF4-FFF2-40B4-BE49-F238E27FC236}">
                <a16:creationId xmlns:a16="http://schemas.microsoft.com/office/drawing/2014/main" id="{9F17F07A-4692-9740-C464-16CF5BFB36A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98299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426D9-9179-8BA9-719A-EADCEECAFDF0}"/>
              </a:ext>
            </a:extLst>
          </p:cNvPr>
          <p:cNvSpPr>
            <a:spLocks noGrp="1"/>
          </p:cNvSpPr>
          <p:nvPr>
            <p:ph type="title"/>
          </p:nvPr>
        </p:nvSpPr>
        <p:spPr/>
        <p:txBody>
          <a:bodyPr>
            <a:noAutofit/>
          </a:bodyPr>
          <a:lstStyle/>
          <a:p>
            <a:r>
              <a:rPr lang="en-US" dirty="0"/>
              <a:t>PROCESS </a:t>
            </a:r>
          </a:p>
        </p:txBody>
      </p:sp>
      <p:sp>
        <p:nvSpPr>
          <p:cNvPr id="4" name="Text Placeholder 3">
            <a:extLst>
              <a:ext uri="{FF2B5EF4-FFF2-40B4-BE49-F238E27FC236}">
                <a16:creationId xmlns:a16="http://schemas.microsoft.com/office/drawing/2014/main" id="{78C135AE-B210-7309-AEFB-A2DA3607DC48}"/>
              </a:ext>
            </a:extLst>
          </p:cNvPr>
          <p:cNvSpPr>
            <a:spLocks noGrp="1"/>
          </p:cNvSpPr>
          <p:nvPr>
            <p:ph type="body" sz="quarter" idx="17"/>
          </p:nvPr>
        </p:nvSpPr>
        <p:spPr>
          <a:xfrm>
            <a:off x="614363" y="1214438"/>
            <a:ext cx="11158537" cy="5453062"/>
          </a:xfrm>
        </p:spPr>
        <p:txBody>
          <a:bodyPr>
            <a:normAutofit fontScale="25000" lnSpcReduction="20000"/>
          </a:bodyPr>
          <a:lstStyle/>
          <a:p>
            <a:pPr marL="0" indent="0">
              <a:buNone/>
            </a:pPr>
            <a:endParaRPr lang="en-US" sz="5100" dirty="0"/>
          </a:p>
          <a:p>
            <a:r>
              <a:rPr lang="en-US" sz="9800" b="1" dirty="0"/>
              <a:t>extract more current years using (.loc ) function for the years after 1900 ?? </a:t>
            </a:r>
          </a:p>
          <a:p>
            <a:r>
              <a:rPr lang="en-US" sz="9800" b="1" dirty="0"/>
              <a:t>Cleaned, renamed &amp; formatted data </a:t>
            </a:r>
          </a:p>
          <a:p>
            <a:endParaRPr lang="en-US" sz="9800" b="1" dirty="0"/>
          </a:p>
          <a:p>
            <a:r>
              <a:rPr lang="en-US" sz="9800" b="1" dirty="0"/>
              <a:t>Used (describe and transpose functions to access the data values (mean, std, etc.)</a:t>
            </a:r>
          </a:p>
          <a:p>
            <a:endParaRPr lang="en-US" sz="9800" b="1" dirty="0"/>
          </a:p>
          <a:p>
            <a:r>
              <a:rPr lang="en-US" sz="9800" b="1" dirty="0"/>
              <a:t>Transformed columns to numerical values (specific to ML use model only used numeric) </a:t>
            </a:r>
          </a:p>
          <a:p>
            <a:endParaRPr lang="en-US" sz="9800" b="1" dirty="0"/>
          </a:p>
          <a:p>
            <a:r>
              <a:rPr lang="en-US" sz="9800" b="1" dirty="0"/>
              <a:t>Split the data into training &amp; testing, Ran Random Forest Model &amp; Fit the model</a:t>
            </a:r>
          </a:p>
          <a:p>
            <a:pPr marL="0" indent="0">
              <a:buNone/>
            </a:pPr>
            <a:endParaRPr lang="en-US" sz="9800" dirty="0"/>
          </a:p>
          <a:p>
            <a:endParaRPr lang="en-US" dirty="0"/>
          </a:p>
          <a:p>
            <a:endParaRPr lang="en-US" dirty="0"/>
          </a:p>
        </p:txBody>
      </p:sp>
      <p:sp>
        <p:nvSpPr>
          <p:cNvPr id="8" name="Slide Number Placeholder 7">
            <a:extLst>
              <a:ext uri="{FF2B5EF4-FFF2-40B4-BE49-F238E27FC236}">
                <a16:creationId xmlns:a16="http://schemas.microsoft.com/office/drawing/2014/main" id="{9F17F07A-4692-9740-C464-16CF5BFB36A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369165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E4F6-BCA4-38CD-29F8-086DDDC3C3DC}"/>
              </a:ext>
            </a:extLst>
          </p:cNvPr>
          <p:cNvSpPr>
            <a:spLocks noGrp="1"/>
          </p:cNvSpPr>
          <p:nvPr>
            <p:ph type="title"/>
          </p:nvPr>
        </p:nvSpPr>
        <p:spPr/>
        <p:txBody>
          <a:bodyPr>
            <a:normAutofit fontScale="90000"/>
          </a:bodyPr>
          <a:lstStyle/>
          <a:p>
            <a:r>
              <a:rPr lang="en-US" sz="5300" dirty="0"/>
              <a:t>RESULTS</a:t>
            </a:r>
            <a:r>
              <a:rPr lang="en-US" dirty="0"/>
              <a:t> </a:t>
            </a:r>
          </a:p>
        </p:txBody>
      </p:sp>
      <p:sp>
        <p:nvSpPr>
          <p:cNvPr id="3" name="Text Placeholder 2">
            <a:extLst>
              <a:ext uri="{FF2B5EF4-FFF2-40B4-BE49-F238E27FC236}">
                <a16:creationId xmlns:a16="http://schemas.microsoft.com/office/drawing/2014/main" id="{C2806D8F-8766-6B4A-BCE3-62556EB5B7FE}"/>
              </a:ext>
            </a:extLst>
          </p:cNvPr>
          <p:cNvSpPr>
            <a:spLocks noGrp="1"/>
          </p:cNvSpPr>
          <p:nvPr>
            <p:ph type="body" sz="quarter" idx="14"/>
          </p:nvPr>
        </p:nvSpPr>
        <p:spPr>
          <a:xfrm>
            <a:off x="600075" y="1371600"/>
            <a:ext cx="5365882" cy="990143"/>
          </a:xfrm>
        </p:spPr>
        <p:txBody>
          <a:bodyPr/>
          <a:lstStyle/>
          <a:p>
            <a:r>
              <a:rPr lang="en-US" dirty="0">
                <a:solidFill>
                  <a:schemeClr val="tx1"/>
                </a:solidFill>
              </a:rPr>
              <a:t>Accuracy Score – 71%. </a:t>
            </a:r>
          </a:p>
          <a:p>
            <a:endParaRPr lang="en-US" dirty="0"/>
          </a:p>
        </p:txBody>
      </p:sp>
      <p:sp>
        <p:nvSpPr>
          <p:cNvPr id="4" name="Text Placeholder 3">
            <a:extLst>
              <a:ext uri="{FF2B5EF4-FFF2-40B4-BE49-F238E27FC236}">
                <a16:creationId xmlns:a16="http://schemas.microsoft.com/office/drawing/2014/main" id="{B00B48D4-0CAA-E2F5-2DC9-76CFB0C34DCC}"/>
              </a:ext>
            </a:extLst>
          </p:cNvPr>
          <p:cNvSpPr>
            <a:spLocks noGrp="1"/>
          </p:cNvSpPr>
          <p:nvPr>
            <p:ph type="body" sz="quarter" idx="17"/>
          </p:nvPr>
        </p:nvSpPr>
        <p:spPr>
          <a:xfrm>
            <a:off x="600075" y="1723245"/>
            <a:ext cx="5365882" cy="2422181"/>
          </a:xfrm>
        </p:spPr>
        <p:txBody>
          <a:bodyPr>
            <a:normAutofit/>
          </a:bodyPr>
          <a:lstStyle/>
          <a:p>
            <a:pPr marL="0" indent="0">
              <a:buNone/>
            </a:pPr>
            <a:r>
              <a:rPr lang="en-US" dirty="0"/>
              <a:t>Ratio of accuracy of the model. Based on the results the predictions are 71% correct. </a:t>
            </a:r>
            <a:endParaRPr lang="en-US" sz="2400" b="1" dirty="0"/>
          </a:p>
          <a:p>
            <a:pPr marL="0" indent="0">
              <a:buNone/>
            </a:pPr>
            <a:endParaRPr lang="en-US" sz="2400" b="1" dirty="0"/>
          </a:p>
          <a:p>
            <a:pPr marL="0" indent="0">
              <a:buNone/>
            </a:pPr>
            <a:r>
              <a:rPr lang="en-US" sz="2400" b="1" dirty="0"/>
              <a:t>Classification Report </a:t>
            </a:r>
          </a:p>
          <a:p>
            <a:pPr marL="0" indent="0">
              <a:buNone/>
            </a:pPr>
            <a:endParaRPr lang="en-US" dirty="0"/>
          </a:p>
          <a:p>
            <a:pPr marL="0" indent="0">
              <a:buNone/>
            </a:pPr>
            <a:endParaRPr lang="en-US" dirty="0"/>
          </a:p>
        </p:txBody>
      </p:sp>
      <p:sp>
        <p:nvSpPr>
          <p:cNvPr id="5" name="Text Placeholder 4">
            <a:extLst>
              <a:ext uri="{FF2B5EF4-FFF2-40B4-BE49-F238E27FC236}">
                <a16:creationId xmlns:a16="http://schemas.microsoft.com/office/drawing/2014/main" id="{3F770D0E-1C4A-29C6-42AD-DBF20BC3E9AB}"/>
              </a:ext>
            </a:extLst>
          </p:cNvPr>
          <p:cNvSpPr>
            <a:spLocks noGrp="1"/>
          </p:cNvSpPr>
          <p:nvPr>
            <p:ph type="body" sz="quarter" idx="16"/>
          </p:nvPr>
        </p:nvSpPr>
        <p:spPr>
          <a:xfrm>
            <a:off x="6226044" y="2774170"/>
            <a:ext cx="4788137" cy="1083455"/>
          </a:xfrm>
        </p:spPr>
        <p:txBody>
          <a:bodyPr>
            <a:normAutofit/>
          </a:bodyPr>
          <a:lstStyle/>
          <a:p>
            <a:r>
              <a:rPr lang="en-US" dirty="0">
                <a:solidFill>
                  <a:schemeClr val="tx1"/>
                </a:solidFill>
              </a:rPr>
              <a:t> Confusion Matrix </a:t>
            </a:r>
          </a:p>
        </p:txBody>
      </p:sp>
      <p:sp>
        <p:nvSpPr>
          <p:cNvPr id="7" name="Footer Placeholder 6">
            <a:extLst>
              <a:ext uri="{FF2B5EF4-FFF2-40B4-BE49-F238E27FC236}">
                <a16:creationId xmlns:a16="http://schemas.microsoft.com/office/drawing/2014/main" id="{C727213A-FE6F-6330-2866-C8EC5333F8A3}"/>
              </a:ext>
            </a:extLst>
          </p:cNvPr>
          <p:cNvSpPr>
            <a:spLocks noGrp="1"/>
          </p:cNvSpPr>
          <p:nvPr>
            <p:ph type="ftr" sz="quarter" idx="11"/>
          </p:nvPr>
        </p:nvSpPr>
        <p:spPr>
          <a:xfrm>
            <a:off x="201168" y="7086599"/>
            <a:ext cx="3468464" cy="1329267"/>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Slide Number Placeholder 7">
            <a:extLst>
              <a:ext uri="{FF2B5EF4-FFF2-40B4-BE49-F238E27FC236}">
                <a16:creationId xmlns:a16="http://schemas.microsoft.com/office/drawing/2014/main" id="{663CDD37-DA68-F564-8038-F573A17F75F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14" name="Text Placeholder 13">
            <a:extLst>
              <a:ext uri="{FF2B5EF4-FFF2-40B4-BE49-F238E27FC236}">
                <a16:creationId xmlns:a16="http://schemas.microsoft.com/office/drawing/2014/main" id="{E2BACEA9-86BF-29E9-DA62-3954AB1EFD98}"/>
              </a:ext>
            </a:extLst>
          </p:cNvPr>
          <p:cNvSpPr>
            <a:spLocks noGrp="1"/>
          </p:cNvSpPr>
          <p:nvPr>
            <p:ph type="body" sz="quarter" idx="18"/>
          </p:nvPr>
        </p:nvSpPr>
        <p:spPr>
          <a:xfrm>
            <a:off x="6226044" y="3065073"/>
            <a:ext cx="5739461" cy="3365500"/>
          </a:xfrm>
        </p:spPr>
        <p:txBody>
          <a:bodyPr/>
          <a:lstStyle/>
          <a:p>
            <a:pPr marL="0" indent="0">
              <a:buNone/>
            </a:pPr>
            <a:endParaRPr lang="en-US" dirty="0"/>
          </a:p>
          <a:p>
            <a:pPr marL="0" indent="0">
              <a:buNone/>
            </a:pPr>
            <a:endParaRPr lang="en-US" dirty="0"/>
          </a:p>
          <a:p>
            <a:pPr marL="0" indent="0">
              <a:buNone/>
            </a:pPr>
            <a:r>
              <a:rPr lang="en-US" dirty="0"/>
              <a:t>				</a:t>
            </a:r>
          </a:p>
          <a:p>
            <a:pPr marL="0" indent="0">
              <a:buNone/>
            </a:pPr>
            <a:r>
              <a:rPr lang="en-US" dirty="0"/>
              <a:t>		</a:t>
            </a:r>
          </a:p>
        </p:txBody>
      </p:sp>
      <p:graphicFrame>
        <p:nvGraphicFramePr>
          <p:cNvPr id="18" name="Table 18">
            <a:extLst>
              <a:ext uri="{FF2B5EF4-FFF2-40B4-BE49-F238E27FC236}">
                <a16:creationId xmlns:a16="http://schemas.microsoft.com/office/drawing/2014/main" id="{AB405ABD-009A-9327-A663-A0CCD9F0C3ED}"/>
              </a:ext>
            </a:extLst>
          </p:cNvPr>
          <p:cNvGraphicFramePr>
            <a:graphicFrameLocks noGrp="1"/>
          </p:cNvGraphicFramePr>
          <p:nvPr>
            <p:extLst>
              <p:ext uri="{D42A27DB-BD31-4B8C-83A1-F6EECF244321}">
                <p14:modId xmlns:p14="http://schemas.microsoft.com/office/powerpoint/2010/main" val="28534082"/>
              </p:ext>
            </p:extLst>
          </p:nvPr>
        </p:nvGraphicFramePr>
        <p:xfrm>
          <a:off x="6372225" y="3214688"/>
          <a:ext cx="4772026" cy="2011680"/>
        </p:xfrm>
        <a:graphic>
          <a:graphicData uri="http://schemas.openxmlformats.org/drawingml/2006/table">
            <a:tbl>
              <a:tblPr firstRow="1" bandRow="1">
                <a:tableStyleId>{5C22544A-7EE6-4342-B048-85BDC9FD1C3A}</a:tableStyleId>
              </a:tblPr>
              <a:tblGrid>
                <a:gridCol w="4772026">
                  <a:extLst>
                    <a:ext uri="{9D8B030D-6E8A-4147-A177-3AD203B41FA5}">
                      <a16:colId xmlns:a16="http://schemas.microsoft.com/office/drawing/2014/main" val="2576004204"/>
                    </a:ext>
                  </a:extLst>
                </a:gridCol>
              </a:tblGrid>
              <a:tr h="1797368">
                <a:tc>
                  <a:txBody>
                    <a:bodyPr/>
                    <a:lstStyle/>
                    <a:p>
                      <a:endParaRPr lang="en-US" dirty="0"/>
                    </a:p>
                    <a:p>
                      <a:endParaRPr lang="en-US" dirty="0"/>
                    </a:p>
                    <a:p>
                      <a:pPr marL="0" indent="0">
                        <a:buNone/>
                      </a:pPr>
                      <a:r>
                        <a:rPr lang="en-US" b="1" u="none" dirty="0"/>
                        <a:t>                         </a:t>
                      </a:r>
                      <a:r>
                        <a:rPr lang="en-US" b="1" u="sng" dirty="0"/>
                        <a:t>Predicted 0	          Predicted 1 </a:t>
                      </a:r>
                      <a:endParaRPr lang="en-US" u="sng" dirty="0"/>
                    </a:p>
                    <a:p>
                      <a:pPr marL="0" indent="0">
                        <a:buNone/>
                      </a:pPr>
                      <a:r>
                        <a:rPr lang="en-US" b="1" dirty="0"/>
                        <a:t>Actual  0</a:t>
                      </a:r>
                      <a:r>
                        <a:rPr lang="en-US" dirty="0"/>
                        <a:t>	25373		10778</a:t>
                      </a:r>
                    </a:p>
                    <a:p>
                      <a:pPr marL="0" indent="0">
                        <a:buNone/>
                      </a:pPr>
                      <a:endParaRPr lang="en-US" dirty="0"/>
                    </a:p>
                    <a:p>
                      <a:pPr marL="0" indent="0">
                        <a:buNone/>
                      </a:pPr>
                      <a:r>
                        <a:rPr lang="en-US" b="1" dirty="0"/>
                        <a:t>Actual 1 </a:t>
                      </a:r>
                      <a:r>
                        <a:rPr lang="en-US" dirty="0"/>
                        <a:t>	13043		33002 </a:t>
                      </a:r>
                    </a:p>
                    <a:p>
                      <a:endParaRPr lang="en-US" dirty="0"/>
                    </a:p>
                  </a:txBody>
                  <a:tcPr/>
                </a:tc>
                <a:extLst>
                  <a:ext uri="{0D108BD9-81ED-4DB2-BD59-A6C34878D82A}">
                    <a16:rowId xmlns:a16="http://schemas.microsoft.com/office/drawing/2014/main" val="273928105"/>
                  </a:ext>
                </a:extLst>
              </a:tr>
            </a:tbl>
          </a:graphicData>
        </a:graphic>
      </p:graphicFrame>
      <p:graphicFrame>
        <p:nvGraphicFramePr>
          <p:cNvPr id="20" name="Table 20">
            <a:extLst>
              <a:ext uri="{FF2B5EF4-FFF2-40B4-BE49-F238E27FC236}">
                <a16:creationId xmlns:a16="http://schemas.microsoft.com/office/drawing/2014/main" id="{73A612C7-2007-DD5C-92AA-A650EA769270}"/>
              </a:ext>
            </a:extLst>
          </p:cNvPr>
          <p:cNvGraphicFramePr>
            <a:graphicFrameLocks noGrp="1"/>
          </p:cNvGraphicFramePr>
          <p:nvPr>
            <p:extLst>
              <p:ext uri="{D42A27DB-BD31-4B8C-83A1-F6EECF244321}">
                <p14:modId xmlns:p14="http://schemas.microsoft.com/office/powerpoint/2010/main" val="2132873003"/>
              </p:ext>
            </p:extLst>
          </p:nvPr>
        </p:nvGraphicFramePr>
        <p:xfrm>
          <a:off x="600076" y="3603022"/>
          <a:ext cx="4804714" cy="1561117"/>
        </p:xfrm>
        <a:graphic>
          <a:graphicData uri="http://schemas.openxmlformats.org/drawingml/2006/table">
            <a:tbl>
              <a:tblPr firstRow="1" bandRow="1">
                <a:tableStyleId>{5C22544A-7EE6-4342-B048-85BDC9FD1C3A}</a:tableStyleId>
              </a:tblPr>
              <a:tblGrid>
                <a:gridCol w="4804714">
                  <a:extLst>
                    <a:ext uri="{9D8B030D-6E8A-4147-A177-3AD203B41FA5}">
                      <a16:colId xmlns:a16="http://schemas.microsoft.com/office/drawing/2014/main" val="2493879780"/>
                    </a:ext>
                  </a:extLst>
                </a:gridCol>
              </a:tblGrid>
              <a:tr h="1561117">
                <a:tc>
                  <a:txBody>
                    <a:bodyPr/>
                    <a:lstStyle/>
                    <a:p>
                      <a:r>
                        <a:rPr lang="en-US" b="1" dirty="0"/>
                        <a:t>           Precision   Recall      F1 Score </a:t>
                      </a:r>
                    </a:p>
                    <a:p>
                      <a:endParaRPr lang="en-US" b="1" dirty="0"/>
                    </a:p>
                    <a:p>
                      <a:r>
                        <a:rPr lang="en-US" b="1" dirty="0"/>
                        <a:t>0        0.66            0.70         0.68</a:t>
                      </a:r>
                    </a:p>
                    <a:p>
                      <a:endParaRPr lang="en-US" b="1" dirty="0"/>
                    </a:p>
                    <a:p>
                      <a:r>
                        <a:rPr lang="en-US" b="1" dirty="0"/>
                        <a:t>1        0.75            0.72         0.73</a:t>
                      </a:r>
                    </a:p>
                  </a:txBody>
                  <a:tcPr/>
                </a:tc>
                <a:extLst>
                  <a:ext uri="{0D108BD9-81ED-4DB2-BD59-A6C34878D82A}">
                    <a16:rowId xmlns:a16="http://schemas.microsoft.com/office/drawing/2014/main" val="4029561763"/>
                  </a:ext>
                </a:extLst>
              </a:tr>
            </a:tbl>
          </a:graphicData>
        </a:graphic>
      </p:graphicFrame>
      <p:sp>
        <p:nvSpPr>
          <p:cNvPr id="22" name="TextBox 21">
            <a:extLst>
              <a:ext uri="{FF2B5EF4-FFF2-40B4-BE49-F238E27FC236}">
                <a16:creationId xmlns:a16="http://schemas.microsoft.com/office/drawing/2014/main" id="{FF417350-624A-C162-D404-8C9F42A7089C}"/>
              </a:ext>
            </a:extLst>
          </p:cNvPr>
          <p:cNvSpPr txBox="1"/>
          <p:nvPr/>
        </p:nvSpPr>
        <p:spPr>
          <a:xfrm>
            <a:off x="542922" y="5386705"/>
            <a:ext cx="5072065" cy="1200329"/>
          </a:xfrm>
          <a:prstGeom prst="rect">
            <a:avLst/>
          </a:prstGeom>
          <a:noFill/>
        </p:spPr>
        <p:txBody>
          <a:bodyPr wrap="square" rtlCol="0">
            <a:spAutoFit/>
          </a:bodyPr>
          <a:lstStyle/>
          <a:p>
            <a:endParaRPr lang="en-US" b="1" dirty="0"/>
          </a:p>
          <a:p>
            <a:r>
              <a:rPr lang="en-US" b="1" dirty="0"/>
              <a:t>Precision </a:t>
            </a:r>
            <a:r>
              <a:rPr lang="en-US" dirty="0"/>
              <a:t>– reliability of the model when positive classifications are made  </a:t>
            </a:r>
          </a:p>
          <a:p>
            <a:endParaRPr lang="en-US" b="1" dirty="0">
              <a:solidFill>
                <a:schemeClr val="tx1"/>
              </a:solidFill>
            </a:endParaRPr>
          </a:p>
        </p:txBody>
      </p:sp>
      <p:sp>
        <p:nvSpPr>
          <p:cNvPr id="23" name="TextBox 22">
            <a:extLst>
              <a:ext uri="{FF2B5EF4-FFF2-40B4-BE49-F238E27FC236}">
                <a16:creationId xmlns:a16="http://schemas.microsoft.com/office/drawing/2014/main" id="{AF251445-1E59-8AA4-C221-221EA5E777F8}"/>
              </a:ext>
            </a:extLst>
          </p:cNvPr>
          <p:cNvSpPr txBox="1"/>
          <p:nvPr/>
        </p:nvSpPr>
        <p:spPr>
          <a:xfrm>
            <a:off x="6372224" y="1350864"/>
            <a:ext cx="5219699" cy="1200329"/>
          </a:xfrm>
          <a:prstGeom prst="rect">
            <a:avLst/>
          </a:prstGeom>
          <a:noFill/>
        </p:spPr>
        <p:txBody>
          <a:bodyPr wrap="square" rtlCol="0">
            <a:spAutoFit/>
          </a:bodyPr>
          <a:lstStyle/>
          <a:p>
            <a:endParaRPr lang="en-US" b="1" dirty="0"/>
          </a:p>
          <a:p>
            <a:r>
              <a:rPr lang="en-US" b="1" dirty="0"/>
              <a:t>Recall </a:t>
            </a:r>
            <a:r>
              <a:rPr lang="en-US" dirty="0"/>
              <a:t>– identify positive samples (sensitivity)</a:t>
            </a:r>
          </a:p>
          <a:p>
            <a:endParaRPr lang="en-US" b="1" dirty="0"/>
          </a:p>
          <a:p>
            <a:r>
              <a:rPr lang="en-US" b="1" dirty="0"/>
              <a:t>F1 Score – </a:t>
            </a:r>
            <a:r>
              <a:rPr lang="en-US" dirty="0"/>
              <a:t>weighted avg of true positive rate </a:t>
            </a:r>
            <a:endParaRPr lang="en-US" b="1" dirty="0">
              <a:solidFill>
                <a:schemeClr val="tx1"/>
              </a:solidFill>
            </a:endParaRPr>
          </a:p>
        </p:txBody>
      </p:sp>
      <p:sp>
        <p:nvSpPr>
          <p:cNvPr id="24" name="TextBox 23">
            <a:extLst>
              <a:ext uri="{FF2B5EF4-FFF2-40B4-BE49-F238E27FC236}">
                <a16:creationId xmlns:a16="http://schemas.microsoft.com/office/drawing/2014/main" id="{D88E3249-4F0B-7791-9DCF-E668B54D5F8A}"/>
              </a:ext>
            </a:extLst>
          </p:cNvPr>
          <p:cNvSpPr txBox="1"/>
          <p:nvPr/>
        </p:nvSpPr>
        <p:spPr>
          <a:xfrm>
            <a:off x="6372225" y="5386705"/>
            <a:ext cx="4343400" cy="646331"/>
          </a:xfrm>
          <a:prstGeom prst="rect">
            <a:avLst/>
          </a:prstGeom>
          <a:noFill/>
        </p:spPr>
        <p:txBody>
          <a:bodyPr wrap="square" rtlCol="0">
            <a:spAutoFit/>
          </a:bodyPr>
          <a:lstStyle/>
          <a:p>
            <a:r>
              <a:rPr lang="en-US" dirty="0"/>
              <a:t>Confusion Matrix – ML classification  w/ 4 different variations of outcomes </a:t>
            </a:r>
          </a:p>
        </p:txBody>
      </p:sp>
    </p:spTree>
    <p:extLst>
      <p:ext uri="{BB962C8B-B14F-4D97-AF65-F5344CB8AC3E}">
        <p14:creationId xmlns:p14="http://schemas.microsoft.com/office/powerpoint/2010/main" val="1755471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647698" y="484494"/>
            <a:ext cx="5800867" cy="1249303"/>
          </a:xfrm>
        </p:spPr>
        <p:txBody>
          <a:bodyPr/>
          <a:lstStyle/>
          <a:p>
            <a:r>
              <a:rPr lang="en-US" dirty="0"/>
              <a:t>SUMMARY</a:t>
            </a: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647702" y="2156346"/>
            <a:ext cx="5800866" cy="3963937"/>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6" name="Footer Placeholder 15">
            <a:extLst>
              <a:ext uri="{FF2B5EF4-FFF2-40B4-BE49-F238E27FC236}">
                <a16:creationId xmlns:a16="http://schemas.microsoft.com/office/drawing/2014/main" id="{C394FA6A-80EA-46C1-8A4C-B4D8E90A7BCE}"/>
              </a:ext>
            </a:extLst>
          </p:cNvPr>
          <p:cNvSpPr>
            <a:spLocks noGrp="1"/>
          </p:cNvSpPr>
          <p:nvPr>
            <p:ph type="ftr" sz="quarter" idx="11"/>
          </p:nvPr>
        </p:nvSpPr>
        <p:spPr>
          <a:xfrm>
            <a:off x="199277" y="6356350"/>
            <a:ext cx="3877423" cy="365125"/>
          </a:xfrm>
        </p:spPr>
        <p:txBody>
          <a:bodyPr/>
          <a:lstStyle/>
          <a:p>
            <a:pPr lvl="0"/>
            <a:r>
              <a:rPr lang="en-US" noProof="0" dirty="0"/>
              <a:t>Presentation title</a:t>
            </a:r>
          </a:p>
        </p:txBody>
      </p:sp>
      <p:pic>
        <p:nvPicPr>
          <p:cNvPr id="23" name="Picture Placeholder 22" descr="A picture containing mountain, outdoor, sky, rock, tent">
            <a:extLst>
              <a:ext uri="{FF2B5EF4-FFF2-40B4-BE49-F238E27FC236}">
                <a16:creationId xmlns:a16="http://schemas.microsoft.com/office/drawing/2014/main" id="{37330047-BDCE-48AE-A7A5-A6A79A7D292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700838" y="665163"/>
            <a:ext cx="2214562" cy="2513012"/>
          </a:xfrm>
        </p:spPr>
      </p:pic>
      <p:pic>
        <p:nvPicPr>
          <p:cNvPr id="53" name="Picture Placeholder 52" descr="A picture containing mountain, sky, snow, outdoor">
            <a:extLst>
              <a:ext uri="{FF2B5EF4-FFF2-40B4-BE49-F238E27FC236}">
                <a16:creationId xmlns:a16="http://schemas.microsoft.com/office/drawing/2014/main" id="{9AFE6654-29BC-4F7D-9F69-C78DCCF2A7AC}"/>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329737" y="665579"/>
            <a:ext cx="2214562" cy="2513012"/>
          </a:xfrm>
        </p:spPr>
      </p:pic>
      <p:pic>
        <p:nvPicPr>
          <p:cNvPr id="19" name="Picture Placeholder 18" descr="A picture containing outdoor, mountain, sky, nature">
            <a:extLst>
              <a:ext uri="{FF2B5EF4-FFF2-40B4-BE49-F238E27FC236}">
                <a16:creationId xmlns:a16="http://schemas.microsoft.com/office/drawing/2014/main" id="{AA7C515C-968D-4E0E-AE9F-2B4791B73F84}"/>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700854" y="3607271"/>
            <a:ext cx="2214562" cy="2513012"/>
          </a:xfrm>
        </p:spPr>
      </p:pic>
      <p:pic>
        <p:nvPicPr>
          <p:cNvPr id="25" name="Picture Placeholder 24" descr="A picture containing nature, outdoor, mountain, night sky">
            <a:extLst>
              <a:ext uri="{FF2B5EF4-FFF2-40B4-BE49-F238E27FC236}">
                <a16:creationId xmlns:a16="http://schemas.microsoft.com/office/drawing/2014/main" id="{74AF03B6-7ED2-47DC-A5B8-3F7DB422CEA5}"/>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324845" y="3607271"/>
            <a:ext cx="2214562" cy="2513012"/>
          </a:xfrm>
        </p:spPr>
      </p:pic>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13</a:t>
            </a:fld>
            <a:endParaRPr lang="en-US" noProof="0" dirty="0"/>
          </a:p>
        </p:txBody>
      </p:sp>
    </p:spTree>
    <p:extLst>
      <p:ext uri="{BB962C8B-B14F-4D97-AF65-F5344CB8AC3E}">
        <p14:creationId xmlns:p14="http://schemas.microsoft.com/office/powerpoint/2010/main" val="4039808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7CD82-2C49-5CEF-889A-3207992F25C1}"/>
              </a:ext>
            </a:extLst>
          </p:cNvPr>
          <p:cNvSpPr>
            <a:spLocks noGrp="1"/>
          </p:cNvSpPr>
          <p:nvPr>
            <p:ph type="title"/>
          </p:nvPr>
        </p:nvSpPr>
        <p:spPr>
          <a:xfrm>
            <a:off x="647698" y="484495"/>
            <a:ext cx="5800867" cy="1273054"/>
          </a:xfrm>
        </p:spPr>
        <p:txBody>
          <a:bodyPr>
            <a:normAutofit/>
          </a:bodyPr>
          <a:lstStyle/>
          <a:p>
            <a:r>
              <a:rPr lang="en-US" sz="6000" dirty="0"/>
              <a:t>SUMMARY</a:t>
            </a:r>
          </a:p>
        </p:txBody>
      </p:sp>
      <p:sp>
        <p:nvSpPr>
          <p:cNvPr id="9" name="Slide Number Placeholder 8">
            <a:extLst>
              <a:ext uri="{FF2B5EF4-FFF2-40B4-BE49-F238E27FC236}">
                <a16:creationId xmlns:a16="http://schemas.microsoft.com/office/drawing/2014/main" id="{FA107C01-D5FC-14EE-D757-6C774D6D87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F39FF-F5CB-4ACA-9B46-4CCF89ECA75F}"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33392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0622F47C-D986-4C50-BD14-2C1E537C27FB}"/>
              </a:ext>
            </a:extLst>
          </p:cNvPr>
          <p:cNvSpPr>
            <a:spLocks noGrp="1"/>
          </p:cNvSpPr>
          <p:nvPr>
            <p:ph type="title"/>
          </p:nvPr>
        </p:nvSpPr>
        <p:spPr>
          <a:xfrm>
            <a:off x="1879600" y="183988"/>
            <a:ext cx="9406372" cy="803380"/>
          </a:xfrm>
        </p:spPr>
        <p:txBody>
          <a:bodyPr>
            <a:normAutofit fontScale="90000"/>
          </a:bodyPr>
          <a:lstStyle/>
          <a:p>
            <a:r>
              <a:rPr lang="en-US" dirty="0"/>
              <a:t>RESOURCES </a:t>
            </a:r>
          </a:p>
        </p:txBody>
      </p:sp>
      <p:sp>
        <p:nvSpPr>
          <p:cNvPr id="12" name="Text Placeholder 11">
            <a:extLst>
              <a:ext uri="{FF2B5EF4-FFF2-40B4-BE49-F238E27FC236}">
                <a16:creationId xmlns:a16="http://schemas.microsoft.com/office/drawing/2014/main" id="{D05AC8F8-F459-42EB-AA23-F556AEDD721A}"/>
              </a:ext>
            </a:extLst>
          </p:cNvPr>
          <p:cNvSpPr>
            <a:spLocks noGrp="1"/>
          </p:cNvSpPr>
          <p:nvPr>
            <p:ph type="body" sz="quarter" idx="14"/>
          </p:nvPr>
        </p:nvSpPr>
        <p:spPr>
          <a:xfrm>
            <a:off x="851300" y="1764193"/>
            <a:ext cx="3327366" cy="597604"/>
          </a:xfrm>
        </p:spPr>
        <p:txBody>
          <a:bodyPr/>
          <a:lstStyle/>
          <a:p>
            <a:endParaRPr lang="en-US" dirty="0"/>
          </a:p>
        </p:txBody>
      </p:sp>
      <p:sp>
        <p:nvSpPr>
          <p:cNvPr id="11" name="Content Placeholder 10">
            <a:extLst>
              <a:ext uri="{FF2B5EF4-FFF2-40B4-BE49-F238E27FC236}">
                <a16:creationId xmlns:a16="http://schemas.microsoft.com/office/drawing/2014/main" id="{DFFE8322-74A2-43C3-B71A-8DD6B2DC0DF8}"/>
              </a:ext>
            </a:extLst>
          </p:cNvPr>
          <p:cNvSpPr>
            <a:spLocks noGrp="1"/>
          </p:cNvSpPr>
          <p:nvPr>
            <p:ph type="body" sz="quarter" idx="19"/>
          </p:nvPr>
        </p:nvSpPr>
        <p:spPr>
          <a:xfrm>
            <a:off x="851193" y="2374899"/>
            <a:ext cx="9750132" cy="3485573"/>
          </a:xfrm>
        </p:spPr>
        <p:txBody>
          <a:bodyPr>
            <a:normAutofit/>
          </a:bodyPr>
          <a:lstStyle/>
          <a:p>
            <a:pPr lvl="0"/>
            <a:r>
              <a:rPr lang="en-US" sz="4400" b="1" i="0" dirty="0">
                <a:solidFill>
                  <a:srgbClr val="24292F"/>
                </a:solidFill>
                <a:effectLst/>
                <a:latin typeface="-apple-system"/>
              </a:rPr>
              <a:t>Berkeley Earth, affiliated Lawrence Berkeley National Laboratory </a:t>
            </a:r>
            <a:endParaRPr lang="en-US" sz="4400" b="1" dirty="0">
              <a:solidFill>
                <a:srgbClr val="24292F"/>
              </a:solidFill>
              <a:latin typeface="-apple-system"/>
            </a:endParaRPr>
          </a:p>
          <a:p>
            <a:pPr lvl="0"/>
            <a:r>
              <a:rPr lang="en-US" sz="4000" b="1" i="0" dirty="0">
                <a:solidFill>
                  <a:srgbClr val="24292F"/>
                </a:solidFill>
                <a:effectLst/>
                <a:latin typeface="-apple-system"/>
              </a:rPr>
              <a:t>Climate Watch Data </a:t>
            </a:r>
          </a:p>
          <a:p>
            <a:pPr lvl="0"/>
            <a:r>
              <a:rPr lang="en-US" sz="4000" b="1" i="0" dirty="0">
                <a:solidFill>
                  <a:srgbClr val="24292F"/>
                </a:solidFill>
                <a:effectLst/>
                <a:latin typeface="-apple-system"/>
              </a:rPr>
              <a:t> Data</a:t>
            </a:r>
            <a:endParaRPr lang="en-US" sz="4400" b="1" i="0" dirty="0">
              <a:solidFill>
                <a:srgbClr val="24292F"/>
              </a:solidFill>
              <a:effectLst/>
              <a:latin typeface="-apple-system"/>
            </a:endParaRPr>
          </a:p>
        </p:txBody>
      </p:sp>
      <p:sp>
        <p:nvSpPr>
          <p:cNvPr id="16" name="Text Placeholder 15">
            <a:extLst>
              <a:ext uri="{FF2B5EF4-FFF2-40B4-BE49-F238E27FC236}">
                <a16:creationId xmlns:a16="http://schemas.microsoft.com/office/drawing/2014/main" id="{88417E53-E35C-4BA6-B238-61D2C004A237}"/>
              </a:ext>
            </a:extLst>
          </p:cNvPr>
          <p:cNvSpPr>
            <a:spLocks noGrp="1"/>
          </p:cNvSpPr>
          <p:nvPr>
            <p:ph type="body" sz="quarter" idx="18"/>
          </p:nvPr>
        </p:nvSpPr>
        <p:spPr>
          <a:xfrm>
            <a:off x="4432317" y="1764193"/>
            <a:ext cx="3327366" cy="597604"/>
          </a:xfrm>
        </p:spPr>
        <p:txBody>
          <a:bodyPr/>
          <a:lstStyle/>
          <a:p>
            <a:endParaRPr lang="en-US" dirty="0"/>
          </a:p>
        </p:txBody>
      </p:sp>
      <p:sp>
        <p:nvSpPr>
          <p:cNvPr id="13" name="Content Placeholder 12">
            <a:extLst>
              <a:ext uri="{FF2B5EF4-FFF2-40B4-BE49-F238E27FC236}">
                <a16:creationId xmlns:a16="http://schemas.microsoft.com/office/drawing/2014/main" id="{32AA922F-7FCE-49A0-92E0-60263B0E006A}"/>
              </a:ext>
            </a:extLst>
          </p:cNvPr>
          <p:cNvSpPr>
            <a:spLocks noGrp="1"/>
          </p:cNvSpPr>
          <p:nvPr>
            <p:ph type="body" sz="quarter" idx="20"/>
          </p:nvPr>
        </p:nvSpPr>
        <p:spPr>
          <a:xfrm flipV="1">
            <a:off x="1328738" y="0"/>
            <a:ext cx="10301288" cy="400050"/>
          </a:xfrm>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14" name="Text Placeholder 13">
            <a:extLst>
              <a:ext uri="{FF2B5EF4-FFF2-40B4-BE49-F238E27FC236}">
                <a16:creationId xmlns:a16="http://schemas.microsoft.com/office/drawing/2014/main" id="{94D68F73-4FB1-4145-BF89-FE36142E5100}"/>
              </a:ext>
            </a:extLst>
          </p:cNvPr>
          <p:cNvSpPr>
            <a:spLocks noGrp="1"/>
          </p:cNvSpPr>
          <p:nvPr>
            <p:ph type="body" sz="quarter" idx="16"/>
          </p:nvPr>
        </p:nvSpPr>
        <p:spPr>
          <a:xfrm>
            <a:off x="8025393" y="1764193"/>
            <a:ext cx="3327366" cy="597604"/>
          </a:xfrm>
        </p:spPr>
        <p:txBody>
          <a:bodyPr/>
          <a:lstStyle/>
          <a:p>
            <a:endParaRPr lang="en-US" dirty="0"/>
          </a:p>
        </p:txBody>
      </p:sp>
      <p:sp>
        <p:nvSpPr>
          <p:cNvPr id="15" name="Content Placeholder 14">
            <a:extLst>
              <a:ext uri="{FF2B5EF4-FFF2-40B4-BE49-F238E27FC236}">
                <a16:creationId xmlns:a16="http://schemas.microsoft.com/office/drawing/2014/main" id="{967F3EB6-BBF7-400D-831B-2949763446D0}"/>
              </a:ext>
            </a:extLst>
          </p:cNvPr>
          <p:cNvSpPr>
            <a:spLocks noGrp="1"/>
          </p:cNvSpPr>
          <p:nvPr>
            <p:ph type="body" sz="quarter" idx="21"/>
          </p:nvPr>
        </p:nvSpPr>
        <p:spPr>
          <a:xfrm flipV="1">
            <a:off x="3821056" y="7303510"/>
            <a:ext cx="5523459" cy="997528"/>
          </a:xfrm>
        </p:spPr>
        <p:txBody>
          <a:bodyPr>
            <a:normAutofit/>
          </a:bodyPr>
          <a:lstStyle/>
          <a:p>
            <a:pPr marL="457200" lvl="1" indent="0">
              <a:buNone/>
            </a:pPr>
            <a:endParaRPr lang="en-US" dirty="0"/>
          </a:p>
        </p:txBody>
      </p:sp>
      <p:sp>
        <p:nvSpPr>
          <p:cNvPr id="4" name="Slide Number Placeholder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15</a:t>
            </a:fld>
            <a:endParaRPr lang="en-US" noProof="0" dirty="0"/>
          </a:p>
        </p:txBody>
      </p:sp>
    </p:spTree>
    <p:extLst>
      <p:ext uri="{BB962C8B-B14F-4D97-AF65-F5344CB8AC3E}">
        <p14:creationId xmlns:p14="http://schemas.microsoft.com/office/powerpoint/2010/main" val="338249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normAutofit/>
          </a:bodyPr>
          <a:lstStyle/>
          <a:p>
            <a:r>
              <a:rPr lang="en-US" sz="5400" dirty="0"/>
              <a:t>OVERVIEW </a:t>
            </a:r>
          </a:p>
        </p:txBody>
      </p:sp>
      <p:pic>
        <p:nvPicPr>
          <p:cNvPr id="8" name="Picture Placeholder 7" descr="A picture containing mountain, sky, outdoor, nature">
            <a:extLst>
              <a:ext uri="{FF2B5EF4-FFF2-40B4-BE49-F238E27FC236}">
                <a16:creationId xmlns:a16="http://schemas.microsoft.com/office/drawing/2014/main" id="{7B7F6341-D9BE-4D3C-92A1-37FAA11DE63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2286000"/>
            <a:ext cx="5067300" cy="4572000"/>
          </a:xfrm>
        </p:spPr>
      </p:pic>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flipV="1">
            <a:off x="201168" y="7277549"/>
            <a:ext cx="4837176" cy="1264872"/>
          </a:xfrm>
        </p:spPr>
        <p:txBody>
          <a:bodyPr/>
          <a:lstStyle/>
          <a:p>
            <a:endParaRPr lang="en-US" dirty="0"/>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354053" y="2586790"/>
            <a:ext cx="6642875" cy="3596756"/>
          </a:xfrm>
        </p:spPr>
        <p:txBody>
          <a:bodyPr>
            <a:normAutofit fontScale="85000" lnSpcReduction="10000"/>
          </a:bodyPr>
          <a:lstStyle/>
          <a:p>
            <a:r>
              <a:rPr lang="en-US" sz="4000" dirty="0"/>
              <a:t>This is an analysis of the Earth’s surface temperature from 1990- 2013 and CO2 data from 1990-2018 to determine the trends and predict future temperatures in the World data. </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2</a:t>
            </a:fld>
            <a:endParaRPr lang="en-US" noProof="0" dirty="0"/>
          </a:p>
        </p:txBody>
      </p:sp>
    </p:spTree>
    <p:extLst>
      <p:ext uri="{BB962C8B-B14F-4D97-AF65-F5344CB8AC3E}">
        <p14:creationId xmlns:p14="http://schemas.microsoft.com/office/powerpoint/2010/main" val="1074753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24834-D325-2EB7-40AD-DD64CE3B51EE}"/>
              </a:ext>
            </a:extLst>
          </p:cNvPr>
          <p:cNvSpPr>
            <a:spLocks noGrp="1"/>
          </p:cNvSpPr>
          <p:nvPr>
            <p:ph type="title"/>
          </p:nvPr>
        </p:nvSpPr>
        <p:spPr/>
        <p:txBody>
          <a:bodyPr/>
          <a:lstStyle/>
          <a:p>
            <a:r>
              <a:rPr lang="en-US" dirty="0"/>
              <a:t>OBJECTIVES </a:t>
            </a:r>
          </a:p>
        </p:txBody>
      </p:sp>
      <p:sp>
        <p:nvSpPr>
          <p:cNvPr id="6" name="Slide Number Placeholder 5">
            <a:extLst>
              <a:ext uri="{FF2B5EF4-FFF2-40B4-BE49-F238E27FC236}">
                <a16:creationId xmlns:a16="http://schemas.microsoft.com/office/drawing/2014/main" id="{FFD4ED27-A273-DD1D-7372-D0A3D7E3231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TextBox 7">
            <a:extLst>
              <a:ext uri="{FF2B5EF4-FFF2-40B4-BE49-F238E27FC236}">
                <a16:creationId xmlns:a16="http://schemas.microsoft.com/office/drawing/2014/main" id="{29D39B38-17A8-14F8-646D-69F0DE73387D}"/>
              </a:ext>
            </a:extLst>
          </p:cNvPr>
          <p:cNvSpPr txBox="1"/>
          <p:nvPr/>
        </p:nvSpPr>
        <p:spPr>
          <a:xfrm>
            <a:off x="195073" y="2463801"/>
            <a:ext cx="12174728" cy="5078313"/>
          </a:xfrm>
          <a:prstGeom prst="rect">
            <a:avLst/>
          </a:prstGeom>
          <a:noFill/>
        </p:spPr>
        <p:txBody>
          <a:bodyPr wrap="square">
            <a:spAutoFit/>
          </a:bodyPr>
          <a:lstStyle/>
          <a:p>
            <a:pPr algn="l">
              <a:buFont typeface="Arial" panose="020B0604020202020204" pitchFamily="34" charset="0"/>
              <a:buChar char="•"/>
            </a:pPr>
            <a:r>
              <a:rPr lang="en-US" sz="3600" b="1" dirty="0">
                <a:solidFill>
                  <a:srgbClr val="24292F"/>
                </a:solidFill>
                <a:latin typeface="-apple-system"/>
              </a:rPr>
              <a:t>Prove </a:t>
            </a:r>
            <a:r>
              <a:rPr lang="en-US" sz="3600" b="1" i="0" dirty="0">
                <a:solidFill>
                  <a:srgbClr val="24292F"/>
                </a:solidFill>
                <a:effectLst/>
                <a:latin typeface="-apple-system"/>
              </a:rPr>
              <a:t>general consensus of global warming.</a:t>
            </a:r>
          </a:p>
          <a:p>
            <a:pPr algn="l">
              <a:buFont typeface="Arial" panose="020B0604020202020204" pitchFamily="34" charset="0"/>
              <a:buChar char="•"/>
            </a:pPr>
            <a:endParaRPr lang="en-US" sz="3600" b="1" i="0" dirty="0">
              <a:solidFill>
                <a:srgbClr val="24292F"/>
              </a:solidFill>
              <a:effectLst/>
              <a:latin typeface="-apple-system"/>
            </a:endParaRPr>
          </a:p>
          <a:p>
            <a:pPr algn="l">
              <a:buFont typeface="Arial" panose="020B0604020202020204" pitchFamily="34" charset="0"/>
              <a:buChar char="•"/>
            </a:pPr>
            <a:r>
              <a:rPr lang="en-US" sz="3600" b="1" dirty="0">
                <a:solidFill>
                  <a:srgbClr val="24292F"/>
                </a:solidFill>
                <a:latin typeface="-apple-system"/>
              </a:rPr>
              <a:t> Highlight t</a:t>
            </a:r>
            <a:r>
              <a:rPr lang="en-US" sz="3600" b="1" i="0" dirty="0">
                <a:solidFill>
                  <a:srgbClr val="24292F"/>
                </a:solidFill>
                <a:effectLst/>
                <a:latin typeface="-apple-system"/>
              </a:rPr>
              <a:t>emperature trends across the major industrial country of the world.</a:t>
            </a:r>
          </a:p>
          <a:p>
            <a:pPr algn="l">
              <a:buFont typeface="Arial" panose="020B0604020202020204" pitchFamily="34" charset="0"/>
              <a:buChar char="•"/>
            </a:pPr>
            <a:endParaRPr lang="en-US" sz="3600" b="1" i="0" dirty="0">
              <a:solidFill>
                <a:srgbClr val="24292F"/>
              </a:solidFill>
              <a:effectLst/>
              <a:latin typeface="-apple-system"/>
            </a:endParaRPr>
          </a:p>
          <a:p>
            <a:pPr algn="l">
              <a:buFont typeface="Arial" panose="020B0604020202020204" pitchFamily="34" charset="0"/>
              <a:buChar char="•"/>
            </a:pPr>
            <a:r>
              <a:rPr lang="en-US" sz="3600" b="1" i="0" dirty="0">
                <a:solidFill>
                  <a:srgbClr val="24292F"/>
                </a:solidFill>
                <a:effectLst/>
                <a:latin typeface="-apple-system"/>
              </a:rPr>
              <a:t>To add to the body of proof and evidence of global warming using the global temperature data and Co2 emission data</a:t>
            </a:r>
          </a:p>
          <a:p>
            <a:br>
              <a:rPr lang="en-US" sz="3600" b="1" dirty="0"/>
            </a:br>
            <a:endParaRPr lang="en-US" sz="3600" b="1" dirty="0"/>
          </a:p>
        </p:txBody>
      </p:sp>
    </p:spTree>
    <p:extLst>
      <p:ext uri="{BB962C8B-B14F-4D97-AF65-F5344CB8AC3E}">
        <p14:creationId xmlns:p14="http://schemas.microsoft.com/office/powerpoint/2010/main" val="2580723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standing on a rock">
            <a:extLst>
              <a:ext uri="{FF2B5EF4-FFF2-40B4-BE49-F238E27FC236}">
                <a16:creationId xmlns:a16="http://schemas.microsoft.com/office/drawing/2014/main" id="{633DBDDF-94F3-4001-919E-B56D62CE7A0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076700" y="0"/>
            <a:ext cx="4038600" cy="3429000"/>
          </a:xfrm>
        </p:spPr>
      </p:pic>
      <p:pic>
        <p:nvPicPr>
          <p:cNvPr id="44" name="Picture Placeholder 43" descr="A picture containing mountain, sky, nature, outdoor">
            <a:extLst>
              <a:ext uri="{FF2B5EF4-FFF2-40B4-BE49-F238E27FC236}">
                <a16:creationId xmlns:a16="http://schemas.microsoft.com/office/drawing/2014/main" id="{73DD8BED-FB17-4ABE-9B18-B6DDA81A0E05}"/>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8115300" y="0"/>
            <a:ext cx="4076701" cy="3429000"/>
          </a:xfrm>
        </p:spPr>
      </p:pic>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4159405" y="3512635"/>
            <a:ext cx="7837523" cy="3345365"/>
          </a:xfrm>
        </p:spPr>
        <p:txBody>
          <a:bodyPr>
            <a:noAutofit/>
          </a:bodyPr>
          <a:lstStyle/>
          <a:p>
            <a:r>
              <a:rPr lang="en-US" sz="1800" b="1" dirty="0"/>
              <a:t>Technologies </a:t>
            </a:r>
            <a:r>
              <a:rPr lang="en-US" sz="1800" dirty="0"/>
              <a:t>– Python, </a:t>
            </a:r>
            <a:r>
              <a:rPr lang="en-US" sz="1800" dirty="0" err="1"/>
              <a:t>Jupyter</a:t>
            </a:r>
            <a:r>
              <a:rPr lang="en-US" sz="1800" dirty="0"/>
              <a:t> Notebook, </a:t>
            </a:r>
            <a:r>
              <a:rPr lang="en-US" sz="1800" dirty="0" err="1"/>
              <a:t>PostgresSQL</a:t>
            </a:r>
            <a:r>
              <a:rPr lang="en-US" sz="1800" dirty="0"/>
              <a:t>, Tableau</a:t>
            </a:r>
          </a:p>
          <a:p>
            <a:r>
              <a:rPr lang="en-US" sz="1800" b="1" dirty="0"/>
              <a:t> Database </a:t>
            </a:r>
            <a:r>
              <a:rPr lang="en-US" sz="1800" dirty="0"/>
              <a:t>for creating tables and ascending data. </a:t>
            </a:r>
          </a:p>
          <a:p>
            <a:r>
              <a:rPr lang="en-US" sz="1800" b="1" dirty="0"/>
              <a:t>Machine Learning </a:t>
            </a:r>
            <a:r>
              <a:rPr lang="en-US" sz="1800" dirty="0"/>
              <a:t>to predict variations from world temperature, trends of temperature, predict whether dataset above or below  the world mean temperatures </a:t>
            </a:r>
          </a:p>
          <a:p>
            <a:r>
              <a:rPr lang="en-US" sz="1800" b="1" dirty="0"/>
              <a:t>Summary </a:t>
            </a:r>
            <a:r>
              <a:rPr lang="en-US" sz="1800" b="1" dirty="0" err="1"/>
              <a:t>yof</a:t>
            </a:r>
            <a:r>
              <a:rPr lang="en-US" sz="1800" b="1" dirty="0"/>
              <a:t> Results </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4</a:t>
            </a:fld>
            <a:endParaRPr lang="en-US" noProof="0" dirty="0"/>
          </a:p>
        </p:txBody>
      </p:sp>
      <p:sp>
        <p:nvSpPr>
          <p:cNvPr id="3" name="Title 2">
            <a:extLst>
              <a:ext uri="{FF2B5EF4-FFF2-40B4-BE49-F238E27FC236}">
                <a16:creationId xmlns:a16="http://schemas.microsoft.com/office/drawing/2014/main" id="{34248DA6-8C3B-D887-0C54-F284418E8D0C}"/>
              </a:ext>
            </a:extLst>
          </p:cNvPr>
          <p:cNvSpPr>
            <a:spLocks noGrp="1"/>
          </p:cNvSpPr>
          <p:nvPr>
            <p:ph type="title"/>
          </p:nvPr>
        </p:nvSpPr>
        <p:spPr>
          <a:xfrm>
            <a:off x="-2" y="782053"/>
            <a:ext cx="4076701" cy="4692315"/>
          </a:xfrm>
        </p:spPr>
        <p:txBody>
          <a:bodyPr>
            <a:noAutofit/>
          </a:bodyPr>
          <a:lstStyle/>
          <a:p>
            <a:pPr algn="ctr"/>
            <a:r>
              <a:rPr lang="en-US" sz="5400" dirty="0"/>
              <a:t>CONTENTS</a:t>
            </a:r>
            <a:r>
              <a:rPr lang="en-US" dirty="0"/>
              <a:t> </a:t>
            </a:r>
            <a:br>
              <a:rPr lang="en-US" sz="6600" dirty="0"/>
            </a:br>
            <a:br>
              <a:rPr lang="en-US" sz="6600" dirty="0"/>
            </a:br>
            <a:r>
              <a:rPr lang="en-US" sz="4000" dirty="0"/>
              <a:t>The areas of           focus for this analysis will be </a:t>
            </a:r>
          </a:p>
        </p:txBody>
      </p:sp>
    </p:spTree>
    <p:extLst>
      <p:ext uri="{BB962C8B-B14F-4D97-AF65-F5344CB8AC3E}">
        <p14:creationId xmlns:p14="http://schemas.microsoft.com/office/powerpoint/2010/main" val="2106347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1C5EA2A-10BF-4B5E-ACC8-8A766A0949A6}"/>
              </a:ext>
            </a:extLst>
          </p:cNvPr>
          <p:cNvSpPr>
            <a:spLocks noGrp="1"/>
          </p:cNvSpPr>
          <p:nvPr>
            <p:ph type="ctrTitle"/>
          </p:nvPr>
        </p:nvSpPr>
        <p:spPr>
          <a:xfrm>
            <a:off x="96253" y="136525"/>
            <a:ext cx="6761747" cy="1373883"/>
          </a:xfrm>
        </p:spPr>
        <p:txBody>
          <a:bodyPr>
            <a:normAutofit/>
          </a:bodyPr>
          <a:lstStyle/>
          <a:p>
            <a:r>
              <a:rPr lang="en-US" sz="6000" dirty="0"/>
              <a:t>TECHNOLOGIES </a:t>
            </a:r>
          </a:p>
        </p:txBody>
      </p:sp>
      <p:sp>
        <p:nvSpPr>
          <p:cNvPr id="12" name="Subtitle 11">
            <a:extLst>
              <a:ext uri="{FF2B5EF4-FFF2-40B4-BE49-F238E27FC236}">
                <a16:creationId xmlns:a16="http://schemas.microsoft.com/office/drawing/2014/main" id="{AEAC0465-1751-47C8-9200-CF24EEB5E133}"/>
              </a:ext>
            </a:extLst>
          </p:cNvPr>
          <p:cNvSpPr>
            <a:spLocks noGrp="1"/>
          </p:cNvSpPr>
          <p:nvPr>
            <p:ph type="subTitle" idx="1"/>
          </p:nvPr>
        </p:nvSpPr>
        <p:spPr>
          <a:xfrm>
            <a:off x="201169" y="1860103"/>
            <a:ext cx="6656832" cy="2537271"/>
          </a:xfrm>
        </p:spPr>
        <p:txBody>
          <a:bodyPr>
            <a:normAutofit fontScale="92500"/>
          </a:bodyPr>
          <a:lstStyle/>
          <a:p>
            <a:r>
              <a:rPr lang="en-US" sz="2800" b="1" dirty="0"/>
              <a:t>Python - </a:t>
            </a:r>
          </a:p>
          <a:p>
            <a:r>
              <a:rPr lang="en-US" sz="2800" b="1" dirty="0" err="1"/>
              <a:t>Jupyter</a:t>
            </a:r>
            <a:r>
              <a:rPr lang="en-US" sz="2800" b="1" dirty="0"/>
              <a:t> Notebook – preprocessing  data </a:t>
            </a:r>
          </a:p>
          <a:p>
            <a:r>
              <a:rPr lang="en-US" sz="2800" b="1" dirty="0" err="1"/>
              <a:t>PostgresSQL</a:t>
            </a:r>
            <a:r>
              <a:rPr lang="en-US" sz="2800" b="1" dirty="0"/>
              <a:t> – relationship association </a:t>
            </a:r>
          </a:p>
          <a:p>
            <a:r>
              <a:rPr lang="en-US" sz="2800" b="1" dirty="0"/>
              <a:t>Tableau  - visualizing data</a:t>
            </a:r>
          </a:p>
        </p:txBody>
      </p:sp>
      <p:pic>
        <p:nvPicPr>
          <p:cNvPr id="26" name="Picture Placeholder 25" descr="A person standing on a rock">
            <a:extLst>
              <a:ext uri="{FF2B5EF4-FFF2-40B4-BE49-F238E27FC236}">
                <a16:creationId xmlns:a16="http://schemas.microsoft.com/office/drawing/2014/main" id="{5A11C124-E818-45E0-9F70-7F0C271DDC71}"/>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0" y="4533900"/>
            <a:ext cx="7086598" cy="2324100"/>
          </a:xfrm>
        </p:spPr>
      </p:pic>
      <p:sp>
        <p:nvSpPr>
          <p:cNvPr id="3" name="Footer Placeholder 2">
            <a:extLst>
              <a:ext uri="{FF2B5EF4-FFF2-40B4-BE49-F238E27FC236}">
                <a16:creationId xmlns:a16="http://schemas.microsoft.com/office/drawing/2014/main" id="{E5932065-5BEE-4D45-A3A1-6F0559B48650}"/>
              </a:ext>
            </a:extLst>
          </p:cNvPr>
          <p:cNvSpPr>
            <a:spLocks noGrp="1"/>
          </p:cNvSpPr>
          <p:nvPr>
            <p:ph type="ftr" sz="quarter" idx="4294967295"/>
          </p:nvPr>
        </p:nvSpPr>
        <p:spPr>
          <a:xfrm>
            <a:off x="201168" y="6356350"/>
            <a:ext cx="4837176" cy="365125"/>
          </a:xfrm>
        </p:spPr>
        <p:txBody>
          <a:bodyPr/>
          <a:lstStyle/>
          <a:p>
            <a:pPr lvl="0"/>
            <a:r>
              <a:rPr lang="en-US" noProof="0" dirty="0"/>
              <a:t>Presentation title</a:t>
            </a:r>
          </a:p>
        </p:txBody>
      </p:sp>
      <p:pic>
        <p:nvPicPr>
          <p:cNvPr id="18" name="Picture Placeholder 17" descr="A picture containing outdoor, person, mountain">
            <a:extLst>
              <a:ext uri="{FF2B5EF4-FFF2-40B4-BE49-F238E27FC236}">
                <a16:creationId xmlns:a16="http://schemas.microsoft.com/office/drawing/2014/main" id="{17AE28DB-6A67-4368-B973-0AF9753460B7}"/>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7086600" y="0"/>
            <a:ext cx="5105400" cy="4533900"/>
          </a:xfrm>
        </p:spPr>
      </p:pic>
      <p:pic>
        <p:nvPicPr>
          <p:cNvPr id="22" name="Picture Placeholder 21" descr="A picture containing nature, outdoor, snow, mountain">
            <a:extLst>
              <a:ext uri="{FF2B5EF4-FFF2-40B4-BE49-F238E27FC236}">
                <a16:creationId xmlns:a16="http://schemas.microsoft.com/office/drawing/2014/main" id="{8A37E149-B64A-42E8-BB3A-1FD622CE5C95}"/>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val="0"/>
              </a:ext>
            </a:extLst>
          </a:blip>
          <a:srcRect/>
          <a:stretch/>
        </p:blipFill>
        <p:spPr>
          <a:xfrm>
            <a:off x="7086598" y="4533900"/>
            <a:ext cx="5105402" cy="2324100"/>
          </a:xfrm>
        </p:spPr>
      </p:pic>
      <p:sp>
        <p:nvSpPr>
          <p:cNvPr id="4" name="Slide Number Placeholder 3">
            <a:extLst>
              <a:ext uri="{FF2B5EF4-FFF2-40B4-BE49-F238E27FC236}">
                <a16:creationId xmlns:a16="http://schemas.microsoft.com/office/drawing/2014/main" id="{7CCC3E1D-B7F8-47F6-A352-B757462BBBA7}"/>
              </a:ext>
            </a:extLst>
          </p:cNvPr>
          <p:cNvSpPr>
            <a:spLocks noGrp="1"/>
          </p:cNvSpPr>
          <p:nvPr>
            <p:ph type="sldNum" sz="quarter" idx="4294967295"/>
          </p:nvPr>
        </p:nvSpPr>
        <p:spPr>
          <a:xfrm>
            <a:off x="11365992" y="6356350"/>
            <a:ext cx="630936" cy="365125"/>
          </a:xfrm>
        </p:spPr>
        <p:txBody>
          <a:bodyPr/>
          <a:lstStyle/>
          <a:p>
            <a:pPr lvl="0"/>
            <a:fld id="{2722F022-211C-4882-844C-086FEA6806AA}" type="slidenum">
              <a:rPr lang="en-US" noProof="0" smtClean="0"/>
              <a:pPr lvl="0"/>
              <a:t>5</a:t>
            </a:fld>
            <a:endParaRPr lang="en-US" noProof="0" dirty="0"/>
          </a:p>
        </p:txBody>
      </p:sp>
    </p:spTree>
    <p:extLst>
      <p:ext uri="{BB962C8B-B14F-4D97-AF65-F5344CB8AC3E}">
        <p14:creationId xmlns:p14="http://schemas.microsoft.com/office/powerpoint/2010/main" val="2826028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3DDB9-77C3-43FD-E2A3-C26CEF5ADC34}"/>
              </a:ext>
            </a:extLst>
          </p:cNvPr>
          <p:cNvSpPr>
            <a:spLocks noGrp="1"/>
          </p:cNvSpPr>
          <p:nvPr>
            <p:ph type="ctrTitle"/>
          </p:nvPr>
        </p:nvSpPr>
        <p:spPr>
          <a:xfrm>
            <a:off x="649045" y="753036"/>
            <a:ext cx="5945393" cy="1242020"/>
          </a:xfrm>
        </p:spPr>
        <p:txBody>
          <a:bodyPr>
            <a:normAutofit/>
          </a:bodyPr>
          <a:lstStyle/>
          <a:p>
            <a:r>
              <a:rPr lang="en-US" sz="6600" dirty="0"/>
              <a:t>DATABASE</a:t>
            </a:r>
          </a:p>
        </p:txBody>
      </p:sp>
    </p:spTree>
    <p:extLst>
      <p:ext uri="{BB962C8B-B14F-4D97-AF65-F5344CB8AC3E}">
        <p14:creationId xmlns:p14="http://schemas.microsoft.com/office/powerpoint/2010/main" val="448619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39320" y="136525"/>
            <a:ext cx="10605018" cy="1011555"/>
          </a:xfrm>
        </p:spPr>
        <p:txBody>
          <a:bodyPr>
            <a:normAutofit/>
          </a:bodyPr>
          <a:lstStyle/>
          <a:p>
            <a:r>
              <a:rPr lang="en-US" sz="5400" dirty="0"/>
              <a:t>PROCESS</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242888" y="136526"/>
            <a:ext cx="7392975" cy="6721474"/>
          </a:xfrm>
        </p:spPr>
        <p:txBody>
          <a:bodyPr>
            <a:normAutofit/>
          </a:bodyPr>
          <a:lstStyle/>
          <a:p>
            <a:endParaRPr lang="en-US" b="1" i="0" dirty="0">
              <a:solidFill>
                <a:srgbClr val="24292F"/>
              </a:solidFill>
              <a:effectLst/>
              <a:latin typeface="-apple-system"/>
            </a:endParaRPr>
          </a:p>
          <a:p>
            <a:pPr marL="0" indent="0">
              <a:buNone/>
            </a:pPr>
            <a:endParaRPr lang="en-US" b="1" dirty="0">
              <a:solidFill>
                <a:srgbClr val="24292F"/>
              </a:solidFill>
              <a:latin typeface="-apple-system"/>
            </a:endParaRP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7</a:t>
            </a:fld>
            <a:endParaRPr lang="en-US" noProof="0" dirty="0"/>
          </a:p>
        </p:txBody>
      </p:sp>
      <p:pic>
        <p:nvPicPr>
          <p:cNvPr id="9" name="Picture 2">
            <a:extLst>
              <a:ext uri="{FF2B5EF4-FFF2-40B4-BE49-F238E27FC236}">
                <a16:creationId xmlns:a16="http://schemas.microsoft.com/office/drawing/2014/main" id="{7C69E4A0-E49E-5FE4-6090-CA0CF7147B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591" y="4886325"/>
            <a:ext cx="8498397" cy="152241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7C3CE51E-3C11-A490-664B-60BFEC37B0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591" y="3099451"/>
            <a:ext cx="8612697" cy="167456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1D718F6-08CA-555B-64EA-307F7DF09362}"/>
              </a:ext>
            </a:extLst>
          </p:cNvPr>
          <p:cNvSpPr txBox="1"/>
          <p:nvPr/>
        </p:nvSpPr>
        <p:spPr>
          <a:xfrm>
            <a:off x="451263" y="1252696"/>
            <a:ext cx="11050176" cy="1938992"/>
          </a:xfrm>
          <a:prstGeom prst="rect">
            <a:avLst/>
          </a:prstGeom>
          <a:noFill/>
        </p:spPr>
        <p:txBody>
          <a:bodyPr wrap="square" rtlCol="0">
            <a:spAutoFit/>
          </a:bodyPr>
          <a:lstStyle/>
          <a:p>
            <a:r>
              <a:rPr lang="en-US" sz="2400" b="1" i="0" dirty="0">
                <a:solidFill>
                  <a:srgbClr val="24292F"/>
                </a:solidFill>
                <a:effectLst/>
                <a:latin typeface="-apple-system"/>
              </a:rPr>
              <a:t>SQL relational database </a:t>
            </a:r>
          </a:p>
          <a:p>
            <a:r>
              <a:rPr lang="en-US" sz="2400" b="1" i="0" dirty="0">
                <a:solidFill>
                  <a:srgbClr val="24292F"/>
                </a:solidFill>
                <a:effectLst/>
                <a:latin typeface="-apple-system"/>
              </a:rPr>
              <a:t>"</a:t>
            </a:r>
            <a:r>
              <a:rPr lang="en-US" sz="2400" b="1" i="0" dirty="0" err="1">
                <a:solidFill>
                  <a:srgbClr val="24292F"/>
                </a:solidFill>
                <a:effectLst/>
                <a:latin typeface="-apple-system"/>
              </a:rPr>
              <a:t>cleanglobal_temp</a:t>
            </a:r>
            <a:r>
              <a:rPr lang="en-US" sz="2400" b="1" i="0" dirty="0">
                <a:solidFill>
                  <a:srgbClr val="24292F"/>
                </a:solidFill>
                <a:effectLst/>
                <a:latin typeface="-apple-system"/>
              </a:rPr>
              <a:t>" and "</a:t>
            </a:r>
            <a:r>
              <a:rPr lang="en-US" sz="2400" b="1" i="0" dirty="0" err="1">
                <a:solidFill>
                  <a:srgbClr val="24292F"/>
                </a:solidFill>
                <a:effectLst/>
                <a:latin typeface="-apple-system"/>
              </a:rPr>
              <a:t>coemissions</a:t>
            </a:r>
            <a:r>
              <a:rPr lang="en-US" sz="2400" b="1" i="0" dirty="0">
                <a:solidFill>
                  <a:srgbClr val="24292F"/>
                </a:solidFill>
                <a:effectLst/>
                <a:latin typeface="-apple-system"/>
              </a:rPr>
              <a:t>". </a:t>
            </a:r>
          </a:p>
          <a:p>
            <a:endParaRPr lang="en-US" sz="2400" b="1" dirty="0">
              <a:solidFill>
                <a:srgbClr val="24292F"/>
              </a:solidFill>
              <a:latin typeface="-apple-system"/>
            </a:endParaRPr>
          </a:p>
          <a:p>
            <a:r>
              <a:rPr lang="en-US" sz="2400" b="1" i="0" dirty="0">
                <a:solidFill>
                  <a:srgbClr val="24292F"/>
                </a:solidFill>
                <a:effectLst/>
                <a:latin typeface="-apple-system"/>
              </a:rPr>
              <a:t>Other tables</a:t>
            </a:r>
          </a:p>
          <a:p>
            <a:r>
              <a:rPr lang="en-US" sz="2400" b="1" i="0" dirty="0" err="1">
                <a:solidFill>
                  <a:srgbClr val="24292F"/>
                </a:solidFill>
                <a:effectLst/>
                <a:latin typeface="-apple-system"/>
              </a:rPr>
              <a:t>climate_temp</a:t>
            </a:r>
            <a:r>
              <a:rPr lang="en-US" sz="2400" b="1" i="0" dirty="0">
                <a:solidFill>
                  <a:srgbClr val="24292F"/>
                </a:solidFill>
                <a:effectLst/>
                <a:latin typeface="-apple-system"/>
              </a:rPr>
              <a:t>" </a:t>
            </a:r>
            <a:r>
              <a:rPr lang="en-US" sz="2400" b="1" dirty="0">
                <a:solidFill>
                  <a:srgbClr val="24292F"/>
                </a:solidFill>
                <a:latin typeface="-apple-system"/>
              </a:rPr>
              <a:t>&amp;</a:t>
            </a:r>
            <a:r>
              <a:rPr lang="en-US" sz="2400" b="1" i="0" dirty="0">
                <a:solidFill>
                  <a:srgbClr val="24292F"/>
                </a:solidFill>
                <a:effectLst/>
                <a:latin typeface="-apple-system"/>
              </a:rPr>
              <a:t> "</a:t>
            </a:r>
            <a:r>
              <a:rPr lang="en-US" sz="2400" b="1" i="0" dirty="0" err="1">
                <a:solidFill>
                  <a:srgbClr val="24292F"/>
                </a:solidFill>
                <a:effectLst/>
                <a:latin typeface="-apple-system"/>
              </a:rPr>
              <a:t>global_climate</a:t>
            </a:r>
            <a:r>
              <a:rPr lang="en-US" sz="2400" b="1" i="0" dirty="0">
                <a:solidFill>
                  <a:srgbClr val="24292F"/>
                </a:solidFill>
                <a:effectLst/>
                <a:latin typeface="-apple-system"/>
              </a:rPr>
              <a:t>"</a:t>
            </a:r>
            <a:endParaRPr lang="en-US" sz="2400" b="1" dirty="0"/>
          </a:p>
        </p:txBody>
      </p:sp>
    </p:spTree>
    <p:extLst>
      <p:ext uri="{BB962C8B-B14F-4D97-AF65-F5344CB8AC3E}">
        <p14:creationId xmlns:p14="http://schemas.microsoft.com/office/powerpoint/2010/main" val="2805428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7391D-82E9-3ECA-BEE8-ADA569B96062}"/>
              </a:ext>
            </a:extLst>
          </p:cNvPr>
          <p:cNvSpPr>
            <a:spLocks noGrp="1"/>
          </p:cNvSpPr>
          <p:nvPr>
            <p:ph type="title"/>
          </p:nvPr>
        </p:nvSpPr>
        <p:spPr/>
        <p:txBody>
          <a:bodyPr>
            <a:normAutofit fontScale="90000"/>
          </a:bodyPr>
          <a:lstStyle/>
          <a:p>
            <a:r>
              <a:rPr lang="en-US" sz="6700" dirty="0"/>
              <a:t>RESULTS</a:t>
            </a:r>
            <a:r>
              <a:rPr lang="en-US" dirty="0"/>
              <a:t> </a:t>
            </a:r>
          </a:p>
        </p:txBody>
      </p:sp>
      <p:sp>
        <p:nvSpPr>
          <p:cNvPr id="8" name="Slide Number Placeholder 7">
            <a:extLst>
              <a:ext uri="{FF2B5EF4-FFF2-40B4-BE49-F238E27FC236}">
                <a16:creationId xmlns:a16="http://schemas.microsoft.com/office/drawing/2014/main" id="{FE4A201A-E31C-1683-5BFF-4558D3FEE40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10" name="TextBox 9">
            <a:extLst>
              <a:ext uri="{FF2B5EF4-FFF2-40B4-BE49-F238E27FC236}">
                <a16:creationId xmlns:a16="http://schemas.microsoft.com/office/drawing/2014/main" id="{DE188B16-9F92-BCE5-13A6-FAE2F52AC715}"/>
              </a:ext>
            </a:extLst>
          </p:cNvPr>
          <p:cNvSpPr txBox="1"/>
          <p:nvPr/>
        </p:nvSpPr>
        <p:spPr>
          <a:xfrm>
            <a:off x="757238" y="2428875"/>
            <a:ext cx="10528734" cy="1754326"/>
          </a:xfrm>
          <a:prstGeom prst="rect">
            <a:avLst/>
          </a:prstGeom>
          <a:noFill/>
        </p:spPr>
        <p:txBody>
          <a:bodyPr wrap="square" rtlCol="0">
            <a:spAutoFit/>
          </a:bodyPr>
          <a:lstStyle/>
          <a:p>
            <a:r>
              <a:rPr lang="en-US" sz="3600" b="1" i="0" u="sng" dirty="0">
                <a:effectLst/>
                <a:latin typeface="-apple-system"/>
                <a:hlinkClick r:id="rId2"/>
              </a:rPr>
              <a:t>https://public.tableau.com/views/NetflixBestMovies/ClimateChangestory?:language=en-US&amp;:display_count=n&amp;:origin=viz_share_link</a:t>
            </a:r>
            <a:endParaRPr lang="en-US" sz="3600" b="1" dirty="0"/>
          </a:p>
        </p:txBody>
      </p:sp>
    </p:spTree>
    <p:extLst>
      <p:ext uri="{BB962C8B-B14F-4D97-AF65-F5344CB8AC3E}">
        <p14:creationId xmlns:p14="http://schemas.microsoft.com/office/powerpoint/2010/main" val="2927956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39055A8-6754-4F27-8010-BF142982D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7CAA9933-4D8C-4741-9B88-8B6BFC34B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22FB203-CB3A-4E5E-86C7-7DFAD8310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AB4C3"/>
              </a:solidFill>
            </a:endParaRPr>
          </a:p>
        </p:txBody>
      </p:sp>
      <p:sp>
        <p:nvSpPr>
          <p:cNvPr id="2" name="Title 1">
            <a:extLst>
              <a:ext uri="{FF2B5EF4-FFF2-40B4-BE49-F238E27FC236}">
                <a16:creationId xmlns:a16="http://schemas.microsoft.com/office/drawing/2014/main" id="{14171EA2-AA42-051D-F765-11074D9A17F1}"/>
              </a:ext>
            </a:extLst>
          </p:cNvPr>
          <p:cNvSpPr>
            <a:spLocks noGrp="1"/>
          </p:cNvSpPr>
          <p:nvPr>
            <p:ph type="ctrTitle"/>
          </p:nvPr>
        </p:nvSpPr>
        <p:spPr>
          <a:xfrm>
            <a:off x="128587" y="342900"/>
            <a:ext cx="7786687" cy="5872163"/>
          </a:xfrm>
        </p:spPr>
        <p:txBody>
          <a:bodyPr vert="horz" lIns="91440" tIns="45720" rIns="91440" bIns="45720" rtlCol="0" anchor="t">
            <a:normAutofit fontScale="90000"/>
          </a:bodyPr>
          <a:lstStyle/>
          <a:p>
            <a:r>
              <a:rPr lang="en-US" sz="6000" b="1" kern="1200" spc="-40" baseline="0" dirty="0">
                <a:solidFill>
                  <a:srgbClr val="FFFFFF"/>
                </a:solidFill>
                <a:latin typeface="+mj-lt"/>
                <a:ea typeface="+mj-ea"/>
                <a:cs typeface="+mj-cs"/>
              </a:rPr>
              <a:t>  </a:t>
            </a:r>
            <a:r>
              <a:rPr lang="en-US" sz="6700" b="1" kern="1200" spc="-40" baseline="0" dirty="0">
                <a:solidFill>
                  <a:srgbClr val="FFFFFF"/>
                </a:solidFill>
                <a:latin typeface="+mj-lt"/>
                <a:ea typeface="+mj-ea"/>
                <a:cs typeface="+mj-cs"/>
              </a:rPr>
              <a:t>Machine Learning</a:t>
            </a:r>
            <a:br>
              <a:rPr lang="en-US" sz="4400" b="1" kern="1200" spc="-40" baseline="0" dirty="0">
                <a:solidFill>
                  <a:srgbClr val="FFFFFF"/>
                </a:solidFill>
                <a:latin typeface="+mj-lt"/>
                <a:ea typeface="+mj-ea"/>
                <a:cs typeface="+mj-cs"/>
              </a:rPr>
            </a:br>
            <a:br>
              <a:rPr lang="en-US" sz="4400" b="1" kern="1200" spc="-40" baseline="0" dirty="0">
                <a:solidFill>
                  <a:srgbClr val="FFFFFF"/>
                </a:solidFill>
                <a:latin typeface="+mj-lt"/>
                <a:ea typeface="+mj-ea"/>
                <a:cs typeface="+mj-cs"/>
              </a:rPr>
            </a:br>
            <a:r>
              <a:rPr lang="en-US" sz="4400" b="1" kern="1200" spc="-40" baseline="0" dirty="0">
                <a:solidFill>
                  <a:srgbClr val="FFFFFF"/>
                </a:solidFill>
                <a:latin typeface="+mj-lt"/>
                <a:ea typeface="+mj-ea"/>
                <a:cs typeface="+mj-cs"/>
              </a:rPr>
              <a:t>   </a:t>
            </a:r>
            <a:br>
              <a:rPr lang="en-US" sz="4400" b="1" kern="1200" spc="-40" baseline="0" dirty="0">
                <a:solidFill>
                  <a:srgbClr val="FFFFFF"/>
                </a:solidFill>
                <a:latin typeface="+mj-lt"/>
                <a:ea typeface="+mj-ea"/>
                <a:cs typeface="+mj-cs"/>
              </a:rPr>
            </a:br>
            <a:r>
              <a:rPr lang="en-US" sz="4400" b="1" kern="1200" spc="-40" baseline="0" dirty="0">
                <a:solidFill>
                  <a:srgbClr val="FFFFFF"/>
                </a:solidFill>
                <a:latin typeface="+mj-lt"/>
                <a:ea typeface="+mj-ea"/>
                <a:cs typeface="+mj-cs"/>
              </a:rPr>
              <a:t>   </a:t>
            </a:r>
            <a:r>
              <a:rPr lang="en-US" sz="5300" kern="1200" spc="-20" baseline="0" dirty="0">
                <a:solidFill>
                  <a:srgbClr val="FFFFFF"/>
                </a:solidFill>
                <a:latin typeface="+mn-lt"/>
                <a:ea typeface="+mn-ea"/>
                <a:cs typeface="+mn-cs"/>
              </a:rPr>
              <a:t>Random Forest Model</a:t>
            </a:r>
            <a:br>
              <a:rPr lang="en-US" sz="5300" kern="1200" spc="-20" baseline="0" dirty="0">
                <a:solidFill>
                  <a:srgbClr val="FFFFFF"/>
                </a:solidFill>
                <a:latin typeface="+mn-lt"/>
                <a:ea typeface="+mn-ea"/>
                <a:cs typeface="+mn-cs"/>
              </a:rPr>
            </a:br>
            <a:br>
              <a:rPr lang="en-US" sz="4000" kern="1200" spc="-20" baseline="0" dirty="0">
                <a:solidFill>
                  <a:srgbClr val="FFFFFF"/>
                </a:solidFill>
                <a:latin typeface="+mn-lt"/>
                <a:ea typeface="+mn-ea"/>
                <a:cs typeface="+mn-cs"/>
              </a:rPr>
            </a:br>
            <a:r>
              <a:rPr lang="en-US" sz="4000" kern="1200" spc="-20" baseline="0" dirty="0">
                <a:solidFill>
                  <a:srgbClr val="FFFFFF"/>
                </a:solidFill>
                <a:latin typeface="+mn-lt"/>
                <a:ea typeface="+mn-ea"/>
                <a:cs typeface="+mn-cs"/>
              </a:rPr>
              <a:t> </a:t>
            </a:r>
            <a:br>
              <a:rPr lang="en-US" sz="4000" kern="1200" spc="-20" baseline="0" dirty="0">
                <a:solidFill>
                  <a:srgbClr val="FFFFFF"/>
                </a:solidFill>
                <a:latin typeface="+mn-lt"/>
                <a:ea typeface="+mn-ea"/>
                <a:cs typeface="+mn-cs"/>
              </a:rPr>
            </a:br>
            <a:r>
              <a:rPr lang="en-US" dirty="0">
                <a:solidFill>
                  <a:srgbClr val="FFFFFF"/>
                </a:solidFill>
                <a:latin typeface="+mn-lt"/>
                <a:ea typeface="+mn-ea"/>
                <a:cs typeface="+mn-cs"/>
              </a:rPr>
              <a:t>A</a:t>
            </a:r>
            <a:r>
              <a:rPr lang="en-US" i="0" kern="1200" spc="-20" baseline="0" dirty="0">
                <a:solidFill>
                  <a:srgbClr val="FFFFFF"/>
                </a:solidFill>
                <a:effectLst/>
                <a:latin typeface="+mn-lt"/>
                <a:ea typeface="+mn-ea"/>
                <a:cs typeface="+mn-cs"/>
              </a:rPr>
              <a:t> mix of classification  and   and regression techniques to address imbalance data. </a:t>
            </a:r>
            <a:br>
              <a:rPr lang="en-US" kern="1200" spc="-40" baseline="0" dirty="0">
                <a:solidFill>
                  <a:srgbClr val="FFFFFF"/>
                </a:solidFill>
                <a:latin typeface="+mj-lt"/>
                <a:ea typeface="+mj-ea"/>
                <a:cs typeface="+mj-cs"/>
              </a:rPr>
            </a:br>
            <a:endParaRPr lang="en-US" kern="1200" spc="-40" baseline="0" dirty="0">
              <a:solidFill>
                <a:srgbClr val="FFFFFF"/>
              </a:solidFill>
              <a:latin typeface="+mj-lt"/>
              <a:ea typeface="+mj-ea"/>
              <a:cs typeface="+mj-cs"/>
            </a:endParaRPr>
          </a:p>
        </p:txBody>
      </p:sp>
      <p:pic>
        <p:nvPicPr>
          <p:cNvPr id="7" name="Picture Placeholder 17" descr="A picture containing outdoor, person, mountain">
            <a:extLst>
              <a:ext uri="{FF2B5EF4-FFF2-40B4-BE49-F238E27FC236}">
                <a16:creationId xmlns:a16="http://schemas.microsoft.com/office/drawing/2014/main" id="{373AA43E-8B00-1101-84E8-327E6DADCFA2}"/>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33934" r="12614" b="-1"/>
          <a:stretch/>
        </p:blipFill>
        <p:spPr>
          <a:xfrm>
            <a:off x="8074089" y="10"/>
            <a:ext cx="4130351" cy="6857990"/>
          </a:xfrm>
          <a:prstGeom prst="rect">
            <a:avLst/>
          </a:prstGeom>
        </p:spPr>
      </p:pic>
    </p:spTree>
    <p:extLst>
      <p:ext uri="{BB962C8B-B14F-4D97-AF65-F5344CB8AC3E}">
        <p14:creationId xmlns:p14="http://schemas.microsoft.com/office/powerpoint/2010/main" val="3670065070"/>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1F2201-AEB8-4954-A8CB-3AC4242CC7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A742F3-D2BE-4CC5-9066-2DB838FE2FF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59152A6-D9F2-46C7-B217-D613495E7AFF}">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0</TotalTime>
  <Words>563</Words>
  <Application>Microsoft Macintosh PowerPoint</Application>
  <PresentationFormat>Widescreen</PresentationFormat>
  <Paragraphs>114</Paragraphs>
  <Slides>15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-apple-system</vt:lpstr>
      <vt:lpstr>Arial</vt:lpstr>
      <vt:lpstr>Avenir Next LT Pro</vt:lpstr>
      <vt:lpstr>Calibri</vt:lpstr>
      <vt:lpstr>ColorBlockVTI</vt:lpstr>
      <vt:lpstr>STREAMERS  Climate Change:  An analysis of World temperature and CO2 emissions data to  predict future trends.   Temitope  Adeniyi Feven Belay Neca Bryan   </vt:lpstr>
      <vt:lpstr>OVERVIEW </vt:lpstr>
      <vt:lpstr>OBJECTIVES </vt:lpstr>
      <vt:lpstr>CONTENTS   The areas of           focus for this analysis will be </vt:lpstr>
      <vt:lpstr>TECHNOLOGIES </vt:lpstr>
      <vt:lpstr>DATABASE</vt:lpstr>
      <vt:lpstr>PROCESS</vt:lpstr>
      <vt:lpstr>RESULTS </vt:lpstr>
      <vt:lpstr>  Machine Learning         Random Forest Model    A mix of classification  and   and regression techniques to address imbalance data.  </vt:lpstr>
      <vt:lpstr>BENEFITS </vt:lpstr>
      <vt:lpstr>PROCESS </vt:lpstr>
      <vt:lpstr>RESULTS </vt:lpstr>
      <vt:lpstr>SUMMARY</vt:lpstr>
      <vt:lpstr>SUMMARY</vt:lpstr>
      <vt:lpstr>RESOURCES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2021-05-05T19:03:05Z</dcterms:created>
  <dcterms:modified xsi:type="dcterms:W3CDTF">2023-01-10T22:18:09Z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