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67" r:id="rId6"/>
    <p:sldId id="266" r:id="rId7"/>
    <p:sldId id="263" r:id="rId8"/>
    <p:sldId id="273" r:id="rId9"/>
    <p:sldId id="279" r:id="rId10"/>
    <p:sldId id="281" r:id="rId11"/>
    <p:sldId id="277" r:id="rId12"/>
    <p:sldId id="283" r:id="rId13"/>
    <p:sldId id="282" r:id="rId14"/>
    <p:sldId id="275"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9" autoAdjust="0"/>
    <p:restoredTop sz="94582" autoAdjust="0"/>
  </p:normalViewPr>
  <p:slideViewPr>
    <p:cSldViewPr snapToGrid="0">
      <p:cViewPr varScale="1">
        <p:scale>
          <a:sx n="115" d="100"/>
          <a:sy n="115" d="100"/>
        </p:scale>
        <p:origin x="216" y="2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1/7/23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2</a:t>
            </a:fld>
            <a:endParaRPr lang="en-US" dirty="0"/>
          </a:p>
        </p:txBody>
      </p:sp>
    </p:spTree>
    <p:extLst>
      <p:ext uri="{BB962C8B-B14F-4D97-AF65-F5344CB8AC3E}">
        <p14:creationId xmlns:p14="http://schemas.microsoft.com/office/powerpoint/2010/main" val="2639431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endParaRPr lang="en-US" dirty="0"/>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endParaRPr lang="en-US" dirty="0"/>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a:effectLst>
                  <a:outerShdw blurRad="38100" dist="38100" dir="2700000" algn="tl">
                    <a:srgbClr val="000000">
                      <a:alpha val="43137"/>
                    </a:srgbClr>
                  </a:outerShdw>
                </a:effectLst>
              </a:rPr>
              <a:t>20XX</a:t>
            </a:r>
            <a:endParaRPr lang="en-US" dirty="0">
              <a:effectLst>
                <a:outerShdw blurRad="38100" dist="38100" dir="2700000" algn="tl">
                  <a:srgbClr val="000000">
                    <a:alpha val="43137"/>
                  </a:srgbClr>
                </a:outerShdw>
              </a:effectLst>
            </a:endParaRP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9" name="Picture Placeholder 23">
            <a:extLst>
              <a:ext uri="{FF2B5EF4-FFF2-40B4-BE49-F238E27FC236}">
                <a16:creationId xmlns:a16="http://schemas.microsoft.com/office/drawing/2014/main" id="{43D59024-D21F-46A9-B65B-C9166E4E30CA}"/>
              </a:ext>
            </a:extLst>
          </p:cNvPr>
          <p:cNvSpPr>
            <a:spLocks noGrp="1"/>
          </p:cNvSpPr>
          <p:nvPr>
            <p:ph type="pic" sz="quarter" idx="13"/>
          </p:nvPr>
        </p:nvSpPr>
        <p:spPr>
          <a:xfrm>
            <a:off x="1046083" y="2339390"/>
            <a:ext cx="2075688" cy="2075688"/>
          </a:xfrm>
        </p:spPr>
        <p:txBody>
          <a:bodyPr/>
          <a:lstStyle/>
          <a:p>
            <a:endParaRPr lang="en-US"/>
          </a:p>
        </p:txBody>
      </p:sp>
      <p:sp>
        <p:nvSpPr>
          <p:cNvPr id="11" name="Picture Placeholder 23">
            <a:extLst>
              <a:ext uri="{FF2B5EF4-FFF2-40B4-BE49-F238E27FC236}">
                <a16:creationId xmlns:a16="http://schemas.microsoft.com/office/drawing/2014/main" id="{C929A99D-6C0C-468B-854A-FF1CC91260EA}"/>
              </a:ext>
            </a:extLst>
          </p:cNvPr>
          <p:cNvSpPr>
            <a:spLocks noGrp="1"/>
          </p:cNvSpPr>
          <p:nvPr>
            <p:ph type="pic" sz="quarter" idx="14"/>
          </p:nvPr>
        </p:nvSpPr>
        <p:spPr>
          <a:xfrm>
            <a:off x="3720384" y="2339390"/>
            <a:ext cx="2075688" cy="2075688"/>
          </a:xfrm>
        </p:spPr>
        <p:txBody>
          <a:bodyPr/>
          <a:lstStyle/>
          <a:p>
            <a:endParaRPr lang="en-US"/>
          </a:p>
        </p:txBody>
      </p:sp>
      <p:sp>
        <p:nvSpPr>
          <p:cNvPr id="12" name="Picture Placeholder 23">
            <a:extLst>
              <a:ext uri="{FF2B5EF4-FFF2-40B4-BE49-F238E27FC236}">
                <a16:creationId xmlns:a16="http://schemas.microsoft.com/office/drawing/2014/main" id="{60F12D74-CCEB-4CE6-A979-072265047F73}"/>
              </a:ext>
            </a:extLst>
          </p:cNvPr>
          <p:cNvSpPr>
            <a:spLocks noGrp="1"/>
          </p:cNvSpPr>
          <p:nvPr>
            <p:ph type="pic" sz="quarter" idx="15"/>
          </p:nvPr>
        </p:nvSpPr>
        <p:spPr>
          <a:xfrm>
            <a:off x="6394685" y="2339390"/>
            <a:ext cx="2075688" cy="2075688"/>
          </a:xfrm>
        </p:spPr>
        <p:txBody>
          <a:bodyPr/>
          <a:lstStyle/>
          <a:p>
            <a:endParaRPr lang="en-US"/>
          </a:p>
        </p:txBody>
      </p:sp>
      <p:sp>
        <p:nvSpPr>
          <p:cNvPr id="13" name="Picture Placeholder 23">
            <a:extLst>
              <a:ext uri="{FF2B5EF4-FFF2-40B4-BE49-F238E27FC236}">
                <a16:creationId xmlns:a16="http://schemas.microsoft.com/office/drawing/2014/main" id="{6A481ED4-1444-4E48-A31E-B2624CF536EC}"/>
              </a:ext>
            </a:extLst>
          </p:cNvPr>
          <p:cNvSpPr>
            <a:spLocks noGrp="1"/>
          </p:cNvSpPr>
          <p:nvPr>
            <p:ph type="pic" sz="quarter" idx="16"/>
          </p:nvPr>
        </p:nvSpPr>
        <p:spPr>
          <a:xfrm>
            <a:off x="9070228" y="2339390"/>
            <a:ext cx="2075688" cy="2075688"/>
          </a:xfrm>
        </p:spPr>
        <p:txBody>
          <a:bodyPr/>
          <a:lstStyle/>
          <a:p>
            <a:endParaRPr lang="en-US"/>
          </a:p>
        </p:txBody>
      </p:sp>
      <p:sp>
        <p:nvSpPr>
          <p:cNvPr id="14" name="Text Placeholder 28">
            <a:extLst>
              <a:ext uri="{FF2B5EF4-FFF2-40B4-BE49-F238E27FC236}">
                <a16:creationId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6" name="Text Placeholder 28">
            <a:extLst>
              <a:ext uri="{FF2B5EF4-FFF2-40B4-BE49-F238E27FC236}">
                <a16:creationId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9" name="Text Placeholder 28">
            <a:extLst>
              <a:ext uri="{FF2B5EF4-FFF2-40B4-BE49-F238E27FC236}">
                <a16:creationId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87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 id="2147483672" r:id="rId13"/>
  </p:sldLayoutIdLst>
  <p:hf hdr="0" dt="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332509"/>
            <a:ext cx="6815446" cy="6236733"/>
          </a:xfrm>
        </p:spPr>
        <p:txBody>
          <a:bodyPr>
            <a:normAutofit fontScale="90000"/>
          </a:bodyPr>
          <a:lstStyle/>
          <a:p>
            <a:r>
              <a:rPr lang="en-US" dirty="0"/>
              <a:t>STREAMERS</a:t>
            </a:r>
            <a:br>
              <a:rPr lang="en-US" sz="6000" dirty="0"/>
            </a:br>
            <a:r>
              <a:rPr lang="en-US" sz="6000" dirty="0"/>
              <a:t>Climate Change: </a:t>
            </a:r>
            <a:br>
              <a:rPr lang="en-US" sz="6000" dirty="0"/>
            </a:br>
            <a:br>
              <a:rPr lang="en-US" sz="6000" dirty="0"/>
            </a:br>
            <a:r>
              <a:rPr lang="en-US" sz="4400" dirty="0"/>
              <a:t>An analysis of temperature and carbon dioxide emissions trends and prediction for future trends in the World Data.</a:t>
            </a:r>
            <a:br>
              <a:rPr lang="en-US" sz="4400" dirty="0"/>
            </a:br>
            <a:br>
              <a:rPr lang="en-US" sz="4400" dirty="0"/>
            </a:br>
            <a:r>
              <a:rPr lang="en-US" sz="1800" dirty="0"/>
              <a:t>Temitope  Adeniyi</a:t>
            </a:r>
            <a:br>
              <a:rPr lang="en-US" sz="1800" dirty="0"/>
            </a:br>
            <a:r>
              <a:rPr lang="en-US" sz="1800" dirty="0" err="1"/>
              <a:t>Feven</a:t>
            </a:r>
            <a:r>
              <a:rPr lang="en-US" sz="1800" dirty="0"/>
              <a:t> Belay</a:t>
            </a:r>
            <a:br>
              <a:rPr lang="en-US" sz="1800" dirty="0"/>
            </a:br>
            <a:r>
              <a:rPr lang="en-US" sz="1800" dirty="0"/>
              <a:t>Neca Bryan </a:t>
            </a:r>
            <a:br>
              <a:rPr lang="en-US" sz="1800" dirty="0"/>
            </a:br>
            <a:br>
              <a:rPr lang="en-US" sz="4400" dirty="0"/>
            </a:br>
            <a:endParaRPr lang="en-US"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rot="10800000" flipV="1">
            <a:off x="649045" y="6569242"/>
            <a:ext cx="6437556" cy="2519340"/>
          </a:xfrm>
        </p:spPr>
        <p:txBody>
          <a:bodyPr>
            <a:normAutofit fontScale="25000" lnSpcReduction="20000"/>
          </a:bodyPr>
          <a:lstStyle/>
          <a:p>
            <a:endParaRPr lang="en-US" dirty="0"/>
          </a:p>
          <a:p>
            <a:endParaRPr lang="en-US" dirty="0"/>
          </a:p>
          <a:p>
            <a:endParaRPr lang="en-US" dirty="0"/>
          </a:p>
          <a:p>
            <a:endParaRPr lang="en-US" dirty="0"/>
          </a:p>
          <a:p>
            <a:endParaRPr lang="en-US" dirty="0"/>
          </a:p>
          <a:p>
            <a:endParaRPr lang="en-US" dirty="0"/>
          </a:p>
          <a:p>
            <a:endParaRPr lang="en-US" sz="8000" dirty="0"/>
          </a:p>
          <a:p>
            <a:endParaRPr lang="en-US" sz="8000" dirty="0"/>
          </a:p>
          <a:p>
            <a:endParaRPr lang="en-US" sz="8000" dirty="0"/>
          </a:p>
          <a:p>
            <a:endParaRPr lang="en-US" sz="8000" dirty="0"/>
          </a:p>
          <a:p>
            <a:r>
              <a:rPr lang="en-US" sz="1600" dirty="0"/>
              <a:t>T</a:t>
            </a:r>
          </a:p>
          <a:p>
            <a:endParaRPr lang="en-US" dirty="0"/>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E4F6-BCA4-38CD-29F8-086DDDC3C3DC}"/>
              </a:ext>
            </a:extLst>
          </p:cNvPr>
          <p:cNvSpPr>
            <a:spLocks noGrp="1"/>
          </p:cNvSpPr>
          <p:nvPr>
            <p:ph type="title"/>
          </p:nvPr>
        </p:nvSpPr>
        <p:spPr/>
        <p:txBody>
          <a:bodyPr>
            <a:normAutofit fontScale="90000"/>
          </a:bodyPr>
          <a:lstStyle/>
          <a:p>
            <a:r>
              <a:rPr lang="en-US" sz="5300" dirty="0"/>
              <a:t>RESULTS</a:t>
            </a:r>
            <a:r>
              <a:rPr lang="en-US" dirty="0"/>
              <a:t> </a:t>
            </a:r>
          </a:p>
        </p:txBody>
      </p:sp>
      <p:sp>
        <p:nvSpPr>
          <p:cNvPr id="3" name="Text Placeholder 2">
            <a:extLst>
              <a:ext uri="{FF2B5EF4-FFF2-40B4-BE49-F238E27FC236}">
                <a16:creationId xmlns:a16="http://schemas.microsoft.com/office/drawing/2014/main" id="{C2806D8F-8766-6B4A-BCE3-62556EB5B7FE}"/>
              </a:ext>
            </a:extLst>
          </p:cNvPr>
          <p:cNvSpPr>
            <a:spLocks noGrp="1"/>
          </p:cNvSpPr>
          <p:nvPr>
            <p:ph type="body" sz="quarter" idx="14"/>
          </p:nvPr>
        </p:nvSpPr>
        <p:spPr>
          <a:xfrm>
            <a:off x="600075" y="1371600"/>
            <a:ext cx="5365882" cy="990143"/>
          </a:xfrm>
        </p:spPr>
        <p:txBody>
          <a:bodyPr/>
          <a:lstStyle/>
          <a:p>
            <a:r>
              <a:rPr lang="en-US" dirty="0">
                <a:solidFill>
                  <a:schemeClr val="tx1"/>
                </a:solidFill>
              </a:rPr>
              <a:t>Accuracy Score – 71%. </a:t>
            </a:r>
          </a:p>
          <a:p>
            <a:endParaRPr lang="en-US" dirty="0"/>
          </a:p>
        </p:txBody>
      </p:sp>
      <p:sp>
        <p:nvSpPr>
          <p:cNvPr id="4" name="Text Placeholder 3">
            <a:extLst>
              <a:ext uri="{FF2B5EF4-FFF2-40B4-BE49-F238E27FC236}">
                <a16:creationId xmlns:a16="http://schemas.microsoft.com/office/drawing/2014/main" id="{B00B48D4-0CAA-E2F5-2DC9-76CFB0C34DCC}"/>
              </a:ext>
            </a:extLst>
          </p:cNvPr>
          <p:cNvSpPr>
            <a:spLocks noGrp="1"/>
          </p:cNvSpPr>
          <p:nvPr>
            <p:ph type="body" sz="quarter" idx="17"/>
          </p:nvPr>
        </p:nvSpPr>
        <p:spPr>
          <a:xfrm>
            <a:off x="600076" y="1964400"/>
            <a:ext cx="5365882" cy="2422181"/>
          </a:xfrm>
        </p:spPr>
        <p:txBody>
          <a:bodyPr>
            <a:normAutofit/>
          </a:bodyPr>
          <a:lstStyle/>
          <a:p>
            <a:pPr marL="0" indent="0">
              <a:buNone/>
            </a:pPr>
            <a:r>
              <a:rPr lang="en-US" dirty="0"/>
              <a:t>Ratio of accuracy of the model. Based on the results the predictions are 71% correct. </a:t>
            </a:r>
            <a:endParaRPr lang="en-US" sz="2400" b="1" dirty="0"/>
          </a:p>
          <a:p>
            <a:pPr marL="0" indent="0">
              <a:buNone/>
            </a:pPr>
            <a:endParaRPr lang="en-US" sz="2400" b="1" dirty="0"/>
          </a:p>
          <a:p>
            <a:pPr marL="0" indent="0">
              <a:buNone/>
            </a:pPr>
            <a:r>
              <a:rPr lang="en-US" sz="2400" b="1" dirty="0"/>
              <a:t>Classification Report </a:t>
            </a:r>
          </a:p>
          <a:p>
            <a:pPr marL="0" indent="0">
              <a:buNone/>
            </a:pPr>
            <a:endParaRPr lang="en-US" dirty="0"/>
          </a:p>
          <a:p>
            <a:pPr marL="0" indent="0">
              <a:buNone/>
            </a:pPr>
            <a:endParaRPr lang="en-US" dirty="0"/>
          </a:p>
        </p:txBody>
      </p:sp>
      <p:sp>
        <p:nvSpPr>
          <p:cNvPr id="5" name="Text Placeholder 4">
            <a:extLst>
              <a:ext uri="{FF2B5EF4-FFF2-40B4-BE49-F238E27FC236}">
                <a16:creationId xmlns:a16="http://schemas.microsoft.com/office/drawing/2014/main" id="{3F770D0E-1C4A-29C6-42AD-DBF20BC3E9AB}"/>
              </a:ext>
            </a:extLst>
          </p:cNvPr>
          <p:cNvSpPr>
            <a:spLocks noGrp="1"/>
          </p:cNvSpPr>
          <p:nvPr>
            <p:ph type="body" sz="quarter" idx="16"/>
          </p:nvPr>
        </p:nvSpPr>
        <p:spPr>
          <a:xfrm>
            <a:off x="6226044" y="2774170"/>
            <a:ext cx="4788137" cy="1083455"/>
          </a:xfrm>
        </p:spPr>
        <p:txBody>
          <a:bodyPr>
            <a:normAutofit/>
          </a:bodyPr>
          <a:lstStyle/>
          <a:p>
            <a:r>
              <a:rPr lang="en-US" dirty="0">
                <a:solidFill>
                  <a:schemeClr val="tx1"/>
                </a:solidFill>
              </a:rPr>
              <a:t>Confusion Matrix </a:t>
            </a:r>
          </a:p>
        </p:txBody>
      </p:sp>
      <p:sp>
        <p:nvSpPr>
          <p:cNvPr id="7" name="Footer Placeholder 6">
            <a:extLst>
              <a:ext uri="{FF2B5EF4-FFF2-40B4-BE49-F238E27FC236}">
                <a16:creationId xmlns:a16="http://schemas.microsoft.com/office/drawing/2014/main" id="{C727213A-FE6F-6330-2866-C8EC5333F8A3}"/>
              </a:ext>
            </a:extLst>
          </p:cNvPr>
          <p:cNvSpPr>
            <a:spLocks noGrp="1"/>
          </p:cNvSpPr>
          <p:nvPr>
            <p:ph type="ftr" sz="quarter" idx="11"/>
          </p:nvPr>
        </p:nvSpPr>
        <p:spPr>
          <a:xfrm>
            <a:off x="201168" y="7086599"/>
            <a:ext cx="3468464" cy="132926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Slide Number Placeholder 7">
            <a:extLst>
              <a:ext uri="{FF2B5EF4-FFF2-40B4-BE49-F238E27FC236}">
                <a16:creationId xmlns:a16="http://schemas.microsoft.com/office/drawing/2014/main" id="{663CDD37-DA68-F564-8038-F573A17F75F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4" name="Text Placeholder 13">
            <a:extLst>
              <a:ext uri="{FF2B5EF4-FFF2-40B4-BE49-F238E27FC236}">
                <a16:creationId xmlns:a16="http://schemas.microsoft.com/office/drawing/2014/main" id="{E2BACEA9-86BF-29E9-DA62-3954AB1EFD98}"/>
              </a:ext>
            </a:extLst>
          </p:cNvPr>
          <p:cNvSpPr>
            <a:spLocks noGrp="1"/>
          </p:cNvSpPr>
          <p:nvPr>
            <p:ph type="body" sz="quarter" idx="18"/>
          </p:nvPr>
        </p:nvSpPr>
        <p:spPr>
          <a:xfrm>
            <a:off x="6226044" y="3065073"/>
            <a:ext cx="5739461" cy="3365500"/>
          </a:xfrm>
        </p:spPr>
        <p:txBody>
          <a:bodyPr/>
          <a:lstStyle/>
          <a:p>
            <a:pPr marL="0" indent="0">
              <a:buNone/>
            </a:pPr>
            <a:endParaRPr lang="en-US" dirty="0"/>
          </a:p>
          <a:p>
            <a:pPr marL="0" indent="0">
              <a:buNone/>
            </a:pPr>
            <a:endParaRPr lang="en-US" dirty="0"/>
          </a:p>
          <a:p>
            <a:pPr marL="0" indent="0">
              <a:buNone/>
            </a:pPr>
            <a:r>
              <a:rPr lang="en-US" dirty="0"/>
              <a:t>				</a:t>
            </a:r>
          </a:p>
          <a:p>
            <a:pPr marL="0" indent="0">
              <a:buNone/>
            </a:pPr>
            <a:r>
              <a:rPr lang="en-US" dirty="0"/>
              <a:t>		</a:t>
            </a:r>
          </a:p>
        </p:txBody>
      </p:sp>
      <p:graphicFrame>
        <p:nvGraphicFramePr>
          <p:cNvPr id="18" name="Table 18">
            <a:extLst>
              <a:ext uri="{FF2B5EF4-FFF2-40B4-BE49-F238E27FC236}">
                <a16:creationId xmlns:a16="http://schemas.microsoft.com/office/drawing/2014/main" id="{AB405ABD-009A-9327-A663-A0CCD9F0C3ED}"/>
              </a:ext>
            </a:extLst>
          </p:cNvPr>
          <p:cNvGraphicFramePr>
            <a:graphicFrameLocks noGrp="1"/>
          </p:cNvGraphicFramePr>
          <p:nvPr>
            <p:extLst>
              <p:ext uri="{D42A27DB-BD31-4B8C-83A1-F6EECF244321}">
                <p14:modId xmlns:p14="http://schemas.microsoft.com/office/powerpoint/2010/main" val="28534082"/>
              </p:ext>
            </p:extLst>
          </p:nvPr>
        </p:nvGraphicFramePr>
        <p:xfrm>
          <a:off x="6372225" y="3214688"/>
          <a:ext cx="4772026" cy="2011680"/>
        </p:xfrm>
        <a:graphic>
          <a:graphicData uri="http://schemas.openxmlformats.org/drawingml/2006/table">
            <a:tbl>
              <a:tblPr firstRow="1" bandRow="1">
                <a:tableStyleId>{5C22544A-7EE6-4342-B048-85BDC9FD1C3A}</a:tableStyleId>
              </a:tblPr>
              <a:tblGrid>
                <a:gridCol w="4772026">
                  <a:extLst>
                    <a:ext uri="{9D8B030D-6E8A-4147-A177-3AD203B41FA5}">
                      <a16:colId xmlns:a16="http://schemas.microsoft.com/office/drawing/2014/main" val="2576004204"/>
                    </a:ext>
                  </a:extLst>
                </a:gridCol>
              </a:tblGrid>
              <a:tr h="1797368">
                <a:tc>
                  <a:txBody>
                    <a:bodyPr/>
                    <a:lstStyle/>
                    <a:p>
                      <a:endParaRPr lang="en-US" dirty="0"/>
                    </a:p>
                    <a:p>
                      <a:endParaRPr lang="en-US" dirty="0"/>
                    </a:p>
                    <a:p>
                      <a:pPr marL="0" indent="0">
                        <a:buNone/>
                      </a:pPr>
                      <a:r>
                        <a:rPr lang="en-US" b="1" u="none" dirty="0"/>
                        <a:t>                         </a:t>
                      </a:r>
                      <a:r>
                        <a:rPr lang="en-US" b="1" u="sng" dirty="0"/>
                        <a:t>Predicted 0	          Predicted 1 </a:t>
                      </a:r>
                      <a:endParaRPr lang="en-US" u="sng" dirty="0"/>
                    </a:p>
                    <a:p>
                      <a:pPr marL="0" indent="0">
                        <a:buNone/>
                      </a:pPr>
                      <a:r>
                        <a:rPr lang="en-US" b="1" dirty="0"/>
                        <a:t>Actual  0</a:t>
                      </a:r>
                      <a:r>
                        <a:rPr lang="en-US" dirty="0"/>
                        <a:t>	25373		10778</a:t>
                      </a:r>
                    </a:p>
                    <a:p>
                      <a:pPr marL="0" indent="0">
                        <a:buNone/>
                      </a:pPr>
                      <a:endParaRPr lang="en-US" dirty="0"/>
                    </a:p>
                    <a:p>
                      <a:pPr marL="0" indent="0">
                        <a:buNone/>
                      </a:pPr>
                      <a:r>
                        <a:rPr lang="en-US" b="1" dirty="0"/>
                        <a:t>Actual 1 </a:t>
                      </a:r>
                      <a:r>
                        <a:rPr lang="en-US" dirty="0"/>
                        <a:t>	13043		33002 </a:t>
                      </a:r>
                    </a:p>
                    <a:p>
                      <a:endParaRPr lang="en-US" dirty="0"/>
                    </a:p>
                  </a:txBody>
                  <a:tcPr/>
                </a:tc>
                <a:extLst>
                  <a:ext uri="{0D108BD9-81ED-4DB2-BD59-A6C34878D82A}">
                    <a16:rowId xmlns:a16="http://schemas.microsoft.com/office/drawing/2014/main" val="273928105"/>
                  </a:ext>
                </a:extLst>
              </a:tr>
            </a:tbl>
          </a:graphicData>
        </a:graphic>
      </p:graphicFrame>
      <p:graphicFrame>
        <p:nvGraphicFramePr>
          <p:cNvPr id="20" name="Table 20">
            <a:extLst>
              <a:ext uri="{FF2B5EF4-FFF2-40B4-BE49-F238E27FC236}">
                <a16:creationId xmlns:a16="http://schemas.microsoft.com/office/drawing/2014/main" id="{73A612C7-2007-DD5C-92AA-A650EA769270}"/>
              </a:ext>
            </a:extLst>
          </p:cNvPr>
          <p:cNvGraphicFramePr>
            <a:graphicFrameLocks noGrp="1"/>
          </p:cNvGraphicFramePr>
          <p:nvPr>
            <p:extLst>
              <p:ext uri="{D42A27DB-BD31-4B8C-83A1-F6EECF244321}">
                <p14:modId xmlns:p14="http://schemas.microsoft.com/office/powerpoint/2010/main" val="3841047349"/>
              </p:ext>
            </p:extLst>
          </p:nvPr>
        </p:nvGraphicFramePr>
        <p:xfrm>
          <a:off x="600076" y="3923664"/>
          <a:ext cx="4376088" cy="1463040"/>
        </p:xfrm>
        <a:graphic>
          <a:graphicData uri="http://schemas.openxmlformats.org/drawingml/2006/table">
            <a:tbl>
              <a:tblPr firstRow="1" bandRow="1">
                <a:tableStyleId>{5C22544A-7EE6-4342-B048-85BDC9FD1C3A}</a:tableStyleId>
              </a:tblPr>
              <a:tblGrid>
                <a:gridCol w="4376088">
                  <a:extLst>
                    <a:ext uri="{9D8B030D-6E8A-4147-A177-3AD203B41FA5}">
                      <a16:colId xmlns:a16="http://schemas.microsoft.com/office/drawing/2014/main" val="2493879780"/>
                    </a:ext>
                  </a:extLst>
                </a:gridCol>
              </a:tblGrid>
              <a:tr h="1397466">
                <a:tc>
                  <a:txBody>
                    <a:bodyPr/>
                    <a:lstStyle/>
                    <a:p>
                      <a:r>
                        <a:rPr lang="en-US" b="1" dirty="0"/>
                        <a:t>           Precision   Recall      F1 Score </a:t>
                      </a:r>
                    </a:p>
                    <a:p>
                      <a:endParaRPr lang="en-US" b="1" dirty="0"/>
                    </a:p>
                    <a:p>
                      <a:r>
                        <a:rPr lang="en-US" b="1" dirty="0"/>
                        <a:t>0        0.66            0.70         0.68</a:t>
                      </a:r>
                    </a:p>
                    <a:p>
                      <a:endParaRPr lang="en-US" b="1" dirty="0"/>
                    </a:p>
                    <a:p>
                      <a:r>
                        <a:rPr lang="en-US" b="1" dirty="0"/>
                        <a:t>1        0.75            0.72         0.73</a:t>
                      </a:r>
                    </a:p>
                  </a:txBody>
                  <a:tcPr/>
                </a:tc>
                <a:extLst>
                  <a:ext uri="{0D108BD9-81ED-4DB2-BD59-A6C34878D82A}">
                    <a16:rowId xmlns:a16="http://schemas.microsoft.com/office/drawing/2014/main" val="4029561763"/>
                  </a:ext>
                </a:extLst>
              </a:tr>
            </a:tbl>
          </a:graphicData>
        </a:graphic>
      </p:graphicFrame>
      <p:sp>
        <p:nvSpPr>
          <p:cNvPr id="22" name="TextBox 21">
            <a:extLst>
              <a:ext uri="{FF2B5EF4-FFF2-40B4-BE49-F238E27FC236}">
                <a16:creationId xmlns:a16="http://schemas.microsoft.com/office/drawing/2014/main" id="{FF417350-624A-C162-D404-8C9F42A7089C}"/>
              </a:ext>
            </a:extLst>
          </p:cNvPr>
          <p:cNvSpPr txBox="1"/>
          <p:nvPr/>
        </p:nvSpPr>
        <p:spPr>
          <a:xfrm>
            <a:off x="542923" y="5386705"/>
            <a:ext cx="4957765" cy="1477328"/>
          </a:xfrm>
          <a:prstGeom prst="rect">
            <a:avLst/>
          </a:prstGeom>
          <a:noFill/>
        </p:spPr>
        <p:txBody>
          <a:bodyPr wrap="square" rtlCol="0">
            <a:spAutoFit/>
          </a:bodyPr>
          <a:lstStyle/>
          <a:p>
            <a:endParaRPr lang="en-US" b="1" dirty="0"/>
          </a:p>
          <a:p>
            <a:r>
              <a:rPr lang="en-US" b="1" dirty="0"/>
              <a:t>Precision </a:t>
            </a:r>
            <a:r>
              <a:rPr lang="en-US" dirty="0"/>
              <a:t>– reliability of the model when positive classifications are made  </a:t>
            </a:r>
          </a:p>
          <a:p>
            <a:endParaRPr lang="en-US" b="1" dirty="0">
              <a:solidFill>
                <a:schemeClr val="tx1"/>
              </a:solidFill>
            </a:endParaRPr>
          </a:p>
          <a:p>
            <a:r>
              <a:rPr lang="en-US" b="1" dirty="0"/>
              <a:t>Recall </a:t>
            </a:r>
            <a:r>
              <a:rPr lang="en-US" dirty="0"/>
              <a:t>– identify positive samples (sensitivity)</a:t>
            </a:r>
            <a:endParaRPr lang="en-US" dirty="0">
              <a:solidFill>
                <a:schemeClr val="tx1"/>
              </a:solidFill>
            </a:endParaRPr>
          </a:p>
        </p:txBody>
      </p:sp>
      <p:sp>
        <p:nvSpPr>
          <p:cNvPr id="23" name="TextBox 22">
            <a:extLst>
              <a:ext uri="{FF2B5EF4-FFF2-40B4-BE49-F238E27FC236}">
                <a16:creationId xmlns:a16="http://schemas.microsoft.com/office/drawing/2014/main" id="{AF251445-1E59-8AA4-C221-221EA5E777F8}"/>
              </a:ext>
            </a:extLst>
          </p:cNvPr>
          <p:cNvSpPr txBox="1"/>
          <p:nvPr/>
        </p:nvSpPr>
        <p:spPr>
          <a:xfrm>
            <a:off x="6372224" y="1971675"/>
            <a:ext cx="2047781" cy="369332"/>
          </a:xfrm>
          <a:prstGeom prst="rect">
            <a:avLst/>
          </a:prstGeom>
          <a:noFill/>
        </p:spPr>
        <p:txBody>
          <a:bodyPr wrap="square" rtlCol="0">
            <a:spAutoFit/>
          </a:bodyPr>
          <a:lstStyle/>
          <a:p>
            <a:r>
              <a:rPr lang="en-US" b="1" dirty="0"/>
              <a:t>F1 Score -</a:t>
            </a:r>
            <a:endParaRPr lang="en-US" b="1" dirty="0">
              <a:solidFill>
                <a:schemeClr val="tx1"/>
              </a:solidFill>
            </a:endParaRPr>
          </a:p>
        </p:txBody>
      </p:sp>
      <p:sp>
        <p:nvSpPr>
          <p:cNvPr id="24" name="TextBox 23">
            <a:extLst>
              <a:ext uri="{FF2B5EF4-FFF2-40B4-BE49-F238E27FC236}">
                <a16:creationId xmlns:a16="http://schemas.microsoft.com/office/drawing/2014/main" id="{D88E3249-4F0B-7791-9DCF-E668B54D5F8A}"/>
              </a:ext>
            </a:extLst>
          </p:cNvPr>
          <p:cNvSpPr txBox="1"/>
          <p:nvPr/>
        </p:nvSpPr>
        <p:spPr>
          <a:xfrm>
            <a:off x="6372225" y="5386705"/>
            <a:ext cx="4343400" cy="369332"/>
          </a:xfrm>
          <a:prstGeom prst="rect">
            <a:avLst/>
          </a:prstGeom>
          <a:noFill/>
        </p:spPr>
        <p:txBody>
          <a:bodyPr wrap="square" rtlCol="0">
            <a:spAutoFit/>
          </a:bodyPr>
          <a:lstStyle/>
          <a:p>
            <a:r>
              <a:rPr lang="en-US" b="1" dirty="0"/>
              <a:t>Confusion Matrix - </a:t>
            </a:r>
          </a:p>
        </p:txBody>
      </p:sp>
    </p:spTree>
    <p:extLst>
      <p:ext uri="{BB962C8B-B14F-4D97-AF65-F5344CB8AC3E}">
        <p14:creationId xmlns:p14="http://schemas.microsoft.com/office/powerpoint/2010/main" val="1755471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11</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dirty="0"/>
              <a:t>RESOURCES </a:t>
            </a:r>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endParaRPr lang="en-US" dirty="0"/>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9750132" cy="3485573"/>
          </a:xfrm>
        </p:spPr>
        <p:txBody>
          <a:bodyPr>
            <a:normAutofit/>
          </a:bodyPr>
          <a:lstStyle/>
          <a:p>
            <a:pPr lvl="0"/>
            <a:r>
              <a:rPr lang="en-US" sz="4400" b="1" i="0" dirty="0">
                <a:solidFill>
                  <a:srgbClr val="24292F"/>
                </a:solidFill>
                <a:effectLst/>
                <a:latin typeface="-apple-system"/>
              </a:rPr>
              <a:t>Berkeley Earth, affiliated Lawrence Berkeley National Laboratory .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endParaRPr lang="en-US" dirty="0"/>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571500" y="1600200"/>
            <a:ext cx="11058526" cy="3900488"/>
          </a:xfrm>
        </p:spPr>
        <p:txBody>
          <a:bodyPr>
            <a:normAutofit/>
          </a:bodyPr>
          <a:lstStyle/>
          <a:p>
            <a:pPr marL="0" indent="0">
              <a:buNone/>
            </a:pPr>
            <a:endParaRPr lang="en-US" dirty="0"/>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endParaRPr lang="en-US" dirty="0"/>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flipV="1">
            <a:off x="3821056" y="7303510"/>
            <a:ext cx="5523459" cy="997528"/>
          </a:xfrm>
        </p:spPr>
        <p:txBody>
          <a:bodyPr>
            <a:normAutofit/>
          </a:bodyPr>
          <a:lstStyle/>
          <a:p>
            <a:pPr marL="457200" lvl="1" indent="0">
              <a:buNone/>
            </a:pPr>
            <a:endParaRPr lang="en-US" dirty="0"/>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12</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normAutofit/>
          </a:bodyPr>
          <a:lstStyle/>
          <a:p>
            <a:r>
              <a:rPr lang="en-US" sz="5400" dirty="0"/>
              <a:t>OVERVIEW </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flipV="1">
            <a:off x="201168" y="7277549"/>
            <a:ext cx="4837176" cy="1264872"/>
          </a:xfrm>
        </p:spPr>
        <p:txBody>
          <a:bodyPr/>
          <a:lstStyle/>
          <a:p>
            <a:endParaRPr lang="en-US" dirty="0"/>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354053" y="2586790"/>
            <a:ext cx="6642875" cy="3596756"/>
          </a:xfrm>
        </p:spPr>
        <p:txBody>
          <a:bodyPr>
            <a:normAutofit fontScale="85000" lnSpcReduction="10000"/>
          </a:bodyPr>
          <a:lstStyle/>
          <a:p>
            <a:r>
              <a:rPr lang="en-US" sz="4000" dirty="0"/>
              <a:t>This is an analysis of the Earth’s surface temperature and carbon dioxide data from 1990-2013 to determine the trends and predict future temperatures in the World data. </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159405" y="3512635"/>
            <a:ext cx="7837523" cy="3345365"/>
          </a:xfrm>
        </p:spPr>
        <p:txBody>
          <a:bodyPr>
            <a:noAutofit/>
          </a:bodyPr>
          <a:lstStyle/>
          <a:p>
            <a:r>
              <a:rPr lang="en-US" sz="1800" dirty="0"/>
              <a:t>Technologies – Python, </a:t>
            </a:r>
            <a:r>
              <a:rPr lang="en-US" sz="1800" dirty="0" err="1"/>
              <a:t>Jupyter</a:t>
            </a:r>
            <a:r>
              <a:rPr lang="en-US" sz="1800" dirty="0"/>
              <a:t> Notebook, </a:t>
            </a:r>
            <a:r>
              <a:rPr lang="en-US" sz="1800" dirty="0" err="1"/>
              <a:t>PostgresSQL</a:t>
            </a:r>
            <a:r>
              <a:rPr lang="en-US" sz="1800" dirty="0"/>
              <a:t>, Tableau</a:t>
            </a:r>
          </a:p>
          <a:p>
            <a:r>
              <a:rPr lang="en-US" sz="1800" dirty="0"/>
              <a:t>SQL Database for creating tables and ascending data. </a:t>
            </a:r>
          </a:p>
          <a:p>
            <a:r>
              <a:rPr lang="en-US" sz="1800" dirty="0"/>
              <a:t>Machine Learning to predict variations from world average  temp</a:t>
            </a:r>
          </a:p>
          <a:p>
            <a:r>
              <a:rPr lang="en-US" sz="1800" dirty="0"/>
              <a:t>a trend of temperature </a:t>
            </a:r>
          </a:p>
          <a:p>
            <a:r>
              <a:rPr lang="en-US" sz="1800" dirty="0"/>
              <a:t>predict whether dataset above or below  the world mean temperatures </a:t>
            </a:r>
          </a:p>
          <a:p>
            <a:r>
              <a:rPr lang="en-US" sz="1800" dirty="0"/>
              <a:t>Analysis of Results </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sp>
        <p:nvSpPr>
          <p:cNvPr id="3" name="Title 2">
            <a:extLst>
              <a:ext uri="{FF2B5EF4-FFF2-40B4-BE49-F238E27FC236}">
                <a16:creationId xmlns:a16="http://schemas.microsoft.com/office/drawing/2014/main" id="{34248DA6-8C3B-D887-0C54-F284418E8D0C}"/>
              </a:ext>
            </a:extLst>
          </p:cNvPr>
          <p:cNvSpPr>
            <a:spLocks noGrp="1"/>
          </p:cNvSpPr>
          <p:nvPr>
            <p:ph type="title"/>
          </p:nvPr>
        </p:nvSpPr>
        <p:spPr>
          <a:xfrm>
            <a:off x="-2" y="782053"/>
            <a:ext cx="4076701" cy="4692315"/>
          </a:xfrm>
        </p:spPr>
        <p:txBody>
          <a:bodyPr>
            <a:noAutofit/>
          </a:bodyPr>
          <a:lstStyle/>
          <a:p>
            <a:pPr algn="ctr"/>
            <a:r>
              <a:rPr lang="en-US" sz="5400" dirty="0"/>
              <a:t>CONTENTS</a:t>
            </a:r>
            <a:r>
              <a:rPr lang="en-US" dirty="0"/>
              <a:t> </a:t>
            </a:r>
            <a:br>
              <a:rPr lang="en-US" sz="6600" dirty="0"/>
            </a:br>
            <a:br>
              <a:rPr lang="en-US" sz="6600" dirty="0"/>
            </a:br>
            <a:r>
              <a:rPr lang="en-US" sz="4000" dirty="0"/>
              <a:t>The areas of           focus for this analysis will be </a:t>
            </a:r>
          </a:p>
        </p:txBody>
      </p:sp>
    </p:spTree>
    <p:extLst>
      <p:ext uri="{BB962C8B-B14F-4D97-AF65-F5344CB8AC3E}">
        <p14:creationId xmlns:p14="http://schemas.microsoft.com/office/powerpoint/2010/main" val="2106347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96253" y="753035"/>
            <a:ext cx="6498185" cy="1108335"/>
          </a:xfrm>
        </p:spPr>
        <p:txBody>
          <a:bodyPr>
            <a:normAutofit/>
          </a:bodyPr>
          <a:lstStyle/>
          <a:p>
            <a:r>
              <a:rPr lang="en-US" sz="6000" dirty="0"/>
              <a:t>TECHNOLOGIES </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2478506"/>
            <a:ext cx="5945393" cy="1705698"/>
          </a:xfrm>
        </p:spPr>
        <p:txBody>
          <a:bodyPr/>
          <a:lstStyle/>
          <a:p>
            <a:r>
              <a:rPr lang="en-US" dirty="0"/>
              <a:t>The technologies utilized in this study were </a:t>
            </a:r>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4294967295"/>
          </p:nvPr>
        </p:nvSpPr>
        <p:spPr>
          <a:xfrm>
            <a:off x="201168" y="6356350"/>
            <a:ext cx="4837176" cy="365125"/>
          </a:xfrm>
        </p:spPr>
        <p:txBody>
          <a:bodyPr/>
          <a:lstStyle/>
          <a:p>
            <a:pPr lvl="0"/>
            <a:r>
              <a:rPr lang="en-US" noProof="0" dirty="0"/>
              <a:t>Presentation title</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4294967295"/>
          </p:nvPr>
        </p:nvSpPr>
        <p:spPr>
          <a:xfrm>
            <a:off x="11365992" y="6356350"/>
            <a:ext cx="630936" cy="365125"/>
          </a:xfrm>
        </p:spPr>
        <p:txBody>
          <a:bodyPr/>
          <a:lstStyle/>
          <a:p>
            <a:pPr lvl="0"/>
            <a:fld id="{2722F022-211C-4882-844C-086FEA6806AA}" type="slidenum">
              <a:rPr lang="en-US" noProof="0" smtClean="0"/>
              <a:pPr lvl="0"/>
              <a:t>4</a:t>
            </a:fld>
            <a:endParaRPr lang="en-US" noProof="0" dirty="0"/>
          </a:p>
        </p:txBody>
      </p:sp>
    </p:spTree>
    <p:extLst>
      <p:ext uri="{BB962C8B-B14F-4D97-AF65-F5344CB8AC3E}">
        <p14:creationId xmlns:p14="http://schemas.microsoft.com/office/powerpoint/2010/main" val="282602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39321" y="343824"/>
            <a:ext cx="10036292" cy="773776"/>
          </a:xfrm>
        </p:spPr>
        <p:txBody>
          <a:bodyPr>
            <a:normAutofit fontScale="90000"/>
          </a:bodyPr>
          <a:lstStyle/>
          <a:p>
            <a:r>
              <a:rPr lang="en-US" dirty="0"/>
              <a:t>PROCESS &amp; RESULTS  </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Process </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endParaRPr lang="en-US" dirty="0"/>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lstStyle/>
          <a:p>
            <a:r>
              <a:rPr lang="en-US" dirty="0"/>
              <a:t>Open the Design Ideas pane for instant slide makeovers. </a:t>
            </a:r>
          </a:p>
          <a:p>
            <a:r>
              <a:rPr lang="en-US"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spTree>
    <p:extLst>
      <p:ext uri="{BB962C8B-B14F-4D97-AF65-F5344CB8AC3E}">
        <p14:creationId xmlns:p14="http://schemas.microsoft.com/office/powerpoint/2010/main" val="280542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7682-FE30-36FE-14B4-5C4996598F1F}"/>
              </a:ext>
            </a:extLst>
          </p:cNvPr>
          <p:cNvSpPr>
            <a:spLocks noGrp="1"/>
          </p:cNvSpPr>
          <p:nvPr>
            <p:ph type="ctrTitle"/>
          </p:nvPr>
        </p:nvSpPr>
        <p:spPr>
          <a:xfrm>
            <a:off x="649045" y="753035"/>
            <a:ext cx="5945393" cy="1108335"/>
          </a:xfrm>
        </p:spPr>
        <p:txBody>
          <a:bodyPr/>
          <a:lstStyle/>
          <a:p>
            <a:r>
              <a:rPr lang="en-US" dirty="0"/>
              <a:t>DATABASES </a:t>
            </a:r>
          </a:p>
        </p:txBody>
      </p:sp>
      <p:sp>
        <p:nvSpPr>
          <p:cNvPr id="3" name="Subtitle 2">
            <a:extLst>
              <a:ext uri="{FF2B5EF4-FFF2-40B4-BE49-F238E27FC236}">
                <a16:creationId xmlns:a16="http://schemas.microsoft.com/office/drawing/2014/main" id="{5B364D5D-6213-5B03-A1DF-6CD895CB86F9}"/>
              </a:ext>
            </a:extLst>
          </p:cNvPr>
          <p:cNvSpPr>
            <a:spLocks noGrp="1"/>
          </p:cNvSpPr>
          <p:nvPr>
            <p:ph type="subTitle" idx="1"/>
          </p:nvPr>
        </p:nvSpPr>
        <p:spPr/>
        <p:txBody>
          <a:bodyPr/>
          <a:lstStyle/>
          <a:p>
            <a:endParaRPr lang="en-US" dirty="0"/>
          </a:p>
        </p:txBody>
      </p:sp>
      <p:sp>
        <p:nvSpPr>
          <p:cNvPr id="4" name="Picture Placeholder 3">
            <a:extLst>
              <a:ext uri="{FF2B5EF4-FFF2-40B4-BE49-F238E27FC236}">
                <a16:creationId xmlns:a16="http://schemas.microsoft.com/office/drawing/2014/main" id="{9E7FFFCC-94F1-A22E-9537-20236A3C200E}"/>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CF345EBE-8029-06D5-904E-5AC9632502C2}"/>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B2004B64-E865-285A-6DB6-77A47B91C4D7}"/>
              </a:ext>
            </a:extLst>
          </p:cNvPr>
          <p:cNvSpPr>
            <a:spLocks noGrp="1"/>
          </p:cNvSpPr>
          <p:nvPr>
            <p:ph type="pic" sz="quarter" idx="15"/>
          </p:nvPr>
        </p:nvSpPr>
        <p:spPr/>
      </p:sp>
    </p:spTree>
    <p:extLst>
      <p:ext uri="{BB962C8B-B14F-4D97-AF65-F5344CB8AC3E}">
        <p14:creationId xmlns:p14="http://schemas.microsoft.com/office/powerpoint/2010/main" val="1053215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A30C4-54A6-F650-43BE-669D9FF009FA}"/>
              </a:ext>
            </a:extLst>
          </p:cNvPr>
          <p:cNvSpPr>
            <a:spLocks noGrp="1"/>
          </p:cNvSpPr>
          <p:nvPr>
            <p:ph type="title"/>
          </p:nvPr>
        </p:nvSpPr>
        <p:spPr/>
        <p:txBody>
          <a:bodyPr>
            <a:normAutofit fontScale="90000"/>
          </a:bodyPr>
          <a:lstStyle/>
          <a:p>
            <a:r>
              <a:rPr lang="en-US" dirty="0"/>
              <a:t>PROCESS &amp; RESULTS </a:t>
            </a:r>
          </a:p>
        </p:txBody>
      </p:sp>
      <p:sp>
        <p:nvSpPr>
          <p:cNvPr id="3" name="Text Placeholder 2">
            <a:extLst>
              <a:ext uri="{FF2B5EF4-FFF2-40B4-BE49-F238E27FC236}">
                <a16:creationId xmlns:a16="http://schemas.microsoft.com/office/drawing/2014/main" id="{7D95FCEC-66B4-7DB9-03B0-28B2B52F9F76}"/>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FA8796A3-7855-2058-8F3B-94D34E529098}"/>
              </a:ext>
            </a:extLst>
          </p:cNvPr>
          <p:cNvSpPr>
            <a:spLocks noGrp="1"/>
          </p:cNvSpPr>
          <p:nvPr>
            <p:ph type="body" sz="quarter" idx="17"/>
          </p:nvPr>
        </p:nvSpPr>
        <p:spPr/>
        <p:txBody>
          <a:bodyPr/>
          <a:lstStyle/>
          <a:p>
            <a:endParaRPr lang="en-US"/>
          </a:p>
        </p:txBody>
      </p:sp>
      <p:sp>
        <p:nvSpPr>
          <p:cNvPr id="5" name="Text Placeholder 4">
            <a:extLst>
              <a:ext uri="{FF2B5EF4-FFF2-40B4-BE49-F238E27FC236}">
                <a16:creationId xmlns:a16="http://schemas.microsoft.com/office/drawing/2014/main" id="{C62E9844-0CE2-87DD-0673-36E0E21FC0B3}"/>
              </a:ext>
            </a:extLst>
          </p:cNvPr>
          <p:cNvSpPr>
            <a:spLocks noGrp="1"/>
          </p:cNvSpPr>
          <p:nvPr>
            <p:ph type="body" sz="quarter" idx="16"/>
          </p:nvPr>
        </p:nvSpPr>
        <p:spPr/>
        <p:txBody>
          <a:bodyPr/>
          <a:lstStyle/>
          <a:p>
            <a:endParaRPr lang="en-US"/>
          </a:p>
        </p:txBody>
      </p:sp>
      <p:sp>
        <p:nvSpPr>
          <p:cNvPr id="6" name="Text Placeholder 5">
            <a:extLst>
              <a:ext uri="{FF2B5EF4-FFF2-40B4-BE49-F238E27FC236}">
                <a16:creationId xmlns:a16="http://schemas.microsoft.com/office/drawing/2014/main" id="{E5FA67C8-2923-0D9D-3808-B63412CF0971}"/>
              </a:ext>
            </a:extLst>
          </p:cNvPr>
          <p:cNvSpPr>
            <a:spLocks noGrp="1"/>
          </p:cNvSpPr>
          <p:nvPr>
            <p:ph type="body" sz="quarter" idx="18"/>
          </p:nvPr>
        </p:nvSpPr>
        <p:spPr/>
        <p:txBody>
          <a:bodyPr/>
          <a:lstStyle/>
          <a:p>
            <a:endParaRPr lang="en-US"/>
          </a:p>
        </p:txBody>
      </p:sp>
      <p:sp>
        <p:nvSpPr>
          <p:cNvPr id="7" name="Footer Placeholder 6">
            <a:extLst>
              <a:ext uri="{FF2B5EF4-FFF2-40B4-BE49-F238E27FC236}">
                <a16:creationId xmlns:a16="http://schemas.microsoft.com/office/drawing/2014/main" id="{43727A37-CF95-3AA2-0062-79D6238CA8F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Presentation title</a:t>
            </a:r>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Slide Number Placeholder 7">
            <a:extLst>
              <a:ext uri="{FF2B5EF4-FFF2-40B4-BE49-F238E27FC236}">
                <a16:creationId xmlns:a16="http://schemas.microsoft.com/office/drawing/2014/main" id="{A689E66E-1C56-D3F4-88E7-CBF79BD8BB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22187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1EA2-AA42-051D-F765-11074D9A17F1}"/>
              </a:ext>
            </a:extLst>
          </p:cNvPr>
          <p:cNvSpPr>
            <a:spLocks noGrp="1"/>
          </p:cNvSpPr>
          <p:nvPr>
            <p:ph type="ctrTitle"/>
          </p:nvPr>
        </p:nvSpPr>
        <p:spPr>
          <a:xfrm>
            <a:off x="649045" y="500063"/>
            <a:ext cx="5945393" cy="1057275"/>
          </a:xfrm>
        </p:spPr>
        <p:txBody>
          <a:bodyPr/>
          <a:lstStyle/>
          <a:p>
            <a:r>
              <a:rPr lang="en-US" dirty="0"/>
              <a:t>Machine Learning  </a:t>
            </a:r>
          </a:p>
        </p:txBody>
      </p:sp>
      <p:sp>
        <p:nvSpPr>
          <p:cNvPr id="3" name="Subtitle 2">
            <a:extLst>
              <a:ext uri="{FF2B5EF4-FFF2-40B4-BE49-F238E27FC236}">
                <a16:creationId xmlns:a16="http://schemas.microsoft.com/office/drawing/2014/main" id="{A7DB1D16-23BE-60BB-1FF0-966598588891}"/>
              </a:ext>
            </a:extLst>
          </p:cNvPr>
          <p:cNvSpPr>
            <a:spLocks noGrp="1"/>
          </p:cNvSpPr>
          <p:nvPr>
            <p:ph type="subTitle" idx="1"/>
          </p:nvPr>
        </p:nvSpPr>
        <p:spPr>
          <a:xfrm>
            <a:off x="371475" y="2153654"/>
            <a:ext cx="6529388" cy="2030550"/>
          </a:xfrm>
        </p:spPr>
        <p:txBody>
          <a:bodyPr>
            <a:normAutofit lnSpcReduction="10000"/>
          </a:bodyPr>
          <a:lstStyle/>
          <a:p>
            <a:pPr algn="l"/>
            <a:r>
              <a:rPr lang="en-US" dirty="0"/>
              <a:t>The Machine Learning model used to perform this analysis was </a:t>
            </a:r>
            <a:r>
              <a:rPr lang="en-US" b="1" dirty="0"/>
              <a:t>Random Forest Model.  </a:t>
            </a:r>
            <a:r>
              <a:rPr lang="en-US" dirty="0"/>
              <a:t>This model was utilized because its a</a:t>
            </a:r>
            <a:r>
              <a:rPr lang="en-US" b="0" i="0" dirty="0">
                <a:effectLst/>
              </a:rPr>
              <a:t> mix of classification and regression techniques to address imbalance data.</a:t>
            </a:r>
          </a:p>
          <a:p>
            <a:endParaRPr lang="en-US" dirty="0"/>
          </a:p>
          <a:p>
            <a:endParaRPr lang="en-US" b="1" dirty="0"/>
          </a:p>
        </p:txBody>
      </p:sp>
      <p:sp>
        <p:nvSpPr>
          <p:cNvPr id="4" name="Picture Placeholder 3">
            <a:extLst>
              <a:ext uri="{FF2B5EF4-FFF2-40B4-BE49-F238E27FC236}">
                <a16:creationId xmlns:a16="http://schemas.microsoft.com/office/drawing/2014/main" id="{7DCCEE75-1381-8A7C-16B6-79CCD035DFF5}"/>
              </a:ext>
            </a:extLst>
          </p:cNvPr>
          <p:cNvSpPr>
            <a:spLocks noGrp="1"/>
          </p:cNvSpPr>
          <p:nvPr>
            <p:ph type="pic" sz="quarter" idx="14"/>
          </p:nvPr>
        </p:nvSpPr>
        <p:spPr>
          <a:xfrm flipV="1">
            <a:off x="0" y="6857999"/>
            <a:ext cx="7086598" cy="1108335"/>
          </a:xfrm>
        </p:spPr>
      </p:sp>
      <p:sp>
        <p:nvSpPr>
          <p:cNvPr id="6" name="Picture Placeholder 5">
            <a:extLst>
              <a:ext uri="{FF2B5EF4-FFF2-40B4-BE49-F238E27FC236}">
                <a16:creationId xmlns:a16="http://schemas.microsoft.com/office/drawing/2014/main" id="{7EB63056-6F07-CC4A-F604-E5B507C33529}"/>
              </a:ext>
            </a:extLst>
          </p:cNvPr>
          <p:cNvSpPr>
            <a:spLocks noGrp="1"/>
          </p:cNvSpPr>
          <p:nvPr>
            <p:ph type="pic" sz="quarter" idx="15"/>
          </p:nvPr>
        </p:nvSpPr>
        <p:spPr>
          <a:xfrm flipV="1">
            <a:off x="7086598" y="9086849"/>
            <a:ext cx="5105402" cy="45719"/>
          </a:xfrm>
        </p:spPr>
      </p:sp>
      <p:pic>
        <p:nvPicPr>
          <p:cNvPr id="7" name="Picture Placeholder 17" descr="A picture containing outdoor, person, mountain">
            <a:extLst>
              <a:ext uri="{FF2B5EF4-FFF2-40B4-BE49-F238E27FC236}">
                <a16:creationId xmlns:a16="http://schemas.microsoft.com/office/drawing/2014/main" id="{373AA43E-8B00-1101-84E8-327E6DADCFA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086600" y="73412"/>
            <a:ext cx="5105400" cy="4533900"/>
          </a:xfrm>
        </p:spPr>
      </p:pic>
    </p:spTree>
    <p:extLst>
      <p:ext uri="{BB962C8B-B14F-4D97-AF65-F5344CB8AC3E}">
        <p14:creationId xmlns:p14="http://schemas.microsoft.com/office/powerpoint/2010/main" val="367006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26D9-9179-8BA9-719A-EADCEECAFDF0}"/>
              </a:ext>
            </a:extLst>
          </p:cNvPr>
          <p:cNvSpPr>
            <a:spLocks noGrp="1"/>
          </p:cNvSpPr>
          <p:nvPr>
            <p:ph type="title"/>
          </p:nvPr>
        </p:nvSpPr>
        <p:spPr/>
        <p:txBody>
          <a:bodyPr>
            <a:normAutofit fontScale="90000"/>
          </a:bodyPr>
          <a:lstStyle/>
          <a:p>
            <a:r>
              <a:rPr lang="en-US" dirty="0"/>
              <a:t>PROCESS </a:t>
            </a:r>
          </a:p>
        </p:txBody>
      </p:sp>
      <p:sp>
        <p:nvSpPr>
          <p:cNvPr id="4" name="Text Placeholder 3">
            <a:extLst>
              <a:ext uri="{FF2B5EF4-FFF2-40B4-BE49-F238E27FC236}">
                <a16:creationId xmlns:a16="http://schemas.microsoft.com/office/drawing/2014/main" id="{78C135AE-B210-7309-AEFB-A2DA3607DC48}"/>
              </a:ext>
            </a:extLst>
          </p:cNvPr>
          <p:cNvSpPr>
            <a:spLocks noGrp="1"/>
          </p:cNvSpPr>
          <p:nvPr>
            <p:ph type="body" sz="quarter" idx="17"/>
          </p:nvPr>
        </p:nvSpPr>
        <p:spPr>
          <a:xfrm>
            <a:off x="625642" y="1764031"/>
            <a:ext cx="5340315" cy="4592319"/>
          </a:xfrm>
        </p:spPr>
        <p:txBody>
          <a:bodyPr/>
          <a:lstStyle/>
          <a:p>
            <a:r>
              <a:rPr lang="en-US" dirty="0"/>
              <a:t>Read the csv file into our notebook</a:t>
            </a:r>
          </a:p>
          <a:p>
            <a:r>
              <a:rPr lang="en-US" dirty="0"/>
              <a:t>Large dataset – extract more current years using (.loc ) function for the years after 1900 ??</a:t>
            </a:r>
          </a:p>
          <a:p>
            <a:r>
              <a:rPr lang="en-US" dirty="0"/>
              <a:t>Cleaned data by w. (</a:t>
            </a:r>
            <a:r>
              <a:rPr lang="en-US" dirty="0" err="1"/>
              <a:t>dropna</a:t>
            </a:r>
            <a:r>
              <a:rPr lang="en-US" dirty="0"/>
              <a:t>,  </a:t>
            </a:r>
            <a:r>
              <a:rPr lang="en-US" dirty="0" err="1"/>
              <a:t>nunique</a:t>
            </a:r>
            <a:r>
              <a:rPr lang="en-US" dirty="0"/>
              <a:t>, </a:t>
            </a:r>
            <a:r>
              <a:rPr lang="en-US" dirty="0" err="1"/>
              <a:t>dtypes</a:t>
            </a:r>
            <a:r>
              <a:rPr lang="en-US" dirty="0"/>
              <a:t>,) function </a:t>
            </a:r>
          </a:p>
          <a:p>
            <a:r>
              <a:rPr lang="en-US" dirty="0"/>
              <a:t>Renamed , formatted &amp; reset index for some columns </a:t>
            </a:r>
          </a:p>
          <a:p>
            <a:r>
              <a:rPr lang="en-US" dirty="0"/>
              <a:t>Used (describe and transpose functions to access the data values (mean, std, etc.)</a:t>
            </a:r>
          </a:p>
          <a:p>
            <a:endParaRPr lang="en-US" dirty="0"/>
          </a:p>
        </p:txBody>
      </p:sp>
      <p:sp>
        <p:nvSpPr>
          <p:cNvPr id="5" name="Text Placeholder 4">
            <a:extLst>
              <a:ext uri="{FF2B5EF4-FFF2-40B4-BE49-F238E27FC236}">
                <a16:creationId xmlns:a16="http://schemas.microsoft.com/office/drawing/2014/main" id="{EE2A2389-2C8A-7301-6AA4-1A1A0A2D42A2}"/>
              </a:ext>
            </a:extLst>
          </p:cNvPr>
          <p:cNvSpPr>
            <a:spLocks noGrp="1"/>
          </p:cNvSpPr>
          <p:nvPr>
            <p:ph type="body" sz="quarter" idx="16"/>
          </p:nvPr>
        </p:nvSpPr>
        <p:spPr/>
        <p:txBody>
          <a:bodyPr/>
          <a:lstStyle/>
          <a:p>
            <a:endParaRPr lang="en-US" dirty="0"/>
          </a:p>
        </p:txBody>
      </p:sp>
      <p:sp>
        <p:nvSpPr>
          <p:cNvPr id="6" name="Text Placeholder 5">
            <a:extLst>
              <a:ext uri="{FF2B5EF4-FFF2-40B4-BE49-F238E27FC236}">
                <a16:creationId xmlns:a16="http://schemas.microsoft.com/office/drawing/2014/main" id="{B585C36C-DEAC-3E12-2BCB-ECC2A2F03BF3}"/>
              </a:ext>
            </a:extLst>
          </p:cNvPr>
          <p:cNvSpPr>
            <a:spLocks noGrp="1"/>
          </p:cNvSpPr>
          <p:nvPr>
            <p:ph type="body" sz="quarter" idx="18"/>
          </p:nvPr>
        </p:nvSpPr>
        <p:spPr>
          <a:xfrm>
            <a:off x="6257467" y="2374900"/>
            <a:ext cx="4756714" cy="3981450"/>
          </a:xfrm>
        </p:spPr>
        <p:txBody>
          <a:bodyPr/>
          <a:lstStyle/>
          <a:p>
            <a:r>
              <a:rPr lang="en-US" dirty="0"/>
              <a:t>Transformed columns to numerical values (specific to ML use model only used numeric </a:t>
            </a:r>
          </a:p>
          <a:p>
            <a:r>
              <a:rPr lang="en-US" dirty="0"/>
              <a:t>Split the data into training &amp; testing </a:t>
            </a:r>
          </a:p>
          <a:p>
            <a:r>
              <a:rPr lang="en-US" dirty="0"/>
              <a:t>Utilized a Random Forest Model </a:t>
            </a:r>
          </a:p>
          <a:p>
            <a:r>
              <a:rPr lang="en-US" dirty="0"/>
              <a:t>Fit the model</a:t>
            </a:r>
          </a:p>
          <a:p>
            <a:r>
              <a:rPr lang="en-US" dirty="0"/>
              <a:t>Calculated Accuracy Score </a:t>
            </a:r>
          </a:p>
          <a:p>
            <a:r>
              <a:rPr lang="en-US" dirty="0"/>
              <a:t>Generated Classification Report </a:t>
            </a:r>
          </a:p>
          <a:p>
            <a:r>
              <a:rPr lang="en-US" dirty="0"/>
              <a:t>Calculated Confusion Matrix </a:t>
            </a:r>
          </a:p>
          <a:p>
            <a:endParaRPr lang="en-US" dirty="0"/>
          </a:p>
        </p:txBody>
      </p:sp>
      <p:sp>
        <p:nvSpPr>
          <p:cNvPr id="8" name="Slide Number Placeholder 7">
            <a:extLst>
              <a:ext uri="{FF2B5EF4-FFF2-40B4-BE49-F238E27FC236}">
                <a16:creationId xmlns:a16="http://schemas.microsoft.com/office/drawing/2014/main" id="{9F17F07A-4692-9740-C464-16CF5BFB36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369165301"/>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1F2201-AEB8-4954-A8CB-3AC4242CC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742F3-D2BE-4CC5-9066-2DB838FE2FF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59152A6-D9F2-46C7-B217-D613495E7AF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521</Words>
  <Application>Microsoft Macintosh PowerPoint</Application>
  <PresentationFormat>Widescreen</PresentationFormat>
  <Paragraphs>94</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Avenir Next LT Pro</vt:lpstr>
      <vt:lpstr>Calibri</vt:lpstr>
      <vt:lpstr>ColorBlockVTI</vt:lpstr>
      <vt:lpstr>STREAMERS Climate Change:   An analysis of temperature and carbon dioxide emissions trends and prediction for future trends in the World Data.  Temitope  Adeniyi Feven Belay Neca Bryan   </vt:lpstr>
      <vt:lpstr>OVERVIEW </vt:lpstr>
      <vt:lpstr>CONTENTS   The areas of           focus for this analysis will be </vt:lpstr>
      <vt:lpstr>TECHNOLOGIES </vt:lpstr>
      <vt:lpstr>PROCESS &amp; RESULTS  </vt:lpstr>
      <vt:lpstr>DATABASES </vt:lpstr>
      <vt:lpstr>PROCESS &amp; RESULTS </vt:lpstr>
      <vt:lpstr>Machine Learning  </vt:lpstr>
      <vt:lpstr>PROCESS </vt:lpstr>
      <vt:lpstr>RESULTS </vt:lpstr>
      <vt:lpstr>Summary</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2021-05-05T19:03:05Z</dcterms:created>
  <dcterms:modified xsi:type="dcterms:W3CDTF">2023-01-10T01:37:57Z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