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7" r:id="rId6"/>
    <p:sldId id="287" r:id="rId7"/>
    <p:sldId id="289" r:id="rId8"/>
    <p:sldId id="266" r:id="rId9"/>
    <p:sldId id="263" r:id="rId10"/>
    <p:sldId id="295" r:id="rId11"/>
    <p:sldId id="296" r:id="rId12"/>
    <p:sldId id="297" r:id="rId13"/>
    <p:sldId id="298" r:id="rId14"/>
    <p:sldId id="305" r:id="rId15"/>
    <p:sldId id="293" r:id="rId16"/>
    <p:sldId id="290" r:id="rId17"/>
    <p:sldId id="291" r:id="rId18"/>
    <p:sldId id="292" r:id="rId19"/>
    <p:sldId id="299" r:id="rId20"/>
    <p:sldId id="294" r:id="rId21"/>
    <p:sldId id="284" r:id="rId22"/>
    <p:sldId id="277" r:id="rId23"/>
    <p:sldId id="285" r:id="rId24"/>
    <p:sldId id="283" r:id="rId25"/>
    <p:sldId id="300" r:id="rId26"/>
    <p:sldId id="303" r:id="rId27"/>
    <p:sldId id="302" r:id="rId28"/>
    <p:sldId id="275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DFB82-863E-43B5-9754-F1F589E981F6}" v="77" dt="2023-01-11T22:16:22.182"/>
    <p1510:client id="{20232AD7-50C4-4F5D-9693-50858B81EECE}" v="372" dt="2023-01-12T01:59:24.98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5" autoAdjust="0"/>
    <p:restoredTop sz="94580" autoAdjust="0"/>
  </p:normalViewPr>
  <p:slideViewPr>
    <p:cSldViewPr snapToGrid="0">
      <p:cViewPr varScale="1">
        <p:scale>
          <a:sx n="74" d="100"/>
          <a:sy n="74" d="100"/>
        </p:scale>
        <p:origin x="6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3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dirty="0"/>
              <a:t>Preprocessing-transformed columns to numerical values (specific to ML use model only used numeric)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7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– identify positive samples (sensitivity)</a:t>
            </a:r>
          </a:p>
          <a:p>
            <a:r>
              <a:rPr lang="en-US" dirty="0"/>
              <a:t>F1 Score – weighted avg of true positive rate </a:t>
            </a:r>
          </a:p>
          <a:p>
            <a:r>
              <a:rPr lang="en-US" b="1" dirty="0"/>
              <a:t>Precision </a:t>
            </a:r>
            <a:r>
              <a:rPr lang="en-US" dirty="0"/>
              <a:t>– reliability of the model when positive classifications are made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3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– identify positive samples (sensitivity)</a:t>
            </a:r>
          </a:p>
          <a:p>
            <a:r>
              <a:rPr lang="en-US" dirty="0"/>
              <a:t>F1 Score – weighted avg of true positive rate </a:t>
            </a:r>
          </a:p>
          <a:p>
            <a:r>
              <a:rPr lang="en-US" b="1" dirty="0"/>
              <a:t>Precision </a:t>
            </a:r>
            <a:r>
              <a:rPr lang="en-US" dirty="0"/>
              <a:t>– reliability of the model when positive classifications are made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  <p:sldLayoutId id="214748367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public.tableau.com/views/NetflixBestMovies/ClimateChangestory?:language=en-US&amp;:display_count=n&amp;:origin=viz_share_link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7" y="332509"/>
            <a:ext cx="7870645" cy="6236733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STREAMERS</a:t>
            </a:r>
            <a:br>
              <a:rPr lang="en-US" dirty="0"/>
            </a:br>
            <a:br>
              <a:rPr lang="en-US" sz="6000" dirty="0"/>
            </a:br>
            <a:r>
              <a:rPr lang="en-US" sz="6000" u="sng" dirty="0"/>
              <a:t>Climate Change</a:t>
            </a:r>
            <a:r>
              <a:rPr lang="en-US" sz="6000" dirty="0"/>
              <a:t>: </a:t>
            </a:r>
            <a:br>
              <a:rPr lang="en-US" sz="6000" dirty="0"/>
            </a:br>
            <a:r>
              <a:rPr lang="en-US" sz="4200" dirty="0"/>
              <a:t>An analysis of World temperature and CO2 emissions.</a:t>
            </a:r>
            <a:br>
              <a:rPr lang="en-US" sz="4200" dirty="0"/>
            </a:br>
            <a:br>
              <a:rPr lang="en-US" sz="4400" dirty="0"/>
            </a:br>
            <a:br>
              <a:rPr lang="en-US" sz="2200" dirty="0"/>
            </a:br>
            <a:r>
              <a:rPr lang="en-US" sz="2200" dirty="0"/>
              <a:t>Temitope  Adeniyi</a:t>
            </a:r>
            <a:br>
              <a:rPr lang="en-US" sz="2200" dirty="0"/>
            </a:br>
            <a:r>
              <a:rPr lang="en-US" sz="2200" dirty="0"/>
              <a:t>Feven Belay</a:t>
            </a:r>
            <a:br>
              <a:rPr lang="en-US" sz="2200" dirty="0"/>
            </a:br>
            <a:r>
              <a:rPr lang="en-US" sz="2200" dirty="0"/>
              <a:t>Neca Bryan </a:t>
            </a:r>
            <a:br>
              <a:rPr lang="en-US" sz="18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649045" y="6569242"/>
            <a:ext cx="6437556" cy="251934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r>
              <a:rPr lang="en-US" sz="1600" dirty="0"/>
              <a:t>T</a:t>
            </a:r>
          </a:p>
          <a:p>
            <a:endParaRPr lang="en-US" dirty="0"/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6686E-5C12-8FB9-494F-7D4A7FB5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0" y="794742"/>
            <a:ext cx="2974372" cy="446305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spc="-40" dirty="0">
                <a:solidFill>
                  <a:srgbClr val="FFFFFF"/>
                </a:solidFill>
              </a:rPr>
              <a:t>Data Exploration Phase</a:t>
            </a:r>
            <a:br>
              <a:rPr lang="en-US" sz="4000" spc="-40" dirty="0"/>
            </a:br>
            <a:br>
              <a:rPr lang="en-US" sz="4000" spc="-40" dirty="0"/>
            </a:br>
            <a:br>
              <a:rPr lang="en-US" sz="2800" spc="-40" dirty="0"/>
            </a:br>
            <a:br>
              <a:rPr lang="en-US" sz="2800" spc="-40" dirty="0"/>
            </a:br>
            <a:r>
              <a:rPr lang="en-US" sz="3200" spc="-40" dirty="0">
                <a:solidFill>
                  <a:srgbClr val="FFFFFF"/>
                </a:solidFill>
              </a:rPr>
              <a:t>of world Co2 emissions on Jupyter Notebook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9BB38B-F6DA-86B8-1D2D-B0D01DC9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92" y="761999"/>
            <a:ext cx="4313910" cy="382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40A89-7AA1-6834-E1C3-AED59A7A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080" y="805180"/>
            <a:ext cx="4167721" cy="38295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E4F708-F5BF-AA46-AE82-030C92BD5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3812" y="5626249"/>
            <a:ext cx="7763220" cy="469752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China overtook USA as main contributor Co2 emissions by 2005 and more than double USA emissions by 2018</a:t>
            </a:r>
          </a:p>
          <a:p>
            <a:pPr marL="0"/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47406-A2F8-F9D8-1563-A2C7D59E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033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B9D95-A296-D29D-6810-A165A10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272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EA6A-4EC3-D061-3018-BB558D8E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48" y="753035"/>
            <a:ext cx="8077501" cy="3708159"/>
          </a:xfrm>
        </p:spPr>
        <p:txBody>
          <a:bodyPr>
            <a:normAutofit fontScale="90000"/>
          </a:bodyPr>
          <a:lstStyle/>
          <a:p>
            <a:br>
              <a:rPr lang="en-US" sz="5400" dirty="0">
                <a:ea typeface="+mj-lt"/>
                <a:cs typeface="+mj-lt"/>
              </a:rPr>
            </a:br>
            <a:br>
              <a:rPr lang="en-US" sz="5400" dirty="0">
                <a:ea typeface="+mj-lt"/>
                <a:cs typeface="+mj-lt"/>
              </a:rPr>
            </a:br>
            <a:r>
              <a:rPr lang="en-US" sz="8000" dirty="0">
                <a:ea typeface="+mj-lt"/>
                <a:cs typeface="+mj-lt"/>
              </a:rPr>
              <a:t>DATABASE</a:t>
            </a:r>
            <a:br>
              <a:rPr lang="en-US" sz="5400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8000" b="0" dirty="0">
                <a:ea typeface="+mj-lt"/>
                <a:cs typeface="+mj-lt"/>
              </a:rPr>
              <a:t>PostgreSQL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664EDD-349B-CDE9-3CEE-7D94A039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9" y="742277"/>
            <a:ext cx="4364044" cy="5350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Entity</a:t>
            </a:r>
            <a:br>
              <a:rPr lang="en-US" sz="5400" b="1" kern="1200" spc="-40" baseline="0" dirty="0">
                <a:solidFill>
                  <a:schemeClr val="accent1"/>
                </a:solidFill>
              </a:rPr>
            </a:br>
            <a:br>
              <a:rPr lang="en-US" sz="5400" spc="-40" dirty="0"/>
            </a:br>
            <a:r>
              <a:rPr lang="en-US" sz="54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Relationship </a:t>
            </a:r>
            <a:br>
              <a:rPr lang="en-US" sz="5400" spc="-40" dirty="0">
                <a:solidFill>
                  <a:schemeClr val="accent1"/>
                </a:solidFill>
              </a:rPr>
            </a:br>
            <a:r>
              <a:rPr lang="en-US" sz="54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</a:t>
            </a:r>
            <a:br>
              <a:rPr lang="en-US" sz="5400" b="1" kern="1200" spc="-40" baseline="0" dirty="0"/>
            </a:br>
            <a:br>
              <a:rPr lang="en-US" sz="5400" b="1" kern="1200" spc="-40" baseline="0" dirty="0"/>
            </a:br>
            <a:br>
              <a:rPr lang="en-US" sz="5400" b="1" kern="1200" spc="-40" baseline="0" dirty="0"/>
            </a:br>
            <a:endParaRPr lang="en-US" sz="4600" b="1" kern="1200" spc="-40" baseline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8BA3F5-1C14-7803-3FAA-321B72CFF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9143"/>
          <a:stretch/>
        </p:blipFill>
        <p:spPr>
          <a:xfrm>
            <a:off x="5067300" y="-1"/>
            <a:ext cx="7124700" cy="6858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287F-27D4-80C2-3310-2C8795FA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793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E75-F0EB-DAD2-66C5-5C9EB4565C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1763" y="6356350"/>
            <a:ext cx="6302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C5A82E-E210-60F1-9FF3-0C8B5A4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69" b="-1"/>
          <a:stretch/>
        </p:blipFill>
        <p:spPr>
          <a:xfrm>
            <a:off x="1073784" y="0"/>
            <a:ext cx="7094031" cy="6858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5524A1-B512-3BFB-F99D-5A6A91302110}"/>
              </a:ext>
            </a:extLst>
          </p:cNvPr>
          <p:cNvSpPr txBox="1"/>
          <p:nvPr/>
        </p:nvSpPr>
        <p:spPr>
          <a:xfrm>
            <a:off x="6384282" y="1533371"/>
            <a:ext cx="5177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SELECT cg."Year", avg(cg."Avg_temp") AS Avg_temp,avg(cg."Avg_temp_Uncer") AS Avg_temp_Uncer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INTO climate_temp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FROM cleanglobal_temp AS cg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Group BY cg."Year"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Order by cg."Year"ASC;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ED213-7AEC-BFE2-FA89-73639E68C691}"/>
              </a:ext>
            </a:extLst>
          </p:cNvPr>
          <p:cNvSpPr txBox="1"/>
          <p:nvPr/>
        </p:nvSpPr>
        <p:spPr>
          <a:xfrm>
            <a:off x="6384282" y="476099"/>
            <a:ext cx="53671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Climate_temp table </a:t>
            </a:r>
          </a:p>
        </p:txBody>
      </p:sp>
    </p:spTree>
    <p:extLst>
      <p:ext uri="{BB962C8B-B14F-4D97-AF65-F5344CB8AC3E}">
        <p14:creationId xmlns:p14="http://schemas.microsoft.com/office/powerpoint/2010/main" val="286412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CE0E1A-372B-B1A8-2709-AB4FBF0A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1" y="996951"/>
            <a:ext cx="2524301" cy="4946650"/>
          </a:xfrm>
        </p:spPr>
        <p:txBody>
          <a:bodyPr>
            <a:normAutofit/>
          </a:bodyPr>
          <a:lstStyle/>
          <a:p>
            <a:r>
              <a:rPr lang="en-US" sz="1600" dirty="0"/>
              <a:t>SELECT ct."Year",ct.avg_temp,ct.avg_temp_uncer,</a:t>
            </a:r>
            <a:br>
              <a:rPr lang="en-US" sz="1600" dirty="0"/>
            </a:br>
            <a:r>
              <a:rPr lang="en-US" sz="1600" dirty="0"/>
              <a:t>co."China",co."United States",co."India",</a:t>
            </a:r>
            <a:br>
              <a:rPr lang="en-US" sz="1600" dirty="0"/>
            </a:br>
            <a:r>
              <a:rPr lang="en-US" sz="1600" dirty="0"/>
              <a:t>co."Indonesia",co."Japan",co."Russia",co."Brazil",co."Germany",co."Iran",co."Canada"</a:t>
            </a:r>
            <a:br>
              <a:rPr lang="en-US" sz="1600" dirty="0"/>
            </a:br>
            <a:r>
              <a:rPr lang="en-US" sz="1600" dirty="0"/>
              <a:t>INTO global_climate</a:t>
            </a:r>
            <a:br>
              <a:rPr lang="en-US" sz="1600" dirty="0"/>
            </a:br>
            <a:r>
              <a:rPr lang="en-US" sz="1600" dirty="0"/>
              <a:t>FROM climate_temp AS ct</a:t>
            </a:r>
            <a:br>
              <a:rPr lang="en-US" sz="1600" dirty="0"/>
            </a:br>
            <a:r>
              <a:rPr lang="en-US" sz="1600" dirty="0"/>
              <a:t>LEFT JOIN coemissions As co ON co."Year" = ct."Year";</a:t>
            </a:r>
          </a:p>
        </p:txBody>
      </p:sp>
      <p:pic>
        <p:nvPicPr>
          <p:cNvPr id="10" name="Content Placeholder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4159A5F-D617-46B4-5820-268BCD868C2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116778" y="966059"/>
            <a:ext cx="9187671" cy="497754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F5B2D6-2BE0-E5F5-1CAD-7EB4599BBD34}"/>
              </a:ext>
            </a:extLst>
          </p:cNvPr>
          <p:cNvSpPr txBox="1"/>
          <p:nvPr/>
        </p:nvSpPr>
        <p:spPr>
          <a:xfrm>
            <a:off x="3116778" y="319728"/>
            <a:ext cx="720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Global_Climate table</a:t>
            </a:r>
          </a:p>
        </p:txBody>
      </p:sp>
    </p:spTree>
    <p:extLst>
      <p:ext uri="{BB962C8B-B14F-4D97-AF65-F5344CB8AC3E}">
        <p14:creationId xmlns:p14="http://schemas.microsoft.com/office/powerpoint/2010/main" val="94375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967FE5F-DAA8-4E21-9E81-B5AB6DF9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B8022C-3E90-1D5A-D621-CC7EF4BC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6" y="4830065"/>
            <a:ext cx="10693592" cy="18949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Global Emissions</a:t>
            </a:r>
            <a:br>
              <a:rPr lang="en-US" sz="4400" b="1" kern="1200" spc="-40" baseline="0" dirty="0"/>
            </a:br>
            <a:br>
              <a:rPr lang="en-US" sz="14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400" spc="-40" dirty="0"/>
            </a:br>
            <a:br>
              <a:rPr lang="en-US" sz="1400" spc="-40" dirty="0"/>
            </a:br>
            <a:r>
              <a:rPr lang="en-US" sz="3200" spc="-40" dirty="0">
                <a:solidFill>
                  <a:schemeClr val="accent1"/>
                </a:solidFill>
              </a:rPr>
              <a:t>China</a:t>
            </a:r>
            <a:r>
              <a:rPr lang="en-US" sz="32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and the United States has the most </a:t>
            </a:r>
            <a:r>
              <a:rPr lang="en-US" sz="3200" spc="-40" dirty="0">
                <a:solidFill>
                  <a:schemeClr val="accent1"/>
                </a:solidFill>
              </a:rPr>
              <a:t>CO2</a:t>
            </a:r>
            <a:r>
              <a:rPr lang="en-US" sz="32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emissions.</a:t>
            </a:r>
            <a:r>
              <a:rPr lang="en-US" sz="3200" spc="-40" dirty="0">
                <a:solidFill>
                  <a:schemeClr val="accent1"/>
                </a:solidFill>
              </a:rPr>
              <a:t>  </a:t>
            </a:r>
            <a:endParaRPr lang="en-US" sz="3200" b="1" kern="1200" spc="-40" baseline="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0" name="Picture 9" descr="Bar chart&#10;&#10;Description automatically generated with low confidence">
            <a:extLst>
              <a:ext uri="{FF2B5EF4-FFF2-40B4-BE49-F238E27FC236}">
                <a16:creationId xmlns:a16="http://schemas.microsoft.com/office/drawing/2014/main" id="{B5140ED9-02C1-1D17-7D9C-0CB8EB42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" y="1672936"/>
            <a:ext cx="12001916" cy="29406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27B32-835D-BD28-8D8F-ACBC0634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1724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967FE5F-DAA8-4E21-9E81-B5AB6DF9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B8022C-3E90-1D5A-D621-CC7EF4BC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6" y="527637"/>
            <a:ext cx="9712387" cy="1791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Global Emissions</a:t>
            </a:r>
            <a:br>
              <a:rPr lang="en-US" sz="1600" b="1" kern="1200" spc="-40" baseline="0" dirty="0"/>
            </a:br>
            <a:br>
              <a:rPr lang="en-US" sz="16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600" spc="-40" dirty="0"/>
            </a:br>
            <a:r>
              <a:rPr lang="en-US" sz="24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China and the United States has the most </a:t>
            </a:r>
            <a:r>
              <a:rPr lang="en-US" sz="2400" spc="-40" dirty="0">
                <a:solidFill>
                  <a:schemeClr val="accent1"/>
                </a:solidFill>
              </a:rPr>
              <a:t>CO2</a:t>
            </a:r>
            <a:r>
              <a:rPr lang="en-US" sz="24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emissions.</a:t>
            </a:r>
            <a:r>
              <a:rPr lang="en-US" sz="2400" spc="-40" dirty="0">
                <a:solidFill>
                  <a:schemeClr val="accent1"/>
                </a:solidFill>
              </a:rPr>
              <a:t>  </a:t>
            </a:r>
            <a:endParaRPr lang="en-US" sz="2400" b="1" kern="1200" spc="-40" baseline="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8DC5BA-82F4-A99D-C2B9-378824FB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1" y="2333991"/>
            <a:ext cx="10822617" cy="40269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27B32-835D-BD28-8D8F-ACBC0634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287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8BC37F5-B364-4B3A-8D22-CAE87E2E9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1B67-E533-45AC-83BF-C8FF57185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40CF0-6EF2-4CD5-7C6C-A67CE65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10654"/>
            <a:ext cx="3945816" cy="2547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Tableau Public</a:t>
            </a:r>
            <a:endParaRPr lang="en-US" sz="7200" b="1" kern="1200" spc="-40" baseline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3848C-8177-DEE5-0C07-2F021FA9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FA9C-BCBF-5D2C-665D-13958F6C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3A5420-7C09-4736-4586-1F111956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9" y="384464"/>
            <a:ext cx="6951519" cy="59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86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CDDFFB0-721F-4A15-8F27-1B8597D5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7391D-82E9-3ECA-BEE8-ADA569B9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4"/>
            <a:ext cx="5677796" cy="18186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pc="-40" dirty="0">
                <a:solidFill>
                  <a:schemeClr val="accent1"/>
                </a:solidFill>
              </a:rPr>
              <a:t>RESULTS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88B16-9F92-BCE5-13A6-FAE2F52AC715}"/>
              </a:ext>
            </a:extLst>
          </p:cNvPr>
          <p:cNvSpPr txBox="1"/>
          <p:nvPr/>
        </p:nvSpPr>
        <p:spPr>
          <a:xfrm>
            <a:off x="647701" y="2286000"/>
            <a:ext cx="5677796" cy="38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spc="-20" dirty="0">
                <a:effectLst/>
                <a:hlinkClick r:id="rId2"/>
              </a:rPr>
              <a:t>https://public.tableau.com/views/NetflixBestMovies/ClimateChangestory?:language=en-US&amp;:display_count=n&amp;:origin=viz_share_link</a:t>
            </a:r>
            <a:endParaRPr lang="en-US" b="1" spc="-20" dirty="0"/>
          </a:p>
        </p:txBody>
      </p:sp>
      <p:pic>
        <p:nvPicPr>
          <p:cNvPr id="12" name="Picture 11" descr="Pins in a map">
            <a:extLst>
              <a:ext uri="{FF2B5EF4-FFF2-40B4-BE49-F238E27FC236}">
                <a16:creationId xmlns:a16="http://schemas.microsoft.com/office/drawing/2014/main" id="{E79BFE46-C3A2-46A1-9371-94E58753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92" r="24215" b="-1"/>
          <a:stretch/>
        </p:blipFill>
        <p:spPr>
          <a:xfrm>
            <a:off x="7086601" y="10"/>
            <a:ext cx="5105400" cy="68579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4A201A-E31C-1683-5BFF-4558D3FE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795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AA9933-4D8C-4741-9B88-8B6BFC34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FB203-CB3A-4E5E-86C7-7DFAD8310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1EA2-AA42-051D-F765-11074D9A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" y="342900"/>
            <a:ext cx="7786687" cy="587216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67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</a:t>
            </a:r>
            <a:br>
              <a:rPr lang="en-US" sz="4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40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 Model  (DT)</a:t>
            </a:r>
            <a:br>
              <a:rPr lang="en-US" sz="4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4000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Forest Model  (RF)</a:t>
            </a:r>
            <a:br>
              <a:rPr lang="en-US" sz="5300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br>
              <a:rPr lang="en-US" sz="4000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4000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sz="4000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i="0" kern="1200" spc="-2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mix of classification  and   and regression techniques to address imbalance data. </a:t>
            </a:r>
            <a:br>
              <a:rPr lang="en-US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spc="-4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373AA43E-8B00-1101-84E8-327E6DADCF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4" r="12614" b="-1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65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>
            <a:normAutofit/>
          </a:bodyPr>
          <a:lstStyle/>
          <a:p>
            <a:r>
              <a:rPr lang="en-US" sz="5400" dirty="0"/>
              <a:t>OVERVIEW 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01168" y="7277549"/>
            <a:ext cx="4837176" cy="126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053" y="2586790"/>
            <a:ext cx="6642875" cy="3596756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This is an analysis of the Earth’s surface temperature from 1900- 2013 and CO2 data from 1990-2018 to determine the trends and to build models to predict the variability of the World future temperatures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26D9-9179-8BA9-719A-EADCEECA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BENEFITS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135AE-B210-7309-AEFB-A2DA3607DC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1800225"/>
            <a:ext cx="10522065" cy="4386263"/>
          </a:xfrm>
        </p:spPr>
        <p:txBody>
          <a:bodyPr>
            <a:noAutofit/>
          </a:bodyPr>
          <a:lstStyle/>
          <a:p>
            <a:r>
              <a:rPr lang="en-US" sz="4400" b="1" dirty="0"/>
              <a:t>Robust against overfitting </a:t>
            </a:r>
          </a:p>
          <a:p>
            <a:r>
              <a:rPr lang="en-US" sz="4400" b="1" dirty="0"/>
              <a:t>Rank importance of input variables</a:t>
            </a:r>
          </a:p>
          <a:p>
            <a:r>
              <a:rPr lang="en-US" sz="4400" b="1" dirty="0"/>
              <a:t>Robust to outliers &amp; non –linear data </a:t>
            </a:r>
          </a:p>
          <a:p>
            <a:r>
              <a:rPr lang="en-US" sz="4400" b="1" dirty="0"/>
              <a:t>Efficient for large datasets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17F07A-4692-9740-C464-16CF5BFB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99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EDF55B-0D10-4377-A610-3ECDC2BEF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718DDB-43B9-476D-AB6F-D86C8CF2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77" y="0"/>
            <a:ext cx="7154023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426D9-9179-8BA9-719A-EADCEECA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041" y="365124"/>
            <a:ext cx="5837337" cy="15646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pc="-40">
                <a:solidFill>
                  <a:srgbClr val="FFFFFF"/>
                </a:solidFill>
              </a:rPr>
              <a:t>PROCESS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768285-3624-F749-114E-330227B48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57" r="27338" b="2"/>
          <a:stretch/>
        </p:blipFill>
        <p:spPr>
          <a:xfrm>
            <a:off x="20" y="10"/>
            <a:ext cx="5067279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135AE-B210-7309-AEFB-A2DA3607DC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07702" y="2424671"/>
            <a:ext cx="6524333" cy="4194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Extract  cleaned, renamed &amp; formatted data </a:t>
            </a:r>
          </a:p>
          <a:p>
            <a:r>
              <a:rPr lang="en-US" sz="2400" b="1" dirty="0"/>
              <a:t>Preprocessing</a:t>
            </a:r>
          </a:p>
          <a:p>
            <a:r>
              <a:rPr lang="en-US" sz="2400" b="1" dirty="0"/>
              <a:t>Split the data into training &amp; testing</a:t>
            </a:r>
          </a:p>
          <a:p>
            <a:r>
              <a:rPr lang="en-US" sz="2400" b="1" dirty="0"/>
              <a:t>Instantiate model </a:t>
            </a:r>
          </a:p>
          <a:p>
            <a:r>
              <a:rPr lang="en-US" sz="2400" b="1" dirty="0"/>
              <a:t>Fit the model</a:t>
            </a:r>
          </a:p>
          <a:p>
            <a:r>
              <a:rPr lang="en-US" sz="2400" b="1" dirty="0"/>
              <a:t>Making predictions using the testing data</a:t>
            </a:r>
          </a:p>
          <a:p>
            <a:r>
              <a:rPr lang="en-US" sz="2400" b="1" dirty="0"/>
              <a:t>Calculate the balanced accuracy score</a:t>
            </a:r>
          </a:p>
          <a:p>
            <a:pPr marL="0"/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17F07A-4692-9740-C464-16CF5BFB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91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E4E3-30FF-6F62-D017-E30783F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291F-F959-8B31-971F-800E9D232D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Decision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Tree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8D79C92-5F5A-CD4A-C729-C0B2292F77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4756714" cy="398145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Accuracy Score – 68%</a:t>
            </a:r>
          </a:p>
          <a:p>
            <a:r>
              <a:rPr lang="en-US" dirty="0">
                <a:solidFill>
                  <a:schemeClr val="accent4"/>
                </a:solidFill>
              </a:rPr>
              <a:t>Classification Report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Confusion Matrix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E393-C533-04CE-5B5B-6663F9C847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 Forest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8237B-04C7-5DC3-E5D4-CE1A12184C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Accuracy Score – 71%. </a:t>
            </a:r>
          </a:p>
          <a:p>
            <a:r>
              <a:rPr lang="en-US" dirty="0">
                <a:solidFill>
                  <a:schemeClr val="accent1"/>
                </a:solidFill>
              </a:rPr>
              <a:t>Classification Report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Confusion Matrix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F449E8-B51A-2B92-88D4-05677035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61AE60-EC7C-D232-4F0B-50A147E7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3B1D0-9B90-08AA-1F04-FC037B66E760}"/>
              </a:ext>
            </a:extLst>
          </p:cNvPr>
          <p:cNvSpPr/>
          <p:nvPr/>
        </p:nvSpPr>
        <p:spPr>
          <a:xfrm>
            <a:off x="6341362" y="3280763"/>
            <a:ext cx="3550783" cy="118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Precision   Recall    F1 Score 0          0.66       0.70          0.68  1           0.75       0.72         0.73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D0BABA-E694-C056-51F9-3EC9A377CD7B}"/>
              </a:ext>
            </a:extLst>
          </p:cNvPr>
          <p:cNvSpPr/>
          <p:nvPr/>
        </p:nvSpPr>
        <p:spPr>
          <a:xfrm>
            <a:off x="6337315" y="5195455"/>
            <a:ext cx="3969328" cy="98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Predicted0  Predicted1 </a:t>
            </a:r>
          </a:p>
          <a:p>
            <a:pPr algn="ctr"/>
            <a:r>
              <a:rPr lang="en-US" dirty="0"/>
              <a:t>Actual 0               25373            10778</a:t>
            </a:r>
          </a:p>
          <a:p>
            <a:pPr algn="ctr"/>
            <a:r>
              <a:rPr lang="en-US" dirty="0"/>
              <a:t>Actual1               13043            33002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A16929-2893-5664-CACD-3A008A416FA4}"/>
              </a:ext>
            </a:extLst>
          </p:cNvPr>
          <p:cNvSpPr/>
          <p:nvPr/>
        </p:nvSpPr>
        <p:spPr>
          <a:xfrm>
            <a:off x="1381991" y="3270325"/>
            <a:ext cx="3656353" cy="11940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Precision   Recall    F1Score</a:t>
            </a:r>
          </a:p>
          <a:p>
            <a:pPr algn="ctr"/>
            <a:r>
              <a:rPr lang="en-US" dirty="0"/>
              <a:t>0          0.64          0.64        0.64     1          0.72           0.72       0.72    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94F0C-74C9-88EB-CDC6-125156499F18}"/>
              </a:ext>
            </a:extLst>
          </p:cNvPr>
          <p:cNvSpPr/>
          <p:nvPr/>
        </p:nvSpPr>
        <p:spPr>
          <a:xfrm>
            <a:off x="1381990" y="5278582"/>
            <a:ext cx="3656353" cy="9040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Predicted0     Predicted1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Actual0       23024               12983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Actual1     13052                33137</a:t>
            </a:r>
          </a:p>
        </p:txBody>
      </p:sp>
    </p:spTree>
    <p:extLst>
      <p:ext uri="{BB962C8B-B14F-4D97-AF65-F5344CB8AC3E}">
        <p14:creationId xmlns:p14="http://schemas.microsoft.com/office/powerpoint/2010/main" val="334576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E4E3-30FF-6F62-D017-E30783F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291F-F959-8B31-971F-800E9D232D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627" y="1586687"/>
            <a:ext cx="5414330" cy="785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Decision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Tree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8D79C92-5F5A-CD4A-C729-C0B2292F77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4756714" cy="3981450"/>
          </a:xfrm>
        </p:spPr>
        <p:txBody>
          <a:bodyPr/>
          <a:lstStyle/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E393-C533-04CE-5B5B-6663F9C847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450881"/>
            <a:ext cx="4756714" cy="921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Random Forest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8237B-04C7-5DC3-E5D4-CE1A12184C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2374900"/>
            <a:ext cx="4756714" cy="389081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F449E8-B51A-2B92-88D4-05677035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61AE60-EC7C-D232-4F0B-50A147E7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A4AEE522-8AD4-1F9C-8472-5654AE4F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2190755"/>
            <a:ext cx="5108587" cy="398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B93DFC-23A0-6AE2-FE19-8AEE35BC3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734" y="2190755"/>
            <a:ext cx="603308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3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569E3417-C771-4F3C-B4DD-356263496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0580DD05-39CD-4456-866A-CD4ADCD8F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30855-1A2E-FDF1-575A-D7AC0A3A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80" y="801445"/>
            <a:ext cx="2615294" cy="42947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pc="-40" dirty="0">
                <a:solidFill>
                  <a:srgbClr val="FFFFFF"/>
                </a:solidFill>
              </a:rPr>
            </a:br>
            <a:r>
              <a:rPr lang="en-US" spc="-40" dirty="0">
                <a:solidFill>
                  <a:srgbClr val="FFFFFF"/>
                </a:solidFill>
              </a:rPr>
              <a:t>Random </a:t>
            </a:r>
            <a:br>
              <a:rPr lang="en-US" spc="-40" dirty="0">
                <a:solidFill>
                  <a:srgbClr val="FFFFFF"/>
                </a:solidFill>
              </a:rPr>
            </a:br>
            <a:br>
              <a:rPr lang="en-US" spc="-40" dirty="0"/>
            </a:br>
            <a:r>
              <a:rPr lang="en-US" spc="-40" dirty="0">
                <a:solidFill>
                  <a:srgbClr val="FFFFFF"/>
                </a:solidFill>
              </a:rPr>
              <a:t>Forest </a:t>
            </a:r>
            <a:br>
              <a:rPr lang="en-US" spc="-40" dirty="0">
                <a:solidFill>
                  <a:srgbClr val="FFFFFF"/>
                </a:solidFill>
              </a:rPr>
            </a:br>
            <a:br>
              <a:rPr lang="en-US" spc="-40" dirty="0"/>
            </a:br>
            <a:r>
              <a:rPr lang="en-US" spc="-40" dirty="0">
                <a:solidFill>
                  <a:srgbClr val="FFFFFF"/>
                </a:solidFill>
              </a:rPr>
              <a:t>ML  </a:t>
            </a:r>
            <a:br>
              <a:rPr lang="en-US" spc="-40" dirty="0">
                <a:solidFill>
                  <a:srgbClr val="FFFFFF"/>
                </a:solidFill>
              </a:rPr>
            </a:br>
            <a:br>
              <a:rPr lang="en-US" spc="-40" dirty="0"/>
            </a:br>
            <a:r>
              <a:rPr lang="en-US" spc="-40" dirty="0">
                <a:solidFill>
                  <a:srgbClr val="FFFFFF"/>
                </a:solidFill>
              </a:rPr>
              <a:t>Results </a:t>
            </a:r>
          </a:p>
        </p:txBody>
      </p:sp>
      <p:pic>
        <p:nvPicPr>
          <p:cNvPr id="31" name="Picture 9">
            <a:extLst>
              <a:ext uri="{FF2B5EF4-FFF2-40B4-BE49-F238E27FC236}">
                <a16:creationId xmlns:a16="http://schemas.microsoft.com/office/drawing/2014/main" id="{20AB2D54-9214-52F5-0D69-5D4FA854D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98"/>
          <a:stretch/>
        </p:blipFill>
        <p:spPr>
          <a:xfrm>
            <a:off x="3040641" y="10"/>
            <a:ext cx="9144000" cy="3428990"/>
          </a:xfrm>
          <a:prstGeom prst="rect">
            <a:avLst/>
          </a:prstGeom>
        </p:spPr>
      </p:pic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F9A9B651-3CFD-8FB6-72E2-4905F4EA71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45216" y="3218682"/>
            <a:ext cx="8590266" cy="33897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000" b="1" dirty="0">
                <a:solidFill>
                  <a:schemeClr val="accent6"/>
                </a:solidFill>
              </a:rPr>
              <a:t>List the features in order  importance</a:t>
            </a:r>
            <a:endParaRPr lang="en-US" sz="4000" dirty="0">
              <a:solidFill>
                <a:schemeClr val="accent6"/>
              </a:solidFill>
            </a:endParaRPr>
          </a:p>
          <a:p>
            <a:pPr marL="0">
              <a:lnSpc>
                <a:spcPct val="100000"/>
              </a:lnSpc>
            </a:pPr>
            <a:r>
              <a:rPr lang="en-US" sz="2800" dirty="0" err="1">
                <a:solidFill>
                  <a:schemeClr val="accent1"/>
                </a:solidFill>
              </a:rPr>
              <a:t>AverageTemperatureUncertainty</a:t>
            </a:r>
            <a:r>
              <a:rPr lang="en-US" sz="2800" dirty="0">
                <a:solidFill>
                  <a:schemeClr val="accent1"/>
                </a:solidFill>
              </a:rPr>
              <a:t>  </a:t>
            </a:r>
          </a:p>
          <a:p>
            <a:pPr marL="0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(0.36085115372033477)</a:t>
            </a:r>
            <a:endParaRPr lang="en-US" dirty="0">
              <a:solidFill>
                <a:schemeClr val="accent1"/>
              </a:solidFill>
            </a:endParaRPr>
          </a:p>
          <a:p>
            <a:pPr marL="0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Year: (0.21958864244658743)</a:t>
            </a:r>
          </a:p>
          <a:p>
            <a:pPr marL="0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Country: (0.20989706071406417)</a:t>
            </a:r>
          </a:p>
          <a:p>
            <a:pPr marL="0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State: (0.20966314311901363)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C9AB8-0682-BAEC-C72E-A1FAA8ED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6892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A4AF5-17E1-0964-EDFC-99BF80F0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5811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22149"/>
            <a:ext cx="5800867" cy="126136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3792682"/>
            <a:ext cx="5800866" cy="23276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Recommendations</a:t>
            </a:r>
            <a:r>
              <a:rPr lang="en-US" sz="36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Doing the analysis with better temperature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Doing  Neural Network Model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25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80126-07B5-51C1-CC92-213F8EE25F7D}"/>
              </a:ext>
            </a:extLst>
          </p:cNvPr>
          <p:cNvSpPr/>
          <p:nvPr/>
        </p:nvSpPr>
        <p:spPr>
          <a:xfrm>
            <a:off x="647698" y="1707050"/>
            <a:ext cx="4513453" cy="1713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world avg temperature rose by 3.3point from 1900- 2013.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China and USA are the major contributors of Co2 emissions.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1508518"/>
            <a:ext cx="10585200" cy="43519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i="0" dirty="0">
                <a:solidFill>
                  <a:srgbClr val="24292F"/>
                </a:solidFill>
                <a:effectLst/>
                <a:latin typeface="-apple-system"/>
              </a:rPr>
              <a:t>Berkeley Earth, affiliated Lawrence Berkeley National Laboratory</a:t>
            </a:r>
            <a:r>
              <a:rPr lang="en-US" sz="6000" b="1" dirty="0">
                <a:solidFill>
                  <a:srgbClr val="24292F"/>
                </a:solidFill>
                <a:latin typeface="-apple-system"/>
              </a:rPr>
              <a:t> </a:t>
            </a:r>
          </a:p>
          <a:p>
            <a:r>
              <a:rPr lang="en-US" sz="6000" b="1" i="0" dirty="0">
                <a:solidFill>
                  <a:srgbClr val="24292F"/>
                </a:solidFill>
                <a:effectLst/>
                <a:latin typeface="-apple-system"/>
              </a:rPr>
              <a:t>Climate Watch Data</a:t>
            </a:r>
            <a:r>
              <a:rPr lang="en-US" sz="6000" b="1" dirty="0">
                <a:solidFill>
                  <a:srgbClr val="24292F"/>
                </a:solidFill>
                <a:latin typeface="-apple-system"/>
              </a:rPr>
              <a:t> </a:t>
            </a:r>
            <a:endParaRPr lang="en-US" sz="6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lvl="0" indent="0">
              <a:buNone/>
            </a:pPr>
            <a:endParaRPr lang="en-US" sz="6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flipV="1">
            <a:off x="1328738" y="0"/>
            <a:ext cx="10301288" cy="400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flipV="1">
            <a:off x="3821056" y="7303510"/>
            <a:ext cx="5523459" cy="9975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EDF55B-0D10-4377-A610-3ECDC2BEF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718DDB-43B9-476D-AB6F-D86C8CF2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77" y="0"/>
            <a:ext cx="7154023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24834-D325-2EB7-40AD-DD64CE3B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041" y="365124"/>
            <a:ext cx="5837337" cy="1564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40">
                <a:solidFill>
                  <a:srgbClr val="FFFFFF"/>
                </a:solidFill>
              </a:rPr>
              <a:t>OBJECTIVES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83086-9284-76BC-91A1-A811D8FB2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3" r="19068"/>
          <a:stretch/>
        </p:blipFill>
        <p:spPr>
          <a:xfrm>
            <a:off x="20" y="10"/>
            <a:ext cx="5067279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39B38-17A8-14F8-646D-69F0DE73387D}"/>
              </a:ext>
            </a:extLst>
          </p:cNvPr>
          <p:cNvSpPr txBox="1"/>
          <p:nvPr/>
        </p:nvSpPr>
        <p:spPr>
          <a:xfrm>
            <a:off x="5140689" y="2288973"/>
            <a:ext cx="7035811" cy="4330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spc="-2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spc="-20" dirty="0"/>
              <a:t>Affirms the </a:t>
            </a:r>
            <a:r>
              <a:rPr lang="en-US" sz="3200" b="1" i="0" spc="-20" dirty="0">
                <a:effectLst/>
              </a:rPr>
              <a:t>consensus </a:t>
            </a:r>
            <a:r>
              <a:rPr lang="en-US" sz="3200" b="1" spc="-20" dirty="0"/>
              <a:t>on </a:t>
            </a:r>
            <a:r>
              <a:rPr lang="en-US" sz="3200" b="1" i="0" spc="-20" dirty="0">
                <a:effectLst/>
              </a:rPr>
              <a:t>global warming.</a:t>
            </a:r>
            <a:endParaRPr lang="en-US" dirty="0"/>
          </a:p>
          <a:p>
            <a:pPr>
              <a:spcAft>
                <a:spcPts val="600"/>
              </a:spcAft>
            </a:pPr>
            <a:endParaRPr lang="en-US" sz="3200" b="1" i="0" spc="-20" dirty="0">
              <a:effectLst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spc="-20" dirty="0"/>
              <a:t> Highlight t</a:t>
            </a:r>
            <a:r>
              <a:rPr lang="en-US" sz="3200" b="1" i="0" spc="-20" dirty="0">
                <a:effectLst/>
              </a:rPr>
              <a:t>emperature</a:t>
            </a:r>
            <a:r>
              <a:rPr lang="en-US" sz="3200" b="1" spc="-20" dirty="0"/>
              <a:t> </a:t>
            </a:r>
            <a:r>
              <a:rPr lang="en-US" sz="3200" b="1" i="0" spc="-20" dirty="0">
                <a:effectLst/>
              </a:rPr>
              <a:t> and Carbon dioxide trends across the major industrial</a:t>
            </a:r>
            <a:r>
              <a:rPr lang="en-US" sz="3200" b="1" spc="-20" dirty="0"/>
              <a:t> </a:t>
            </a:r>
            <a:r>
              <a:rPr lang="en-US" sz="3200" b="1" i="0" spc="-20" dirty="0">
                <a:effectLst/>
              </a:rPr>
              <a:t> countries of the world.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i="0" spc="-20" dirty="0">
              <a:effectLst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i="0" spc="-20" dirty="0">
                <a:effectLst/>
              </a:rPr>
              <a:t>To use the dataset to build machine learning model to predict the variation of the world`s future temperatures.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i="0" spc="-20" dirty="0">
              <a:effectLst/>
            </a:endParaRPr>
          </a:p>
          <a:p>
            <a:pPr>
              <a:spcAft>
                <a:spcPts val="600"/>
              </a:spcAft>
            </a:pPr>
            <a:br>
              <a:rPr lang="en-US" sz="1700" b="1" spc="-20" dirty="0"/>
            </a:br>
            <a:endParaRPr lang="en-US" sz="3200" b="1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ED27-A273-DD1D-7372-D0A3D7E3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072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9B41-AD50-3A96-1F88-254CE76C0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8135D-FDC2-C526-2361-C5F33C784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472526"/>
            <a:ext cx="5945393" cy="1108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/>
              <a:t>Climate Change</a:t>
            </a:r>
          </a:p>
        </p:txBody>
      </p:sp>
      <p:pic>
        <p:nvPicPr>
          <p:cNvPr id="10" name="Picture Placeholder 9" descr="A picture containing sky, nature, clouds, outdoor&#10;&#10;Description automatically generated">
            <a:extLst>
              <a:ext uri="{FF2B5EF4-FFF2-40B4-BE49-F238E27FC236}">
                <a16:creationId xmlns:a16="http://schemas.microsoft.com/office/drawing/2014/main" id="{D1D22027-B584-9863-B511-62B01C6033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602" r="20602"/>
          <a:stretch>
            <a:fillRect/>
          </a:stretch>
        </p:blipFill>
        <p:spPr>
          <a:xfrm>
            <a:off x="7086600" y="-30163"/>
            <a:ext cx="5105400" cy="45339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EBF6F-0C82-1675-D271-A050961CF4F7}"/>
              </a:ext>
            </a:extLst>
          </p:cNvPr>
          <p:cNvSpPr txBox="1"/>
          <p:nvPr/>
        </p:nvSpPr>
        <p:spPr>
          <a:xfrm>
            <a:off x="278774" y="4578968"/>
            <a:ext cx="11174426" cy="22510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-apple-system"/>
              </a:rPr>
              <a:t> 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What is the trends of average temperature of the world?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4292F"/>
                </a:solidFill>
                <a:latin typeface="-apple-system"/>
              </a:rPr>
              <a:t> What is the trends Co2 emissions in the world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 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4292F"/>
                </a:solidFill>
                <a:latin typeface="-apple-system"/>
              </a:rPr>
              <a:t> To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 determine most appropriate machine learning models for the</a:t>
            </a:r>
            <a:r>
              <a:rPr lang="en-US" sz="2400" b="1" dirty="0">
                <a:solidFill>
                  <a:srgbClr val="24292F"/>
                </a:solidFill>
                <a:latin typeface="-apple-system"/>
              </a:rPr>
              <a:t> 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 datasets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4292F"/>
                </a:solidFill>
                <a:latin typeface="-apple-system"/>
              </a:rPr>
              <a:t> 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To calculate</a:t>
            </a:r>
            <a:r>
              <a:rPr lang="en-US" sz="2400" b="1" dirty="0">
                <a:solidFill>
                  <a:srgbClr val="24292F"/>
                </a:solidFill>
                <a:latin typeface="-apple-system"/>
              </a:rPr>
              <a:t> 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2400" b="1" dirty="0">
                <a:solidFill>
                  <a:srgbClr val="24292F"/>
                </a:solidFill>
                <a:latin typeface="-apple-system"/>
              </a:rPr>
              <a:t>the 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 accuracy and precision of the models?</a:t>
            </a:r>
          </a:p>
        </p:txBody>
      </p:sp>
    </p:spTree>
    <p:extLst>
      <p:ext uri="{BB962C8B-B14F-4D97-AF65-F5344CB8AC3E}">
        <p14:creationId xmlns:p14="http://schemas.microsoft.com/office/powerpoint/2010/main" val="389917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9405" y="3512635"/>
            <a:ext cx="7837523" cy="3345365"/>
          </a:xfrm>
        </p:spPr>
        <p:txBody>
          <a:bodyPr>
            <a:noAutofit/>
          </a:bodyPr>
          <a:lstStyle/>
          <a:p>
            <a:r>
              <a:rPr lang="en-US" sz="1800" b="1" dirty="0"/>
              <a:t>Technologies </a:t>
            </a:r>
            <a:r>
              <a:rPr lang="en-US" sz="1800" dirty="0"/>
              <a:t>– Python, Jupyter Notebook, PostgreSQL, Tableau</a:t>
            </a:r>
          </a:p>
          <a:p>
            <a:r>
              <a:rPr lang="en-US" sz="1800" b="1" dirty="0"/>
              <a:t> Database </a:t>
            </a:r>
            <a:r>
              <a:rPr lang="en-US" sz="1800" dirty="0"/>
              <a:t>for creating tables and ascending data. </a:t>
            </a:r>
          </a:p>
          <a:p>
            <a:r>
              <a:rPr lang="en-US" sz="1800" b="1" dirty="0"/>
              <a:t>Machine Learning </a:t>
            </a:r>
            <a:r>
              <a:rPr lang="en-US" sz="1800" dirty="0"/>
              <a:t>to predict variations from world temperature, trends of temperature, predict whether dataset above or below  the world mean temperatures </a:t>
            </a:r>
          </a:p>
          <a:p>
            <a:r>
              <a:rPr lang="en-US" sz="1800" b="1" dirty="0"/>
              <a:t>Summary of Results  </a:t>
            </a:r>
            <a:r>
              <a:rPr lang="en-US" sz="1800" dirty="0"/>
              <a:t>of Data exploratory Phase, Data Analysis and Machine learning</a:t>
            </a:r>
            <a:endParaRPr lang="en-US" sz="1800" b="1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48DA6-8C3B-D887-0C54-F284418E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702710"/>
            <a:ext cx="4076701" cy="2771658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CONTENTS</a:t>
            </a:r>
            <a:r>
              <a:rPr lang="en-US" dirty="0"/>
              <a:t> </a:t>
            </a:r>
            <a:br>
              <a:rPr lang="en-US" sz="6600" dirty="0"/>
            </a:br>
            <a:br>
              <a:rPr lang="en-US" sz="6600" dirty="0"/>
            </a:br>
            <a:r>
              <a:rPr lang="en-US" sz="4000" dirty="0"/>
              <a:t>The  areas of   focus for this analysis will be </a:t>
            </a:r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3" y="136525"/>
            <a:ext cx="6761747" cy="1373883"/>
          </a:xfrm>
        </p:spPr>
        <p:txBody>
          <a:bodyPr>
            <a:normAutofit/>
          </a:bodyPr>
          <a:lstStyle/>
          <a:p>
            <a:r>
              <a:rPr lang="en-US" sz="6000" dirty="0"/>
              <a:t>TECHNOLOGIES 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9" y="1860103"/>
            <a:ext cx="6656832" cy="2537271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/>
              <a:t>Python – Sqlalchemy- </a:t>
            </a:r>
            <a:r>
              <a:rPr lang="en-US" sz="2000" b="1" dirty="0"/>
              <a:t>to load into the PostgreSQL</a:t>
            </a:r>
            <a:endParaRPr lang="en-US" sz="2800" b="1" dirty="0"/>
          </a:p>
          <a:p>
            <a:r>
              <a:rPr lang="en-US" sz="2800" b="1" dirty="0"/>
              <a:t>Jupyter Notebook – </a:t>
            </a:r>
            <a:r>
              <a:rPr lang="en-US" sz="2200" b="1" dirty="0"/>
              <a:t>preprocessing  data  and to run ML</a:t>
            </a:r>
          </a:p>
          <a:p>
            <a:r>
              <a:rPr lang="en-US" sz="2800" b="1" dirty="0"/>
              <a:t>PostgreSQL – </a:t>
            </a:r>
            <a:r>
              <a:rPr lang="en-US" sz="2200" b="1" dirty="0"/>
              <a:t>to store the ‘Climate_Change DB’ and create new tables</a:t>
            </a:r>
          </a:p>
          <a:p>
            <a:r>
              <a:rPr lang="en-US" sz="2800" b="1" dirty="0"/>
              <a:t>Tableau Public  - </a:t>
            </a:r>
            <a:r>
              <a:rPr lang="en-US" sz="2200" b="1" dirty="0"/>
              <a:t>visualizing data</a:t>
            </a:r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EE6AFA-023B-40E0-B9E1-927B548D0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F98FF-4472-4DD5-9D1B-B6BD1580A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6686E-5C12-8FB9-494F-7D4A7FB5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5" y="788595"/>
            <a:ext cx="4386765" cy="20542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spc="-40" dirty="0">
                <a:solidFill>
                  <a:srgbClr val="FFFFFF"/>
                </a:solidFill>
              </a:rPr>
              <a:t>DATA</a:t>
            </a:r>
            <a:br>
              <a:rPr lang="en-US" sz="5000" spc="-40" dirty="0">
                <a:solidFill>
                  <a:srgbClr val="FFFFFF"/>
                </a:solidFill>
              </a:rPr>
            </a:br>
            <a:r>
              <a:rPr lang="en-US" sz="5000" spc="-40" dirty="0">
                <a:solidFill>
                  <a:srgbClr val="FFFFFF"/>
                </a:solidFill>
              </a:rPr>
              <a:t> EXPLORATION PHASE</a:t>
            </a:r>
            <a:br>
              <a:rPr lang="en-US" sz="5000" b="1" kern="1200" spc="-40" baseline="0" dirty="0">
                <a:solidFill>
                  <a:srgbClr val="FFFFFF"/>
                </a:solidFill>
                <a:latin typeface="+mj-lt"/>
              </a:rPr>
            </a:br>
            <a:br>
              <a:rPr lang="en-US" sz="5000" spc="-40" dirty="0"/>
            </a:br>
            <a:br>
              <a:rPr lang="en-US" sz="5000" spc="-40" dirty="0"/>
            </a:br>
            <a:r>
              <a:rPr lang="en-US" sz="4000" spc="-40" dirty="0">
                <a:solidFill>
                  <a:srgbClr val="FFFFFF"/>
                </a:solidFill>
              </a:rPr>
              <a:t>World</a:t>
            </a:r>
            <a:r>
              <a:rPr lang="en-US" sz="40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temp on </a:t>
            </a:r>
            <a:r>
              <a:rPr lang="en-US" sz="4000" b="1" kern="1200" spc="-4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en-US" sz="40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Notebook</a:t>
            </a:r>
            <a:endParaRPr lang="en-US" sz="4000" b="1" kern="1200" spc="-40" baseline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138C9-4F22-FA78-5696-D7545ACB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47" y="519853"/>
            <a:ext cx="4294518" cy="274658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5F747A-166F-7E70-9FBD-67FC9A9134E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576146" y="4314095"/>
            <a:ext cx="6124787" cy="13015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47406-A2F8-F9D8-1563-A2C7D59E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5944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B9D95-A296-D29D-6810-A165A10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8155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67FE5F-DAA8-4E21-9E81-B5AB6DF9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6686E-5C12-8FB9-494F-7D4A7FB5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5" y="830348"/>
            <a:ext cx="5239263" cy="274322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spc="-40" dirty="0">
                <a:solidFill>
                  <a:schemeClr val="accent1"/>
                </a:solidFill>
              </a:rPr>
              <a:t>Data</a:t>
            </a:r>
            <a:br>
              <a:rPr lang="en-US" sz="5400" spc="-40" dirty="0">
                <a:solidFill>
                  <a:schemeClr val="accent1"/>
                </a:solidFill>
              </a:rPr>
            </a:br>
            <a:r>
              <a:rPr lang="en-US" sz="5400" spc="-40" dirty="0">
                <a:solidFill>
                  <a:schemeClr val="accent1"/>
                </a:solidFill>
              </a:rPr>
              <a:t>Exploration</a:t>
            </a:r>
            <a:r>
              <a:rPr lang="en-US" sz="54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Phase</a:t>
            </a:r>
            <a:br>
              <a:rPr lang="en-US" sz="5400" b="1" kern="1200" spc="-40" baseline="0" dirty="0">
                <a:solidFill>
                  <a:schemeClr val="accent1"/>
                </a:solidFill>
              </a:rPr>
            </a:br>
            <a:br>
              <a:rPr lang="en-US" sz="5000" spc="-40" dirty="0"/>
            </a:br>
            <a:r>
              <a:rPr lang="en-US" sz="36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world temp on </a:t>
            </a:r>
            <a:r>
              <a:rPr lang="en-US" sz="3600" b="1" kern="1200" spc="-40" baseline="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Jupyter</a:t>
            </a:r>
            <a:r>
              <a:rPr lang="en-US" sz="36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Notebook</a:t>
            </a:r>
            <a:endParaRPr lang="en-US" sz="3600" b="1" kern="1200" spc="-40" baseline="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6CD7C-13E9-47C8-D356-48E2339A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379" y="555992"/>
            <a:ext cx="4808668" cy="2660494"/>
          </a:xfrm>
          <a:prstGeom prst="rect">
            <a:avLst/>
          </a:prstGeo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929C3667-965F-44E3-CCA9-2AB749771DE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863379" y="3537106"/>
            <a:ext cx="4679576" cy="26604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47406-A2F8-F9D8-1563-A2C7D59E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5944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B9D95-A296-D29D-6810-A165A10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56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6686E-5C12-8FB9-494F-7D4A7FB5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61" y="596414"/>
            <a:ext cx="2723852" cy="34903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spc="-40" dirty="0">
                <a:solidFill>
                  <a:srgbClr val="FFFFFF"/>
                </a:solidFill>
              </a:rPr>
              <a:t>Data Exploration Phase</a:t>
            </a:r>
            <a:br>
              <a:rPr lang="en-US" sz="4000" spc="-40" dirty="0"/>
            </a:br>
            <a:br>
              <a:rPr lang="en-US" sz="4000" spc="-40" dirty="0"/>
            </a:br>
            <a:br>
              <a:rPr lang="en-US" sz="2800" spc="-40" dirty="0"/>
            </a:br>
            <a:br>
              <a:rPr lang="en-US" sz="2800" spc="-40" dirty="0"/>
            </a:br>
            <a:br>
              <a:rPr lang="en-US" sz="2800" spc="-40" dirty="0"/>
            </a:br>
            <a:br>
              <a:rPr lang="en-US" sz="2800" spc="-40" dirty="0"/>
            </a:br>
            <a:r>
              <a:rPr lang="en-US" sz="3600" spc="-40" dirty="0">
                <a:solidFill>
                  <a:srgbClr val="FFFFFF"/>
                </a:solidFill>
              </a:rPr>
              <a:t>of world Co2 emissions on Jupyter 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E4F708-F5BF-AA46-AE82-030C92BD5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68031" y="325553"/>
            <a:ext cx="8826683" cy="708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Before 2005 USA  was main   contributor  Co2 emissions</a:t>
            </a:r>
            <a:endParaRPr lang="en-US" dirty="0"/>
          </a:p>
          <a:p>
            <a:pPr marL="0"/>
            <a:endParaRPr lang="en-US" b="1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1F67664-1855-A75F-51FE-E2901CC5A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4" b="-3"/>
          <a:stretch/>
        </p:blipFill>
        <p:spPr>
          <a:xfrm>
            <a:off x="3689874" y="1035792"/>
            <a:ext cx="7828186" cy="2686354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8D988FD-4E17-E4C4-4384-51D888971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0"/>
          <a:stretch/>
        </p:blipFill>
        <p:spPr>
          <a:xfrm>
            <a:off x="3689873" y="4086778"/>
            <a:ext cx="7796119" cy="22695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47406-A2F8-F9D8-1563-A2C7D59E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B9D95-A296-D29D-6810-A165A10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32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923</Words>
  <Application>Microsoft Office PowerPoint</Application>
  <PresentationFormat>Widescreen</PresentationFormat>
  <Paragraphs>179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ColorBlockVTI</vt:lpstr>
      <vt:lpstr>STREAMERS  Climate Change:  An analysis of World temperature and CO2 emissions.   Temitope  Adeniyi Feven Belay Neca Bryan   </vt:lpstr>
      <vt:lpstr>OVERVIEW </vt:lpstr>
      <vt:lpstr>OBJECTIVES </vt:lpstr>
      <vt:lpstr>PROJECT QUESTIONS</vt:lpstr>
      <vt:lpstr>CONTENTS   The  areas of   focus for this analysis will be </vt:lpstr>
      <vt:lpstr>TECHNOLOGIES </vt:lpstr>
      <vt:lpstr>DATA  EXPLORATION PHASE   World temp on Jupyter Notebook</vt:lpstr>
      <vt:lpstr>Data Exploration Phase  of world temp on Jupyter Notebook</vt:lpstr>
      <vt:lpstr>Data Exploration Phase      of world Co2 emissions on Jupyter Notebook</vt:lpstr>
      <vt:lpstr>Data Exploration Phase    of world Co2 emissions on Jupyter Notebook</vt:lpstr>
      <vt:lpstr>  DATABASE  PostgreSQL </vt:lpstr>
      <vt:lpstr>Entity  Relationship  Diagram   </vt:lpstr>
      <vt:lpstr>PowerPoint Presentation</vt:lpstr>
      <vt:lpstr>SELECT ct."Year",ct.avg_temp,ct.avg_temp_uncer, co."China",co."United States",co."India", co."Indonesia",co."Japan",co."Russia",co."Brazil",co."Germany",co."Iran",co."Canada" INTO global_climate FROM climate_temp AS ct LEFT JOIN coemissions As co ON co."Year" = ct."Year";</vt:lpstr>
      <vt:lpstr>Global Emissions    China and the United States has the most CO2 emissions.  </vt:lpstr>
      <vt:lpstr>Global Emissions   China and the United States has the most CO2 emissions.  </vt:lpstr>
      <vt:lpstr>Tableau Public</vt:lpstr>
      <vt:lpstr>RESULTS </vt:lpstr>
      <vt:lpstr>  Machine Learning     Decision Tree  Model  (DT)    Random Forest Model  (RF)    A mix of classification  and   and regression techniques to address imbalance data.  </vt:lpstr>
      <vt:lpstr>BENEFITS </vt:lpstr>
      <vt:lpstr>PROCESS </vt:lpstr>
      <vt:lpstr>RESULTS</vt:lpstr>
      <vt:lpstr>RESULTS</vt:lpstr>
      <vt:lpstr> Random   Forest   ML    Results </vt:lpstr>
      <vt:lpstr>SUMMARY 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STREAMERS  Climate Change:  An analysis of World temperature and CO2 emissions.   Temitope  Adeniyi Feven Belay Neca Bryan   </dc:title>
  <dc:creator/>
  <cp:lastModifiedBy/>
  <cp:revision>340</cp:revision>
  <dcterms:created xsi:type="dcterms:W3CDTF">2021-05-05T19:03:05Z</dcterms:created>
  <dcterms:modified xsi:type="dcterms:W3CDTF">2023-01-12T01:59:25Z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