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7" r:id="rId6"/>
    <p:sldId id="266" r:id="rId7"/>
    <p:sldId id="263" r:id="rId8"/>
    <p:sldId id="279" r:id="rId9"/>
    <p:sldId id="273" r:id="rId10"/>
    <p:sldId id="284" r:id="rId11"/>
    <p:sldId id="277" r:id="rId12"/>
    <p:sldId id="285" r:id="rId13"/>
    <p:sldId id="283" r:id="rId14"/>
    <p:sldId id="282" r:id="rId15"/>
    <p:sldId id="275" r:id="rId16"/>
    <p:sldId id="28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09" autoAdjust="0"/>
    <p:restoredTop sz="94580" autoAdjust="0"/>
  </p:normalViewPr>
  <p:slideViewPr>
    <p:cSldViewPr snapToGrid="0">
      <p:cViewPr varScale="1">
        <p:scale>
          <a:sx n="89" d="100"/>
          <a:sy n="89" d="100"/>
        </p:scale>
        <p:origin x="176" y="5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1/9/23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263943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views/NetflixBestMovies/ClimateChangestory?:language=en-US&amp;:display_count=n&amp;:origin=viz_share_link"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242887" y="332509"/>
            <a:ext cx="7870645" cy="6236733"/>
          </a:xfrm>
        </p:spPr>
        <p:txBody>
          <a:bodyPr>
            <a:normAutofit fontScale="90000"/>
          </a:bodyPr>
          <a:lstStyle/>
          <a:p>
            <a:r>
              <a:rPr lang="en-US" dirty="0"/>
              <a:t>STREAMERS</a:t>
            </a:r>
            <a:br>
              <a:rPr lang="en-US" dirty="0"/>
            </a:br>
            <a:br>
              <a:rPr lang="en-US" sz="6000" dirty="0"/>
            </a:br>
            <a:r>
              <a:rPr lang="en-US" sz="6000" u="sng" dirty="0"/>
              <a:t>Climate Change</a:t>
            </a:r>
            <a:r>
              <a:rPr lang="en-US" sz="6000" dirty="0"/>
              <a:t>: </a:t>
            </a:r>
            <a:br>
              <a:rPr lang="en-US" sz="6000" dirty="0"/>
            </a:br>
            <a:r>
              <a:rPr lang="en-US" sz="4200" dirty="0"/>
              <a:t>An analysis of World temperature and CO2 emissions data to  predict future trends.</a:t>
            </a:r>
            <a:br>
              <a:rPr lang="en-US" sz="4200" dirty="0"/>
            </a:br>
            <a:br>
              <a:rPr lang="en-US" sz="4400" dirty="0"/>
            </a:br>
            <a:br>
              <a:rPr lang="en-US" sz="2200" dirty="0"/>
            </a:br>
            <a:r>
              <a:rPr lang="en-US" sz="2200" dirty="0"/>
              <a:t>Temitope  Adeniyi</a:t>
            </a:r>
            <a:br>
              <a:rPr lang="en-US" sz="2200" dirty="0"/>
            </a:br>
            <a:r>
              <a:rPr lang="en-US" sz="2200" dirty="0" err="1"/>
              <a:t>Feven</a:t>
            </a:r>
            <a:r>
              <a:rPr lang="en-US" sz="2200" dirty="0"/>
              <a:t> Belay</a:t>
            </a:r>
            <a:br>
              <a:rPr lang="en-US" sz="2200" dirty="0"/>
            </a:br>
            <a:r>
              <a:rPr lang="en-US" sz="2200" dirty="0"/>
              <a:t>Neca Bryan </a:t>
            </a:r>
            <a:br>
              <a:rPr lang="en-US" sz="1800" dirty="0"/>
            </a:br>
            <a:br>
              <a:rPr lang="en-US" sz="4400" dirty="0"/>
            </a:br>
            <a:endParaRPr lang="en-US"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rot="10800000" flipV="1">
            <a:off x="649045" y="6569242"/>
            <a:ext cx="6437556" cy="2519340"/>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sz="8000" dirty="0"/>
          </a:p>
          <a:p>
            <a:endParaRPr lang="en-US" sz="8000" dirty="0"/>
          </a:p>
          <a:p>
            <a:endParaRPr lang="en-US" sz="8000" dirty="0"/>
          </a:p>
          <a:p>
            <a:endParaRPr lang="en-US" sz="8000" dirty="0"/>
          </a:p>
          <a:p>
            <a:r>
              <a:rPr lang="en-US" sz="1600" dirty="0"/>
              <a:t>T</a:t>
            </a:r>
          </a:p>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6D9-9179-8BA9-719A-EADCEECAFDF0}"/>
              </a:ext>
            </a:extLst>
          </p:cNvPr>
          <p:cNvSpPr>
            <a:spLocks noGrp="1"/>
          </p:cNvSpPr>
          <p:nvPr>
            <p:ph type="title"/>
          </p:nvPr>
        </p:nvSpPr>
        <p:spPr/>
        <p:txBody>
          <a:bodyPr>
            <a:noAutofit/>
          </a:bodyPr>
          <a:lstStyle/>
          <a:p>
            <a:r>
              <a:rPr lang="en-US" dirty="0"/>
              <a:t>PROCESS </a:t>
            </a:r>
          </a:p>
        </p:txBody>
      </p:sp>
      <p:sp>
        <p:nvSpPr>
          <p:cNvPr id="4" name="Text Placeholder 3">
            <a:extLst>
              <a:ext uri="{FF2B5EF4-FFF2-40B4-BE49-F238E27FC236}">
                <a16:creationId xmlns:a16="http://schemas.microsoft.com/office/drawing/2014/main" id="{78C135AE-B210-7309-AEFB-A2DA3607DC48}"/>
              </a:ext>
            </a:extLst>
          </p:cNvPr>
          <p:cNvSpPr>
            <a:spLocks noGrp="1"/>
          </p:cNvSpPr>
          <p:nvPr>
            <p:ph type="body" sz="quarter" idx="17"/>
          </p:nvPr>
        </p:nvSpPr>
        <p:spPr>
          <a:xfrm>
            <a:off x="614363" y="1214438"/>
            <a:ext cx="11158537" cy="5453062"/>
          </a:xfrm>
        </p:spPr>
        <p:txBody>
          <a:bodyPr>
            <a:normAutofit fontScale="25000" lnSpcReduction="20000"/>
          </a:bodyPr>
          <a:lstStyle/>
          <a:p>
            <a:pPr marL="0" indent="0">
              <a:buNone/>
            </a:pPr>
            <a:endParaRPr lang="en-US" sz="5100" dirty="0"/>
          </a:p>
          <a:p>
            <a:r>
              <a:rPr lang="en-US" sz="9800" b="1" dirty="0"/>
              <a:t>extract more current years using (.loc ) function for the years after 1900 ?? </a:t>
            </a:r>
          </a:p>
          <a:p>
            <a:r>
              <a:rPr lang="en-US" sz="9800" b="1" dirty="0"/>
              <a:t>Cleaned, renamed &amp; formatted data </a:t>
            </a:r>
          </a:p>
          <a:p>
            <a:endParaRPr lang="en-US" sz="9800" b="1" dirty="0"/>
          </a:p>
          <a:p>
            <a:r>
              <a:rPr lang="en-US" sz="9800" b="1" dirty="0"/>
              <a:t>Used (describe and transpose functions to access the data values (mean, std, etc.)</a:t>
            </a:r>
          </a:p>
          <a:p>
            <a:endParaRPr lang="en-US" sz="9800" b="1" dirty="0"/>
          </a:p>
          <a:p>
            <a:r>
              <a:rPr lang="en-US" sz="9800" b="1" dirty="0"/>
              <a:t>Transformed columns to numerical values (specific to ML use model only used numeric) </a:t>
            </a:r>
          </a:p>
          <a:p>
            <a:endParaRPr lang="en-US" sz="9800" b="1" dirty="0"/>
          </a:p>
          <a:p>
            <a:r>
              <a:rPr lang="en-US" sz="9800" b="1" dirty="0"/>
              <a:t>Split the data into training &amp; testing, Ran Random Forest Model &amp; Fit the model</a:t>
            </a:r>
          </a:p>
          <a:p>
            <a:pPr marL="0" indent="0">
              <a:buNone/>
            </a:pPr>
            <a:endParaRPr lang="en-US" sz="9800" dirty="0"/>
          </a:p>
          <a:p>
            <a:endParaRPr lang="en-US" dirty="0"/>
          </a:p>
          <a:p>
            <a:endParaRPr lang="en-US" dirty="0"/>
          </a:p>
        </p:txBody>
      </p:sp>
      <p:sp>
        <p:nvSpPr>
          <p:cNvPr id="8" name="Slide Number Placeholder 7">
            <a:extLst>
              <a:ext uri="{FF2B5EF4-FFF2-40B4-BE49-F238E27FC236}">
                <a16:creationId xmlns:a16="http://schemas.microsoft.com/office/drawing/2014/main" id="{9F17F07A-4692-9740-C464-16CF5BFB36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36916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E4F6-BCA4-38CD-29F8-086DDDC3C3DC}"/>
              </a:ext>
            </a:extLst>
          </p:cNvPr>
          <p:cNvSpPr>
            <a:spLocks noGrp="1"/>
          </p:cNvSpPr>
          <p:nvPr>
            <p:ph type="title"/>
          </p:nvPr>
        </p:nvSpPr>
        <p:spPr/>
        <p:txBody>
          <a:bodyPr>
            <a:normAutofit fontScale="90000"/>
          </a:bodyPr>
          <a:lstStyle/>
          <a:p>
            <a:r>
              <a:rPr lang="en-US" sz="5300" dirty="0"/>
              <a:t>RESULTS</a:t>
            </a:r>
            <a:r>
              <a:rPr lang="en-US" dirty="0"/>
              <a:t> </a:t>
            </a:r>
          </a:p>
        </p:txBody>
      </p:sp>
      <p:sp>
        <p:nvSpPr>
          <p:cNvPr id="3" name="Text Placeholder 2">
            <a:extLst>
              <a:ext uri="{FF2B5EF4-FFF2-40B4-BE49-F238E27FC236}">
                <a16:creationId xmlns:a16="http://schemas.microsoft.com/office/drawing/2014/main" id="{C2806D8F-8766-6B4A-BCE3-62556EB5B7FE}"/>
              </a:ext>
            </a:extLst>
          </p:cNvPr>
          <p:cNvSpPr>
            <a:spLocks noGrp="1"/>
          </p:cNvSpPr>
          <p:nvPr>
            <p:ph type="body" sz="quarter" idx="14"/>
          </p:nvPr>
        </p:nvSpPr>
        <p:spPr>
          <a:xfrm>
            <a:off x="600075" y="1371600"/>
            <a:ext cx="5365882" cy="990143"/>
          </a:xfrm>
        </p:spPr>
        <p:txBody>
          <a:bodyPr/>
          <a:lstStyle/>
          <a:p>
            <a:r>
              <a:rPr lang="en-US" dirty="0">
                <a:solidFill>
                  <a:schemeClr val="tx1"/>
                </a:solidFill>
              </a:rPr>
              <a:t>Accuracy Score – 71%. </a:t>
            </a:r>
          </a:p>
          <a:p>
            <a:endParaRPr lang="en-US" dirty="0"/>
          </a:p>
        </p:txBody>
      </p:sp>
      <p:sp>
        <p:nvSpPr>
          <p:cNvPr id="4" name="Text Placeholder 3">
            <a:extLst>
              <a:ext uri="{FF2B5EF4-FFF2-40B4-BE49-F238E27FC236}">
                <a16:creationId xmlns:a16="http://schemas.microsoft.com/office/drawing/2014/main" id="{B00B48D4-0CAA-E2F5-2DC9-76CFB0C34DCC}"/>
              </a:ext>
            </a:extLst>
          </p:cNvPr>
          <p:cNvSpPr>
            <a:spLocks noGrp="1"/>
          </p:cNvSpPr>
          <p:nvPr>
            <p:ph type="body" sz="quarter" idx="17"/>
          </p:nvPr>
        </p:nvSpPr>
        <p:spPr>
          <a:xfrm>
            <a:off x="600075" y="1723245"/>
            <a:ext cx="5365882" cy="2422181"/>
          </a:xfrm>
        </p:spPr>
        <p:txBody>
          <a:bodyPr>
            <a:normAutofit/>
          </a:bodyPr>
          <a:lstStyle/>
          <a:p>
            <a:pPr marL="0" indent="0">
              <a:buNone/>
            </a:pPr>
            <a:r>
              <a:rPr lang="en-US" dirty="0"/>
              <a:t>Ratio of accuracy of the model. Based on the results the predictions are 71% correct. </a:t>
            </a:r>
            <a:endParaRPr lang="en-US" sz="2400" b="1" dirty="0"/>
          </a:p>
          <a:p>
            <a:pPr marL="0" indent="0">
              <a:buNone/>
            </a:pPr>
            <a:endParaRPr lang="en-US" sz="2400" b="1" dirty="0"/>
          </a:p>
          <a:p>
            <a:pPr marL="0" indent="0">
              <a:buNone/>
            </a:pPr>
            <a:r>
              <a:rPr lang="en-US" sz="2400" b="1" dirty="0"/>
              <a:t>Classification Report </a:t>
            </a: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3F770D0E-1C4A-29C6-42AD-DBF20BC3E9AB}"/>
              </a:ext>
            </a:extLst>
          </p:cNvPr>
          <p:cNvSpPr>
            <a:spLocks noGrp="1"/>
          </p:cNvSpPr>
          <p:nvPr>
            <p:ph type="body" sz="quarter" idx="16"/>
          </p:nvPr>
        </p:nvSpPr>
        <p:spPr>
          <a:xfrm>
            <a:off x="6226044" y="2774170"/>
            <a:ext cx="4788137" cy="1083455"/>
          </a:xfrm>
        </p:spPr>
        <p:txBody>
          <a:bodyPr>
            <a:normAutofit/>
          </a:bodyPr>
          <a:lstStyle/>
          <a:p>
            <a:r>
              <a:rPr lang="en-US" dirty="0">
                <a:solidFill>
                  <a:schemeClr val="tx1"/>
                </a:solidFill>
              </a:rPr>
              <a:t> Confusion Matrix </a:t>
            </a:r>
          </a:p>
        </p:txBody>
      </p:sp>
      <p:sp>
        <p:nvSpPr>
          <p:cNvPr id="7" name="Footer Placeholder 6">
            <a:extLst>
              <a:ext uri="{FF2B5EF4-FFF2-40B4-BE49-F238E27FC236}">
                <a16:creationId xmlns:a16="http://schemas.microsoft.com/office/drawing/2014/main" id="{C727213A-FE6F-6330-2866-C8EC5333F8A3}"/>
              </a:ext>
            </a:extLst>
          </p:cNvPr>
          <p:cNvSpPr>
            <a:spLocks noGrp="1"/>
          </p:cNvSpPr>
          <p:nvPr>
            <p:ph type="ftr" sz="quarter" idx="11"/>
          </p:nvPr>
        </p:nvSpPr>
        <p:spPr>
          <a:xfrm>
            <a:off x="201168" y="7086599"/>
            <a:ext cx="3468464" cy="132926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Slide Number Placeholder 7">
            <a:extLst>
              <a:ext uri="{FF2B5EF4-FFF2-40B4-BE49-F238E27FC236}">
                <a16:creationId xmlns:a16="http://schemas.microsoft.com/office/drawing/2014/main" id="{663CDD37-DA68-F564-8038-F573A17F75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Text Placeholder 13">
            <a:extLst>
              <a:ext uri="{FF2B5EF4-FFF2-40B4-BE49-F238E27FC236}">
                <a16:creationId xmlns:a16="http://schemas.microsoft.com/office/drawing/2014/main" id="{E2BACEA9-86BF-29E9-DA62-3954AB1EFD98}"/>
              </a:ext>
            </a:extLst>
          </p:cNvPr>
          <p:cNvSpPr>
            <a:spLocks noGrp="1"/>
          </p:cNvSpPr>
          <p:nvPr>
            <p:ph type="body" sz="quarter" idx="18"/>
          </p:nvPr>
        </p:nvSpPr>
        <p:spPr>
          <a:xfrm>
            <a:off x="6226044" y="3065073"/>
            <a:ext cx="5739461" cy="3365500"/>
          </a:xfrm>
        </p:spPr>
        <p:txBody>
          <a:bodyPr/>
          <a:lstStyle/>
          <a:p>
            <a:pPr marL="0" indent="0">
              <a:buNone/>
            </a:pPr>
            <a:endParaRPr lang="en-US" dirty="0"/>
          </a:p>
          <a:p>
            <a:pPr marL="0" indent="0">
              <a:buNone/>
            </a:pPr>
            <a:endParaRPr lang="en-US" dirty="0"/>
          </a:p>
          <a:p>
            <a:pPr marL="0" indent="0">
              <a:buNone/>
            </a:pPr>
            <a:r>
              <a:rPr lang="en-US" dirty="0"/>
              <a:t>				</a:t>
            </a:r>
          </a:p>
          <a:p>
            <a:pPr marL="0" indent="0">
              <a:buNone/>
            </a:pPr>
            <a:r>
              <a:rPr lang="en-US" dirty="0"/>
              <a:t>		</a:t>
            </a:r>
          </a:p>
        </p:txBody>
      </p:sp>
      <p:graphicFrame>
        <p:nvGraphicFramePr>
          <p:cNvPr id="18" name="Table 18">
            <a:extLst>
              <a:ext uri="{FF2B5EF4-FFF2-40B4-BE49-F238E27FC236}">
                <a16:creationId xmlns:a16="http://schemas.microsoft.com/office/drawing/2014/main" id="{AB405ABD-009A-9327-A663-A0CCD9F0C3ED}"/>
              </a:ext>
            </a:extLst>
          </p:cNvPr>
          <p:cNvGraphicFramePr>
            <a:graphicFrameLocks noGrp="1"/>
          </p:cNvGraphicFramePr>
          <p:nvPr>
            <p:extLst>
              <p:ext uri="{D42A27DB-BD31-4B8C-83A1-F6EECF244321}">
                <p14:modId xmlns:p14="http://schemas.microsoft.com/office/powerpoint/2010/main" val="28534082"/>
              </p:ext>
            </p:extLst>
          </p:nvPr>
        </p:nvGraphicFramePr>
        <p:xfrm>
          <a:off x="6372225" y="3214688"/>
          <a:ext cx="4772026" cy="2011680"/>
        </p:xfrm>
        <a:graphic>
          <a:graphicData uri="http://schemas.openxmlformats.org/drawingml/2006/table">
            <a:tbl>
              <a:tblPr firstRow="1" bandRow="1">
                <a:tableStyleId>{5C22544A-7EE6-4342-B048-85BDC9FD1C3A}</a:tableStyleId>
              </a:tblPr>
              <a:tblGrid>
                <a:gridCol w="4772026">
                  <a:extLst>
                    <a:ext uri="{9D8B030D-6E8A-4147-A177-3AD203B41FA5}">
                      <a16:colId xmlns:a16="http://schemas.microsoft.com/office/drawing/2014/main" val="2576004204"/>
                    </a:ext>
                  </a:extLst>
                </a:gridCol>
              </a:tblGrid>
              <a:tr h="1797368">
                <a:tc>
                  <a:txBody>
                    <a:bodyPr/>
                    <a:lstStyle/>
                    <a:p>
                      <a:endParaRPr lang="en-US" dirty="0"/>
                    </a:p>
                    <a:p>
                      <a:endParaRPr lang="en-US" dirty="0"/>
                    </a:p>
                    <a:p>
                      <a:pPr marL="0" indent="0">
                        <a:buNone/>
                      </a:pPr>
                      <a:r>
                        <a:rPr lang="en-US" b="1" u="none" dirty="0"/>
                        <a:t>                         </a:t>
                      </a:r>
                      <a:r>
                        <a:rPr lang="en-US" b="1" u="sng" dirty="0"/>
                        <a:t>Predicted 0	          Predicted 1 </a:t>
                      </a:r>
                      <a:endParaRPr lang="en-US" u="sng" dirty="0"/>
                    </a:p>
                    <a:p>
                      <a:pPr marL="0" indent="0">
                        <a:buNone/>
                      </a:pPr>
                      <a:r>
                        <a:rPr lang="en-US" b="1" dirty="0"/>
                        <a:t>Actual  0</a:t>
                      </a:r>
                      <a:r>
                        <a:rPr lang="en-US" dirty="0"/>
                        <a:t>	25373		10778</a:t>
                      </a:r>
                    </a:p>
                    <a:p>
                      <a:pPr marL="0" indent="0">
                        <a:buNone/>
                      </a:pPr>
                      <a:endParaRPr lang="en-US" dirty="0"/>
                    </a:p>
                    <a:p>
                      <a:pPr marL="0" indent="0">
                        <a:buNone/>
                      </a:pPr>
                      <a:r>
                        <a:rPr lang="en-US" b="1" dirty="0"/>
                        <a:t>Actual 1 </a:t>
                      </a:r>
                      <a:r>
                        <a:rPr lang="en-US" dirty="0"/>
                        <a:t>	13043		33002 </a:t>
                      </a:r>
                    </a:p>
                    <a:p>
                      <a:endParaRPr lang="en-US" dirty="0"/>
                    </a:p>
                  </a:txBody>
                  <a:tcPr/>
                </a:tc>
                <a:extLst>
                  <a:ext uri="{0D108BD9-81ED-4DB2-BD59-A6C34878D82A}">
                    <a16:rowId xmlns:a16="http://schemas.microsoft.com/office/drawing/2014/main" val="273928105"/>
                  </a:ext>
                </a:extLst>
              </a:tr>
            </a:tbl>
          </a:graphicData>
        </a:graphic>
      </p:graphicFrame>
      <p:graphicFrame>
        <p:nvGraphicFramePr>
          <p:cNvPr id="20" name="Table 20">
            <a:extLst>
              <a:ext uri="{FF2B5EF4-FFF2-40B4-BE49-F238E27FC236}">
                <a16:creationId xmlns:a16="http://schemas.microsoft.com/office/drawing/2014/main" id="{73A612C7-2007-DD5C-92AA-A650EA769270}"/>
              </a:ext>
            </a:extLst>
          </p:cNvPr>
          <p:cNvGraphicFramePr>
            <a:graphicFrameLocks noGrp="1"/>
          </p:cNvGraphicFramePr>
          <p:nvPr>
            <p:extLst>
              <p:ext uri="{D42A27DB-BD31-4B8C-83A1-F6EECF244321}">
                <p14:modId xmlns:p14="http://schemas.microsoft.com/office/powerpoint/2010/main" val="2132873003"/>
              </p:ext>
            </p:extLst>
          </p:nvPr>
        </p:nvGraphicFramePr>
        <p:xfrm>
          <a:off x="600076" y="3603022"/>
          <a:ext cx="4804714" cy="1561117"/>
        </p:xfrm>
        <a:graphic>
          <a:graphicData uri="http://schemas.openxmlformats.org/drawingml/2006/table">
            <a:tbl>
              <a:tblPr firstRow="1" bandRow="1">
                <a:tableStyleId>{5C22544A-7EE6-4342-B048-85BDC9FD1C3A}</a:tableStyleId>
              </a:tblPr>
              <a:tblGrid>
                <a:gridCol w="4804714">
                  <a:extLst>
                    <a:ext uri="{9D8B030D-6E8A-4147-A177-3AD203B41FA5}">
                      <a16:colId xmlns:a16="http://schemas.microsoft.com/office/drawing/2014/main" val="2493879780"/>
                    </a:ext>
                  </a:extLst>
                </a:gridCol>
              </a:tblGrid>
              <a:tr h="1561117">
                <a:tc>
                  <a:txBody>
                    <a:bodyPr/>
                    <a:lstStyle/>
                    <a:p>
                      <a:r>
                        <a:rPr lang="en-US" b="1" dirty="0"/>
                        <a:t>           Precision   Recall      F1 Score </a:t>
                      </a:r>
                    </a:p>
                    <a:p>
                      <a:endParaRPr lang="en-US" b="1" dirty="0"/>
                    </a:p>
                    <a:p>
                      <a:r>
                        <a:rPr lang="en-US" b="1" dirty="0"/>
                        <a:t>0        0.66            0.70         0.68</a:t>
                      </a:r>
                    </a:p>
                    <a:p>
                      <a:endParaRPr lang="en-US" b="1" dirty="0"/>
                    </a:p>
                    <a:p>
                      <a:r>
                        <a:rPr lang="en-US" b="1" dirty="0"/>
                        <a:t>1        0.75            0.72         0.73</a:t>
                      </a:r>
                    </a:p>
                  </a:txBody>
                  <a:tcPr/>
                </a:tc>
                <a:extLst>
                  <a:ext uri="{0D108BD9-81ED-4DB2-BD59-A6C34878D82A}">
                    <a16:rowId xmlns:a16="http://schemas.microsoft.com/office/drawing/2014/main" val="4029561763"/>
                  </a:ext>
                </a:extLst>
              </a:tr>
            </a:tbl>
          </a:graphicData>
        </a:graphic>
      </p:graphicFrame>
      <p:sp>
        <p:nvSpPr>
          <p:cNvPr id="22" name="TextBox 21">
            <a:extLst>
              <a:ext uri="{FF2B5EF4-FFF2-40B4-BE49-F238E27FC236}">
                <a16:creationId xmlns:a16="http://schemas.microsoft.com/office/drawing/2014/main" id="{FF417350-624A-C162-D404-8C9F42A7089C}"/>
              </a:ext>
            </a:extLst>
          </p:cNvPr>
          <p:cNvSpPr txBox="1"/>
          <p:nvPr/>
        </p:nvSpPr>
        <p:spPr>
          <a:xfrm>
            <a:off x="542922" y="5386705"/>
            <a:ext cx="5072065" cy="1200329"/>
          </a:xfrm>
          <a:prstGeom prst="rect">
            <a:avLst/>
          </a:prstGeom>
          <a:noFill/>
        </p:spPr>
        <p:txBody>
          <a:bodyPr wrap="square" rtlCol="0">
            <a:spAutoFit/>
          </a:bodyPr>
          <a:lstStyle/>
          <a:p>
            <a:endParaRPr lang="en-US" b="1" dirty="0"/>
          </a:p>
          <a:p>
            <a:r>
              <a:rPr lang="en-US" b="1" dirty="0"/>
              <a:t>Precision </a:t>
            </a:r>
            <a:r>
              <a:rPr lang="en-US" dirty="0"/>
              <a:t>– reliability of the model when positive classifications are made  </a:t>
            </a:r>
          </a:p>
          <a:p>
            <a:endParaRPr lang="en-US" b="1" dirty="0">
              <a:solidFill>
                <a:schemeClr val="tx1"/>
              </a:solidFill>
            </a:endParaRPr>
          </a:p>
        </p:txBody>
      </p:sp>
      <p:sp>
        <p:nvSpPr>
          <p:cNvPr id="23" name="TextBox 22">
            <a:extLst>
              <a:ext uri="{FF2B5EF4-FFF2-40B4-BE49-F238E27FC236}">
                <a16:creationId xmlns:a16="http://schemas.microsoft.com/office/drawing/2014/main" id="{AF251445-1E59-8AA4-C221-221EA5E777F8}"/>
              </a:ext>
            </a:extLst>
          </p:cNvPr>
          <p:cNvSpPr txBox="1"/>
          <p:nvPr/>
        </p:nvSpPr>
        <p:spPr>
          <a:xfrm>
            <a:off x="6372224" y="1350864"/>
            <a:ext cx="5219699" cy="1200329"/>
          </a:xfrm>
          <a:prstGeom prst="rect">
            <a:avLst/>
          </a:prstGeom>
          <a:noFill/>
        </p:spPr>
        <p:txBody>
          <a:bodyPr wrap="square" rtlCol="0">
            <a:spAutoFit/>
          </a:bodyPr>
          <a:lstStyle/>
          <a:p>
            <a:endParaRPr lang="en-US" b="1" dirty="0"/>
          </a:p>
          <a:p>
            <a:r>
              <a:rPr lang="en-US" b="1" dirty="0"/>
              <a:t>Recall </a:t>
            </a:r>
            <a:r>
              <a:rPr lang="en-US" dirty="0"/>
              <a:t>– identify positive samples (sensitivity)</a:t>
            </a:r>
          </a:p>
          <a:p>
            <a:endParaRPr lang="en-US" b="1" dirty="0"/>
          </a:p>
          <a:p>
            <a:r>
              <a:rPr lang="en-US" b="1" dirty="0"/>
              <a:t>F1 Score – </a:t>
            </a:r>
            <a:r>
              <a:rPr lang="en-US" dirty="0"/>
              <a:t>weighted avg of true positive rate </a:t>
            </a:r>
            <a:endParaRPr lang="en-US" b="1" dirty="0">
              <a:solidFill>
                <a:schemeClr val="tx1"/>
              </a:solidFill>
            </a:endParaRPr>
          </a:p>
        </p:txBody>
      </p:sp>
      <p:sp>
        <p:nvSpPr>
          <p:cNvPr id="24" name="TextBox 23">
            <a:extLst>
              <a:ext uri="{FF2B5EF4-FFF2-40B4-BE49-F238E27FC236}">
                <a16:creationId xmlns:a16="http://schemas.microsoft.com/office/drawing/2014/main" id="{D88E3249-4F0B-7791-9DCF-E668B54D5F8A}"/>
              </a:ext>
            </a:extLst>
          </p:cNvPr>
          <p:cNvSpPr txBox="1"/>
          <p:nvPr/>
        </p:nvSpPr>
        <p:spPr>
          <a:xfrm>
            <a:off x="6372225" y="5386705"/>
            <a:ext cx="4343400" cy="369332"/>
          </a:xfrm>
          <a:prstGeom prst="rect">
            <a:avLst/>
          </a:prstGeom>
          <a:noFill/>
        </p:spPr>
        <p:txBody>
          <a:bodyPr wrap="square" rtlCol="0">
            <a:spAutoFit/>
          </a:bodyPr>
          <a:lstStyle/>
          <a:p>
            <a:r>
              <a:rPr lang="en-US" b="1" dirty="0"/>
              <a:t>Confusion Matrix - </a:t>
            </a:r>
          </a:p>
        </p:txBody>
      </p:sp>
    </p:spTree>
    <p:extLst>
      <p:ext uri="{BB962C8B-B14F-4D97-AF65-F5344CB8AC3E}">
        <p14:creationId xmlns:p14="http://schemas.microsoft.com/office/powerpoint/2010/main" val="175547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CD82-2C49-5CEF-889A-3207992F25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5ACF4-FF84-99C3-6804-009A3CD8F8F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1ADB8A6-68D2-1103-A011-A7331C0CE99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5" name="Picture Placeholder 4">
            <a:extLst>
              <a:ext uri="{FF2B5EF4-FFF2-40B4-BE49-F238E27FC236}">
                <a16:creationId xmlns:a16="http://schemas.microsoft.com/office/drawing/2014/main" id="{29ED97C2-8960-68D0-BD47-DA9623525CD5}"/>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B5D4E850-3CD5-3353-6700-B78423EDCAD6}"/>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E310D1FE-3781-39A4-19F4-32D9A6AF71C4}"/>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C7D1A17E-9C21-5E83-7BFF-820B5A4CE991}"/>
              </a:ext>
            </a:extLst>
          </p:cNvPr>
          <p:cNvSpPr>
            <a:spLocks noGrp="1"/>
          </p:cNvSpPr>
          <p:nvPr>
            <p:ph type="pic" sz="quarter" idx="16"/>
          </p:nvPr>
        </p:nvSpPr>
        <p:spPr/>
      </p:sp>
      <p:sp>
        <p:nvSpPr>
          <p:cNvPr id="9" name="Slide Number Placeholder 8">
            <a:extLst>
              <a:ext uri="{FF2B5EF4-FFF2-40B4-BE49-F238E27FC236}">
                <a16:creationId xmlns:a16="http://schemas.microsoft.com/office/drawing/2014/main" id="{FA107C01-D5FC-14EE-D757-6C774D6D87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3339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dirty="0"/>
              <a:t>RESOURCES </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endParaRPr lang="en-US" dirty="0"/>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9750132" cy="3485573"/>
          </a:xfrm>
        </p:spPr>
        <p:txBody>
          <a:bodyPr>
            <a:normAutofit/>
          </a:bodyPr>
          <a:lstStyle/>
          <a:p>
            <a:pPr lvl="0"/>
            <a:r>
              <a:rPr lang="en-US" sz="4400" b="1" i="0" dirty="0">
                <a:solidFill>
                  <a:srgbClr val="24292F"/>
                </a:solidFill>
                <a:effectLst/>
                <a:latin typeface="-apple-system"/>
              </a:rPr>
              <a:t>Berkeley Earth, affiliated Lawrence Berkeley National Laboratory </a:t>
            </a:r>
            <a:endParaRPr lang="en-US" sz="4400" b="1" dirty="0">
              <a:solidFill>
                <a:srgbClr val="24292F"/>
              </a:solidFill>
              <a:latin typeface="-apple-system"/>
            </a:endParaRPr>
          </a:p>
          <a:p>
            <a:pPr lvl="0"/>
            <a:r>
              <a:rPr lang="en-US" sz="4000" b="1" i="0" dirty="0">
                <a:solidFill>
                  <a:srgbClr val="24292F"/>
                </a:solidFill>
                <a:effectLst/>
                <a:latin typeface="-apple-system"/>
              </a:rPr>
              <a:t>Climate Watch Data </a:t>
            </a:r>
          </a:p>
          <a:p>
            <a:pPr lvl="0"/>
            <a:r>
              <a:rPr lang="en-US" sz="4000" b="1" i="0" dirty="0">
                <a:solidFill>
                  <a:srgbClr val="24292F"/>
                </a:solidFill>
                <a:effectLst/>
                <a:latin typeface="-apple-system"/>
              </a:rPr>
              <a:t> Data</a:t>
            </a:r>
            <a:endParaRPr lang="en-US" sz="4400" b="1" i="0" dirty="0">
              <a:solidFill>
                <a:srgbClr val="24292F"/>
              </a:solidFill>
              <a:effectLst/>
              <a:latin typeface="-apple-system"/>
            </a:endParaRP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endParaRPr lang="en-US" dirty="0"/>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flipV="1">
            <a:off x="1328738" y="0"/>
            <a:ext cx="10301288" cy="40005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endParaRPr lang="en-US" dirty="0"/>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flipV="1">
            <a:off x="3821056" y="7303510"/>
            <a:ext cx="5523459" cy="997528"/>
          </a:xfrm>
        </p:spPr>
        <p:txBody>
          <a:bodyPr>
            <a:normAutofit/>
          </a:bodyPr>
          <a:lstStyle/>
          <a:p>
            <a:pPr marL="457200" lvl="1" indent="0">
              <a:buNone/>
            </a:pPr>
            <a:endParaRPr lang="en-US" dirty="0"/>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14</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sz="5400" dirty="0"/>
              <a:t>OVERVIEW </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flipV="1">
            <a:off x="201168" y="7277549"/>
            <a:ext cx="4837176" cy="1264872"/>
          </a:xfrm>
        </p:spPr>
        <p:txBody>
          <a:bodyPr/>
          <a:lstStyle/>
          <a:p>
            <a:endParaRPr lang="en-US" dirty="0"/>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354053" y="2586790"/>
            <a:ext cx="6642875" cy="3596756"/>
          </a:xfrm>
        </p:spPr>
        <p:txBody>
          <a:bodyPr>
            <a:normAutofit fontScale="85000" lnSpcReduction="10000"/>
          </a:bodyPr>
          <a:lstStyle/>
          <a:p>
            <a:r>
              <a:rPr lang="en-US" sz="4000" dirty="0"/>
              <a:t>This is an analysis of the Earth’s surface temperature from 1990- 2013 and CO2 data from 1990-2018 to determine the trends and predict future temperatures in the World data.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59405" y="3512635"/>
            <a:ext cx="7837523" cy="3345365"/>
          </a:xfrm>
        </p:spPr>
        <p:txBody>
          <a:bodyPr>
            <a:noAutofit/>
          </a:bodyPr>
          <a:lstStyle/>
          <a:p>
            <a:r>
              <a:rPr lang="en-US" sz="1800" b="1" dirty="0"/>
              <a:t>Technologies </a:t>
            </a:r>
            <a:r>
              <a:rPr lang="en-US" sz="1800" dirty="0"/>
              <a:t>– Python, </a:t>
            </a:r>
            <a:r>
              <a:rPr lang="en-US" sz="1800" dirty="0" err="1"/>
              <a:t>Jupyter</a:t>
            </a:r>
            <a:r>
              <a:rPr lang="en-US" sz="1800" dirty="0"/>
              <a:t> Notebook, </a:t>
            </a:r>
            <a:r>
              <a:rPr lang="en-US" sz="1800" dirty="0" err="1"/>
              <a:t>PostgresSQL</a:t>
            </a:r>
            <a:r>
              <a:rPr lang="en-US" sz="1800" dirty="0"/>
              <a:t>, Tableau</a:t>
            </a:r>
          </a:p>
          <a:p>
            <a:r>
              <a:rPr lang="en-US" sz="1800" b="1" dirty="0"/>
              <a:t> Database </a:t>
            </a:r>
            <a:r>
              <a:rPr lang="en-US" sz="1800" dirty="0"/>
              <a:t>for creating tables and ascending data. </a:t>
            </a:r>
          </a:p>
          <a:p>
            <a:r>
              <a:rPr lang="en-US" sz="1800" b="1" dirty="0"/>
              <a:t>Machine Learning </a:t>
            </a:r>
            <a:r>
              <a:rPr lang="en-US" sz="1800" dirty="0"/>
              <a:t>to predict variations from world temperature, trends of temperature, predict whether dataset above or below  the world mean temperatures </a:t>
            </a:r>
          </a:p>
          <a:p>
            <a:r>
              <a:rPr lang="en-US" sz="1800" b="1" dirty="0"/>
              <a:t>Analysis of Results </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
        <p:nvSpPr>
          <p:cNvPr id="3" name="Title 2">
            <a:extLst>
              <a:ext uri="{FF2B5EF4-FFF2-40B4-BE49-F238E27FC236}">
                <a16:creationId xmlns:a16="http://schemas.microsoft.com/office/drawing/2014/main" id="{34248DA6-8C3B-D887-0C54-F284418E8D0C}"/>
              </a:ext>
            </a:extLst>
          </p:cNvPr>
          <p:cNvSpPr>
            <a:spLocks noGrp="1"/>
          </p:cNvSpPr>
          <p:nvPr>
            <p:ph type="title"/>
          </p:nvPr>
        </p:nvSpPr>
        <p:spPr>
          <a:xfrm>
            <a:off x="-2" y="782053"/>
            <a:ext cx="4076701" cy="4692315"/>
          </a:xfrm>
        </p:spPr>
        <p:txBody>
          <a:bodyPr>
            <a:noAutofit/>
          </a:bodyPr>
          <a:lstStyle/>
          <a:p>
            <a:pPr algn="ctr"/>
            <a:r>
              <a:rPr lang="en-US" sz="5400" dirty="0"/>
              <a:t>CONTENTS</a:t>
            </a:r>
            <a:r>
              <a:rPr lang="en-US" dirty="0"/>
              <a:t> </a:t>
            </a:r>
            <a:br>
              <a:rPr lang="en-US" sz="6600" dirty="0"/>
            </a:br>
            <a:br>
              <a:rPr lang="en-US" sz="6600" dirty="0"/>
            </a:br>
            <a:r>
              <a:rPr lang="en-US" sz="4000" dirty="0"/>
              <a:t>The areas of           focus for this analysis will be </a:t>
            </a:r>
          </a:p>
        </p:txBody>
      </p:sp>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96253" y="753035"/>
            <a:ext cx="6498185" cy="1108335"/>
          </a:xfrm>
        </p:spPr>
        <p:txBody>
          <a:bodyPr>
            <a:normAutofit/>
          </a:bodyPr>
          <a:lstStyle/>
          <a:p>
            <a:r>
              <a:rPr lang="en-US" sz="6000" dirty="0"/>
              <a:t>TECHNOLOGIES </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2478506"/>
            <a:ext cx="5945393" cy="1705698"/>
          </a:xfrm>
        </p:spPr>
        <p:txBody>
          <a:bodyPr/>
          <a:lstStyle/>
          <a:p>
            <a:r>
              <a:rPr lang="en-US" dirty="0"/>
              <a:t>The technologies utilized in this study were </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7682-FE30-36FE-14B4-5C4996598F1F}"/>
              </a:ext>
            </a:extLst>
          </p:cNvPr>
          <p:cNvSpPr>
            <a:spLocks noGrp="1"/>
          </p:cNvSpPr>
          <p:nvPr>
            <p:ph type="ctrTitle"/>
          </p:nvPr>
        </p:nvSpPr>
        <p:spPr>
          <a:xfrm>
            <a:off x="649045" y="753035"/>
            <a:ext cx="5945393" cy="1108335"/>
          </a:xfrm>
        </p:spPr>
        <p:txBody>
          <a:bodyPr/>
          <a:lstStyle/>
          <a:p>
            <a:r>
              <a:rPr lang="en-US" dirty="0"/>
              <a:t>DATABASES </a:t>
            </a:r>
          </a:p>
        </p:txBody>
      </p:sp>
      <p:sp>
        <p:nvSpPr>
          <p:cNvPr id="3" name="Subtitle 2">
            <a:extLst>
              <a:ext uri="{FF2B5EF4-FFF2-40B4-BE49-F238E27FC236}">
                <a16:creationId xmlns:a16="http://schemas.microsoft.com/office/drawing/2014/main" id="{5B364D5D-6213-5B03-A1DF-6CD895CB86F9}"/>
              </a:ext>
            </a:extLst>
          </p:cNvPr>
          <p:cNvSpPr>
            <a:spLocks noGrp="1"/>
          </p:cNvSpPr>
          <p:nvPr>
            <p:ph type="subTitle" idx="1"/>
          </p:nvPr>
        </p:nvSpPr>
        <p:spPr/>
        <p:txBody>
          <a:bodyPr/>
          <a:lstStyle/>
          <a:p>
            <a:r>
              <a:rPr lang="en-US" dirty="0"/>
              <a:t>The</a:t>
            </a:r>
          </a:p>
        </p:txBody>
      </p:sp>
      <p:sp>
        <p:nvSpPr>
          <p:cNvPr id="4" name="Picture Placeholder 3">
            <a:extLst>
              <a:ext uri="{FF2B5EF4-FFF2-40B4-BE49-F238E27FC236}">
                <a16:creationId xmlns:a16="http://schemas.microsoft.com/office/drawing/2014/main" id="{9E7FFFCC-94F1-A22E-9537-20236A3C200E}"/>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F345EBE-8029-06D5-904E-5AC9632502C2}"/>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B2004B64-E865-285A-6DB6-77A47B91C4D7}"/>
              </a:ext>
            </a:extLst>
          </p:cNvPr>
          <p:cNvSpPr>
            <a:spLocks noGrp="1"/>
          </p:cNvSpPr>
          <p:nvPr>
            <p:ph type="pic" sz="quarter" idx="15"/>
          </p:nvPr>
        </p:nvSpPr>
        <p:spPr/>
      </p:sp>
    </p:spTree>
    <p:extLst>
      <p:ext uri="{BB962C8B-B14F-4D97-AF65-F5344CB8AC3E}">
        <p14:creationId xmlns:p14="http://schemas.microsoft.com/office/powerpoint/2010/main" val="10532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39320" y="136525"/>
            <a:ext cx="10605018" cy="1011555"/>
          </a:xfrm>
        </p:spPr>
        <p:txBody>
          <a:bodyPr>
            <a:normAutofit/>
          </a:bodyPr>
          <a:lstStyle/>
          <a:p>
            <a:r>
              <a:rPr lang="en-US" sz="5400" dirty="0"/>
              <a:t>PROCESS</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242888" y="136526"/>
            <a:ext cx="7392975" cy="6721474"/>
          </a:xfrm>
        </p:spPr>
        <p:txBody>
          <a:bodyPr>
            <a:normAutofit/>
          </a:bodyPr>
          <a:lstStyle/>
          <a:p>
            <a:endParaRPr lang="en-US" b="1" i="0" dirty="0">
              <a:solidFill>
                <a:srgbClr val="24292F"/>
              </a:solidFill>
              <a:effectLst/>
              <a:latin typeface="-apple-system"/>
            </a:endParaRPr>
          </a:p>
          <a:p>
            <a:pPr marL="0" indent="0">
              <a:buNone/>
            </a:pPr>
            <a:endParaRPr lang="en-US" b="1" dirty="0">
              <a:solidFill>
                <a:srgbClr val="24292F"/>
              </a:solidFill>
              <a:latin typeface="-apple-system"/>
            </a:endParaRP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pic>
        <p:nvPicPr>
          <p:cNvPr id="9" name="Picture 2">
            <a:extLst>
              <a:ext uri="{FF2B5EF4-FFF2-40B4-BE49-F238E27FC236}">
                <a16:creationId xmlns:a16="http://schemas.microsoft.com/office/drawing/2014/main" id="{7C69E4A0-E49E-5FE4-6090-CA0CF714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1" y="4886325"/>
            <a:ext cx="8498397" cy="15224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C3CE51E-3C11-A490-664B-60BFEC37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91" y="2625969"/>
            <a:ext cx="8612697" cy="1674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D718F6-08CA-555B-64EA-307F7DF09362}"/>
              </a:ext>
            </a:extLst>
          </p:cNvPr>
          <p:cNvSpPr txBox="1"/>
          <p:nvPr/>
        </p:nvSpPr>
        <p:spPr>
          <a:xfrm>
            <a:off x="545591" y="1357313"/>
            <a:ext cx="10955847" cy="1015663"/>
          </a:xfrm>
          <a:prstGeom prst="rect">
            <a:avLst/>
          </a:prstGeom>
          <a:noFill/>
        </p:spPr>
        <p:txBody>
          <a:bodyPr wrap="square" rtlCol="0">
            <a:spAutoFit/>
          </a:bodyPr>
          <a:lstStyle/>
          <a:p>
            <a:r>
              <a:rPr lang="en-US" sz="2000" b="1" i="0" dirty="0">
                <a:solidFill>
                  <a:srgbClr val="24292F"/>
                </a:solidFill>
                <a:effectLst/>
                <a:latin typeface="-apple-system"/>
              </a:rPr>
              <a:t>A SQL relational database was created labeled </a:t>
            </a:r>
            <a:r>
              <a:rPr lang="en-US" sz="2000" b="1" i="0" dirty="0" err="1">
                <a:solidFill>
                  <a:srgbClr val="24292F"/>
                </a:solidFill>
                <a:effectLst/>
                <a:latin typeface="-apple-system"/>
              </a:rPr>
              <a:t>as"cleanglobal_temp</a:t>
            </a:r>
            <a:r>
              <a:rPr lang="en-US" sz="2000" b="1" i="0" dirty="0">
                <a:solidFill>
                  <a:srgbClr val="24292F"/>
                </a:solidFill>
                <a:effectLst/>
                <a:latin typeface="-apple-system"/>
              </a:rPr>
              <a:t>" and "</a:t>
            </a:r>
            <a:r>
              <a:rPr lang="en-US" sz="2000" b="1" i="0" dirty="0" err="1">
                <a:solidFill>
                  <a:srgbClr val="24292F"/>
                </a:solidFill>
                <a:effectLst/>
                <a:latin typeface="-apple-system"/>
              </a:rPr>
              <a:t>coemissions</a:t>
            </a:r>
            <a:r>
              <a:rPr lang="en-US" sz="2000" b="1" i="0" dirty="0">
                <a:solidFill>
                  <a:srgbClr val="24292F"/>
                </a:solidFill>
                <a:effectLst/>
                <a:latin typeface="-apple-system"/>
              </a:rPr>
              <a:t>". </a:t>
            </a:r>
          </a:p>
          <a:p>
            <a:endParaRPr lang="en-US" sz="2000" b="1" dirty="0">
              <a:solidFill>
                <a:srgbClr val="24292F"/>
              </a:solidFill>
              <a:latin typeface="-apple-system"/>
            </a:endParaRPr>
          </a:p>
          <a:p>
            <a:r>
              <a:rPr lang="en-US" sz="2000" b="1" i="0" dirty="0">
                <a:solidFill>
                  <a:srgbClr val="24292F"/>
                </a:solidFill>
                <a:effectLst/>
                <a:latin typeface="-apple-system"/>
              </a:rPr>
              <a:t>Other tables </a:t>
            </a:r>
            <a:r>
              <a:rPr lang="en-US" sz="2000" b="1" i="0" dirty="0" err="1">
                <a:solidFill>
                  <a:srgbClr val="24292F"/>
                </a:solidFill>
                <a:effectLst/>
                <a:latin typeface="-apple-system"/>
              </a:rPr>
              <a:t>climate_temp</a:t>
            </a:r>
            <a:r>
              <a:rPr lang="en-US" sz="2000" b="1" i="0" dirty="0">
                <a:solidFill>
                  <a:srgbClr val="24292F"/>
                </a:solidFill>
                <a:effectLst/>
                <a:latin typeface="-apple-system"/>
              </a:rPr>
              <a:t>" and "</a:t>
            </a:r>
            <a:r>
              <a:rPr lang="en-US" sz="2000" b="1" i="0" dirty="0" err="1">
                <a:solidFill>
                  <a:srgbClr val="24292F"/>
                </a:solidFill>
                <a:effectLst/>
                <a:latin typeface="-apple-system"/>
              </a:rPr>
              <a:t>global_climate</a:t>
            </a:r>
            <a:r>
              <a:rPr lang="en-US" sz="2000" b="1" i="0" dirty="0">
                <a:solidFill>
                  <a:srgbClr val="24292F"/>
                </a:solidFill>
                <a:effectLst/>
                <a:latin typeface="-apple-system"/>
              </a:rPr>
              <a:t>" were created in the PostgreSQL</a:t>
            </a:r>
            <a:endParaRPr lang="en-US" sz="2000" b="1" dirty="0"/>
          </a:p>
        </p:txBody>
      </p:sp>
    </p:spTree>
    <p:extLst>
      <p:ext uri="{BB962C8B-B14F-4D97-AF65-F5344CB8AC3E}">
        <p14:creationId xmlns:p14="http://schemas.microsoft.com/office/powerpoint/2010/main" val="280542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91D-82E9-3ECA-BEE8-ADA569B96062}"/>
              </a:ext>
            </a:extLst>
          </p:cNvPr>
          <p:cNvSpPr>
            <a:spLocks noGrp="1"/>
          </p:cNvSpPr>
          <p:nvPr>
            <p:ph type="title"/>
          </p:nvPr>
        </p:nvSpPr>
        <p:spPr/>
        <p:txBody>
          <a:bodyPr>
            <a:normAutofit fontScale="90000"/>
          </a:bodyPr>
          <a:lstStyle/>
          <a:p>
            <a:r>
              <a:rPr lang="en-US" sz="6700" dirty="0"/>
              <a:t>RESULTS</a:t>
            </a:r>
            <a:r>
              <a:rPr lang="en-US" dirty="0"/>
              <a:t> </a:t>
            </a:r>
          </a:p>
        </p:txBody>
      </p:sp>
      <p:sp>
        <p:nvSpPr>
          <p:cNvPr id="8" name="Slide Number Placeholder 7">
            <a:extLst>
              <a:ext uri="{FF2B5EF4-FFF2-40B4-BE49-F238E27FC236}">
                <a16:creationId xmlns:a16="http://schemas.microsoft.com/office/drawing/2014/main" id="{FE4A201A-E31C-1683-5BFF-4558D3FEE4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TextBox 9">
            <a:extLst>
              <a:ext uri="{FF2B5EF4-FFF2-40B4-BE49-F238E27FC236}">
                <a16:creationId xmlns:a16="http://schemas.microsoft.com/office/drawing/2014/main" id="{DE188B16-9F92-BCE5-13A6-FAE2F52AC715}"/>
              </a:ext>
            </a:extLst>
          </p:cNvPr>
          <p:cNvSpPr txBox="1"/>
          <p:nvPr/>
        </p:nvSpPr>
        <p:spPr>
          <a:xfrm>
            <a:off x="757238" y="2428875"/>
            <a:ext cx="10528734" cy="1754326"/>
          </a:xfrm>
          <a:prstGeom prst="rect">
            <a:avLst/>
          </a:prstGeom>
          <a:noFill/>
        </p:spPr>
        <p:txBody>
          <a:bodyPr wrap="square" rtlCol="0">
            <a:spAutoFit/>
          </a:bodyPr>
          <a:lstStyle/>
          <a:p>
            <a:r>
              <a:rPr lang="en-US" sz="3600" b="1" i="0" u="sng" dirty="0">
                <a:effectLst/>
                <a:latin typeface="-apple-system"/>
                <a:hlinkClick r:id="rId2"/>
              </a:rPr>
              <a:t>https://public.tableau.com/views/NetflixBestMovies/ClimateChangestory?:language=en-US&amp;:display_count=n&amp;:origin=viz_share_link</a:t>
            </a:r>
            <a:endParaRPr lang="en-US" sz="3600" b="1" dirty="0"/>
          </a:p>
        </p:txBody>
      </p:sp>
    </p:spTree>
    <p:extLst>
      <p:ext uri="{BB962C8B-B14F-4D97-AF65-F5344CB8AC3E}">
        <p14:creationId xmlns:p14="http://schemas.microsoft.com/office/powerpoint/2010/main" val="292795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CAA9933-4D8C-4741-9B88-8B6BFC34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2FB203-CB3A-4E5E-86C7-7DFAD8310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14171EA2-AA42-051D-F765-11074D9A17F1}"/>
              </a:ext>
            </a:extLst>
          </p:cNvPr>
          <p:cNvSpPr>
            <a:spLocks noGrp="1"/>
          </p:cNvSpPr>
          <p:nvPr>
            <p:ph type="ctrTitle"/>
          </p:nvPr>
        </p:nvSpPr>
        <p:spPr>
          <a:xfrm>
            <a:off x="128587" y="342900"/>
            <a:ext cx="7786687" cy="5872163"/>
          </a:xfrm>
        </p:spPr>
        <p:txBody>
          <a:bodyPr vert="horz" lIns="91440" tIns="45720" rIns="91440" bIns="45720" rtlCol="0" anchor="t">
            <a:normAutofit fontScale="90000"/>
          </a:bodyPr>
          <a:lstStyle/>
          <a:p>
            <a:r>
              <a:rPr lang="en-US" sz="6000" b="1" kern="1200" spc="-40" baseline="0" dirty="0">
                <a:solidFill>
                  <a:srgbClr val="FFFFFF"/>
                </a:solidFill>
                <a:latin typeface="+mj-lt"/>
                <a:ea typeface="+mj-ea"/>
                <a:cs typeface="+mj-cs"/>
              </a:rPr>
              <a:t>  </a:t>
            </a:r>
            <a:r>
              <a:rPr lang="en-US" sz="6700" b="1" kern="1200" spc="-40" baseline="0" dirty="0">
                <a:solidFill>
                  <a:srgbClr val="FFFFFF"/>
                </a:solidFill>
                <a:latin typeface="+mj-lt"/>
                <a:ea typeface="+mj-ea"/>
                <a:cs typeface="+mj-cs"/>
              </a:rPr>
              <a:t>Machine Learning</a:t>
            </a:r>
            <a:br>
              <a:rPr lang="en-US" sz="4400" b="1" kern="1200" spc="-40" baseline="0" dirty="0">
                <a:solidFill>
                  <a:srgbClr val="FFFFFF"/>
                </a:solidFill>
                <a:latin typeface="+mj-lt"/>
                <a:ea typeface="+mj-ea"/>
                <a:cs typeface="+mj-cs"/>
              </a:rPr>
            </a:br>
            <a:br>
              <a:rPr lang="en-US" sz="4400" b="1" kern="1200" spc="-40" baseline="0" dirty="0">
                <a:solidFill>
                  <a:srgbClr val="FFFFFF"/>
                </a:solidFill>
                <a:latin typeface="+mj-lt"/>
                <a:ea typeface="+mj-ea"/>
                <a:cs typeface="+mj-cs"/>
              </a:rPr>
            </a:br>
            <a:r>
              <a:rPr lang="en-US" sz="4400" b="1" kern="1200" spc="-40" baseline="0" dirty="0">
                <a:solidFill>
                  <a:srgbClr val="FFFFFF"/>
                </a:solidFill>
                <a:latin typeface="+mj-lt"/>
                <a:ea typeface="+mj-ea"/>
                <a:cs typeface="+mj-cs"/>
              </a:rPr>
              <a:t>   </a:t>
            </a:r>
            <a:br>
              <a:rPr lang="en-US" sz="4400" b="1" kern="1200" spc="-40" baseline="0" dirty="0">
                <a:solidFill>
                  <a:srgbClr val="FFFFFF"/>
                </a:solidFill>
                <a:latin typeface="+mj-lt"/>
                <a:ea typeface="+mj-ea"/>
                <a:cs typeface="+mj-cs"/>
              </a:rPr>
            </a:br>
            <a:r>
              <a:rPr lang="en-US" sz="4400" b="1" kern="1200" spc="-40" baseline="0" dirty="0">
                <a:solidFill>
                  <a:srgbClr val="FFFFFF"/>
                </a:solidFill>
                <a:latin typeface="+mj-lt"/>
                <a:ea typeface="+mj-ea"/>
                <a:cs typeface="+mj-cs"/>
              </a:rPr>
              <a:t>   </a:t>
            </a:r>
            <a:r>
              <a:rPr lang="en-US" sz="5300" kern="1200" spc="-20" baseline="0" dirty="0">
                <a:solidFill>
                  <a:srgbClr val="FFFFFF"/>
                </a:solidFill>
                <a:latin typeface="+mn-lt"/>
                <a:ea typeface="+mn-ea"/>
                <a:cs typeface="+mn-cs"/>
              </a:rPr>
              <a:t>Random Forest Model</a:t>
            </a:r>
            <a:br>
              <a:rPr lang="en-US" sz="5300" kern="1200" spc="-20" baseline="0" dirty="0">
                <a:solidFill>
                  <a:srgbClr val="FFFFFF"/>
                </a:solidFill>
                <a:latin typeface="+mn-lt"/>
                <a:ea typeface="+mn-ea"/>
                <a:cs typeface="+mn-cs"/>
              </a:rPr>
            </a:br>
            <a:br>
              <a:rPr lang="en-US" sz="4000" kern="1200" spc="-20" baseline="0" dirty="0">
                <a:solidFill>
                  <a:srgbClr val="FFFFFF"/>
                </a:solidFill>
                <a:latin typeface="+mn-lt"/>
                <a:ea typeface="+mn-ea"/>
                <a:cs typeface="+mn-cs"/>
              </a:rPr>
            </a:br>
            <a:r>
              <a:rPr lang="en-US" sz="4000" kern="1200" spc="-20" baseline="0" dirty="0">
                <a:solidFill>
                  <a:srgbClr val="FFFFFF"/>
                </a:solidFill>
                <a:latin typeface="+mn-lt"/>
                <a:ea typeface="+mn-ea"/>
                <a:cs typeface="+mn-cs"/>
              </a:rPr>
              <a:t> </a:t>
            </a:r>
            <a:br>
              <a:rPr lang="en-US" sz="4000" kern="1200" spc="-20" baseline="0" dirty="0">
                <a:solidFill>
                  <a:srgbClr val="FFFFFF"/>
                </a:solidFill>
                <a:latin typeface="+mn-lt"/>
                <a:ea typeface="+mn-ea"/>
                <a:cs typeface="+mn-cs"/>
              </a:rPr>
            </a:br>
            <a:r>
              <a:rPr lang="en-US" dirty="0">
                <a:solidFill>
                  <a:srgbClr val="FFFFFF"/>
                </a:solidFill>
                <a:latin typeface="+mn-lt"/>
                <a:ea typeface="+mn-ea"/>
                <a:cs typeface="+mn-cs"/>
              </a:rPr>
              <a:t>A</a:t>
            </a:r>
            <a:r>
              <a:rPr lang="en-US" i="0" kern="1200" spc="-20" baseline="0" dirty="0">
                <a:solidFill>
                  <a:srgbClr val="FFFFFF"/>
                </a:solidFill>
                <a:effectLst/>
                <a:latin typeface="+mn-lt"/>
                <a:ea typeface="+mn-ea"/>
                <a:cs typeface="+mn-cs"/>
              </a:rPr>
              <a:t> mix of classification  and   and regression techniques to address imbalance data. </a:t>
            </a:r>
            <a:br>
              <a:rPr lang="en-US" kern="1200" spc="-40" baseline="0" dirty="0">
                <a:solidFill>
                  <a:srgbClr val="FFFFFF"/>
                </a:solidFill>
                <a:latin typeface="+mj-lt"/>
                <a:ea typeface="+mj-ea"/>
                <a:cs typeface="+mj-cs"/>
              </a:rPr>
            </a:br>
            <a:endParaRPr lang="en-US" kern="1200" spc="-40" baseline="0" dirty="0">
              <a:solidFill>
                <a:srgbClr val="FFFFFF"/>
              </a:solidFill>
              <a:latin typeface="+mj-lt"/>
              <a:ea typeface="+mj-ea"/>
              <a:cs typeface="+mj-cs"/>
            </a:endParaRPr>
          </a:p>
        </p:txBody>
      </p:sp>
      <p:pic>
        <p:nvPicPr>
          <p:cNvPr id="7" name="Picture Placeholder 17" descr="A picture containing outdoor, person, mountain">
            <a:extLst>
              <a:ext uri="{FF2B5EF4-FFF2-40B4-BE49-F238E27FC236}">
                <a16:creationId xmlns:a16="http://schemas.microsoft.com/office/drawing/2014/main" id="{373AA43E-8B00-1101-84E8-327E6DADCFA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3934" r="12614" b="-1"/>
          <a:stretch/>
        </p:blipFill>
        <p:spPr>
          <a:xfrm>
            <a:off x="8074089" y="10"/>
            <a:ext cx="4130351" cy="6857990"/>
          </a:xfrm>
          <a:prstGeom prst="rect">
            <a:avLst/>
          </a:prstGeom>
        </p:spPr>
      </p:pic>
    </p:spTree>
    <p:extLst>
      <p:ext uri="{BB962C8B-B14F-4D97-AF65-F5344CB8AC3E}">
        <p14:creationId xmlns:p14="http://schemas.microsoft.com/office/powerpoint/2010/main" val="36700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26D9-9179-8BA9-719A-EADCEECAFDF0}"/>
              </a:ext>
            </a:extLst>
          </p:cNvPr>
          <p:cNvSpPr>
            <a:spLocks noGrp="1"/>
          </p:cNvSpPr>
          <p:nvPr>
            <p:ph type="title"/>
          </p:nvPr>
        </p:nvSpPr>
        <p:spPr/>
        <p:txBody>
          <a:bodyPr>
            <a:noAutofit/>
          </a:bodyPr>
          <a:lstStyle/>
          <a:p>
            <a:r>
              <a:rPr lang="en-US" sz="5400" dirty="0"/>
              <a:t>BENEFITS </a:t>
            </a:r>
          </a:p>
        </p:txBody>
      </p:sp>
      <p:sp>
        <p:nvSpPr>
          <p:cNvPr id="4" name="Text Placeholder 3">
            <a:extLst>
              <a:ext uri="{FF2B5EF4-FFF2-40B4-BE49-F238E27FC236}">
                <a16:creationId xmlns:a16="http://schemas.microsoft.com/office/drawing/2014/main" id="{78C135AE-B210-7309-AEFB-A2DA3607DC48}"/>
              </a:ext>
            </a:extLst>
          </p:cNvPr>
          <p:cNvSpPr>
            <a:spLocks noGrp="1"/>
          </p:cNvSpPr>
          <p:nvPr>
            <p:ph type="body" sz="quarter" idx="17"/>
          </p:nvPr>
        </p:nvSpPr>
        <p:spPr>
          <a:xfrm>
            <a:off x="914400" y="1800225"/>
            <a:ext cx="10522065" cy="4386263"/>
          </a:xfrm>
        </p:spPr>
        <p:txBody>
          <a:bodyPr>
            <a:noAutofit/>
          </a:bodyPr>
          <a:lstStyle/>
          <a:p>
            <a:r>
              <a:rPr lang="en-US" sz="4400" b="1" dirty="0"/>
              <a:t>Robust against overfitting </a:t>
            </a:r>
          </a:p>
          <a:p>
            <a:r>
              <a:rPr lang="en-US" sz="4400" b="1" dirty="0"/>
              <a:t>Rank importance of input variables</a:t>
            </a:r>
          </a:p>
          <a:p>
            <a:r>
              <a:rPr lang="en-US" sz="4400" b="1" dirty="0"/>
              <a:t>Robust to outliers &amp; non –linear data </a:t>
            </a:r>
          </a:p>
          <a:p>
            <a:r>
              <a:rPr lang="en-US" sz="4400" b="1" dirty="0"/>
              <a:t>Efficient for large datasets </a:t>
            </a:r>
          </a:p>
        </p:txBody>
      </p:sp>
      <p:sp>
        <p:nvSpPr>
          <p:cNvPr id="8" name="Slide Number Placeholder 7">
            <a:extLst>
              <a:ext uri="{FF2B5EF4-FFF2-40B4-BE49-F238E27FC236}">
                <a16:creationId xmlns:a16="http://schemas.microsoft.com/office/drawing/2014/main" id="{9F17F07A-4692-9740-C464-16CF5BFB36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829911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152A6-D9F2-46C7-B217-D613495E7AFF}">
  <ds:schemaRefs>
    <ds:schemaRef ds:uri="http://schemas.microsoft.com/sharepoint/v3/contenttype/forms"/>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514</Words>
  <Application>Microsoft Macintosh PowerPoint</Application>
  <PresentationFormat>Widescreen</PresentationFormat>
  <Paragraphs>102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Avenir Next LT Pro</vt:lpstr>
      <vt:lpstr>Calibri</vt:lpstr>
      <vt:lpstr>ColorBlockVTI</vt:lpstr>
      <vt:lpstr>STREAMERS  Climate Change:  An analysis of World temperature and CO2 emissions data to  predict future trends.   Temitope  Adeniyi Feven Belay Neca Bryan   </vt:lpstr>
      <vt:lpstr>OVERVIEW </vt:lpstr>
      <vt:lpstr>CONTENTS   The areas of           focus for this analysis will be </vt:lpstr>
      <vt:lpstr>TECHNOLOGIES </vt:lpstr>
      <vt:lpstr>DATABASES </vt:lpstr>
      <vt:lpstr>PROCESS</vt:lpstr>
      <vt:lpstr>RESULTS </vt:lpstr>
      <vt:lpstr>  Machine Learning         Random Forest Model    A mix of classification  and   and regression techniques to address imbalance data.  </vt:lpstr>
      <vt:lpstr>BENEFITS </vt:lpstr>
      <vt:lpstr>PROCESS </vt:lpstr>
      <vt:lpstr>RESULTS </vt:lpstr>
      <vt:lpstr>Summary</vt:lpstr>
      <vt:lpstr>PowerPoint Presentation</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2023-01-10T18:07:46Z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