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67" r:id="rId3"/>
    <p:sldId id="258" r:id="rId4"/>
    <p:sldId id="358" r:id="rId5"/>
    <p:sldId id="261" r:id="rId6"/>
    <p:sldId id="262" r:id="rId7"/>
    <p:sldId id="264" r:id="rId8"/>
    <p:sldId id="272" r:id="rId9"/>
    <p:sldId id="327" r:id="rId10"/>
    <p:sldId id="359" r:id="rId11"/>
    <p:sldId id="360" r:id="rId12"/>
    <p:sldId id="361" r:id="rId13"/>
    <p:sldId id="362" r:id="rId14"/>
    <p:sldId id="331" r:id="rId15"/>
    <p:sldId id="342" r:id="rId16"/>
    <p:sldId id="363" r:id="rId17"/>
    <p:sldId id="364" r:id="rId18"/>
    <p:sldId id="330" r:id="rId19"/>
    <p:sldId id="365" r:id="rId20"/>
    <p:sldId id="325" r:id="rId21"/>
    <p:sldId id="345" r:id="rId22"/>
    <p:sldId id="334" r:id="rId23"/>
    <p:sldId id="348" r:id="rId24"/>
    <p:sldId id="337" r:id="rId25"/>
    <p:sldId id="346" r:id="rId26"/>
    <p:sldId id="347" r:id="rId27"/>
    <p:sldId id="355" r:id="rId28"/>
    <p:sldId id="356" r:id="rId29"/>
    <p:sldId id="357" r:id="rId30"/>
    <p:sldId id="339" r:id="rId31"/>
    <p:sldId id="354" r:id="rId32"/>
    <p:sldId id="282" r:id="rId33"/>
    <p:sldId id="349" r:id="rId34"/>
    <p:sldId id="350" r:id="rId35"/>
    <p:sldId id="352" r:id="rId36"/>
    <p:sldId id="351" r:id="rId37"/>
    <p:sldId id="35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24291-C6A8-41D5-A6D1-7EF56395DE6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5F06B-677D-464E-8F25-680E14E1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6755-2CFF-452B-A0C2-36C1F9D183D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Web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Introduction to </a:t>
            </a:r>
            <a:r>
              <a:rPr lang="en-US" sz="2800" b="1" dirty="0" err="1"/>
              <a:t>Javascript</a:t>
            </a:r>
            <a:endParaRPr lang="en-US" sz="2800" b="1" dirty="0"/>
          </a:p>
          <a:p>
            <a:r>
              <a:rPr lang="en-US" sz="2800" b="1" dirty="0"/>
              <a:t>Lecture 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6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842-CF35-4351-8DAB-B50949FB4691}" type="slidenum">
              <a:rPr lang="en-US"/>
              <a:pPr/>
              <a:t>10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kern="1200" dirty="0">
                <a:solidFill>
                  <a:schemeClr val="accent5">
                    <a:lumMod val="75000"/>
                  </a:schemeClr>
                </a:solidFill>
              </a:rPr>
              <a:t>Variables in JS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9159"/>
            <a:ext cx="9144000" cy="5715000"/>
          </a:xfrm>
        </p:spPr>
        <p:txBody>
          <a:bodyPr>
            <a:normAutofit/>
          </a:bodyPr>
          <a:lstStyle/>
          <a:p>
            <a:pPr>
              <a:spcAft>
                <a:spcPct val="90000"/>
              </a:spcAft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FD2AF-3187-26DA-DF3D-55797AD6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914400"/>
            <a:ext cx="9144000" cy="50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058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842-CF35-4351-8DAB-B50949FB4691}" type="slidenum">
              <a:rPr lang="en-US"/>
              <a:pPr/>
              <a:t>11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kern="1200" dirty="0">
                <a:solidFill>
                  <a:schemeClr val="accent5">
                    <a:lumMod val="75000"/>
                  </a:schemeClr>
                </a:solidFill>
              </a:rPr>
              <a:t>Variables in JS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9159"/>
            <a:ext cx="9144000" cy="5715000"/>
          </a:xfrm>
        </p:spPr>
        <p:txBody>
          <a:bodyPr>
            <a:normAutofit/>
          </a:bodyPr>
          <a:lstStyle/>
          <a:p>
            <a:pPr>
              <a:spcAft>
                <a:spcPct val="90000"/>
              </a:spcAft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3D344-5217-8EAD-430C-4CE332BA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834"/>
            <a:ext cx="8668105" cy="53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4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842-CF35-4351-8DAB-B50949FB4691}" type="slidenum">
              <a:rPr lang="en-US"/>
              <a:pPr/>
              <a:t>12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kern="1200" dirty="0">
                <a:solidFill>
                  <a:schemeClr val="accent5">
                    <a:lumMod val="75000"/>
                  </a:schemeClr>
                </a:solidFill>
              </a:rPr>
              <a:t>Variables in JS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9159"/>
            <a:ext cx="9144000" cy="5715000"/>
          </a:xfrm>
        </p:spPr>
        <p:txBody>
          <a:bodyPr>
            <a:normAutofit/>
          </a:bodyPr>
          <a:lstStyle/>
          <a:p>
            <a:pPr>
              <a:spcAft>
                <a:spcPct val="90000"/>
              </a:spcAft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37A75-A07E-9512-46E7-4DE6B766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99159"/>
            <a:ext cx="8584284" cy="45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805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842-CF35-4351-8DAB-B50949FB4691}" type="slidenum">
              <a:rPr lang="en-US"/>
              <a:pPr/>
              <a:t>13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kern="1200" dirty="0">
                <a:solidFill>
                  <a:schemeClr val="accent5">
                    <a:lumMod val="75000"/>
                  </a:schemeClr>
                </a:solidFill>
              </a:rPr>
              <a:t>Variables in JS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9159"/>
            <a:ext cx="9144000" cy="5715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ct val="900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Generally,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var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keyword is used to declare a JavaScript variable.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Const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another keyword to declare a variable when you do not want to change the value of that variable for the whole program.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Variable define using const keyword cannot be reassigned, or its value cannot be changed.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const variable must be initialized at the time of declaration with the variable name, e.g.,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const x=6;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You cannot provide the value to the variable after declaration.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value of the const variable cannot be changed.</a:t>
            </a:r>
          </a:p>
          <a:p>
            <a:pPr>
              <a:spcAft>
                <a:spcPct val="90000"/>
              </a:spcAft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12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E18F-1B53-4988-8153-465E007FF0FF}" type="slidenum">
              <a:rPr lang="en-US"/>
              <a:pPr/>
              <a:t>14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Operators </a:t>
            </a:r>
            <a:r>
              <a:rPr lang="en-US" dirty="0">
                <a:solidFill>
                  <a:srgbClr val="FF0000"/>
                </a:solidFill>
              </a:rPr>
              <a:t>operate</a:t>
            </a:r>
            <a:r>
              <a:rPr lang="en-US" dirty="0"/>
              <a:t> on </a:t>
            </a:r>
            <a:r>
              <a:rPr lang="en-US" dirty="0">
                <a:solidFill>
                  <a:srgbClr val="FF0000"/>
                </a:solidFill>
              </a:rPr>
              <a:t>operands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to achieve the desired </a:t>
            </a:r>
            <a:r>
              <a:rPr lang="en-US" dirty="0">
                <a:solidFill>
                  <a:schemeClr val="tx2"/>
                </a:solidFill>
              </a:rPr>
              <a:t>results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dirty="0"/>
              <a:t>JavaScript has numerous operators, classified in many categories. We will look at only a few of them belonging to the following categories:</a:t>
            </a:r>
          </a:p>
          <a:p>
            <a:pPr>
              <a:lnSpc>
                <a:spcPct val="90000"/>
              </a:lnSpc>
            </a:pPr>
            <a:r>
              <a:rPr lang="en-US" dirty="0"/>
              <a:t>--</a:t>
            </a:r>
            <a:r>
              <a:rPr lang="en-US" sz="3000" dirty="0">
                <a:solidFill>
                  <a:srgbClr val="00B050"/>
                </a:solidFill>
              </a:rPr>
              <a:t>Arithmetic operators        (+, -, * , /, %)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00B050"/>
                </a:solidFill>
              </a:rPr>
              <a:t>--Relational operators          (&gt;,&gt;=,&lt;,&lt;=,==,!=)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00B050"/>
                </a:solidFill>
              </a:rPr>
              <a:t>Logical Operators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00B050"/>
                </a:solidFill>
              </a:rPr>
              <a:t>Assignment Operators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3000" dirty="0">
                <a:solidFill>
                  <a:srgbClr val="00B050"/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369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Comments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to C++/Java comment syntax</a:t>
            </a:r>
          </a:p>
          <a:p>
            <a:endParaRPr lang="en-US" dirty="0"/>
          </a:p>
          <a:p>
            <a:r>
              <a:rPr lang="en-US" dirty="0"/>
              <a:t>Comment syntaxes in </a:t>
            </a:r>
          </a:p>
          <a:p>
            <a:pPr lvl="1"/>
            <a:r>
              <a:rPr lang="en-US" dirty="0"/>
              <a:t>HTML:                       &lt;!-- comment --&gt;</a:t>
            </a:r>
          </a:p>
          <a:p>
            <a:pPr lvl="1"/>
            <a:r>
              <a:rPr lang="en-US" dirty="0"/>
              <a:t>C++/CSS/JS/PHP:    /* comment */,   multi-line</a:t>
            </a:r>
          </a:p>
          <a:p>
            <a:pPr lvl="1"/>
            <a:r>
              <a:rPr lang="en-US" dirty="0"/>
              <a:t>C++/Java/JS/PHP:   // comment, single line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5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E18F-1B53-4988-8153-465E007FF0FF}" type="slidenum">
              <a:rPr lang="en-US"/>
              <a:pPr/>
              <a:t>16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3000" dirty="0">
                <a:solidFill>
                  <a:srgbClr val="00B050"/>
                </a:solidFill>
              </a:rPr>
              <a:t>	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E7B27-0B40-639F-BE5F-0181F89C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52285"/>
            <a:ext cx="8607153" cy="54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890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E18F-1B53-4988-8153-465E007FF0FF}" type="slidenum">
              <a:rPr lang="en-US"/>
              <a:pPr/>
              <a:t>17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3000" dirty="0">
                <a:solidFill>
                  <a:srgbClr val="00B050"/>
                </a:solidFill>
              </a:rPr>
              <a:t>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28EB-75BD-AA46-2398-48F7F2FD6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2" y="1219200"/>
            <a:ext cx="824555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862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93A5-A8D9-479F-92FC-7185FFAA2EE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en-US" kern="1200" dirty="0">
                <a:solidFill>
                  <a:schemeClr val="accent5">
                    <a:lumMod val="75000"/>
                  </a:schemeClr>
                </a:solidFill>
              </a:rPr>
              <a:t>Rules of Naming variable- Identifiers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4581"/>
            <a:ext cx="9144000" cy="5638800"/>
          </a:xfrm>
        </p:spPr>
        <p:txBody>
          <a:bodyPr/>
          <a:lstStyle/>
          <a:p>
            <a:r>
              <a:rPr lang="en-US" sz="2400" dirty="0"/>
              <a:t>Identifiers are names used by JavaScript to </a:t>
            </a:r>
            <a:r>
              <a:rPr lang="en-US" sz="2400" dirty="0">
                <a:solidFill>
                  <a:schemeClr val="tx2"/>
                </a:solidFill>
              </a:rPr>
              <a:t>refer to variables</a:t>
            </a:r>
            <a:r>
              <a:rPr lang="en-US" sz="2400" dirty="0"/>
              <a:t> ( as well as </a:t>
            </a:r>
            <a:r>
              <a:rPr lang="en-US" sz="2400" dirty="0">
                <a:solidFill>
                  <a:srgbClr val="FF0000"/>
                </a:solidFill>
              </a:rPr>
              <a:t>objects, properties, methods</a:t>
            </a:r>
            <a:r>
              <a:rPr lang="en-US" sz="2400" dirty="0"/>
              <a:t>, and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009900"/>
                </a:solidFill>
              </a:rPr>
              <a:t>functions</a:t>
            </a:r>
            <a:r>
              <a:rPr lang="en-US" sz="2400" dirty="0"/>
              <a:t>!)</a:t>
            </a:r>
          </a:p>
          <a:p>
            <a:r>
              <a:rPr lang="en-US" sz="2400" dirty="0"/>
              <a:t>An identifier </a:t>
            </a:r>
            <a:r>
              <a:rPr lang="en-US" sz="2400" dirty="0">
                <a:solidFill>
                  <a:schemeClr val="tx2"/>
                </a:solidFill>
              </a:rPr>
              <a:t>must begin with</a:t>
            </a:r>
            <a:r>
              <a:rPr lang="en-US" sz="2400" dirty="0"/>
              <a:t> an alphabetical character 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a-z or A-Z</a:t>
            </a:r>
            <a:r>
              <a:rPr lang="en-US" sz="2400" dirty="0"/>
              <a:t>) or the underscore “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sz="2400" dirty="0"/>
              <a:t>” character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Subsequent</a:t>
            </a:r>
            <a:r>
              <a:rPr lang="en-US" sz="2400" dirty="0"/>
              <a:t> characters can be an alphabetical (a-z or A-B) or numeric character (0-9) or an underscore</a:t>
            </a:r>
          </a:p>
          <a:p>
            <a:r>
              <a:rPr lang="en-US" sz="2400" dirty="0"/>
              <a:t>Don’t not name variables with keywords like </a:t>
            </a:r>
            <a:r>
              <a:rPr lang="en-US" sz="2400" dirty="0">
                <a:solidFill>
                  <a:srgbClr val="6600CC"/>
                </a:solidFill>
              </a:rPr>
              <a:t>While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3705411"/>
            <a:ext cx="4419600" cy="307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Wrong</a:t>
            </a:r>
          </a:p>
          <a:p>
            <a:pPr marL="0" indent="0" algn="ctr">
              <a:buFontTx/>
              <a:buNone/>
            </a:pPr>
            <a:r>
              <a:rPr lang="en-US" sz="2400" dirty="0"/>
              <a:t>1stStreet</a:t>
            </a:r>
          </a:p>
          <a:p>
            <a:pPr marL="0" indent="0" algn="ctr">
              <a:buFontTx/>
              <a:buNone/>
            </a:pPr>
            <a:r>
              <a:rPr lang="en-US" sz="2400" dirty="0"/>
              <a:t>number  One</a:t>
            </a:r>
          </a:p>
          <a:p>
            <a:pPr marL="0" indent="0" algn="ctr">
              <a:buFontTx/>
              <a:buNone/>
            </a:pPr>
            <a:r>
              <a:rPr lang="en-US" sz="2400" dirty="0"/>
              <a:t>5</a:t>
            </a:r>
          </a:p>
          <a:p>
            <a:pPr marL="0" indent="0" algn="ctr">
              <a:buFontTx/>
              <a:buNone/>
            </a:pPr>
            <a:r>
              <a:rPr lang="en-US" sz="2400" dirty="0" err="1"/>
              <a:t>test@gmail</a:t>
            </a:r>
            <a:endParaRPr 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67200" y="3771900"/>
            <a:ext cx="47244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Right</a:t>
            </a:r>
          </a:p>
          <a:p>
            <a:pPr marL="0" indent="0" algn="ctr">
              <a:buFontTx/>
              <a:buNone/>
            </a:pPr>
            <a:r>
              <a:rPr lang="en-US" sz="2400" dirty="0"/>
              <a:t>Street1</a:t>
            </a:r>
          </a:p>
          <a:p>
            <a:pPr marL="0" indent="0" algn="ctr">
              <a:buFontTx/>
              <a:buNone/>
            </a:pPr>
            <a:r>
              <a:rPr lang="en-US" sz="2400" dirty="0" err="1"/>
              <a:t>numberOne</a:t>
            </a:r>
            <a:endParaRPr lang="en-US" sz="2400" dirty="0"/>
          </a:p>
          <a:p>
            <a:pPr marL="0" indent="0" algn="ctr">
              <a:buFontTx/>
              <a:buNone/>
            </a:pPr>
            <a:endParaRPr lang="en-US" sz="2400" dirty="0"/>
          </a:p>
          <a:p>
            <a:pPr marL="0" indent="0" algn="ctr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5216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E18F-1B53-4988-8153-465E007FF0FF}" type="slidenum">
              <a:rPr lang="en-US"/>
              <a:pPr/>
              <a:t>19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3000" dirty="0">
                <a:solidFill>
                  <a:srgbClr val="00B050"/>
                </a:solidFill>
              </a:rPr>
              <a:t>	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8B714-21DE-B69B-5B34-22ECB7747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1" y="1333318"/>
            <a:ext cx="8276037" cy="48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45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</a:rPr>
              <a:t>What is JavaScript?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programming language </a:t>
            </a:r>
            <a:r>
              <a:rPr lang="en-US" dirty="0">
                <a:solidFill>
                  <a:srgbClr val="FF0000"/>
                </a:solidFill>
              </a:rPr>
              <a:t>specifically designed </a:t>
            </a:r>
            <a:r>
              <a:rPr lang="en-US" dirty="0"/>
              <a:t>to work with </a:t>
            </a:r>
            <a:r>
              <a:rPr lang="en-US" dirty="0">
                <a:solidFill>
                  <a:srgbClr val="FF0000"/>
                </a:solidFill>
              </a:rPr>
              <a:t>Web browsers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 is designed to used for </a:t>
            </a:r>
            <a:r>
              <a:rPr lang="en-US" dirty="0">
                <a:solidFill>
                  <a:schemeClr val="tx2"/>
                </a:solidFill>
              </a:rPr>
              <a:t>developing small programs</a:t>
            </a:r>
            <a:r>
              <a:rPr lang="en-US" dirty="0"/>
              <a:t> – called </a:t>
            </a:r>
            <a:r>
              <a:rPr lang="en-US" dirty="0">
                <a:solidFill>
                  <a:srgbClr val="FF0000"/>
                </a:solidFill>
              </a:rPr>
              <a:t>scripts</a:t>
            </a:r>
            <a:r>
              <a:rPr lang="en-US" dirty="0"/>
              <a:t> – that can be embedded in HTML Web pages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JavaScript: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an </a:t>
            </a:r>
            <a:r>
              <a:rPr lang="en-US" dirty="0">
                <a:solidFill>
                  <a:schemeClr val="tx2"/>
                </a:solidFill>
              </a:rPr>
              <a:t>interpreted</a:t>
            </a:r>
            <a:r>
              <a:rPr lang="en-US" dirty="0"/>
              <a:t> language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Supports </a:t>
            </a:r>
            <a:r>
              <a:rPr lang="en-US" dirty="0">
                <a:solidFill>
                  <a:srgbClr val="FF0000"/>
                </a:solidFill>
              </a:rPr>
              <a:t>event-driven</a:t>
            </a:r>
            <a:r>
              <a:rPr lang="en-US" dirty="0"/>
              <a:t> programming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tx2"/>
                </a:solidFill>
              </a:rPr>
              <a:t>object-based</a:t>
            </a:r>
            <a:r>
              <a:rPr lang="en-US" dirty="0"/>
              <a:t> language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0349-5CCA-4C60-BB2A-C87CF08816D6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 few more methods associated with the “window” object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1600200"/>
            <a:ext cx="3429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alert()</a:t>
            </a:r>
          </a:p>
          <a:p>
            <a:r>
              <a:rPr lang="en-US" dirty="0"/>
              <a:t>confirm()</a:t>
            </a:r>
          </a:p>
          <a:p>
            <a:r>
              <a:rPr lang="en-US" dirty="0"/>
              <a:t>prompt()</a:t>
            </a:r>
          </a:p>
          <a:p>
            <a:r>
              <a:rPr lang="en-US" dirty="0"/>
              <a:t>close()</a:t>
            </a:r>
          </a:p>
          <a:p>
            <a:r>
              <a:rPr lang="en-US" dirty="0"/>
              <a:t>open()</a:t>
            </a:r>
          </a:p>
          <a:p>
            <a:r>
              <a:rPr lang="en-US" dirty="0"/>
              <a:t>focus() </a:t>
            </a:r>
          </a:p>
          <a:p>
            <a:r>
              <a:rPr lang="en-US" dirty="0"/>
              <a:t>blur()</a:t>
            </a:r>
          </a:p>
          <a:p>
            <a:r>
              <a:rPr lang="en-US" dirty="0" err="1"/>
              <a:t>setTimeOut</a:t>
            </a:r>
            <a:r>
              <a:rPr lang="en-US" dirty="0"/>
              <a:t>()</a:t>
            </a:r>
          </a:p>
          <a:p>
            <a:r>
              <a:rPr lang="en-US" dirty="0" err="1"/>
              <a:t>setInterval</a:t>
            </a:r>
            <a:r>
              <a:rPr lang="en-US" dirty="0"/>
              <a:t>()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2FB-B010-49EE-A30A-63862BAD150A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855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DF90-B2DC-4C48-82A5-8F5F46551CB3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8"/>
            <a:ext cx="5638800" cy="13255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Popup Boxes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19263"/>
            <a:ext cx="8229600" cy="44116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Alert Box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b="1" dirty="0" err="1"/>
              <a:t>window.alert</a:t>
            </a:r>
            <a:r>
              <a:rPr lang="en-US" b="1" dirty="0"/>
              <a:t>(“Hello Every  body!!");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Confirm Box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b="1" dirty="0" err="1"/>
              <a:t>window.confirm</a:t>
            </a:r>
            <a:r>
              <a:rPr lang="en-US" b="1" dirty="0"/>
              <a:t>("</a:t>
            </a:r>
            <a:r>
              <a:rPr lang="en-US" sz="2400" b="1" dirty="0"/>
              <a:t>Press a button</a:t>
            </a:r>
            <a:r>
              <a:rPr lang="en-US" b="1" dirty="0"/>
              <a:t>");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Prompt Box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window.prompt</a:t>
            </a:r>
            <a:r>
              <a:rPr lang="en-US" dirty="0"/>
              <a:t>(“Your name","")					</a:t>
            </a:r>
          </a:p>
        </p:txBody>
      </p:sp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9378" y="5528722"/>
            <a:ext cx="3657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971800"/>
            <a:ext cx="2743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0850" y="533400"/>
            <a:ext cx="2038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59156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46BC-5056-421B-9B72-97255EDEE33A}" type="slidenum">
              <a:rPr lang="en-US"/>
              <a:pPr/>
              <a:t>22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6359"/>
            <a:ext cx="87630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Var</a:t>
            </a:r>
            <a:r>
              <a:rPr lang="en-US" dirty="0"/>
              <a:t> x=0;</a:t>
            </a:r>
          </a:p>
          <a:p>
            <a:pPr marL="0" indent="0">
              <a:buFontTx/>
              <a:buNone/>
            </a:pPr>
            <a:r>
              <a:rPr lang="en-US" dirty="0" err="1"/>
              <a:t>Var</a:t>
            </a:r>
            <a:r>
              <a:rPr lang="en-US" dirty="0"/>
              <a:t> y=1;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/>
              <a:t> x</a:t>
            </a:r>
            <a:r>
              <a:rPr lang="en-US" dirty="0">
                <a:solidFill>
                  <a:schemeClr val="tx2"/>
                </a:solidFill>
              </a:rPr>
              <a:t> ||</a:t>
            </a:r>
            <a:r>
              <a:rPr lang="en-US" dirty="0"/>
              <a:t> y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 (“</a:t>
            </a:r>
            <a:r>
              <a:rPr lang="en-US" dirty="0"/>
              <a:t>Either or both are true</a:t>
            </a:r>
            <a:r>
              <a:rPr lang="en-US" dirty="0">
                <a:solidFill>
                  <a:srgbClr val="FF0000"/>
                </a:solidFill>
              </a:rPr>
              <a:t>”);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else</a:t>
            </a:r>
          </a:p>
          <a:p>
            <a:pPr marL="0" indent="0">
              <a:buFontTx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 (“</a:t>
            </a:r>
            <a:r>
              <a:rPr lang="en-US" dirty="0"/>
              <a:t>Both are false</a:t>
            </a:r>
            <a:r>
              <a:rPr lang="en-US" dirty="0">
                <a:solidFill>
                  <a:srgbClr val="FF0000"/>
                </a:solidFill>
              </a:rPr>
              <a:t>”);</a:t>
            </a:r>
          </a:p>
          <a:p>
            <a:pPr marL="0" indent="0">
              <a:buFontTx/>
              <a:buNone/>
            </a:pPr>
            <a:endParaRPr lang="en-US" dirty="0">
              <a:solidFill>
                <a:srgbClr val="FF66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446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Calculating Grade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0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36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9B66-238D-42D0-B349-112007BBE600}" type="slidenum">
              <a:rPr lang="en-US"/>
              <a:pPr/>
              <a:t>24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for: </a:t>
            </a:r>
            <a:r>
              <a:rPr lang="en-US" dirty="0">
                <a:solidFill>
                  <a:schemeClr val="accent1"/>
                </a:solidFill>
              </a:rPr>
              <a:t>Example </a:t>
            </a:r>
            <a:endParaRPr lang="en-US" dirty="0"/>
          </a:p>
        </p:txBody>
      </p:sp>
      <p:sp>
        <p:nvSpPr>
          <p:cNvPr id="54170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for (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x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99 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  <a:r>
              <a:rPr lang="en-US" sz="3600" dirty="0"/>
              <a:t> x </a:t>
            </a:r>
            <a:r>
              <a:rPr lang="en-US" sz="3600" dirty="0">
                <a:solidFill>
                  <a:srgbClr val="FF0000"/>
                </a:solidFill>
              </a:rPr>
              <a:t>&lt;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6000 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  <a:r>
              <a:rPr lang="en-US" sz="3600" dirty="0"/>
              <a:t> x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=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x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1 </a:t>
            </a:r>
            <a:r>
              <a:rPr lang="en-US" sz="3600" dirty="0">
                <a:solidFill>
                  <a:srgbClr val="FF0000"/>
                </a:solidFill>
              </a:rPr>
              <a:t>) {</a:t>
            </a:r>
          </a:p>
          <a:p>
            <a:pPr>
              <a:buFontTx/>
              <a:buNone/>
            </a:pPr>
            <a:r>
              <a:rPr lang="en-US" sz="3600" dirty="0"/>
              <a:t>	</a:t>
            </a:r>
            <a:r>
              <a:rPr lang="en-US" sz="3600" dirty="0" err="1">
                <a:solidFill>
                  <a:srgbClr val="FF0000"/>
                </a:solidFill>
              </a:rPr>
              <a:t>document.write</a:t>
            </a:r>
            <a:r>
              <a:rPr lang="en-US" sz="3600" dirty="0">
                <a:solidFill>
                  <a:srgbClr val="FF0000"/>
                </a:solidFill>
              </a:rPr>
              <a:t> (</a:t>
            </a:r>
            <a:r>
              <a:rPr lang="en-US" sz="3600" dirty="0">
                <a:solidFill>
                  <a:srgbClr val="FF66FF"/>
                </a:solidFill>
              </a:rPr>
              <a:t> </a:t>
            </a:r>
            <a:r>
              <a:rPr lang="en-US" sz="3600" dirty="0"/>
              <a:t>x </a:t>
            </a:r>
            <a:r>
              <a:rPr lang="en-US" sz="3600" dirty="0">
                <a:solidFill>
                  <a:srgbClr val="FF0000"/>
                </a:solidFill>
              </a:rPr>
              <a:t>) ;</a:t>
            </a:r>
          </a:p>
          <a:p>
            <a:pPr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US" sz="3600" dirty="0">
                <a:solidFill>
                  <a:srgbClr val="FF0000"/>
                </a:solidFill>
              </a:rPr>
              <a:t>=============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kern="0" dirty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kern="0" dirty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6000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document.write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162800" y="2133600"/>
            <a:ext cx="1981200" cy="426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How many iterations would this ‘for’ loop run for?</a:t>
            </a:r>
          </a:p>
        </p:txBody>
      </p:sp>
    </p:spTree>
    <p:extLst>
      <p:ext uri="{BB962C8B-B14F-4D97-AF65-F5344CB8AC3E}">
        <p14:creationId xmlns:p14="http://schemas.microsoft.com/office/powerpoint/2010/main" val="1610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212725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while loops (same as C++) </a:t>
            </a:r>
            <a:endParaRPr lang="en-US" sz="4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92500" lnSpcReduction="1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564" y="1261477"/>
            <a:ext cx="86106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break </a:t>
            </a:r>
            <a:r>
              <a:rPr lang="en-US" dirty="0"/>
              <a:t>and </a:t>
            </a:r>
            <a:r>
              <a:rPr lang="en-US" i="1" dirty="0"/>
              <a:t>continue</a:t>
            </a:r>
            <a:r>
              <a:rPr lang="en-US" dirty="0"/>
              <a:t> keywords also behave as in C++/Java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582" y="302083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68140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4DE1-CDB3-42E6-A1DA-B108BA3C0C44}" type="slidenum">
              <a:rPr lang="en-US"/>
              <a:pPr/>
              <a:t>26</a:t>
            </a:fld>
            <a:endParaRPr 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Arrays in JavaScript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JavaScript, arrays are implemented in the form of the </a:t>
            </a:r>
            <a:r>
              <a:rPr lang="en-US" dirty="0">
                <a:solidFill>
                  <a:srgbClr val="00FF00"/>
                </a:solidFill>
              </a:rPr>
              <a:t>‘Array’ object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/>
              <a:t>The key property of the ‘Array’ object is ‘</a:t>
            </a:r>
            <a:r>
              <a:rPr lang="en-US" dirty="0">
                <a:solidFill>
                  <a:schemeClr val="tx2"/>
                </a:solidFill>
              </a:rPr>
              <a:t>length</a:t>
            </a:r>
            <a:r>
              <a:rPr lang="en-US" dirty="0"/>
              <a:t>’, </a:t>
            </a:r>
            <a:r>
              <a:rPr lang="en-US" dirty="0" err="1"/>
              <a:t>i.e</a:t>
            </a:r>
            <a:r>
              <a:rPr lang="en-US" dirty="0"/>
              <a:t> the number of elements in an array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/>
              <a:t>Two of the key ‘Array’ </a:t>
            </a:r>
            <a:r>
              <a:rPr lang="en-US" dirty="0">
                <a:solidFill>
                  <a:srgbClr val="00FF00"/>
                </a:solidFill>
              </a:rPr>
              <a:t>methods</a:t>
            </a:r>
            <a:r>
              <a:rPr lang="en-US" dirty="0"/>
              <a:t> are: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/>
              <a:t>( 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( 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Elements</a:t>
            </a:r>
            <a:r>
              <a:rPr lang="en-US" dirty="0"/>
              <a:t> of an array </a:t>
            </a:r>
            <a:r>
              <a:rPr lang="en-US" dirty="0">
                <a:solidFill>
                  <a:schemeClr val="tx2"/>
                </a:solidFill>
              </a:rPr>
              <a:t>can be of any type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741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</a:t>
            </a:r>
            <a:r>
              <a:rPr lang="en-US" sz="2400" dirty="0"/>
              <a:t>continue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788477"/>
            <a:ext cx="7391400" cy="4231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254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List in JS Loop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7638"/>
            <a:ext cx="7696200" cy="4754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90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array can store different 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02435"/>
            <a:ext cx="8000999" cy="4606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54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53D-67BA-42BC-937A-EB75B204C0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2844" y="1539236"/>
            <a:ext cx="2209800" cy="1828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HTML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0" y="1541414"/>
            <a:ext cx="2209800" cy="18288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CSS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89915" y="1534890"/>
            <a:ext cx="2209800" cy="1828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JavaScript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" y="3566164"/>
            <a:ext cx="1981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markup language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99011" y="3905797"/>
            <a:ext cx="16002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content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70219" y="3566164"/>
            <a:ext cx="2362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style sheet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language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0622" y="3910153"/>
            <a:ext cx="2438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>
                <a:solidFill>
                  <a:srgbClr val="00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</a:t>
            </a:r>
            <a:endParaRPr kumimoji="0" lang="en-US" sz="2600" b="1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41871" y="3566164"/>
            <a:ext cx="2514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rgbClr val="FF0000"/>
                </a:solidFill>
                <a:latin typeface="Calibri" pitchFamily="34" charset="0"/>
              </a:rPr>
              <a:t>programming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language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274526" y="3910153"/>
            <a:ext cx="2438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A77E-F6B9-4BBA-8F5D-E05001289C34}" type="slidenum">
              <a:rPr lang="en-US"/>
              <a:pPr/>
              <a:t>30</a:t>
            </a:fld>
            <a:endParaRPr lang="en-US"/>
          </a:p>
        </p:txBody>
      </p:sp>
      <p:sp>
        <p:nvSpPr>
          <p:cNvPr id="535554" name="Rectangle 2"/>
          <p:cNvSpPr>
            <a:spLocks noChangeArrowheads="1"/>
          </p:cNvSpPr>
          <p:nvPr/>
        </p:nvSpPr>
        <p:spPr bwMode="auto">
          <a:xfrm>
            <a:off x="457200" y="152400"/>
            <a:ext cx="8686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student </a:t>
            </a:r>
            <a:r>
              <a:rPr lang="en-US" sz="3200" dirty="0">
                <a:solidFill>
                  <a:srgbClr val="FF0000"/>
                </a:solidFill>
              </a:rPr>
              <a:t>= new Array(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4 </a:t>
            </a:r>
            <a:r>
              <a:rPr lang="en-US" sz="3200" dirty="0">
                <a:solidFill>
                  <a:srgbClr val="FF0000"/>
                </a:solidFill>
              </a:rPr>
              <a:t>)  ;   //</a:t>
            </a:r>
            <a:r>
              <a:rPr lang="en-US" sz="3200" dirty="0">
                <a:solidFill>
                  <a:schemeClr val="folHlink"/>
                </a:solidFill>
              </a:rPr>
              <a:t>array declaration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student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 0 </a:t>
            </a:r>
            <a:r>
              <a:rPr lang="en-US" sz="3200" dirty="0">
                <a:solidFill>
                  <a:srgbClr val="FF0000"/>
                </a:solidFill>
              </a:rPr>
              <a:t>] = “</a:t>
            </a:r>
            <a:r>
              <a:rPr lang="en-US" sz="3200" dirty="0" err="1">
                <a:solidFill>
                  <a:schemeClr val="tx1"/>
                </a:solidFill>
              </a:rPr>
              <a:t>Waseem</a:t>
            </a:r>
            <a:r>
              <a:rPr lang="en-US" sz="3200" dirty="0">
                <a:solidFill>
                  <a:srgbClr val="FF0000"/>
                </a:solidFill>
              </a:rPr>
              <a:t>” ;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student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 1 </a:t>
            </a:r>
            <a:r>
              <a:rPr lang="en-US" sz="3200" dirty="0">
                <a:solidFill>
                  <a:srgbClr val="FF0000"/>
                </a:solidFill>
              </a:rPr>
              <a:t>] = “</a:t>
            </a:r>
            <a:r>
              <a:rPr lang="en-US" sz="3200" dirty="0" err="1">
                <a:solidFill>
                  <a:schemeClr val="tx1"/>
                </a:solidFill>
              </a:rPr>
              <a:t>Waqar</a:t>
            </a:r>
            <a:r>
              <a:rPr lang="en-US" sz="3200" dirty="0">
                <a:solidFill>
                  <a:srgbClr val="FF0000"/>
                </a:solidFill>
              </a:rPr>
              <a:t>” ;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student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 2 </a:t>
            </a:r>
            <a:r>
              <a:rPr lang="en-US" sz="3200" dirty="0">
                <a:solidFill>
                  <a:srgbClr val="FF0000"/>
                </a:solidFill>
              </a:rPr>
              <a:t>] = “</a:t>
            </a:r>
            <a:r>
              <a:rPr lang="en-US" sz="3200" dirty="0" err="1">
                <a:solidFill>
                  <a:schemeClr val="tx1"/>
                </a:solidFill>
              </a:rPr>
              <a:t>Saqlain</a:t>
            </a:r>
            <a:r>
              <a:rPr lang="en-US" sz="3200" dirty="0">
                <a:solidFill>
                  <a:srgbClr val="FF0000"/>
                </a:solidFill>
              </a:rPr>
              <a:t>” ;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tx1"/>
                </a:solidFill>
              </a:rPr>
              <a:t>student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 3 </a:t>
            </a:r>
            <a:r>
              <a:rPr lang="en-US" sz="3200" dirty="0">
                <a:solidFill>
                  <a:srgbClr val="FF0000"/>
                </a:solidFill>
              </a:rPr>
              <a:t>] = “</a:t>
            </a:r>
            <a:r>
              <a:rPr lang="en-US" sz="3200" dirty="0" err="1">
                <a:solidFill>
                  <a:schemeClr val="tx1"/>
                </a:solidFill>
              </a:rPr>
              <a:t>Daanish</a:t>
            </a:r>
            <a:r>
              <a:rPr lang="en-US" sz="3200" dirty="0">
                <a:solidFill>
                  <a:srgbClr val="FF0000"/>
                </a:solidFill>
              </a:rPr>
              <a:t>” ;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rgbClr val="FF66FF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for ( </a:t>
            </a:r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0 </a:t>
            </a:r>
            <a:r>
              <a:rPr lang="en-US" sz="3200" dirty="0">
                <a:solidFill>
                  <a:srgbClr val="FF0000"/>
                </a:solidFill>
              </a:rPr>
              <a:t>;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&lt;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4 </a:t>
            </a:r>
            <a:r>
              <a:rPr lang="en-US" sz="3200" dirty="0">
                <a:solidFill>
                  <a:srgbClr val="FF0000"/>
                </a:solidFill>
              </a:rPr>
              <a:t>;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>
                <a:solidFill>
                  <a:srgbClr val="FF66F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1 </a:t>
            </a:r>
            <a:r>
              <a:rPr lang="en-US" sz="3200" dirty="0">
                <a:solidFill>
                  <a:srgbClr val="FF0000"/>
                </a:solidFill>
              </a:rPr>
              <a:t>) {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err="1">
                <a:solidFill>
                  <a:srgbClr val="FF0000"/>
                </a:solidFill>
              </a:rPr>
              <a:t>document.write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>
                <a:solidFill>
                  <a:schemeClr val="tx1"/>
                </a:solidFill>
              </a:rPr>
              <a:t> student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en-US" sz="3200" dirty="0">
                <a:solidFill>
                  <a:schemeClr val="tx1"/>
                </a:solidFill>
              </a:rPr>
              <a:t> x </a:t>
            </a:r>
            <a:r>
              <a:rPr lang="en-US" sz="3200" dirty="0">
                <a:solidFill>
                  <a:srgbClr val="FF0000"/>
                </a:solidFill>
              </a:rPr>
              <a:t>] ) ;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Note: </a:t>
            </a:r>
            <a:r>
              <a:rPr lang="en-US" sz="2400" dirty="0"/>
              <a:t>we have </a:t>
            </a:r>
            <a:r>
              <a:rPr lang="en-US" sz="2400" dirty="0" err="1"/>
              <a:t>foreach</a:t>
            </a:r>
            <a:r>
              <a:rPr lang="en-US" sz="2400" dirty="0"/>
              <a:t> loop for array </a:t>
            </a:r>
          </a:p>
        </p:txBody>
      </p:sp>
      <p:sp>
        <p:nvSpPr>
          <p:cNvPr id="535555" name="AutoShape 3"/>
          <p:cNvSpPr>
            <a:spLocks noChangeArrowheads="1"/>
          </p:cNvSpPr>
          <p:nvPr/>
        </p:nvSpPr>
        <p:spPr bwMode="auto">
          <a:xfrm>
            <a:off x="5791200" y="1447800"/>
            <a:ext cx="3124200" cy="2743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3200" dirty="0">
                <a:solidFill>
                  <a:schemeClr val="tx2"/>
                </a:solidFill>
              </a:rPr>
              <a:t>Can you see the advantage of using arrays along with the ‘for’ loop?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94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JS Array’s Built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59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030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User Define Function in JS</a:t>
            </a:r>
            <a:endParaRPr lang="en-US" sz="3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56507"/>
            <a:ext cx="7772400" cy="4876800"/>
          </a:xfrm>
        </p:spPr>
        <p:txBody>
          <a:bodyPr/>
          <a:lstStyle/>
          <a:p>
            <a:endParaRPr lang="en-US" sz="3900" dirty="0">
              <a:solidFill>
                <a:srgbClr val="009900"/>
              </a:solidFill>
              <a:latin typeface="+mj-lt"/>
              <a:ea typeface="+mj-ea"/>
              <a:cs typeface="+mj-cs"/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3EA5-0CD8-4803-A209-547176FC4D8C}" type="slidenum">
              <a:rPr lang="en-US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620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34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517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User define function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486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542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73151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5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 with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34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6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</a:rPr>
              <a:t>What is JavaScript?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9C5CE44-D658-0883-05D4-8F5A69041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0" y="990599"/>
            <a:ext cx="7605419" cy="5305425"/>
          </a:xfr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0349-5CCA-4C60-BB2A-C87CF08816D6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82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067800" cy="1143000"/>
          </a:xfrm>
        </p:spPr>
        <p:txBody>
          <a:bodyPr/>
          <a:lstStyle/>
          <a:p>
            <a:r>
              <a:rPr lang="en-US" sz="4000" b="1" kern="1200" dirty="0">
                <a:solidFill>
                  <a:schemeClr val="accent5">
                    <a:lumMod val="75000"/>
                  </a:schemeClr>
                </a:solidFill>
              </a:rPr>
              <a:t>Advantages of Client-Side Scripting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Reduced </a:t>
            </a:r>
            <a:r>
              <a:rPr lang="en-US" dirty="0">
                <a:solidFill>
                  <a:srgbClr val="009900"/>
                </a:solidFill>
              </a:rPr>
              <a:t>server load </a:t>
            </a:r>
            <a:r>
              <a:rPr lang="en-US" dirty="0"/>
              <a:t>as it does not have to send messages to the user’s browser about missing or incorrect data</a:t>
            </a:r>
          </a:p>
          <a:p>
            <a:endParaRPr lang="en-US" dirty="0"/>
          </a:p>
          <a:p>
            <a:r>
              <a:rPr lang="en-US" dirty="0"/>
              <a:t>Reduced </a:t>
            </a:r>
            <a:r>
              <a:rPr lang="en-US" dirty="0">
                <a:solidFill>
                  <a:srgbClr val="FF0000"/>
                </a:solidFill>
              </a:rPr>
              <a:t>network traffic </a:t>
            </a:r>
            <a:r>
              <a:rPr lang="en-US" dirty="0"/>
              <a:t>as the form’s data is sent only once instead of many </a:t>
            </a:r>
            <a:r>
              <a:rPr lang="en-US" dirty="0" err="1"/>
              <a:t>to’s</a:t>
            </a:r>
            <a:r>
              <a:rPr lang="en-US" dirty="0"/>
              <a:t> and </a:t>
            </a:r>
            <a:r>
              <a:rPr lang="en-US" dirty="0" err="1"/>
              <a:t>fro’s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JavaScript provides various interfaces to developers for creating </a:t>
            </a:r>
            <a:r>
              <a:rPr lang="en-US" dirty="0">
                <a:solidFill>
                  <a:srgbClr val="FF0000"/>
                </a:solidFill>
              </a:rPr>
              <a:t>catchy webpages</a:t>
            </a:r>
            <a:r>
              <a:rPr lang="en-US" dirty="0"/>
              <a:t>. Drag and drop components or sliders may give a rich interface to the webpages. This leads to improved user-interactivity on the webpage.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235D-054D-4208-91E1-A8698695EBA0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067800" cy="1143000"/>
          </a:xfrm>
        </p:spPr>
        <p:txBody>
          <a:bodyPr/>
          <a:lstStyle/>
          <a:p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</a:rPr>
              <a:t>Disadvantages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/>
          <a:lstStyle/>
          <a:p>
            <a:r>
              <a:rPr lang="en-US" dirty="0"/>
              <a:t>Client-side scripts </a:t>
            </a:r>
            <a:r>
              <a:rPr lang="en-US" dirty="0">
                <a:solidFill>
                  <a:srgbClr val="FF0000"/>
                </a:solidFill>
              </a:rPr>
              <a:t>do not work with all </a:t>
            </a:r>
            <a:r>
              <a:rPr lang="en-US" dirty="0"/>
              <a:t>browsers</a:t>
            </a:r>
          </a:p>
          <a:p>
            <a:endParaRPr lang="en-US" dirty="0"/>
          </a:p>
          <a:p>
            <a:r>
              <a:rPr lang="en-US" dirty="0"/>
              <a:t>Some user intentionally turn </a:t>
            </a:r>
            <a:r>
              <a:rPr lang="en-US" dirty="0">
                <a:solidFill>
                  <a:srgbClr val="009900"/>
                </a:solidFill>
              </a:rPr>
              <a:t>scripting off or disabled </a:t>
            </a:r>
            <a:r>
              <a:rPr lang="en-US" dirty="0"/>
              <a:t>on their browsers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>
                <a:solidFill>
                  <a:schemeClr val="tx2"/>
                </a:solidFill>
              </a:rPr>
              <a:t>increases the complexity</a:t>
            </a:r>
            <a:r>
              <a:rPr lang="en-US" dirty="0"/>
              <a:t> of the Web page, as it now has to </a:t>
            </a:r>
            <a:r>
              <a:rPr lang="en-US" dirty="0">
                <a:solidFill>
                  <a:srgbClr val="FF0000"/>
                </a:solidFill>
              </a:rPr>
              <a:t>support both situations</a:t>
            </a:r>
            <a:r>
              <a:rPr lang="en-US" dirty="0"/>
              <a:t>:  browsers with scripting capability, and those not having that capability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C506-EBA4-4B8B-8728-21B14C829A18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en-US" sz="3400" b="1" kern="1200" dirty="0">
                <a:solidFill>
                  <a:schemeClr val="accent5">
                    <a:lumMod val="75000"/>
                  </a:schemeClr>
                </a:solidFill>
              </a:rPr>
              <a:t>Some of the things that JavaScript </a:t>
            </a:r>
            <a:r>
              <a:rPr lang="en-US" sz="3700" u="sng" dirty="0">
                <a:solidFill>
                  <a:srgbClr val="00B050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400" b="1" kern="1200" dirty="0">
                <a:solidFill>
                  <a:schemeClr val="accent5">
                    <a:lumMod val="75000"/>
                  </a:schemeClr>
                </a:solidFill>
              </a:rPr>
              <a:t>do!</a:t>
            </a:r>
          </a:p>
        </p:txBody>
      </p:sp>
      <p:sp>
        <p:nvSpPr>
          <p:cNvPr id="358403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759822"/>
            <a:ext cx="9144000" cy="5715000"/>
          </a:xfrm>
        </p:spPr>
        <p:txBody>
          <a:bodyPr/>
          <a:lstStyle/>
          <a:p>
            <a:pPr marL="609600" indent="-609600">
              <a:spcAft>
                <a:spcPct val="60000"/>
              </a:spcAft>
              <a:buFontTx/>
              <a:buAutoNum type="arabicPeriod"/>
            </a:pPr>
            <a:r>
              <a:rPr lang="en-US" dirty="0"/>
              <a:t>Control the </a:t>
            </a:r>
            <a:r>
              <a:rPr lang="en-US" dirty="0">
                <a:solidFill>
                  <a:srgbClr val="FF0000"/>
                </a:solidFill>
              </a:rPr>
              <a:t>appearance of the browser.</a:t>
            </a:r>
          </a:p>
          <a:p>
            <a:pPr marL="609600" indent="-609600">
              <a:spcAft>
                <a:spcPct val="60000"/>
              </a:spcAft>
              <a:buFontTx/>
              <a:buAutoNum type="arabicPeriod"/>
            </a:pPr>
            <a:r>
              <a:rPr lang="en-US" dirty="0"/>
              <a:t>Control the </a:t>
            </a:r>
            <a:r>
              <a:rPr lang="en-US" dirty="0">
                <a:solidFill>
                  <a:schemeClr val="tx2"/>
                </a:solidFill>
              </a:rPr>
              <a:t>content and appearance of the document</a:t>
            </a:r>
            <a:r>
              <a:rPr lang="en-US" dirty="0"/>
              <a:t> displayed in the browser</a:t>
            </a:r>
          </a:p>
          <a:p>
            <a:pPr marL="609600" indent="-609600">
              <a:spcAft>
                <a:spcPct val="60000"/>
              </a:spcAft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Interact</a:t>
            </a:r>
            <a:r>
              <a:rPr lang="en-US" dirty="0"/>
              <a:t> with the user through </a:t>
            </a:r>
            <a:r>
              <a:rPr lang="en-US" dirty="0">
                <a:solidFill>
                  <a:srgbClr val="FF0000"/>
                </a:solidFill>
              </a:rPr>
              <a:t>event handlers</a:t>
            </a:r>
          </a:p>
          <a:p>
            <a:pPr marL="609600" indent="-609600">
              <a:spcAft>
                <a:spcPct val="60000"/>
              </a:spcAft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calculations</a:t>
            </a:r>
            <a:r>
              <a:rPr lang="en-US" dirty="0"/>
              <a:t>, including floating-point ones</a:t>
            </a:r>
          </a:p>
          <a:p>
            <a:pPr marL="609600" indent="-609600">
              <a:spcAft>
                <a:spcPct val="60000"/>
              </a:spcAft>
              <a:buFontTx/>
              <a:buAutoNum type="arabicPeriod"/>
            </a:pPr>
            <a:r>
              <a:rPr lang="en-US" dirty="0"/>
              <a:t>Store &amp; modify a limited amount of data about the user in the form of client-side “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B57C-F8AD-4ABC-8E90-F174F48263FF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</a:rPr>
              <a:t>Case Sensitivity</a:t>
            </a:r>
          </a:p>
        </p:txBody>
      </p:sp>
      <p:sp>
        <p:nvSpPr>
          <p:cNvPr id="356355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HTML</a:t>
            </a:r>
            <a:r>
              <a:rPr lang="en-US" sz="2400" dirty="0"/>
              <a:t> is </a:t>
            </a:r>
            <a:r>
              <a:rPr lang="en-US" sz="2400" i="1" dirty="0">
                <a:solidFill>
                  <a:srgbClr val="009900"/>
                </a:solidFill>
              </a:rPr>
              <a:t>not</a:t>
            </a:r>
            <a:r>
              <a:rPr lang="en-US" sz="2400" i="1" dirty="0"/>
              <a:t> </a:t>
            </a:r>
            <a:r>
              <a:rPr lang="en-US" sz="2400" dirty="0"/>
              <a:t>case sensitive.  The following mean the same to the browser: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&lt;HTML&gt;		-- &lt;html&gt;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&lt;Html&gt;		-- &lt;</a:t>
            </a:r>
            <a:r>
              <a:rPr lang="en-US" sz="2400" dirty="0" err="1"/>
              <a:t>htMl</a:t>
            </a:r>
            <a:r>
              <a:rPr lang="en-US" sz="24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JavaScript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9900"/>
                </a:solidFill>
              </a:rPr>
              <a:t>is</a:t>
            </a:r>
            <a:r>
              <a:rPr lang="en-US" sz="2400" dirty="0"/>
              <a:t> case sensitive.  Only the first of the following will result in the desired function – the rest will generate an error or some other undesirable event: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onMouseClick</a:t>
            </a:r>
            <a:r>
              <a:rPr lang="en-US" sz="2400" dirty="0"/>
              <a:t>	-- </a:t>
            </a:r>
            <a:r>
              <a:rPr lang="en-US" sz="2400" dirty="0" err="1"/>
              <a:t>OnMouseClick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onmouseclick</a:t>
            </a:r>
            <a:r>
              <a:rPr lang="en-US" sz="2400" dirty="0"/>
              <a:t>	-- ONMOUSECLICK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342-17D2-4E56-9C5D-F736EAC42709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49036" y="4454796"/>
            <a:ext cx="3847738" cy="61758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alert(“hello world”);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82055" y="5256715"/>
            <a:ext cx="5981700" cy="64770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Alert(“hello world”);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6570617" y="5256719"/>
            <a:ext cx="685801" cy="6095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16200000" flipH="1">
            <a:off x="6618021" y="5289373"/>
            <a:ext cx="633548" cy="59653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16200000" flipH="1">
            <a:off x="6617426" y="4763589"/>
            <a:ext cx="228600" cy="2286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6819900" y="4419600"/>
            <a:ext cx="685800" cy="533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842-CF35-4351-8DAB-B50949FB4691}" type="slidenum">
              <a:rPr lang="en-US"/>
              <a:pPr/>
              <a:t>9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kern="1200" dirty="0">
                <a:solidFill>
                  <a:schemeClr val="accent5">
                    <a:lumMod val="75000"/>
                  </a:schemeClr>
                </a:solidFill>
              </a:rPr>
              <a:t>Variables in JS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9159"/>
            <a:ext cx="9144000" cy="5715000"/>
          </a:xfrm>
        </p:spPr>
        <p:txBody>
          <a:bodyPr>
            <a:normAutofit/>
          </a:bodyPr>
          <a:lstStyle/>
          <a:p>
            <a:r>
              <a:rPr lang="en-US" sz="2400" dirty="0"/>
              <a:t>variables are usually declared with the </a:t>
            </a:r>
            <a:r>
              <a:rPr lang="en-US" sz="3600" b="1" dirty="0"/>
              <a:t>var</a:t>
            </a:r>
            <a:r>
              <a:rPr lang="en-US" sz="2400" dirty="0"/>
              <a:t> keyword </a:t>
            </a:r>
          </a:p>
          <a:p>
            <a:pPr marL="0" indent="0">
              <a:buNone/>
            </a:pPr>
            <a:r>
              <a:rPr lang="en-US" sz="2400" dirty="0"/>
              <a:t>     (case sensitive) </a:t>
            </a:r>
            <a:endParaRPr lang="en-US" dirty="0"/>
          </a:p>
          <a:p>
            <a:pPr>
              <a:spcAft>
                <a:spcPct val="90000"/>
              </a:spcAft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5D13C-2785-3CAE-4E8F-307F970AB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133600"/>
            <a:ext cx="8915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138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</TotalTime>
  <Words>1139</Words>
  <Application>Microsoft Office PowerPoint</Application>
  <PresentationFormat>On-screen Show (4:3)</PresentationFormat>
  <Paragraphs>203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inter-bold</vt:lpstr>
      <vt:lpstr>inter-regular</vt:lpstr>
      <vt:lpstr>Tahoma</vt:lpstr>
      <vt:lpstr>Wingdings</vt:lpstr>
      <vt:lpstr>Office Theme</vt:lpstr>
      <vt:lpstr>Web Engineering</vt:lpstr>
      <vt:lpstr>What is JavaScript?</vt:lpstr>
      <vt:lpstr>PowerPoint Presentation</vt:lpstr>
      <vt:lpstr>What is JavaScript?</vt:lpstr>
      <vt:lpstr>Advantages of Client-Side Scripting</vt:lpstr>
      <vt:lpstr>Disadvantages</vt:lpstr>
      <vt:lpstr>Some of the things that JavaScript can do!</vt:lpstr>
      <vt:lpstr>Case Sensitivity</vt:lpstr>
      <vt:lpstr>Variables in JS</vt:lpstr>
      <vt:lpstr>Variables in JS</vt:lpstr>
      <vt:lpstr>Variables in JS</vt:lpstr>
      <vt:lpstr>Variables in JS</vt:lpstr>
      <vt:lpstr>Variables in JS</vt:lpstr>
      <vt:lpstr>JavaScript Operators</vt:lpstr>
      <vt:lpstr>Comments in JS</vt:lpstr>
      <vt:lpstr>JavaScript Operators</vt:lpstr>
      <vt:lpstr>JavaScript Operators</vt:lpstr>
      <vt:lpstr>Rules of Naming variable- Identifiers</vt:lpstr>
      <vt:lpstr>JavaScript Operators</vt:lpstr>
      <vt:lpstr>A few more methods associated with the “window” object</vt:lpstr>
      <vt:lpstr>Popup Boxes</vt:lpstr>
      <vt:lpstr>Example</vt:lpstr>
      <vt:lpstr>Calculating Grade in JS</vt:lpstr>
      <vt:lpstr>for: Example </vt:lpstr>
      <vt:lpstr>PowerPoint Presentation</vt:lpstr>
      <vt:lpstr>Arrays in JavaScript</vt:lpstr>
      <vt:lpstr>Array (continue)</vt:lpstr>
      <vt:lpstr>Use of List in JS Loop</vt:lpstr>
      <vt:lpstr>JS array can store different types of data</vt:lpstr>
      <vt:lpstr>PowerPoint Presentation</vt:lpstr>
      <vt:lpstr>JS Array’s Built in Functions</vt:lpstr>
      <vt:lpstr>User Define Function in JS</vt:lpstr>
      <vt:lpstr>Function Implementation </vt:lpstr>
      <vt:lpstr>User define function with parameters</vt:lpstr>
      <vt:lpstr>PowerPoint Presentation</vt:lpstr>
      <vt:lpstr>Function with return values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kirmat</dc:creator>
  <cp:lastModifiedBy>Muhammad Arham Tariq</cp:lastModifiedBy>
  <cp:revision>97</cp:revision>
  <dcterms:created xsi:type="dcterms:W3CDTF">2012-10-18T15:53:58Z</dcterms:created>
  <dcterms:modified xsi:type="dcterms:W3CDTF">2022-11-10T09:09:09Z</dcterms:modified>
</cp:coreProperties>
</file>