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DF8BAE-C316-8887-3C04-B9C1EAEDBBA3}" v="200" dt="2021-11-03T19:58:00.139"/>
    <p1510:client id="{419C4428-C51A-0B51-24FD-2DB220BC875C}" v="25" dt="2021-11-03T20:07:22.227"/>
    <p1510:client id="{49052F55-F5CC-406D-942D-4F2DA3F4997F}" v="206" dt="2021-11-03T05:49:23.008"/>
    <p1510:client id="{9F71A499-9BE0-BDFD-0A6B-F66B15630E97}" v="28" dt="2021-11-10T04:57:45.4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6112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31232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4514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40798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22798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143817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11/9/2021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78549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11/9/2021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90458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11/9/2021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01051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2332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7879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11/9/2021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444435"/>
      </p:ext>
    </p:extLst>
  </p:cSld>
  <p:clrMap bg1="dk1" tx1="lt1" bg2="dk2" tx2="lt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creativecommons.org/licenses/by/3.0/"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creativity103.com/collections/Technology/slides/electronic_blue.html" TargetMode="Externa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8" name="Rectangle 30">
            <a:extLst>
              <a:ext uri="{FF2B5EF4-FFF2-40B4-BE49-F238E27FC236}">
                <a16:creationId xmlns:a16="http://schemas.microsoft.com/office/drawing/2014/main" id="{4DA9E8CC-6C73-43E6-AF09-B4B1083BC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32">
            <a:extLst>
              <a:ext uri="{FF2B5EF4-FFF2-40B4-BE49-F238E27FC236}">
                <a16:creationId xmlns:a16="http://schemas.microsoft.com/office/drawing/2014/main" id="{C6DFF5FD-BEF9-4B06-B7C2-58C5CFC92B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2" name="Picture 34">
            <a:extLst>
              <a:ext uri="{FF2B5EF4-FFF2-40B4-BE49-F238E27FC236}">
                <a16:creationId xmlns:a16="http://schemas.microsoft.com/office/drawing/2014/main" id="{C9A18D1D-88E7-41EF-892F-C99BDEEE5E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4" name="Rectangle 36">
            <a:extLst>
              <a:ext uri="{FF2B5EF4-FFF2-40B4-BE49-F238E27FC236}">
                <a16:creationId xmlns:a16="http://schemas.microsoft.com/office/drawing/2014/main" id="{113E1A2F-E5D7-4888-BA8C-1CDDC7CE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25649A-4F9D-4D90-8F0A-433D7A1F6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974254" y="5166421"/>
            <a:ext cx="8445357" cy="883524"/>
          </a:xfrm>
        </p:spPr>
        <p:txBody>
          <a:bodyPr>
            <a:normAutofit fontScale="90000"/>
          </a:bodyPr>
          <a:lstStyle/>
          <a:p>
            <a:r>
              <a:rPr lang="en-US" sz="4800" dirty="0">
                <a:cs typeface="Calibri Light"/>
              </a:rPr>
              <a:t>Measuring Instruments and Measurements in Electronics</a:t>
            </a:r>
            <a:endParaRPr lang="en-US" sz="4800" dirty="0"/>
          </a:p>
        </p:txBody>
      </p:sp>
      <p:sp>
        <p:nvSpPr>
          <p:cNvPr id="3" name="Subtitle 2"/>
          <p:cNvSpPr>
            <a:spLocks noGrp="1"/>
          </p:cNvSpPr>
          <p:nvPr>
            <p:ph type="subTitle" idx="1"/>
          </p:nvPr>
        </p:nvSpPr>
        <p:spPr>
          <a:xfrm>
            <a:off x="2133536" y="4752007"/>
            <a:ext cx="8286075" cy="414413"/>
          </a:xfrm>
        </p:spPr>
        <p:txBody>
          <a:bodyPr vert="horz" lIns="91440" tIns="45720" rIns="91440" bIns="45720" rtlCol="0">
            <a:normAutofit/>
          </a:bodyPr>
          <a:lstStyle/>
          <a:p>
            <a:r>
              <a:rPr lang="en-US">
                <a:cs typeface="Calibri"/>
              </a:rPr>
              <a:t>From Electronics Point of View</a:t>
            </a:r>
            <a:endParaRPr lang="en-US"/>
          </a:p>
        </p:txBody>
      </p:sp>
      <p:sp>
        <p:nvSpPr>
          <p:cNvPr id="41" name="Rectangle 40">
            <a:extLst>
              <a:ext uri="{FF2B5EF4-FFF2-40B4-BE49-F238E27FC236}">
                <a16:creationId xmlns:a16="http://schemas.microsoft.com/office/drawing/2014/main" id="{B6F31202-25B1-43E6-94C1-CDCAFFE33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5" descr="A picture containing electronics, circuit&#10;&#10;Description automatically generated">
            <a:extLst>
              <a:ext uri="{FF2B5EF4-FFF2-40B4-BE49-F238E27FC236}">
                <a16:creationId xmlns:a16="http://schemas.microsoft.com/office/drawing/2014/main" id="{D1E8C831-36AA-42C5-8C67-0E1E271C8EF8}"/>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t="22372" r="-1" b="19236"/>
          <a:stretch/>
        </p:blipFill>
        <p:spPr>
          <a:xfrm>
            <a:off x="1005401" y="-1"/>
            <a:ext cx="10380133" cy="4030679"/>
          </a:xfrm>
          <a:prstGeom prst="rect">
            <a:avLst/>
          </a:prstGeom>
          <a:ln>
            <a:solidFill>
              <a:schemeClr val="accent6"/>
            </a:solidFill>
          </a:ln>
        </p:spPr>
      </p:pic>
      <p:sp>
        <p:nvSpPr>
          <p:cNvPr id="43" name="Rectangle 42">
            <a:extLst>
              <a:ext uri="{FF2B5EF4-FFF2-40B4-BE49-F238E27FC236}">
                <a16:creationId xmlns:a16="http://schemas.microsoft.com/office/drawing/2014/main" id="{588507C5-B772-411D-B50E-0C075AD25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9F68B81-7A27-45DF-AAE3-A5C8B56E5EBA}"/>
              </a:ext>
            </a:extLst>
          </p:cNvPr>
          <p:cNvSpPr txBox="1"/>
          <p:nvPr/>
        </p:nvSpPr>
        <p:spPr>
          <a:xfrm>
            <a:off x="8948649" y="3830623"/>
            <a:ext cx="2436885" cy="200055"/>
          </a:xfrm>
          <a:prstGeom prst="rect">
            <a:avLst/>
          </a:prstGeom>
          <a:solidFill>
            <a:srgbClr val="000000"/>
          </a:solidFill>
        </p:spPr>
        <p:txBody>
          <a:bodyPr wrap="none" lIns="91440" tIns="45720" rIns="91440" bIns="45720" anchor="t">
            <a:spAutoFit/>
          </a:bodyPr>
          <a:lstStyle/>
          <a:p>
            <a:pPr algn="r">
              <a:spcAft>
                <a:spcPts val="600"/>
              </a:spcAft>
            </a:pPr>
            <a:r>
              <a:rPr lang="en-US" sz="700">
                <a:solidFill>
                  <a:srgbClr val="FFFFFF"/>
                </a:solidFill>
                <a:hlinkClick r:id="rId6">
                  <a:extLst>
                    <a:ext uri="{A12FA001-AC4F-418D-AE19-62706E023703}">
                      <ahyp:hlinkClr xmlns:ahyp="http://schemas.microsoft.com/office/drawing/2018/hyperlinkcolor" val="tx"/>
                    </a:ext>
                  </a:extLst>
                </a:hlinkClick>
              </a:rPr>
              <a:t>his Photo</a:t>
            </a:r>
            <a:r>
              <a:rPr lang="en-US" sz="700">
                <a:solidFill>
                  <a:srgbClr val="FFFFFF"/>
                </a:solidFill>
              </a:rPr>
              <a:t> by Unknown author is licensed under </a:t>
            </a:r>
            <a:r>
              <a:rPr lang="en-US" sz="700">
                <a:solidFill>
                  <a:srgbClr val="FFFFFF"/>
                </a:solidFill>
                <a:hlinkClick r:id="rId7">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37FA48-4F11-417D-933A-D6F32D77C18D}"/>
              </a:ext>
            </a:extLst>
          </p:cNvPr>
          <p:cNvSpPr>
            <a:spLocks noGrp="1"/>
          </p:cNvSpPr>
          <p:nvPr>
            <p:ph type="title"/>
          </p:nvPr>
        </p:nvSpPr>
        <p:spPr>
          <a:xfrm>
            <a:off x="2611808" y="808056"/>
            <a:ext cx="7958331" cy="1077229"/>
          </a:xfrm>
        </p:spPr>
        <p:txBody>
          <a:bodyPr>
            <a:normAutofit/>
          </a:bodyPr>
          <a:lstStyle/>
          <a:p>
            <a:pPr algn="l"/>
            <a:r>
              <a:rPr lang="en-US">
                <a:solidFill>
                  <a:srgbClr val="FF0000"/>
                </a:solidFill>
                <a:cs typeface="Calibri Light"/>
              </a:rPr>
              <a:t>Basic Circuit Measurements</a:t>
            </a:r>
            <a:endParaRPr lang="en-US">
              <a:solidFill>
                <a:srgbClr val="FF0000"/>
              </a:solidFill>
            </a:endParaRPr>
          </a:p>
        </p:txBody>
      </p:sp>
      <p:sp>
        <p:nvSpPr>
          <p:cNvPr id="3" name="Content Placeholder 2">
            <a:extLst>
              <a:ext uri="{FF2B5EF4-FFF2-40B4-BE49-F238E27FC236}">
                <a16:creationId xmlns:a16="http://schemas.microsoft.com/office/drawing/2014/main" id="{7086821C-7819-4C2F-8A96-3CF827AEB465}"/>
              </a:ext>
            </a:extLst>
          </p:cNvPr>
          <p:cNvSpPr>
            <a:spLocks noGrp="1"/>
          </p:cNvSpPr>
          <p:nvPr>
            <p:ph idx="1"/>
          </p:nvPr>
        </p:nvSpPr>
        <p:spPr>
          <a:xfrm>
            <a:off x="2610579" y="2052116"/>
            <a:ext cx="4359020" cy="3997828"/>
          </a:xfrm>
        </p:spPr>
        <p:txBody>
          <a:bodyPr>
            <a:normAutofit/>
          </a:bodyPr>
          <a:lstStyle/>
          <a:p>
            <a:pPr>
              <a:lnSpc>
                <a:spcPct val="110000"/>
              </a:lnSpc>
              <a:buClr>
                <a:srgbClr val="F1E652"/>
              </a:buClr>
            </a:pPr>
            <a:r>
              <a:rPr lang="en-US" sz="1700">
                <a:ea typeface="+mn-lt"/>
                <a:cs typeface="+mn-lt"/>
              </a:rPr>
              <a:t>In working on electrical or electronic circuits, you will frequently need to measure voltage, current, or resistance using meters safely and correctly.</a:t>
            </a:r>
          </a:p>
          <a:p>
            <a:pPr>
              <a:lnSpc>
                <a:spcPct val="110000"/>
              </a:lnSpc>
              <a:buClr>
                <a:srgbClr val="F1E652"/>
              </a:buClr>
            </a:pPr>
            <a:r>
              <a:rPr lang="en-US" sz="1700">
                <a:ea typeface="+mn-lt"/>
                <a:cs typeface="+mn-lt"/>
              </a:rPr>
              <a:t>The instrument used to measure voltage is a </a:t>
            </a:r>
            <a:r>
              <a:rPr lang="en-US" sz="1700" b="1">
                <a:ea typeface="+mn-lt"/>
                <a:cs typeface="+mn-lt"/>
              </a:rPr>
              <a:t>voltmeter</a:t>
            </a:r>
          </a:p>
          <a:p>
            <a:pPr>
              <a:lnSpc>
                <a:spcPct val="110000"/>
              </a:lnSpc>
              <a:buClr>
                <a:srgbClr val="F1E652"/>
              </a:buClr>
            </a:pPr>
            <a:r>
              <a:rPr lang="en-US" sz="1700">
                <a:ea typeface="+mn-lt"/>
                <a:cs typeface="+mn-lt"/>
              </a:rPr>
              <a:t>The instrument used to measure current is an </a:t>
            </a:r>
            <a:r>
              <a:rPr lang="en-US" sz="1700" b="1">
                <a:ea typeface="+mn-lt"/>
                <a:cs typeface="+mn-lt"/>
              </a:rPr>
              <a:t>ammeter</a:t>
            </a:r>
            <a:r>
              <a:rPr lang="en-US" sz="1700">
                <a:ea typeface="+mn-lt"/>
                <a:cs typeface="+mn-lt"/>
              </a:rPr>
              <a:t>,</a:t>
            </a:r>
          </a:p>
          <a:p>
            <a:pPr>
              <a:lnSpc>
                <a:spcPct val="110000"/>
              </a:lnSpc>
              <a:buClr>
                <a:srgbClr val="F1E652"/>
              </a:buClr>
            </a:pPr>
            <a:r>
              <a:rPr lang="en-US" sz="1700">
                <a:ea typeface="+mn-lt"/>
                <a:cs typeface="+mn-lt"/>
              </a:rPr>
              <a:t>The instrument used to measure resistance is an </a:t>
            </a:r>
            <a:r>
              <a:rPr lang="en-US" sz="1700" b="1">
                <a:ea typeface="+mn-lt"/>
                <a:cs typeface="+mn-lt"/>
              </a:rPr>
              <a:t>ohmmeter</a:t>
            </a:r>
            <a:endParaRPr lang="en-US" sz="1700" b="1"/>
          </a:p>
        </p:txBody>
      </p:sp>
      <p:pic>
        <p:nvPicPr>
          <p:cNvPr id="37" name="Picture 36" descr="Electronics protoboard">
            <a:extLst>
              <a:ext uri="{FF2B5EF4-FFF2-40B4-BE49-F238E27FC236}">
                <a16:creationId xmlns:a16="http://schemas.microsoft.com/office/drawing/2014/main" id="{F213AA6B-F424-4F87-99C2-AD356AEF2271}"/>
              </a:ext>
            </a:extLst>
          </p:cNvPr>
          <p:cNvPicPr>
            <a:picLocks noChangeAspect="1"/>
          </p:cNvPicPr>
          <p:nvPr/>
        </p:nvPicPr>
        <p:blipFill rotWithShape="1">
          <a:blip r:embed="rId2"/>
          <a:srcRect l="7163" r="41943"/>
          <a:stretch/>
        </p:blipFill>
        <p:spPr>
          <a:xfrm>
            <a:off x="7534656" y="2068706"/>
            <a:ext cx="3035484" cy="398123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68896953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37FA48-4F11-417D-933A-D6F32D77C18D}"/>
              </a:ext>
            </a:extLst>
          </p:cNvPr>
          <p:cNvSpPr>
            <a:spLocks noGrp="1"/>
          </p:cNvSpPr>
          <p:nvPr>
            <p:ph type="title"/>
          </p:nvPr>
        </p:nvSpPr>
        <p:spPr>
          <a:xfrm>
            <a:off x="2611808" y="808056"/>
            <a:ext cx="7958331" cy="1077229"/>
          </a:xfrm>
        </p:spPr>
        <p:txBody>
          <a:bodyPr>
            <a:normAutofit/>
          </a:bodyPr>
          <a:lstStyle/>
          <a:p>
            <a:pPr algn="l"/>
            <a:r>
              <a:rPr lang="en-US" b="1">
                <a:solidFill>
                  <a:srgbClr val="FF0000"/>
                </a:solidFill>
                <a:cs typeface="Calibri Light"/>
              </a:rPr>
              <a:t>Measuring Current in a Circuit</a:t>
            </a:r>
          </a:p>
        </p:txBody>
      </p:sp>
      <p:pic>
        <p:nvPicPr>
          <p:cNvPr id="7" name="Picture 7" descr="Diagram, schematic&#10;&#10;Description automatically generated">
            <a:extLst>
              <a:ext uri="{FF2B5EF4-FFF2-40B4-BE49-F238E27FC236}">
                <a16:creationId xmlns:a16="http://schemas.microsoft.com/office/drawing/2014/main" id="{0D5EA5E1-EBD7-44F5-9BD1-EDC5991D52C1}"/>
              </a:ext>
            </a:extLst>
          </p:cNvPr>
          <p:cNvPicPr>
            <a:picLocks noGrp="1" noChangeAspect="1"/>
          </p:cNvPicPr>
          <p:nvPr>
            <p:ph idx="1"/>
          </p:nvPr>
        </p:nvPicPr>
        <p:blipFill>
          <a:blip r:embed="rId2"/>
          <a:stretch>
            <a:fillRect/>
          </a:stretch>
        </p:blipFill>
        <p:spPr>
          <a:xfrm>
            <a:off x="2717376" y="1770421"/>
            <a:ext cx="6960079" cy="2749669"/>
          </a:xfrm>
        </p:spPr>
      </p:pic>
    </p:spTree>
    <p:extLst>
      <p:ext uri="{BB962C8B-B14F-4D97-AF65-F5344CB8AC3E}">
        <p14:creationId xmlns:p14="http://schemas.microsoft.com/office/powerpoint/2010/main" val="245745473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37FA48-4F11-417D-933A-D6F32D77C18D}"/>
              </a:ext>
            </a:extLst>
          </p:cNvPr>
          <p:cNvSpPr>
            <a:spLocks noGrp="1"/>
          </p:cNvSpPr>
          <p:nvPr>
            <p:ph type="title"/>
          </p:nvPr>
        </p:nvSpPr>
        <p:spPr>
          <a:xfrm>
            <a:off x="958412" y="204207"/>
            <a:ext cx="7958331" cy="1077229"/>
          </a:xfrm>
        </p:spPr>
        <p:txBody>
          <a:bodyPr>
            <a:normAutofit/>
          </a:bodyPr>
          <a:lstStyle/>
          <a:p>
            <a:pPr algn="l"/>
            <a:r>
              <a:rPr lang="en-US" b="1" dirty="0">
                <a:solidFill>
                  <a:srgbClr val="FF0000"/>
                </a:solidFill>
                <a:cs typeface="Calibri Light"/>
              </a:rPr>
              <a:t>Measuring Current in a Circuit Cont...</a:t>
            </a:r>
          </a:p>
        </p:txBody>
      </p:sp>
      <p:pic>
        <p:nvPicPr>
          <p:cNvPr id="5" name="Picture 5" descr="Diagram&#10;&#10;Description automatically generated">
            <a:extLst>
              <a:ext uri="{FF2B5EF4-FFF2-40B4-BE49-F238E27FC236}">
                <a16:creationId xmlns:a16="http://schemas.microsoft.com/office/drawing/2014/main" id="{35E3B254-3CCE-4B54-A44C-385F7DC6DC4D}"/>
              </a:ext>
            </a:extLst>
          </p:cNvPr>
          <p:cNvPicPr>
            <a:picLocks noGrp="1" noChangeAspect="1"/>
          </p:cNvPicPr>
          <p:nvPr>
            <p:ph idx="1"/>
          </p:nvPr>
        </p:nvPicPr>
        <p:blipFill>
          <a:blip r:embed="rId2"/>
          <a:stretch>
            <a:fillRect/>
          </a:stretch>
        </p:blipFill>
        <p:spPr>
          <a:xfrm>
            <a:off x="1073417" y="742171"/>
            <a:ext cx="5029020" cy="2778964"/>
          </a:xfrm>
        </p:spPr>
      </p:pic>
      <p:pic>
        <p:nvPicPr>
          <p:cNvPr id="6" name="Picture 7" descr="Diagram&#10;&#10;Description automatically generated">
            <a:extLst>
              <a:ext uri="{FF2B5EF4-FFF2-40B4-BE49-F238E27FC236}">
                <a16:creationId xmlns:a16="http://schemas.microsoft.com/office/drawing/2014/main" id="{4C3B451F-9199-40C6-B3F6-F9635BC27E9A}"/>
              </a:ext>
            </a:extLst>
          </p:cNvPr>
          <p:cNvPicPr>
            <a:picLocks noChangeAspect="1"/>
          </p:cNvPicPr>
          <p:nvPr/>
        </p:nvPicPr>
        <p:blipFill>
          <a:blip r:embed="rId3"/>
          <a:stretch>
            <a:fillRect/>
          </a:stretch>
        </p:blipFill>
        <p:spPr>
          <a:xfrm>
            <a:off x="6737230" y="946893"/>
            <a:ext cx="4813540" cy="2376290"/>
          </a:xfrm>
          <a:prstGeom prst="rect">
            <a:avLst/>
          </a:prstGeom>
        </p:spPr>
      </p:pic>
      <p:sp>
        <p:nvSpPr>
          <p:cNvPr id="10" name="TextBox 9">
            <a:extLst>
              <a:ext uri="{FF2B5EF4-FFF2-40B4-BE49-F238E27FC236}">
                <a16:creationId xmlns:a16="http://schemas.microsoft.com/office/drawing/2014/main" id="{0D6CB8F6-3D86-4100-B7EF-89CA28E07F26}"/>
              </a:ext>
            </a:extLst>
          </p:cNvPr>
          <p:cNvSpPr txBox="1"/>
          <p:nvPr/>
        </p:nvSpPr>
        <p:spPr>
          <a:xfrm>
            <a:off x="1173193" y="4350589"/>
            <a:ext cx="1083765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t>Part (a) shows a simple circuit in which the current through the resistor is to be measured. First make sure the range setting of the ammeter is greater than the expected current and then connect the ammeter in the current path by first opening the circuit, as shown in part (b). Then insert the meter as shown in part (c). Such a connection is a series connection. The polarity of the meter must be such that the current is in at the positive terminal and out at the negative terminal.</a:t>
            </a:r>
          </a:p>
        </p:txBody>
      </p:sp>
    </p:spTree>
    <p:extLst>
      <p:ext uri="{BB962C8B-B14F-4D97-AF65-F5344CB8AC3E}">
        <p14:creationId xmlns:p14="http://schemas.microsoft.com/office/powerpoint/2010/main" val="23382070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11" descr="A picture containing indoor, device&#10;&#10;Description automatically generated">
            <a:extLst>
              <a:ext uri="{FF2B5EF4-FFF2-40B4-BE49-F238E27FC236}">
                <a16:creationId xmlns:a16="http://schemas.microsoft.com/office/drawing/2014/main" id="{493DD67F-C067-4C56-8E2B-18CA1951BCA2}"/>
              </a:ext>
            </a:extLst>
          </p:cNvPr>
          <p:cNvPicPr>
            <a:picLocks noGrp="1" noChangeAspect="1"/>
          </p:cNvPicPr>
          <p:nvPr>
            <p:ph idx="1"/>
          </p:nvPr>
        </p:nvPicPr>
        <p:blipFill>
          <a:blip r:embed="rId2"/>
          <a:stretch>
            <a:fillRect/>
          </a:stretch>
        </p:blipFill>
        <p:spPr>
          <a:xfrm>
            <a:off x="1337869" y="350657"/>
            <a:ext cx="3076755" cy="1922972"/>
          </a:xfrm>
        </p:spPr>
      </p:pic>
      <p:pic>
        <p:nvPicPr>
          <p:cNvPr id="12" name="Picture 13" descr="A picture containing clock&#10;&#10;Description automatically generated">
            <a:extLst>
              <a:ext uri="{FF2B5EF4-FFF2-40B4-BE49-F238E27FC236}">
                <a16:creationId xmlns:a16="http://schemas.microsoft.com/office/drawing/2014/main" id="{3D436D75-2DA4-428D-901D-E0241B0377DA}"/>
              </a:ext>
            </a:extLst>
          </p:cNvPr>
          <p:cNvPicPr>
            <a:picLocks noChangeAspect="1"/>
          </p:cNvPicPr>
          <p:nvPr/>
        </p:nvPicPr>
        <p:blipFill>
          <a:blip r:embed="rId3"/>
          <a:stretch>
            <a:fillRect/>
          </a:stretch>
        </p:blipFill>
        <p:spPr>
          <a:xfrm>
            <a:off x="5443268" y="346494"/>
            <a:ext cx="2743200" cy="2743200"/>
          </a:xfrm>
          <a:prstGeom prst="rect">
            <a:avLst/>
          </a:prstGeom>
        </p:spPr>
      </p:pic>
      <p:pic>
        <p:nvPicPr>
          <p:cNvPr id="14" name="Picture 14" descr="A picture containing text, device, meter, gauge&#10;&#10;Description automatically generated">
            <a:extLst>
              <a:ext uri="{FF2B5EF4-FFF2-40B4-BE49-F238E27FC236}">
                <a16:creationId xmlns:a16="http://schemas.microsoft.com/office/drawing/2014/main" id="{5283340F-5DD7-4835-B5A1-FD34F396595E}"/>
              </a:ext>
            </a:extLst>
          </p:cNvPr>
          <p:cNvPicPr>
            <a:picLocks noChangeAspect="1"/>
          </p:cNvPicPr>
          <p:nvPr/>
        </p:nvPicPr>
        <p:blipFill>
          <a:blip r:embed="rId4"/>
          <a:stretch>
            <a:fillRect/>
          </a:stretch>
        </p:blipFill>
        <p:spPr>
          <a:xfrm>
            <a:off x="2323381" y="3638910"/>
            <a:ext cx="2743200" cy="2743200"/>
          </a:xfrm>
          <a:prstGeom prst="rect">
            <a:avLst/>
          </a:prstGeom>
        </p:spPr>
      </p:pic>
      <p:pic>
        <p:nvPicPr>
          <p:cNvPr id="15" name="Picture 15" descr="A picture containing device, meter, gauge&#10;&#10;Description automatically generated">
            <a:extLst>
              <a:ext uri="{FF2B5EF4-FFF2-40B4-BE49-F238E27FC236}">
                <a16:creationId xmlns:a16="http://schemas.microsoft.com/office/drawing/2014/main" id="{601278AE-1683-4870-8DB6-82177C5D1DFE}"/>
              </a:ext>
            </a:extLst>
          </p:cNvPr>
          <p:cNvPicPr>
            <a:picLocks noChangeAspect="1"/>
          </p:cNvPicPr>
          <p:nvPr/>
        </p:nvPicPr>
        <p:blipFill>
          <a:blip r:embed="rId5"/>
          <a:stretch>
            <a:fillRect/>
          </a:stretch>
        </p:blipFill>
        <p:spPr>
          <a:xfrm>
            <a:off x="5989608" y="3646745"/>
            <a:ext cx="4741652" cy="2741905"/>
          </a:xfrm>
          <a:prstGeom prst="rect">
            <a:avLst/>
          </a:prstGeom>
        </p:spPr>
      </p:pic>
    </p:spTree>
    <p:extLst>
      <p:ext uri="{BB962C8B-B14F-4D97-AF65-F5344CB8AC3E}">
        <p14:creationId xmlns:p14="http://schemas.microsoft.com/office/powerpoint/2010/main" val="27894889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37FA48-4F11-417D-933A-D6F32D77C18D}"/>
              </a:ext>
            </a:extLst>
          </p:cNvPr>
          <p:cNvSpPr>
            <a:spLocks noGrp="1"/>
          </p:cNvSpPr>
          <p:nvPr>
            <p:ph type="title"/>
          </p:nvPr>
        </p:nvSpPr>
        <p:spPr>
          <a:xfrm>
            <a:off x="958412" y="204207"/>
            <a:ext cx="7958331" cy="1077229"/>
          </a:xfrm>
        </p:spPr>
        <p:txBody>
          <a:bodyPr>
            <a:normAutofit/>
          </a:bodyPr>
          <a:lstStyle/>
          <a:p>
            <a:pPr algn="l"/>
            <a:r>
              <a:rPr lang="en-US" b="1" dirty="0">
                <a:solidFill>
                  <a:srgbClr val="FF0000"/>
                </a:solidFill>
                <a:cs typeface="Calibri Light"/>
              </a:rPr>
              <a:t>Measuring Voltage in a Circuit</a:t>
            </a:r>
          </a:p>
        </p:txBody>
      </p:sp>
      <p:pic>
        <p:nvPicPr>
          <p:cNvPr id="8" name="Picture 9" descr="Diagram&#10;&#10;Description automatically generated">
            <a:extLst>
              <a:ext uri="{FF2B5EF4-FFF2-40B4-BE49-F238E27FC236}">
                <a16:creationId xmlns:a16="http://schemas.microsoft.com/office/drawing/2014/main" id="{3F29A60A-931F-463F-A765-49807DEBDABE}"/>
              </a:ext>
            </a:extLst>
          </p:cNvPr>
          <p:cNvPicPr>
            <a:picLocks noGrp="1" noChangeAspect="1"/>
          </p:cNvPicPr>
          <p:nvPr>
            <p:ph idx="1"/>
          </p:nvPr>
        </p:nvPicPr>
        <p:blipFill>
          <a:blip r:embed="rId2"/>
          <a:stretch>
            <a:fillRect/>
          </a:stretch>
        </p:blipFill>
        <p:spPr>
          <a:xfrm>
            <a:off x="6018148" y="1085880"/>
            <a:ext cx="5893818" cy="2350340"/>
          </a:xfrm>
        </p:spPr>
      </p:pic>
      <p:sp>
        <p:nvSpPr>
          <p:cNvPr id="12" name="TextBox 11">
            <a:extLst>
              <a:ext uri="{FF2B5EF4-FFF2-40B4-BE49-F238E27FC236}">
                <a16:creationId xmlns:a16="http://schemas.microsoft.com/office/drawing/2014/main" id="{9575C837-6ED7-49D6-89AE-74DB169C6C2B}"/>
              </a:ext>
            </a:extLst>
          </p:cNvPr>
          <p:cNvSpPr txBox="1"/>
          <p:nvPr/>
        </p:nvSpPr>
        <p:spPr>
          <a:xfrm>
            <a:off x="1115683" y="4508740"/>
            <a:ext cx="1086640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t>To measure voltage, connect the voltmeter across the component for which the voltage is to be found. Such a connection is a parallel connection. The negative terminal of the meter must be connected to the negative side of the circuit, and the positive terminal of the meter must be connected to the positive side of the circuit</a:t>
            </a:r>
            <a:endParaRPr lang="en-US" b="1" dirty="0">
              <a:cs typeface="Arial"/>
            </a:endParaRPr>
          </a:p>
        </p:txBody>
      </p:sp>
    </p:spTree>
    <p:extLst>
      <p:ext uri="{BB962C8B-B14F-4D97-AF65-F5344CB8AC3E}">
        <p14:creationId xmlns:p14="http://schemas.microsoft.com/office/powerpoint/2010/main" val="133665545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37FA48-4F11-417D-933A-D6F32D77C18D}"/>
              </a:ext>
            </a:extLst>
          </p:cNvPr>
          <p:cNvSpPr>
            <a:spLocks noGrp="1"/>
          </p:cNvSpPr>
          <p:nvPr>
            <p:ph type="title"/>
          </p:nvPr>
        </p:nvSpPr>
        <p:spPr>
          <a:xfrm>
            <a:off x="958412" y="204207"/>
            <a:ext cx="7958331" cy="1077229"/>
          </a:xfrm>
        </p:spPr>
        <p:txBody>
          <a:bodyPr>
            <a:normAutofit/>
          </a:bodyPr>
          <a:lstStyle/>
          <a:p>
            <a:pPr algn="l"/>
            <a:r>
              <a:rPr lang="en-US" b="1" dirty="0">
                <a:solidFill>
                  <a:srgbClr val="FF0000"/>
                </a:solidFill>
                <a:cs typeface="Calibri Light"/>
              </a:rPr>
              <a:t>Measuring Resistance in a Circuit</a:t>
            </a:r>
          </a:p>
        </p:txBody>
      </p:sp>
      <p:pic>
        <p:nvPicPr>
          <p:cNvPr id="5" name="Picture 5" descr="Diagram&#10;&#10;Description automatically generated">
            <a:extLst>
              <a:ext uri="{FF2B5EF4-FFF2-40B4-BE49-F238E27FC236}">
                <a16:creationId xmlns:a16="http://schemas.microsoft.com/office/drawing/2014/main" id="{C331D521-7125-46A0-BE41-965D22B003D3}"/>
              </a:ext>
            </a:extLst>
          </p:cNvPr>
          <p:cNvPicPr>
            <a:picLocks noGrp="1" noChangeAspect="1"/>
          </p:cNvPicPr>
          <p:nvPr>
            <p:ph idx="1"/>
          </p:nvPr>
        </p:nvPicPr>
        <p:blipFill>
          <a:blip r:embed="rId2"/>
          <a:stretch>
            <a:fillRect/>
          </a:stretch>
        </p:blipFill>
        <p:spPr>
          <a:xfrm>
            <a:off x="2974552" y="1492220"/>
            <a:ext cx="8041615" cy="4758185"/>
          </a:xfrm>
        </p:spPr>
      </p:pic>
      <p:sp>
        <p:nvSpPr>
          <p:cNvPr id="6" name="TextBox 5">
            <a:extLst>
              <a:ext uri="{FF2B5EF4-FFF2-40B4-BE49-F238E27FC236}">
                <a16:creationId xmlns:a16="http://schemas.microsoft.com/office/drawing/2014/main" id="{3EC6402A-906A-4D98-818E-12497AF9A63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397834497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37FA48-4F11-417D-933A-D6F32D77C18D}"/>
              </a:ext>
            </a:extLst>
          </p:cNvPr>
          <p:cNvSpPr>
            <a:spLocks noGrp="1"/>
          </p:cNvSpPr>
          <p:nvPr>
            <p:ph type="title"/>
          </p:nvPr>
        </p:nvSpPr>
        <p:spPr>
          <a:xfrm>
            <a:off x="958412" y="204207"/>
            <a:ext cx="7958331" cy="1077229"/>
          </a:xfrm>
        </p:spPr>
        <p:txBody>
          <a:bodyPr>
            <a:normAutofit/>
          </a:bodyPr>
          <a:lstStyle/>
          <a:p>
            <a:pPr algn="l"/>
            <a:r>
              <a:rPr lang="en-US" b="1" dirty="0">
                <a:solidFill>
                  <a:srgbClr val="FF0000"/>
                </a:solidFill>
                <a:cs typeface="Calibri Light"/>
              </a:rPr>
              <a:t>Digital Multimeter</a:t>
            </a:r>
          </a:p>
        </p:txBody>
      </p:sp>
      <p:sp>
        <p:nvSpPr>
          <p:cNvPr id="3" name="TextBox 2">
            <a:extLst>
              <a:ext uri="{FF2B5EF4-FFF2-40B4-BE49-F238E27FC236}">
                <a16:creationId xmlns:a16="http://schemas.microsoft.com/office/drawing/2014/main" id="{6FD66C98-272F-4347-B194-5DF5C7188F67}"/>
              </a:ext>
            </a:extLst>
          </p:cNvPr>
          <p:cNvSpPr txBox="1"/>
          <p:nvPr/>
        </p:nvSpPr>
        <p:spPr>
          <a:xfrm>
            <a:off x="1058174" y="1072551"/>
            <a:ext cx="108232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A DMM (digital multimeter) is a multifunction electronic instrument that can measure voltage, current, and resistance. DMMs are the most widely used type of electronic measuring instrument.</a:t>
            </a:r>
          </a:p>
        </p:txBody>
      </p:sp>
      <p:pic>
        <p:nvPicPr>
          <p:cNvPr id="4" name="Picture 4" descr="A picture containing text, monitor, indoor, device&#10;&#10;Description automatically generated">
            <a:extLst>
              <a:ext uri="{FF2B5EF4-FFF2-40B4-BE49-F238E27FC236}">
                <a16:creationId xmlns:a16="http://schemas.microsoft.com/office/drawing/2014/main" id="{392A487E-3CD4-4B54-927C-34F9A4404E1B}"/>
              </a:ext>
            </a:extLst>
          </p:cNvPr>
          <p:cNvPicPr>
            <a:picLocks noChangeAspect="1"/>
          </p:cNvPicPr>
          <p:nvPr/>
        </p:nvPicPr>
        <p:blipFill>
          <a:blip r:embed="rId2"/>
          <a:stretch>
            <a:fillRect/>
          </a:stretch>
        </p:blipFill>
        <p:spPr>
          <a:xfrm>
            <a:off x="3459192" y="2520814"/>
            <a:ext cx="6035615" cy="3441013"/>
          </a:xfrm>
          <a:prstGeom prst="rect">
            <a:avLst/>
          </a:prstGeom>
        </p:spPr>
      </p:pic>
    </p:spTree>
    <p:extLst>
      <p:ext uri="{BB962C8B-B14F-4D97-AF65-F5344CB8AC3E}">
        <p14:creationId xmlns:p14="http://schemas.microsoft.com/office/powerpoint/2010/main" val="38937859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Madison</vt:lpstr>
      <vt:lpstr>Measuring Instruments and Measurements in Electronics</vt:lpstr>
      <vt:lpstr>Basic Circuit Measurements</vt:lpstr>
      <vt:lpstr>Measuring Current in a Circuit</vt:lpstr>
      <vt:lpstr>Measuring Current in a Circuit Cont...</vt:lpstr>
      <vt:lpstr>PowerPoint Presentation</vt:lpstr>
      <vt:lpstr>Measuring Voltage in a Circuit</vt:lpstr>
      <vt:lpstr>Measuring Resistance in a Circuit</vt:lpstr>
      <vt:lpstr>Digital Multimeter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169</cp:revision>
  <dcterms:created xsi:type="dcterms:W3CDTF">2021-11-03T05:25:39Z</dcterms:created>
  <dcterms:modified xsi:type="dcterms:W3CDTF">2021-11-10T04:58:03Z</dcterms:modified>
</cp:coreProperties>
</file>