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ca7e1fb4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ca7e1fb4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ca7e1fb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ca7e1fb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ca7e1fb4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ca7e1fb4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ca7e1fb4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ca7e1fb4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ca7e1fb4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ca7e1fb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098f32e6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098f32e6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fcd30aa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fcd30aa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098f32e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098f32e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ca7e1fb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ca7e1fb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ca7e1fb4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ca7e1fb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098f32e6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098f32e6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cd30aa6a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cd30aa6a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cd30aa6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cd30aa6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098f32e6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098f32e6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Voltage, current, resistance and resistance </a:t>
            </a:r>
            <a:r>
              <a:rPr lang="en"/>
              <a:t>colour</a:t>
            </a:r>
            <a:r>
              <a:rPr lang="en"/>
              <a:t> coding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Resistance</a:t>
            </a:r>
            <a:endParaRPr/>
          </a:p>
        </p:txBody>
      </p:sp>
      <p:sp>
        <p:nvSpPr>
          <p:cNvPr id="126" name="Google Shape;126;p22"/>
          <p:cNvSpPr txBox="1"/>
          <p:nvPr>
            <p:ph idx="1" type="body"/>
          </p:nvPr>
        </p:nvSpPr>
        <p:spPr>
          <a:xfrm>
            <a:off x="0" y="563225"/>
            <a:ext cx="9144000" cy="9048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chemeClr val="dk2"/>
              </a:buClr>
              <a:buSzPts val="1200"/>
              <a:buChar char="●"/>
            </a:pPr>
            <a:r>
              <a:rPr lang="en" sz="1200">
                <a:solidFill>
                  <a:schemeClr val="dk2"/>
                </a:solidFill>
              </a:rPr>
              <a:t>the free electrons move through the material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occasionally collide with atoms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These collisions cause the electrons to lose some of their energy,</a:t>
            </a:r>
            <a:r>
              <a:rPr lang="en" sz="1200">
                <a:solidFill>
                  <a:schemeClr val="dk2"/>
                </a:solidFill>
              </a:rPr>
              <a:t> and thus their movement is restricted</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This restriction varies and is determined by the type of material</a:t>
            </a:r>
            <a:endParaRPr sz="1200">
              <a:solidFill>
                <a:schemeClr val="dk2"/>
              </a:solidFill>
            </a:endParaRPr>
          </a:p>
        </p:txBody>
      </p:sp>
      <p:sp>
        <p:nvSpPr>
          <p:cNvPr id="127" name="Google Shape;127;p22"/>
          <p:cNvSpPr txBox="1"/>
          <p:nvPr/>
        </p:nvSpPr>
        <p:spPr>
          <a:xfrm>
            <a:off x="159800" y="1468025"/>
            <a:ext cx="914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The property of a material that restricts the flow of electrons is called </a:t>
            </a:r>
            <a:r>
              <a:rPr b="1" lang="en" sz="1200">
                <a:solidFill>
                  <a:srgbClr val="FF0000"/>
                </a:solidFill>
              </a:rPr>
              <a:t>resistance</a:t>
            </a:r>
            <a:r>
              <a:rPr b="1" lang="en" sz="1200"/>
              <a:t>, designated with an R</a:t>
            </a:r>
            <a:endParaRPr b="1" sz="1200"/>
          </a:p>
        </p:txBody>
      </p:sp>
      <p:sp>
        <p:nvSpPr>
          <p:cNvPr id="128" name="Google Shape;128;p22"/>
          <p:cNvSpPr txBox="1"/>
          <p:nvPr>
            <p:ph type="title"/>
          </p:nvPr>
        </p:nvSpPr>
        <p:spPr>
          <a:xfrm>
            <a:off x="0" y="19483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Ohm</a:t>
            </a:r>
            <a:endParaRPr/>
          </a:p>
        </p:txBody>
      </p:sp>
      <p:sp>
        <p:nvSpPr>
          <p:cNvPr id="129" name="Google Shape;129;p22"/>
          <p:cNvSpPr txBox="1"/>
          <p:nvPr/>
        </p:nvSpPr>
        <p:spPr>
          <a:xfrm>
            <a:off x="42750" y="2426925"/>
            <a:ext cx="905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Resistance is expressed in ohms, symbolized by the Greek letter omega (Ω).</a:t>
            </a:r>
            <a:endParaRPr/>
          </a:p>
          <a:p>
            <a:pPr indent="0" lvl="0" marL="0" rtl="0" algn="l">
              <a:spcBef>
                <a:spcPts val="0"/>
              </a:spcBef>
              <a:spcAft>
                <a:spcPts val="0"/>
              </a:spcAft>
              <a:buNone/>
            </a:pPr>
            <a:r>
              <a:t/>
            </a:r>
            <a:endParaRPr/>
          </a:p>
          <a:p>
            <a:pPr indent="0" lvl="0" marL="0" rtl="0" algn="just">
              <a:spcBef>
                <a:spcPts val="0"/>
              </a:spcBef>
              <a:spcAft>
                <a:spcPts val="0"/>
              </a:spcAft>
              <a:buNone/>
            </a:pPr>
            <a:r>
              <a:rPr b="1" lang="en">
                <a:solidFill>
                  <a:srgbClr val="FF0000"/>
                </a:solidFill>
              </a:rPr>
              <a:t>One ohm</a:t>
            </a:r>
            <a:r>
              <a:rPr b="1" lang="en"/>
              <a:t> (1 ) of resistance exists if there is one ampere (1 A) of current in a material when one volt (1 V) is applied across the material.</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Resistor:</a:t>
            </a:r>
            <a:endParaRPr/>
          </a:p>
        </p:txBody>
      </p:sp>
      <p:sp>
        <p:nvSpPr>
          <p:cNvPr id="135" name="Google Shape;135;p23"/>
          <p:cNvSpPr txBox="1"/>
          <p:nvPr>
            <p:ph idx="1" type="body"/>
          </p:nvPr>
        </p:nvSpPr>
        <p:spPr>
          <a:xfrm>
            <a:off x="0" y="623400"/>
            <a:ext cx="91440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solidFill>
                  <a:srgbClr val="000000"/>
                </a:solidFill>
              </a:rPr>
              <a:t>A component that is specifically designed to have a certain amount of resistance is called a resistor. The principal applications of resistors are to limit current in a circuit, to divide voltage, and, in certain cases, to generate heat</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sp>
        <p:nvSpPr>
          <p:cNvPr id="136" name="Google Shape;136;p23"/>
          <p:cNvSpPr txBox="1"/>
          <p:nvPr/>
        </p:nvSpPr>
        <p:spPr>
          <a:xfrm>
            <a:off x="0" y="1188500"/>
            <a:ext cx="90687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t>Fixed Resistors:</a:t>
            </a:r>
            <a:r>
              <a:rPr lang="en" sz="1200"/>
              <a:t> Fixed resistors are available with a large selection of resistance values that are set during manufacturing and cannot be changed easily. They are constructed using various methods and materials.</a:t>
            </a:r>
            <a:endParaRPr sz="1200"/>
          </a:p>
        </p:txBody>
      </p:sp>
      <p:pic>
        <p:nvPicPr>
          <p:cNvPr id="137" name="Google Shape;137;p23"/>
          <p:cNvPicPr preferRelativeResize="0"/>
          <p:nvPr/>
        </p:nvPicPr>
        <p:blipFill>
          <a:blip r:embed="rId3">
            <a:alphaModFix/>
          </a:blip>
          <a:stretch>
            <a:fillRect/>
          </a:stretch>
        </p:blipFill>
        <p:spPr>
          <a:xfrm>
            <a:off x="2257875" y="1895000"/>
            <a:ext cx="4628256" cy="309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Resistor Colour Coding</a:t>
            </a:r>
            <a:endParaRPr/>
          </a:p>
        </p:txBody>
      </p:sp>
      <p:sp>
        <p:nvSpPr>
          <p:cNvPr id="143" name="Google Shape;143;p24"/>
          <p:cNvSpPr txBox="1"/>
          <p:nvPr>
            <p:ph idx="1" type="body"/>
          </p:nvPr>
        </p:nvSpPr>
        <p:spPr>
          <a:xfrm>
            <a:off x="0" y="623400"/>
            <a:ext cx="9144000" cy="72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sz="1200">
                <a:solidFill>
                  <a:srgbClr val="000000"/>
                </a:solidFill>
              </a:rPr>
              <a:t>Fixed resistors with value tolerances of 5% or 10% are color coded with four bands to indicate the resistance value and the tolerance</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pic>
        <p:nvPicPr>
          <p:cNvPr id="144" name="Google Shape;144;p24"/>
          <p:cNvPicPr preferRelativeResize="0"/>
          <p:nvPr/>
        </p:nvPicPr>
        <p:blipFill>
          <a:blip r:embed="rId3">
            <a:alphaModFix/>
          </a:blip>
          <a:stretch>
            <a:fillRect/>
          </a:stretch>
        </p:blipFill>
        <p:spPr>
          <a:xfrm>
            <a:off x="2245763" y="1101125"/>
            <a:ext cx="4029075" cy="1657350"/>
          </a:xfrm>
          <a:prstGeom prst="rect">
            <a:avLst/>
          </a:prstGeom>
          <a:noFill/>
          <a:ln>
            <a:noFill/>
          </a:ln>
        </p:spPr>
      </p:pic>
      <p:sp>
        <p:nvSpPr>
          <p:cNvPr id="145" name="Google Shape;145;p24"/>
          <p:cNvSpPr txBox="1"/>
          <p:nvPr/>
        </p:nvSpPr>
        <p:spPr>
          <a:xfrm>
            <a:off x="0" y="3038125"/>
            <a:ext cx="9144000" cy="1477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The color code is read as follows:</a:t>
            </a:r>
            <a:endParaRPr/>
          </a:p>
          <a:p>
            <a:pPr indent="-317500" lvl="0" marL="457200" rtl="0" algn="l">
              <a:spcBef>
                <a:spcPts val="0"/>
              </a:spcBef>
              <a:spcAft>
                <a:spcPts val="0"/>
              </a:spcAft>
              <a:buSzPts val="1400"/>
              <a:buAutoNum type="arabicPeriod"/>
            </a:pPr>
            <a:r>
              <a:rPr lang="en"/>
              <a:t>Start with the band closest to one end of the resistor. The first band is the first digit of the resistance value. If it is not clear which is the banded end, start from the end that does not begin with a gold or silver band.</a:t>
            </a:r>
            <a:endParaRPr/>
          </a:p>
          <a:p>
            <a:pPr indent="-317500" lvl="0" marL="457200" rtl="0" algn="l">
              <a:spcBef>
                <a:spcPts val="0"/>
              </a:spcBef>
              <a:spcAft>
                <a:spcPts val="0"/>
              </a:spcAft>
              <a:buSzPts val="1400"/>
              <a:buAutoNum type="arabicPeriod"/>
            </a:pPr>
            <a:r>
              <a:rPr lang="en"/>
              <a:t>The second band is the second digit of the resistance value.</a:t>
            </a:r>
            <a:endParaRPr/>
          </a:p>
          <a:p>
            <a:pPr indent="-317500" lvl="0" marL="457200" rtl="0" algn="l">
              <a:spcBef>
                <a:spcPts val="0"/>
              </a:spcBef>
              <a:spcAft>
                <a:spcPts val="0"/>
              </a:spcAft>
              <a:buSzPts val="1400"/>
              <a:buAutoNum type="arabicPeriod"/>
            </a:pPr>
            <a:r>
              <a:rPr lang="en"/>
              <a:t>The third band is the number of zeros following the second digit, or the multiplier.</a:t>
            </a:r>
            <a:endParaRPr/>
          </a:p>
          <a:p>
            <a:pPr indent="-317500" lvl="0" marL="457200" rtl="0" algn="l">
              <a:spcBef>
                <a:spcPts val="0"/>
              </a:spcBef>
              <a:spcAft>
                <a:spcPts val="0"/>
              </a:spcAft>
              <a:buSzPts val="1400"/>
              <a:buAutoNum type="arabicPeriod"/>
            </a:pPr>
            <a:r>
              <a:rPr lang="en"/>
              <a:t>The fourth band indicates the percent tolerance and is usually gold or silver.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781775" y="152400"/>
            <a:ext cx="5580462"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1495425" y="671700"/>
            <a:ext cx="6153150" cy="196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Book</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Principles of Electric Circuits Floyd 9th Ed.</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Electric Charge?</a:t>
            </a:r>
            <a:endParaRPr/>
          </a:p>
        </p:txBody>
      </p:sp>
      <p:sp>
        <p:nvSpPr>
          <p:cNvPr id="64" name="Google Shape;64;p14"/>
          <p:cNvSpPr txBox="1"/>
          <p:nvPr>
            <p:ph idx="1" type="body"/>
          </p:nvPr>
        </p:nvSpPr>
        <p:spPr>
          <a:xfrm>
            <a:off x="0" y="695000"/>
            <a:ext cx="9144000" cy="386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rPr>
              <a:t>Electrical charge is an electrical property of matter that exists because of an excess or deficiency of electrons.</a:t>
            </a:r>
            <a:endParaRPr sz="1200">
              <a:solidFill>
                <a:schemeClr val="dk2"/>
              </a:solidFill>
            </a:endParaRPr>
          </a:p>
          <a:p>
            <a:pPr indent="0" lvl="0" marL="0" rtl="0" algn="just">
              <a:spcBef>
                <a:spcPts val="1200"/>
              </a:spcBef>
              <a:spcAft>
                <a:spcPts val="0"/>
              </a:spcAft>
              <a:buNone/>
            </a:pPr>
            <a:r>
              <a:rPr lang="en" sz="1200">
                <a:solidFill>
                  <a:schemeClr val="dk2"/>
                </a:solidFill>
              </a:rPr>
              <a:t>Static electricity is the presence of a net positive or negative charge in a material.</a:t>
            </a:r>
            <a:endParaRPr sz="1200">
              <a:solidFill>
                <a:schemeClr val="dk2"/>
              </a:solidFill>
            </a:endParaRPr>
          </a:p>
          <a:p>
            <a:pPr indent="0" lvl="0" marL="0" rtl="0" algn="just">
              <a:spcBef>
                <a:spcPts val="1200"/>
              </a:spcBef>
              <a:spcAft>
                <a:spcPts val="0"/>
              </a:spcAft>
              <a:buNone/>
            </a:pPr>
            <a:r>
              <a:rPr lang="en" sz="1200">
                <a:solidFill>
                  <a:schemeClr val="dk2"/>
                </a:solidFill>
              </a:rPr>
              <a:t>Materials with charges of opposite polarity are attracted to each other, and materials with charges of the same polarity are repelled</a:t>
            </a:r>
            <a:endParaRPr sz="1200">
              <a:solidFill>
                <a:schemeClr val="dk2"/>
              </a:solidFill>
            </a:endParaRPr>
          </a:p>
          <a:p>
            <a:pPr indent="0" lvl="0" marL="0" rtl="0" algn="just">
              <a:spcBef>
                <a:spcPts val="1200"/>
              </a:spcBef>
              <a:spcAft>
                <a:spcPts val="0"/>
              </a:spcAft>
              <a:buNone/>
            </a:pPr>
            <a:r>
              <a:rPr lang="en" sz="1200">
                <a:solidFill>
                  <a:schemeClr val="dk2"/>
                </a:solidFill>
              </a:rPr>
              <a:t>A force acts between charges, as evidenced by the attraction or repulsion. This force, called an electric field, is represented by imaginary lines,</a:t>
            </a:r>
            <a:endParaRPr sz="1200">
              <a:solidFill>
                <a:schemeClr val="dk2"/>
              </a:solidFill>
            </a:endParaRPr>
          </a:p>
          <a:p>
            <a:pPr indent="0" lvl="0" marL="0" rtl="0" algn="just">
              <a:spcBef>
                <a:spcPts val="1200"/>
              </a:spcBef>
              <a:spcAft>
                <a:spcPts val="0"/>
              </a:spcAft>
              <a:buNone/>
            </a:pPr>
            <a:r>
              <a:rPr lang="en" sz="1200">
                <a:solidFill>
                  <a:schemeClr val="dk2"/>
                </a:solidFill>
              </a:rPr>
              <a:t>One coulomb is the total charge possessed by 6.25 x 10^18 electrons.</a:t>
            </a:r>
            <a:endParaRPr sz="1200">
              <a:solidFill>
                <a:schemeClr val="dk2"/>
              </a:solidFill>
            </a:endParaRPr>
          </a:p>
          <a:p>
            <a:pPr indent="0" lvl="0" marL="0" rtl="0" algn="just">
              <a:spcBef>
                <a:spcPts val="1200"/>
              </a:spcBef>
              <a:spcAft>
                <a:spcPts val="0"/>
              </a:spcAft>
              <a:buNone/>
            </a:pPr>
            <a:r>
              <a:rPr lang="en" sz="1200">
                <a:solidFill>
                  <a:schemeClr val="dk2"/>
                </a:solidFill>
              </a:rPr>
              <a:t>A single electron has a charge of -1.6 x 10^(-19) C</a:t>
            </a:r>
            <a:endParaRPr sz="1200">
              <a:solidFill>
                <a:schemeClr val="dk2"/>
              </a:solidFill>
            </a:endParaRPr>
          </a:p>
          <a:p>
            <a:pPr indent="0" lvl="0" marL="0" rtl="0" algn="just">
              <a:spcBef>
                <a:spcPts val="1200"/>
              </a:spcBef>
              <a:spcAft>
                <a:spcPts val="0"/>
              </a:spcAft>
              <a:buNone/>
            </a:pPr>
            <a:r>
              <a:t/>
            </a:r>
            <a:endParaRPr sz="1200">
              <a:solidFill>
                <a:schemeClr val="dk2"/>
              </a:solidFill>
            </a:endParaRPr>
          </a:p>
          <a:p>
            <a:pPr indent="0" lvl="0" marL="0" rtl="0" algn="just">
              <a:spcBef>
                <a:spcPts val="1200"/>
              </a:spcBef>
              <a:spcAft>
                <a:spcPts val="0"/>
              </a:spcAft>
              <a:buNone/>
            </a:pPr>
            <a:r>
              <a:t/>
            </a:r>
            <a:endParaRPr sz="1200">
              <a:solidFill>
                <a:schemeClr val="dk2"/>
              </a:solidFill>
            </a:endParaRPr>
          </a:p>
          <a:p>
            <a:pPr indent="0" lvl="0" marL="0" rtl="0" algn="just">
              <a:spcBef>
                <a:spcPts val="1200"/>
              </a:spcBef>
              <a:spcAft>
                <a:spcPts val="0"/>
              </a:spcAft>
              <a:buClr>
                <a:schemeClr val="dk1"/>
              </a:buClr>
              <a:buSzPts val="1100"/>
              <a:buFont typeface="Arial"/>
              <a:buNone/>
            </a:pPr>
            <a:r>
              <a:t/>
            </a:r>
            <a:endParaRPr sz="1200">
              <a:solidFill>
                <a:schemeClr val="dk2"/>
              </a:solidFill>
            </a:endParaRPr>
          </a:p>
          <a:p>
            <a:pPr indent="0" lvl="0" marL="0" rtl="0" algn="just">
              <a:spcBef>
                <a:spcPts val="1200"/>
              </a:spcBef>
              <a:spcAft>
                <a:spcPts val="1200"/>
              </a:spcAft>
              <a:buNone/>
            </a:pPr>
            <a:r>
              <a:t/>
            </a:r>
            <a:endParaRPr sz="1200">
              <a:solidFill>
                <a:schemeClr val="dk2"/>
              </a:solidFill>
            </a:endParaRPr>
          </a:p>
        </p:txBody>
      </p:sp>
      <p:pic>
        <p:nvPicPr>
          <p:cNvPr id="65" name="Google Shape;65;p14"/>
          <p:cNvPicPr preferRelativeResize="0"/>
          <p:nvPr/>
        </p:nvPicPr>
        <p:blipFill rotWithShape="1">
          <a:blip r:embed="rId3">
            <a:alphaModFix/>
          </a:blip>
          <a:srcRect b="37851" l="23966" r="52266" t="33628"/>
          <a:stretch/>
        </p:blipFill>
        <p:spPr>
          <a:xfrm>
            <a:off x="5370600" y="2620000"/>
            <a:ext cx="3773400" cy="254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on Electric Charge</a:t>
            </a:r>
            <a:endParaRPr/>
          </a:p>
        </p:txBody>
      </p:sp>
      <p:sp>
        <p:nvSpPr>
          <p:cNvPr id="71" name="Google Shape;71;p15"/>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AutoNum type="arabicPeriod"/>
            </a:pPr>
            <a:r>
              <a:rPr lang="en">
                <a:solidFill>
                  <a:schemeClr val="accent1"/>
                </a:solidFill>
              </a:rPr>
              <a:t>What is the charge in coulombs of the nucleus of a copper atom?</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What is the charge in coulombs of the nucleus of a chlorine atom?</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How many electrons does it take to make (microcoulombs) of charge?</a:t>
            </a:r>
            <a:endParaRPr>
              <a:solidFill>
                <a:schemeClr val="accent1"/>
              </a:solidFill>
            </a:endParaRPr>
          </a:p>
        </p:txBody>
      </p:sp>
      <p:pic>
        <p:nvPicPr>
          <p:cNvPr id="72" name="Google Shape;72;p15"/>
          <p:cNvPicPr preferRelativeResize="0"/>
          <p:nvPr/>
        </p:nvPicPr>
        <p:blipFill>
          <a:blip r:embed="rId3">
            <a:alphaModFix/>
          </a:blip>
          <a:stretch>
            <a:fillRect/>
          </a:stretch>
        </p:blipFill>
        <p:spPr>
          <a:xfrm>
            <a:off x="5955525" y="2180175"/>
            <a:ext cx="2876774" cy="2876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Electric Current</a:t>
            </a:r>
            <a:endParaRPr/>
          </a:p>
        </p:txBody>
      </p:sp>
      <p:sp>
        <p:nvSpPr>
          <p:cNvPr id="78" name="Google Shape;78;p16"/>
          <p:cNvSpPr txBox="1"/>
          <p:nvPr>
            <p:ph idx="1" type="body"/>
          </p:nvPr>
        </p:nvSpPr>
        <p:spPr>
          <a:xfrm>
            <a:off x="0" y="733000"/>
            <a:ext cx="9144000" cy="7950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0000"/>
              </a:buClr>
              <a:buSzPts val="1200"/>
              <a:buChar char="●"/>
            </a:pPr>
            <a:r>
              <a:rPr lang="en" sz="1200">
                <a:solidFill>
                  <a:srgbClr val="000000"/>
                </a:solidFill>
              </a:rPr>
              <a:t>free electrons are available in all conductive and semiconductive materials. </a:t>
            </a:r>
            <a:endParaRPr sz="1200">
              <a:solidFill>
                <a:srgbClr val="000000"/>
              </a:solidFill>
            </a:endParaRPr>
          </a:p>
          <a:p>
            <a:pPr indent="-304800" lvl="0" marL="457200" rtl="0" algn="just">
              <a:spcBef>
                <a:spcPts val="0"/>
              </a:spcBef>
              <a:spcAft>
                <a:spcPts val="0"/>
              </a:spcAft>
              <a:buClr>
                <a:srgbClr val="000000"/>
              </a:buClr>
              <a:buSzPts val="1200"/>
              <a:buChar char="●"/>
            </a:pPr>
            <a:r>
              <a:rPr lang="en" sz="1200">
                <a:solidFill>
                  <a:srgbClr val="000000"/>
                </a:solidFill>
              </a:rPr>
              <a:t>These outer-shell electrons drift randomly in all directions</a:t>
            </a:r>
            <a:endParaRPr sz="1200">
              <a:solidFill>
                <a:srgbClr val="000000"/>
              </a:solidFill>
            </a:endParaRPr>
          </a:p>
          <a:p>
            <a:pPr indent="0" lvl="0" marL="0" rtl="0" algn="just">
              <a:spcBef>
                <a:spcPts val="1200"/>
              </a:spcBef>
              <a:spcAft>
                <a:spcPts val="1200"/>
              </a:spcAft>
              <a:buNone/>
            </a:pPr>
            <a:r>
              <a:t/>
            </a:r>
            <a:endParaRPr sz="1200">
              <a:solidFill>
                <a:srgbClr val="000000"/>
              </a:solidFill>
            </a:endParaRPr>
          </a:p>
        </p:txBody>
      </p:sp>
      <p:pic>
        <p:nvPicPr>
          <p:cNvPr id="79" name="Google Shape;79;p16"/>
          <p:cNvPicPr preferRelativeResize="0"/>
          <p:nvPr/>
        </p:nvPicPr>
        <p:blipFill>
          <a:blip r:embed="rId3">
            <a:alphaModFix/>
          </a:blip>
          <a:stretch>
            <a:fillRect/>
          </a:stretch>
        </p:blipFill>
        <p:spPr>
          <a:xfrm>
            <a:off x="113950" y="1458075"/>
            <a:ext cx="3962400" cy="1228725"/>
          </a:xfrm>
          <a:prstGeom prst="rect">
            <a:avLst/>
          </a:prstGeom>
          <a:noFill/>
          <a:ln>
            <a:noFill/>
          </a:ln>
        </p:spPr>
      </p:pic>
      <p:pic>
        <p:nvPicPr>
          <p:cNvPr id="80" name="Google Shape;80;p16"/>
          <p:cNvPicPr preferRelativeResize="0"/>
          <p:nvPr/>
        </p:nvPicPr>
        <p:blipFill>
          <a:blip r:embed="rId4">
            <a:alphaModFix/>
          </a:blip>
          <a:stretch>
            <a:fillRect/>
          </a:stretch>
        </p:blipFill>
        <p:spPr>
          <a:xfrm>
            <a:off x="4076350" y="1201300"/>
            <a:ext cx="4857750" cy="1562100"/>
          </a:xfrm>
          <a:prstGeom prst="rect">
            <a:avLst/>
          </a:prstGeom>
          <a:noFill/>
          <a:ln>
            <a:noFill/>
          </a:ln>
        </p:spPr>
      </p:pic>
      <p:sp>
        <p:nvSpPr>
          <p:cNvPr id="81" name="Google Shape;81;p16"/>
          <p:cNvSpPr txBox="1"/>
          <p:nvPr/>
        </p:nvSpPr>
        <p:spPr>
          <a:xfrm>
            <a:off x="0" y="2763400"/>
            <a:ext cx="89340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The movement of these free electrons from the negative end of the material to the positive end is the electrical current, symbolized by I.</a:t>
            </a:r>
            <a:endParaRPr sz="1200"/>
          </a:p>
        </p:txBody>
      </p:sp>
      <p:sp>
        <p:nvSpPr>
          <p:cNvPr id="82" name="Google Shape;82;p16"/>
          <p:cNvSpPr txBox="1"/>
          <p:nvPr/>
        </p:nvSpPr>
        <p:spPr>
          <a:xfrm>
            <a:off x="173875" y="3394100"/>
            <a:ext cx="8346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Electrical current is the rate of flow of charge</a:t>
            </a:r>
            <a:endParaRPr b="1">
              <a:solidFill>
                <a:srgbClr val="FF0000"/>
              </a:solidFill>
            </a:endParaRPr>
          </a:p>
          <a:p>
            <a:pPr indent="0" lvl="0" marL="0" rtl="0" algn="l">
              <a:spcBef>
                <a:spcPts val="0"/>
              </a:spcBef>
              <a:spcAft>
                <a:spcPts val="0"/>
              </a:spcAft>
              <a:buNone/>
            </a:pPr>
            <a:r>
              <a:t/>
            </a:r>
            <a:endParaRPr b="1"/>
          </a:p>
          <a:p>
            <a:pPr indent="457200" lvl="0" marL="1828800" rtl="0" algn="l">
              <a:spcBef>
                <a:spcPts val="0"/>
              </a:spcBef>
              <a:spcAft>
                <a:spcPts val="0"/>
              </a:spcAft>
              <a:buNone/>
            </a:pPr>
            <a:r>
              <a:rPr b="1" lang="en">
                <a:solidFill>
                  <a:srgbClr val="FF0000"/>
                </a:solidFill>
              </a:rPr>
              <a:t>I = Q/t</a:t>
            </a:r>
            <a:endParaRPr b="1">
              <a:solidFill>
                <a:srgbClr val="FF0000"/>
              </a:solidFill>
            </a:endParaRPr>
          </a:p>
          <a:p>
            <a:pPr indent="457200" lvl="0" marL="1828800" rtl="0" algn="l">
              <a:spcBef>
                <a:spcPts val="0"/>
              </a:spcBef>
              <a:spcAft>
                <a:spcPts val="0"/>
              </a:spcAft>
              <a:buNone/>
            </a:pPr>
            <a:r>
              <a:t/>
            </a:r>
            <a:endParaRPr b="1"/>
          </a:p>
          <a:p>
            <a:pPr indent="0" lvl="0" marL="0" rtl="0" algn="l">
              <a:spcBef>
                <a:spcPts val="0"/>
              </a:spcBef>
              <a:spcAft>
                <a:spcPts val="0"/>
              </a:spcAft>
              <a:buNone/>
            </a:pPr>
            <a:r>
              <a:rPr b="1" lang="en"/>
              <a:t>where I is current in amperes (A), Q is charge in coulombs (C), and t is time in seconds (s).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One-Ampere</a:t>
            </a:r>
            <a:endParaRPr/>
          </a:p>
        </p:txBody>
      </p:sp>
      <p:sp>
        <p:nvSpPr>
          <p:cNvPr id="88" name="Google Shape;88;p17"/>
          <p:cNvSpPr txBox="1"/>
          <p:nvPr>
            <p:ph idx="1" type="body"/>
          </p:nvPr>
        </p:nvSpPr>
        <p:spPr>
          <a:xfrm>
            <a:off x="-4975" y="713025"/>
            <a:ext cx="9083400" cy="73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200">
                <a:solidFill>
                  <a:srgbClr val="000000"/>
                </a:solidFill>
              </a:rPr>
              <a:t>One ampere (1 A) is the amount of current that exists when a number of electrons having a total charge of one coulomb (1 C) move through a given cross-sectional area in one second (1 s).</a:t>
            </a:r>
            <a:endParaRPr sz="1200">
              <a:solidFill>
                <a:srgbClr val="000000"/>
              </a:solidFill>
            </a:endParaRPr>
          </a:p>
          <a:p>
            <a:pPr indent="0" lvl="0" marL="0" rtl="0" algn="just">
              <a:spcBef>
                <a:spcPts val="1200"/>
              </a:spcBef>
              <a:spcAft>
                <a:spcPts val="1200"/>
              </a:spcAft>
              <a:buNone/>
            </a:pPr>
            <a:r>
              <a:t/>
            </a:r>
            <a:endParaRPr sz="1200">
              <a:solidFill>
                <a:srgbClr val="000000"/>
              </a:solidFill>
            </a:endParaRPr>
          </a:p>
        </p:txBody>
      </p:sp>
      <p:pic>
        <p:nvPicPr>
          <p:cNvPr id="89" name="Google Shape;89;p17"/>
          <p:cNvPicPr preferRelativeResize="0"/>
          <p:nvPr/>
        </p:nvPicPr>
        <p:blipFill>
          <a:blip r:embed="rId3">
            <a:alphaModFix/>
          </a:blip>
          <a:stretch>
            <a:fillRect/>
          </a:stretch>
        </p:blipFill>
        <p:spPr>
          <a:xfrm>
            <a:off x="2149875" y="2030175"/>
            <a:ext cx="4924425" cy="1371600"/>
          </a:xfrm>
          <a:prstGeom prst="rect">
            <a:avLst/>
          </a:prstGeom>
          <a:noFill/>
          <a:ln>
            <a:noFill/>
          </a:ln>
        </p:spPr>
      </p:pic>
      <p:sp>
        <p:nvSpPr>
          <p:cNvPr id="90" name="Google Shape;90;p17"/>
          <p:cNvSpPr txBox="1"/>
          <p:nvPr/>
        </p:nvSpPr>
        <p:spPr>
          <a:xfrm>
            <a:off x="219725" y="3265875"/>
            <a:ext cx="840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Example 1:</a:t>
            </a:r>
            <a:r>
              <a:rPr lang="en" sz="1200"/>
              <a:t> </a:t>
            </a:r>
            <a:r>
              <a:rPr lang="en" sz="1200"/>
              <a:t>Ten coulombs of charge flow past a given point in a wire in 2 s. What is the current in amperes?</a:t>
            </a:r>
            <a:endParaRPr sz="1200"/>
          </a:p>
        </p:txBody>
      </p:sp>
      <p:sp>
        <p:nvSpPr>
          <p:cNvPr id="91" name="Google Shape;91;p17"/>
          <p:cNvSpPr txBox="1"/>
          <p:nvPr/>
        </p:nvSpPr>
        <p:spPr>
          <a:xfrm>
            <a:off x="3335775" y="3865125"/>
            <a:ext cx="19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Source Sans Pro"/>
                <a:ea typeface="Source Sans Pro"/>
                <a:cs typeface="Source Sans Pro"/>
                <a:sym typeface="Source Sans Pro"/>
              </a:rPr>
              <a:t>I = Q/t = 10/2 = 5V</a:t>
            </a:r>
            <a:endParaRPr b="1" i="1">
              <a:latin typeface="Source Sans Pro"/>
              <a:ea typeface="Source Sans Pro"/>
              <a:cs typeface="Source Sans Pro"/>
              <a:sym typeface="Source Sans Pro"/>
            </a:endParaRPr>
          </a:p>
        </p:txBody>
      </p:sp>
      <p:sp>
        <p:nvSpPr>
          <p:cNvPr id="92" name="Google Shape;92;p17"/>
          <p:cNvSpPr txBox="1"/>
          <p:nvPr/>
        </p:nvSpPr>
        <p:spPr>
          <a:xfrm>
            <a:off x="311700" y="4325250"/>
            <a:ext cx="85206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00"/>
              <a:t>Example 2</a:t>
            </a:r>
            <a:r>
              <a:rPr lang="en" sz="1200"/>
              <a:t>: </a:t>
            </a:r>
            <a:r>
              <a:rPr lang="en" sz="1200"/>
              <a:t>If there are 8 A of current through the filament of a lamp, how many coulombs of charge move through the filament in 1.5 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on Current</a:t>
            </a:r>
            <a:endParaRPr/>
          </a:p>
        </p:txBody>
      </p:sp>
      <p:sp>
        <p:nvSpPr>
          <p:cNvPr id="98" name="Google Shape;98;p18"/>
          <p:cNvSpPr txBox="1"/>
          <p:nvPr>
            <p:ph idx="1" type="body"/>
          </p:nvPr>
        </p:nvSpPr>
        <p:spPr>
          <a:xfrm>
            <a:off x="311700" y="1152475"/>
            <a:ext cx="8520600" cy="1629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accent1"/>
              </a:buClr>
              <a:buSzPts val="1800"/>
              <a:buAutoNum type="arabicPeriod"/>
            </a:pPr>
            <a:r>
              <a:rPr lang="en">
                <a:solidFill>
                  <a:schemeClr val="accent1"/>
                </a:solidFill>
              </a:rPr>
              <a:t>Six-tenths coulomb passes a point in 3 s. What is the current in amperes?</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How long does it take 10 C to flow past a point if the current is 5 A?</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How many coulombs pass a point in 0.1 s when the current is 1.5 A?</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5.74 x 10^17 electrons flow through a wire in 250 ms. What is the current in amperes?</a:t>
            </a:r>
            <a:endParaRPr>
              <a:solidFill>
                <a:schemeClr val="accent1"/>
              </a:solidFill>
            </a:endParaRPr>
          </a:p>
        </p:txBody>
      </p:sp>
      <p:sp>
        <p:nvSpPr>
          <p:cNvPr id="99" name="Google Shape;99;p18"/>
          <p:cNvSpPr txBox="1"/>
          <p:nvPr/>
        </p:nvSpPr>
        <p:spPr>
          <a:xfrm>
            <a:off x="311700" y="2720125"/>
            <a:ext cx="85206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Source Sans Pro"/>
                <a:ea typeface="Source Sans Pro"/>
                <a:cs typeface="Source Sans Pro"/>
                <a:sym typeface="Source Sans Pro"/>
              </a:rPr>
              <a:t>A certain current source provides 100 mA to a 1kΩ load. If the resistance is decreased to 500Ω what the current in the load?</a:t>
            </a:r>
            <a:endParaRPr b="1" sz="16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Voltage</a:t>
            </a:r>
            <a:endParaRPr/>
          </a:p>
        </p:txBody>
      </p:sp>
      <p:sp>
        <p:nvSpPr>
          <p:cNvPr id="105" name="Google Shape;105;p19"/>
          <p:cNvSpPr txBox="1"/>
          <p:nvPr>
            <p:ph idx="1" type="body"/>
          </p:nvPr>
        </p:nvSpPr>
        <p:spPr>
          <a:xfrm>
            <a:off x="0" y="623400"/>
            <a:ext cx="91440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chemeClr val="dk2"/>
                </a:solidFill>
              </a:rPr>
              <a:t>A certain amount of energy must be exerted, in the form of work, to overcome the force and move the charges a given distance apart</a:t>
            </a:r>
            <a:endParaRPr sz="1200">
              <a:solidFill>
                <a:schemeClr val="dk2"/>
              </a:solidFill>
            </a:endParaRPr>
          </a:p>
          <a:p>
            <a:pPr indent="0" lvl="0" marL="0" rtl="0" algn="just">
              <a:spcBef>
                <a:spcPts val="1200"/>
              </a:spcBef>
              <a:spcAft>
                <a:spcPts val="0"/>
              </a:spcAft>
              <a:buNone/>
            </a:pPr>
            <a:r>
              <a:rPr lang="en" sz="1200">
                <a:solidFill>
                  <a:schemeClr val="dk2"/>
                </a:solidFill>
              </a:rPr>
              <a:t>The difference in potential energy per charge is the potential difference or voltage</a:t>
            </a:r>
            <a:endParaRPr sz="1200">
              <a:solidFill>
                <a:schemeClr val="dk2"/>
              </a:solidFill>
            </a:endParaRPr>
          </a:p>
          <a:p>
            <a:pPr indent="0" lvl="0" marL="0" rtl="0" algn="just">
              <a:spcBef>
                <a:spcPts val="1200"/>
              </a:spcBef>
              <a:spcAft>
                <a:spcPts val="0"/>
              </a:spcAft>
              <a:buNone/>
            </a:pPr>
            <a:r>
              <a:rPr lang="en" sz="1200">
                <a:solidFill>
                  <a:schemeClr val="dk2"/>
                </a:solidFill>
              </a:rPr>
              <a:t>Voltage, symbolized by V, is defined as energy or work per unit charge</a:t>
            </a:r>
            <a:endParaRPr sz="1200">
              <a:solidFill>
                <a:schemeClr val="dk2"/>
              </a:solidFill>
            </a:endParaRPr>
          </a:p>
          <a:p>
            <a:pPr indent="0" lvl="0" marL="0" rtl="0" algn="just">
              <a:spcBef>
                <a:spcPts val="1200"/>
              </a:spcBef>
              <a:spcAft>
                <a:spcPts val="0"/>
              </a:spcAft>
              <a:buNone/>
            </a:pPr>
            <a:r>
              <a:rPr lang="en" sz="1200">
                <a:solidFill>
                  <a:schemeClr val="dk2"/>
                </a:solidFill>
              </a:rPr>
              <a:t>							V = W/Q</a:t>
            </a:r>
            <a:endParaRPr sz="1200">
              <a:solidFill>
                <a:schemeClr val="dk2"/>
              </a:solidFill>
            </a:endParaRPr>
          </a:p>
          <a:p>
            <a:pPr indent="0" lvl="0" marL="0" rtl="0" algn="just">
              <a:spcBef>
                <a:spcPts val="1200"/>
              </a:spcBef>
              <a:spcAft>
                <a:spcPts val="0"/>
              </a:spcAft>
              <a:buNone/>
            </a:pPr>
            <a:r>
              <a:rPr lang="en" sz="1200">
                <a:solidFill>
                  <a:schemeClr val="dk2"/>
                </a:solidFill>
              </a:rPr>
              <a:t>V is voltage in volts (V), W is energy in joules (J), and Q is charge in coulombs C. </a:t>
            </a:r>
            <a:r>
              <a:rPr lang="en" sz="1400">
                <a:solidFill>
                  <a:schemeClr val="dk2"/>
                </a:solidFill>
              </a:rPr>
              <a:t>The unit of voltage is the volt, symbolized by V.</a:t>
            </a:r>
            <a:endParaRPr sz="1200">
              <a:solidFill>
                <a:schemeClr val="dk2"/>
              </a:solidFill>
            </a:endParaRPr>
          </a:p>
          <a:p>
            <a:pPr indent="0" lvl="0" marL="0" rtl="0" algn="just">
              <a:spcBef>
                <a:spcPts val="1200"/>
              </a:spcBef>
              <a:spcAft>
                <a:spcPts val="0"/>
              </a:spcAft>
              <a:buClr>
                <a:schemeClr val="dk2"/>
              </a:buClr>
              <a:buSzPts val="1100"/>
              <a:buFont typeface="Arial"/>
              <a:buNone/>
            </a:pPr>
            <a:r>
              <a:t/>
            </a:r>
            <a:endParaRPr sz="1200">
              <a:solidFill>
                <a:schemeClr val="dk2"/>
              </a:solidFill>
            </a:endParaRPr>
          </a:p>
          <a:p>
            <a:pPr indent="0" lvl="0" marL="0" rtl="0" algn="just">
              <a:spcBef>
                <a:spcPts val="1200"/>
              </a:spcBef>
              <a:spcAft>
                <a:spcPts val="1200"/>
              </a:spcAft>
              <a:buNone/>
            </a:pPr>
            <a:r>
              <a:t/>
            </a:r>
            <a:endParaRPr sz="1200">
              <a:solidFill>
                <a:schemeClr val="dk2"/>
              </a:solidFill>
            </a:endParaRPr>
          </a:p>
        </p:txBody>
      </p:sp>
      <p:sp>
        <p:nvSpPr>
          <p:cNvPr id="106" name="Google Shape;106;p19"/>
          <p:cNvSpPr txBox="1"/>
          <p:nvPr/>
        </p:nvSpPr>
        <p:spPr>
          <a:xfrm>
            <a:off x="123650" y="2683025"/>
            <a:ext cx="8520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1800">
                <a:latin typeface="Source Sans Pro"/>
                <a:ea typeface="Source Sans Pro"/>
                <a:cs typeface="Source Sans Pro"/>
                <a:sym typeface="Source Sans Pro"/>
              </a:rPr>
              <a:t>The Volt</a:t>
            </a:r>
            <a:endParaRPr b="1" sz="1800">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t/>
            </a:r>
            <a:endParaRPr>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rPr lang="en">
                <a:latin typeface="Source Sans Pro"/>
                <a:ea typeface="Source Sans Pro"/>
                <a:cs typeface="Source Sans Pro"/>
                <a:sym typeface="Source Sans Pro"/>
              </a:rPr>
              <a:t>One volt is the potential difference (voltage) between two points when one joule of energy is used to move one coulomb of charge from one point to the other.</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0" y="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a:t>
            </a:r>
            <a:r>
              <a:rPr lang="en" sz="1550"/>
              <a:t> </a:t>
            </a:r>
            <a:endParaRPr sz="1550"/>
          </a:p>
          <a:p>
            <a:pPr indent="0" lvl="0" marL="0" rtl="0" algn="l">
              <a:spcBef>
                <a:spcPts val="0"/>
              </a:spcBef>
              <a:spcAft>
                <a:spcPts val="0"/>
              </a:spcAft>
              <a:buNone/>
            </a:pPr>
            <a:r>
              <a:rPr lang="en" sz="1550"/>
              <a:t>If 50 J of energy is required to move 10 C of charge, what is the voltage?</a:t>
            </a:r>
            <a:endParaRPr sz="1550"/>
          </a:p>
          <a:p>
            <a:pPr indent="0" lvl="0" marL="0" rtl="0" algn="l">
              <a:spcBef>
                <a:spcPts val="0"/>
              </a:spcBef>
              <a:spcAft>
                <a:spcPts val="0"/>
              </a:spcAft>
              <a:buNone/>
            </a:pPr>
            <a:r>
              <a:t/>
            </a:r>
            <a:endParaRPr sz="1550"/>
          </a:p>
        </p:txBody>
      </p:sp>
      <p:pic>
        <p:nvPicPr>
          <p:cNvPr id="112" name="Google Shape;112;p20"/>
          <p:cNvPicPr preferRelativeResize="0"/>
          <p:nvPr/>
        </p:nvPicPr>
        <p:blipFill>
          <a:blip r:embed="rId3">
            <a:alphaModFix/>
          </a:blip>
          <a:stretch>
            <a:fillRect/>
          </a:stretch>
        </p:blipFill>
        <p:spPr>
          <a:xfrm>
            <a:off x="3524250" y="862350"/>
            <a:ext cx="2095500" cy="866775"/>
          </a:xfrm>
          <a:prstGeom prst="rect">
            <a:avLst/>
          </a:prstGeom>
          <a:noFill/>
          <a:ln>
            <a:noFill/>
          </a:ln>
        </p:spPr>
      </p:pic>
      <p:sp>
        <p:nvSpPr>
          <p:cNvPr id="113" name="Google Shape;113;p20"/>
          <p:cNvSpPr txBox="1"/>
          <p:nvPr>
            <p:ph type="title"/>
          </p:nvPr>
        </p:nvSpPr>
        <p:spPr>
          <a:xfrm>
            <a:off x="125" y="1968075"/>
            <a:ext cx="91440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a:t>
            </a:r>
            <a:r>
              <a:rPr lang="en" sz="1550"/>
              <a:t> </a:t>
            </a:r>
            <a:endParaRPr sz="1550"/>
          </a:p>
          <a:p>
            <a:pPr indent="0" lvl="0" marL="0" rtl="0" algn="l">
              <a:spcBef>
                <a:spcPts val="0"/>
              </a:spcBef>
              <a:spcAft>
                <a:spcPts val="0"/>
              </a:spcAft>
              <a:buNone/>
            </a:pPr>
            <a:r>
              <a:rPr lang="en" sz="1550"/>
              <a:t>How much energy is required to move 50 C from one point to another when the voltage between the two points is 12 V?</a:t>
            </a:r>
            <a:endParaRPr sz="1550"/>
          </a:p>
          <a:p>
            <a:pPr indent="0" lvl="0" marL="0" rtl="0" algn="l">
              <a:spcBef>
                <a:spcPts val="0"/>
              </a:spcBef>
              <a:spcAft>
                <a:spcPts val="0"/>
              </a:spcAft>
              <a:buNone/>
            </a:pPr>
            <a:r>
              <a:t/>
            </a:r>
            <a:endParaRPr sz="1550"/>
          </a:p>
        </p:txBody>
      </p:sp>
      <p:pic>
        <p:nvPicPr>
          <p:cNvPr id="114" name="Google Shape;114;p20"/>
          <p:cNvPicPr preferRelativeResize="0"/>
          <p:nvPr/>
        </p:nvPicPr>
        <p:blipFill>
          <a:blip r:embed="rId4">
            <a:alphaModFix/>
          </a:blip>
          <a:stretch>
            <a:fillRect/>
          </a:stretch>
        </p:blipFill>
        <p:spPr>
          <a:xfrm>
            <a:off x="3117300" y="3461000"/>
            <a:ext cx="2286000" cy="44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on Voltage</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2"/>
              </a:buClr>
              <a:buSzPts val="1800"/>
              <a:buAutoNum type="arabicPeriod"/>
            </a:pPr>
            <a:r>
              <a:rPr lang="en">
                <a:solidFill>
                  <a:schemeClr val="dk2"/>
                </a:solidFill>
              </a:rPr>
              <a:t>Five hundred joules of energy are used to move 100 C of charge through a resistor. What is the voltage across the resistor?</a:t>
            </a:r>
            <a:endParaRPr>
              <a:solidFill>
                <a:schemeClr val="dk2"/>
              </a:solidFill>
            </a:endParaRPr>
          </a:p>
          <a:p>
            <a:pPr indent="-342900" lvl="0" marL="457200" rtl="0" algn="just">
              <a:spcBef>
                <a:spcPts val="0"/>
              </a:spcBef>
              <a:spcAft>
                <a:spcPts val="0"/>
              </a:spcAft>
              <a:buClr>
                <a:schemeClr val="dk2"/>
              </a:buClr>
              <a:buSzPts val="1800"/>
              <a:buAutoNum type="arabicPeriod"/>
            </a:pPr>
            <a:r>
              <a:rPr lang="en">
                <a:solidFill>
                  <a:schemeClr val="dk2"/>
                </a:solidFill>
              </a:rPr>
              <a:t>What is the voltage of a battery that uses 800 J of energy to move 40 C of charge through a resistor?</a:t>
            </a:r>
            <a:endParaRPr>
              <a:solidFill>
                <a:schemeClr val="dk2"/>
              </a:solidFill>
            </a:endParaRPr>
          </a:p>
          <a:p>
            <a:pPr indent="-342900" lvl="0" marL="457200" rtl="0" algn="just">
              <a:spcBef>
                <a:spcPts val="0"/>
              </a:spcBef>
              <a:spcAft>
                <a:spcPts val="0"/>
              </a:spcAft>
              <a:buClr>
                <a:schemeClr val="dk2"/>
              </a:buClr>
              <a:buSzPts val="1800"/>
              <a:buAutoNum type="arabicPeriod"/>
            </a:pPr>
            <a:r>
              <a:rPr lang="en">
                <a:solidFill>
                  <a:schemeClr val="dk2"/>
                </a:solidFill>
              </a:rPr>
              <a:t>How much energy does a 12 V battery use to move 2.5 C through a circuit?</a:t>
            </a:r>
            <a:endParaRPr>
              <a:solidFill>
                <a:schemeClr val="dk2"/>
              </a:solidFill>
            </a:endParaRPr>
          </a:p>
          <a:p>
            <a:pPr indent="-342900" lvl="0" marL="457200" rtl="0" algn="just">
              <a:spcBef>
                <a:spcPts val="0"/>
              </a:spcBef>
              <a:spcAft>
                <a:spcPts val="0"/>
              </a:spcAft>
              <a:buClr>
                <a:schemeClr val="dk2"/>
              </a:buClr>
              <a:buSzPts val="1800"/>
              <a:buAutoNum type="arabicPeriod"/>
            </a:pPr>
            <a:r>
              <a:rPr lang="en">
                <a:solidFill>
                  <a:schemeClr val="dk2"/>
                </a:solidFill>
              </a:rPr>
              <a:t>If a resistor with a current of 2 A through it converts 1000 J of electrical energy into heat energy in 15 s, what is the voltage across the resistor?</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