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swald" panose="02000503000000000000" pitchFamily="2" charset="0"/>
      <p:regular r:id="rId21"/>
      <p:bold r:id="rId22"/>
    </p:embeddedFont>
    <p:embeddedFont>
      <p:font typeface="Playfair Display" panose="020B0604020202020204" charset="0"/>
      <p:regular r:id="rId23"/>
      <p:bold r:id="rId24"/>
      <p:italic r:id="rId25"/>
      <p:boldItalic r:id="rId26"/>
    </p:embeddedFont>
    <p:embeddedFont>
      <p:font typeface="Montserrat" panose="020005050000000200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30"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08125e646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08125e646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8125e646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8125e646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968ffa3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968ffa3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968ffa3d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968ffa3d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968ffa3d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968ffa3d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968ffa3d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968ffa3d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968ffa3d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968ffa3d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68ffa3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968ffa3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68ffa3d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968ffa3d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968ffa3d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968ffa3d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8125e64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8125e64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8125e646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8125e64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8125e646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8125e646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8125e646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8125e646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8125e646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8125e646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125e646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125e646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8125e646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8125e646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8125e6463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8125e6463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5220" dirty="0"/>
              <a:t>Introduction to the </a:t>
            </a:r>
            <a:endParaRPr sz="5220" dirty="0"/>
          </a:p>
          <a:p>
            <a:pPr marL="0" lvl="0" indent="0" algn="ctr" rtl="0">
              <a:spcBef>
                <a:spcPts val="0"/>
              </a:spcBef>
              <a:spcAft>
                <a:spcPts val="0"/>
              </a:spcAft>
              <a:buClr>
                <a:schemeClr val="dk2"/>
              </a:buClr>
              <a:buSzPts val="990"/>
              <a:buFont typeface="Arial"/>
              <a:buNone/>
            </a:pPr>
            <a:r>
              <a:rPr lang="en" sz="5220" dirty="0" smtClean="0"/>
              <a:t>Diodes</a:t>
            </a:r>
            <a:r>
              <a:rPr lang="en-US" sz="5220" smtClean="0"/>
              <a:t>-1</a:t>
            </a:r>
            <a:endParaRPr sz="5220"/>
          </a:p>
          <a:p>
            <a:pPr marL="0" lvl="0" indent="0" algn="ctr" rtl="0">
              <a:spcBef>
                <a:spcPts val="0"/>
              </a:spcBef>
              <a:spcAft>
                <a:spcPts val="0"/>
              </a:spcAft>
              <a:buSzPts val="990"/>
              <a:buNone/>
            </a:pPr>
            <a:endParaRPr sz="5220" dirty="0"/>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fontScale="92500"/>
          </a:bodyPr>
          <a:lstStyle/>
          <a:p>
            <a:pPr marL="0" lvl="0" indent="0" algn="ctr" rtl="0">
              <a:spcBef>
                <a:spcPts val="0"/>
              </a:spcBef>
              <a:spcAft>
                <a:spcPts val="0"/>
              </a:spcAft>
              <a:buClr>
                <a:schemeClr val="dk2"/>
              </a:buClr>
              <a:buSzPts val="1100"/>
              <a:buFont typeface="Arial"/>
              <a:buNone/>
            </a:pPr>
            <a:r>
              <a:rPr lang="en" sz="3000">
                <a:latin typeface="Playfair Display"/>
                <a:ea typeface="Playfair Display"/>
                <a:cs typeface="Playfair Display"/>
                <a:sym typeface="Playfair Display"/>
              </a:rPr>
              <a:t>PN Junction, Zener, LED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300163" y="804863"/>
            <a:ext cx="6543675" cy="353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IN SEMICONDUCTORS</a:t>
            </a:r>
            <a:endParaRPr/>
          </a:p>
        </p:txBody>
      </p:sp>
      <p:pic>
        <p:nvPicPr>
          <p:cNvPr id="124" name="Google Shape;124;p23"/>
          <p:cNvPicPr preferRelativeResize="0"/>
          <p:nvPr/>
        </p:nvPicPr>
        <p:blipFill>
          <a:blip r:embed="rId3">
            <a:alphaModFix/>
          </a:blip>
          <a:stretch>
            <a:fillRect/>
          </a:stretch>
        </p:blipFill>
        <p:spPr>
          <a:xfrm>
            <a:off x="3011613" y="877500"/>
            <a:ext cx="6132376" cy="4266001"/>
          </a:xfrm>
          <a:prstGeom prst="rect">
            <a:avLst/>
          </a:prstGeom>
          <a:noFill/>
          <a:ln>
            <a:noFill/>
          </a:ln>
        </p:spPr>
      </p:pic>
      <p:sp>
        <p:nvSpPr>
          <p:cNvPr id="125" name="Google Shape;125;p23"/>
          <p:cNvSpPr txBox="1"/>
          <p:nvPr/>
        </p:nvSpPr>
        <p:spPr>
          <a:xfrm>
            <a:off x="195175" y="2365100"/>
            <a:ext cx="3000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rgbClr val="FF0000"/>
                </a:solidFill>
              </a:rPr>
              <a:t>Figure 1–12 shows the energy band diagram for an unexcited (no external energy such as heat) atom in a pure silicon crystal.This condition occurs only at a temperature of absolute 0 Kelvin.</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Conduction Electrons and Holes</a:t>
            </a:r>
            <a:endParaRPr/>
          </a:p>
        </p:txBody>
      </p:sp>
      <p:sp>
        <p:nvSpPr>
          <p:cNvPr id="131" name="Google Shape;131;p24"/>
          <p:cNvSpPr txBox="1">
            <a:spLocks noGrp="1"/>
          </p:cNvSpPr>
          <p:nvPr>
            <p:ph type="body" idx="1"/>
          </p:nvPr>
        </p:nvSpPr>
        <p:spPr>
          <a:xfrm>
            <a:off x="162425" y="510750"/>
            <a:ext cx="8700900" cy="16248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00000"/>
              </a:buClr>
              <a:buSzPts val="1200"/>
              <a:buChar char="●"/>
            </a:pPr>
            <a:r>
              <a:rPr lang="en" sz="1200">
                <a:solidFill>
                  <a:srgbClr val="000000"/>
                </a:solidFill>
              </a:rPr>
              <a:t>An intrinsic (pure) silicon crystal at room temperature has sufficient heat (thermal) energy for some valence electrons to jump the gap from the valence band into the conduction band, becoming free electrons. Free electrons are also called </a:t>
            </a:r>
            <a:r>
              <a:rPr lang="en" sz="1200" b="1">
                <a:solidFill>
                  <a:srgbClr val="FF0000"/>
                </a:solidFill>
              </a:rPr>
              <a:t>conduction electrons.</a:t>
            </a:r>
            <a:endParaRPr sz="1200" b="1">
              <a:solidFill>
                <a:srgbClr val="FF0000"/>
              </a:solidFill>
            </a:endParaRPr>
          </a:p>
          <a:p>
            <a:pPr marL="457200" lvl="0" indent="-304800" algn="just" rtl="0">
              <a:spcBef>
                <a:spcPts val="0"/>
              </a:spcBef>
              <a:spcAft>
                <a:spcPts val="0"/>
              </a:spcAft>
              <a:buClr>
                <a:srgbClr val="000000"/>
              </a:buClr>
              <a:buSzPts val="1200"/>
              <a:buChar char="●"/>
            </a:pPr>
            <a:r>
              <a:rPr lang="en" sz="1200">
                <a:solidFill>
                  <a:srgbClr val="000000"/>
                </a:solidFill>
              </a:rPr>
              <a:t>When an electron jumps to the conduction band, a vacancy is left in the valence band</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within the crystal. This vacancy is called a</a:t>
            </a:r>
            <a:r>
              <a:rPr lang="en" sz="1200" b="1">
                <a:solidFill>
                  <a:srgbClr val="FF0000"/>
                </a:solidFill>
              </a:rPr>
              <a:t> hole</a:t>
            </a:r>
            <a:r>
              <a:rPr lang="en" sz="1200">
                <a:solidFill>
                  <a:srgbClr val="000000"/>
                </a:solidFill>
              </a:rPr>
              <a:t>.</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Recombination occurs when a conduction-band electron loses energy and falls back into a hole in the valence band.</a:t>
            </a:r>
            <a:endParaRPr sz="1200">
              <a:solidFill>
                <a:srgbClr val="000000"/>
              </a:solidFill>
            </a:endParaRPr>
          </a:p>
        </p:txBody>
      </p:sp>
      <p:pic>
        <p:nvPicPr>
          <p:cNvPr id="132" name="Google Shape;132;p24"/>
          <p:cNvPicPr preferRelativeResize="0"/>
          <p:nvPr/>
        </p:nvPicPr>
        <p:blipFill>
          <a:blip r:embed="rId3">
            <a:alphaModFix/>
          </a:blip>
          <a:stretch>
            <a:fillRect/>
          </a:stretch>
        </p:blipFill>
        <p:spPr>
          <a:xfrm>
            <a:off x="0" y="2030325"/>
            <a:ext cx="8700901" cy="31131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719138" y="1105325"/>
            <a:ext cx="7705725" cy="364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Electron Current</a:t>
            </a:r>
            <a:endParaRPr/>
          </a:p>
        </p:txBody>
      </p:sp>
      <p:sp>
        <p:nvSpPr>
          <p:cNvPr id="143" name="Google Shape;143;p26"/>
          <p:cNvSpPr txBox="1">
            <a:spLocks noGrp="1"/>
          </p:cNvSpPr>
          <p:nvPr>
            <p:ph type="body" idx="1"/>
          </p:nvPr>
        </p:nvSpPr>
        <p:spPr>
          <a:xfrm>
            <a:off x="311700" y="740375"/>
            <a:ext cx="8520600" cy="101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200"/>
              <a:t>When a voltage is applied across a piece of intrinsic silicon, as shown in Figure 1-15, the thermally generated free electrons in the conduction band, which are free to move randomly in the crystal structure, are now easily attracted toward the positive end. This movement of free electrons is one type of current in a semiconductive material and is called electron current.</a:t>
            </a:r>
            <a:endParaRPr sz="1200"/>
          </a:p>
          <a:p>
            <a:pPr marL="0" lvl="0" indent="0" algn="just" rtl="0">
              <a:spcBef>
                <a:spcPts val="1200"/>
              </a:spcBef>
              <a:spcAft>
                <a:spcPts val="1200"/>
              </a:spcAft>
              <a:buNone/>
            </a:pPr>
            <a:endParaRPr sz="1200"/>
          </a:p>
        </p:txBody>
      </p:sp>
      <p:pic>
        <p:nvPicPr>
          <p:cNvPr id="144" name="Google Shape;144;p26"/>
          <p:cNvPicPr preferRelativeResize="0"/>
          <p:nvPr/>
        </p:nvPicPr>
        <p:blipFill>
          <a:blip r:embed="rId3">
            <a:alphaModFix/>
          </a:blip>
          <a:stretch>
            <a:fillRect/>
          </a:stretch>
        </p:blipFill>
        <p:spPr>
          <a:xfrm>
            <a:off x="152400" y="1908875"/>
            <a:ext cx="8839200" cy="23120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Hole Current</a:t>
            </a:r>
            <a:endParaRPr/>
          </a:p>
        </p:txBody>
      </p:sp>
      <p:pic>
        <p:nvPicPr>
          <p:cNvPr id="150" name="Google Shape;150;p27"/>
          <p:cNvPicPr preferRelativeResize="0"/>
          <p:nvPr/>
        </p:nvPicPr>
        <p:blipFill>
          <a:blip r:embed="rId3">
            <a:alphaModFix/>
          </a:blip>
          <a:stretch>
            <a:fillRect/>
          </a:stretch>
        </p:blipFill>
        <p:spPr>
          <a:xfrm>
            <a:off x="152400" y="725100"/>
            <a:ext cx="8696325" cy="387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Doping</a:t>
            </a:r>
            <a:endParaRPr/>
          </a:p>
        </p:txBody>
      </p:sp>
      <p:sp>
        <p:nvSpPr>
          <p:cNvPr id="156" name="Google Shape;156;p28"/>
          <p:cNvSpPr txBox="1">
            <a:spLocks noGrp="1"/>
          </p:cNvSpPr>
          <p:nvPr>
            <p:ph type="body" idx="1"/>
          </p:nvPr>
        </p:nvSpPr>
        <p:spPr>
          <a:xfrm>
            <a:off x="311700" y="878175"/>
            <a:ext cx="8520600" cy="225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rgbClr val="000000"/>
                </a:solidFill>
              </a:rPr>
              <a:t>Since semiconductors are generally poor conductors, their conductivity can be drastically increased by the controlled addition of impurities to the intrinsic (pure) semiconductive material. This process, called doping.</a:t>
            </a:r>
            <a:endParaRPr sz="2000">
              <a:solidFill>
                <a:srgbClr val="000000"/>
              </a:solidFill>
            </a:endParaRPr>
          </a:p>
          <a:p>
            <a:pPr marL="0" lvl="0" indent="0" algn="just" rtl="0">
              <a:spcBef>
                <a:spcPts val="1200"/>
              </a:spcBef>
              <a:spcAft>
                <a:spcPts val="0"/>
              </a:spcAft>
              <a:buNone/>
            </a:pPr>
            <a:endParaRPr sz="2000">
              <a:solidFill>
                <a:srgbClr val="000000"/>
              </a:solidFill>
            </a:endParaRPr>
          </a:p>
          <a:p>
            <a:pPr marL="0" lvl="0" indent="0" algn="just" rtl="0">
              <a:spcBef>
                <a:spcPts val="1200"/>
              </a:spcBef>
              <a:spcAft>
                <a:spcPts val="0"/>
              </a:spcAft>
              <a:buClr>
                <a:schemeClr val="dk2"/>
              </a:buClr>
              <a:buSzPts val="1100"/>
              <a:buFont typeface="Arial"/>
              <a:buNone/>
            </a:pPr>
            <a:r>
              <a:rPr lang="en" sz="2000" b="1">
                <a:solidFill>
                  <a:srgbClr val="000000"/>
                </a:solidFill>
              </a:rPr>
              <a:t>Two categories of impurities are n-type and p-type.</a:t>
            </a:r>
            <a:endParaRPr sz="2000" b="1">
              <a:solidFill>
                <a:srgbClr val="000000"/>
              </a:solidFill>
            </a:endParaRPr>
          </a:p>
          <a:p>
            <a:pPr marL="0" lvl="0" indent="0" algn="just" rtl="0">
              <a:spcBef>
                <a:spcPts val="1200"/>
              </a:spcBef>
              <a:spcAft>
                <a:spcPts val="1200"/>
              </a:spcAft>
              <a:buNone/>
            </a:pPr>
            <a:endParaRPr sz="2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N-Type Semiconductor</a:t>
            </a:r>
            <a:endParaRPr/>
          </a:p>
        </p:txBody>
      </p:sp>
      <p:sp>
        <p:nvSpPr>
          <p:cNvPr id="162" name="Google Shape;162;p29"/>
          <p:cNvSpPr txBox="1">
            <a:spLocks noGrp="1"/>
          </p:cNvSpPr>
          <p:nvPr>
            <p:ph type="body" idx="1"/>
          </p:nvPr>
        </p:nvSpPr>
        <p:spPr>
          <a:xfrm>
            <a:off x="265775" y="648550"/>
            <a:ext cx="8520600" cy="122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400">
                <a:solidFill>
                  <a:srgbClr val="000000"/>
                </a:solidFill>
              </a:rPr>
              <a:t>To increase the number of conduction-band electrons in intrinsic silicon, pentavalent impurity atoms are added. These are atoms with five valence electrons such as arsenic (As), phosphorus (P), bismuth (Bi), and antimony (Sb).</a:t>
            </a:r>
            <a:endParaRPr sz="1400">
              <a:solidFill>
                <a:srgbClr val="000000"/>
              </a:solidFill>
            </a:endParaRPr>
          </a:p>
          <a:p>
            <a:pPr marL="0" lvl="0" indent="0" algn="just" rtl="0">
              <a:spcBef>
                <a:spcPts val="1200"/>
              </a:spcBef>
              <a:spcAft>
                <a:spcPts val="1200"/>
              </a:spcAft>
              <a:buNone/>
            </a:pPr>
            <a:endParaRPr sz="1400">
              <a:solidFill>
                <a:srgbClr val="000000"/>
              </a:solidFill>
            </a:endParaRPr>
          </a:p>
        </p:txBody>
      </p:sp>
      <p:pic>
        <p:nvPicPr>
          <p:cNvPr id="163" name="Google Shape;163;p29"/>
          <p:cNvPicPr preferRelativeResize="0"/>
          <p:nvPr/>
        </p:nvPicPr>
        <p:blipFill>
          <a:blip r:embed="rId3">
            <a:alphaModFix/>
          </a:blip>
          <a:stretch>
            <a:fillRect/>
          </a:stretch>
        </p:blipFill>
        <p:spPr>
          <a:xfrm>
            <a:off x="2081225" y="1231575"/>
            <a:ext cx="5734974" cy="2967350"/>
          </a:xfrm>
          <a:prstGeom prst="rect">
            <a:avLst/>
          </a:prstGeom>
          <a:noFill/>
          <a:ln>
            <a:noFill/>
          </a:ln>
        </p:spPr>
      </p:pic>
      <p:sp>
        <p:nvSpPr>
          <p:cNvPr id="164" name="Google Shape;164;p29"/>
          <p:cNvSpPr txBox="1"/>
          <p:nvPr/>
        </p:nvSpPr>
        <p:spPr>
          <a:xfrm>
            <a:off x="183700" y="4096800"/>
            <a:ext cx="88749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Playfair Display"/>
                <a:ea typeface="Playfair Display"/>
                <a:cs typeface="Playfair Display"/>
                <a:sym typeface="Playfair Display"/>
              </a:rPr>
              <a:t>Since most of the current carriers are electrons, silicon (or germanium) doped with pentavalent atoms is an n-type semiconductor (the n stands for the negative charge on an electron). The electrons are called the majority carriers in n-type material</a:t>
            </a:r>
            <a:endParaRPr>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P-type Semiconductor</a:t>
            </a:r>
            <a:endParaRPr/>
          </a:p>
        </p:txBody>
      </p:sp>
      <p:sp>
        <p:nvSpPr>
          <p:cNvPr id="170" name="Google Shape;170;p30"/>
          <p:cNvSpPr txBox="1">
            <a:spLocks noGrp="1"/>
          </p:cNvSpPr>
          <p:nvPr>
            <p:ph type="body" idx="1"/>
          </p:nvPr>
        </p:nvSpPr>
        <p:spPr>
          <a:xfrm>
            <a:off x="311700" y="572700"/>
            <a:ext cx="8520600" cy="75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400">
                <a:solidFill>
                  <a:srgbClr val="000000"/>
                </a:solidFill>
              </a:rPr>
              <a:t>To increase the number of holes in intrinsic silicon, trivalent impurity atoms are added. These are atoms with three valence electrons such as boron (B), indium (In), and gallium (Ga)</a:t>
            </a:r>
            <a:endParaRPr sz="1400">
              <a:solidFill>
                <a:srgbClr val="000000"/>
              </a:solidFill>
            </a:endParaRPr>
          </a:p>
          <a:p>
            <a:pPr marL="0" lvl="0" indent="0" algn="just" rtl="0">
              <a:spcBef>
                <a:spcPts val="1200"/>
              </a:spcBef>
              <a:spcAft>
                <a:spcPts val="1200"/>
              </a:spcAft>
              <a:buNone/>
            </a:pPr>
            <a:endParaRPr sz="1400">
              <a:solidFill>
                <a:srgbClr val="000000"/>
              </a:solidFill>
            </a:endParaRPr>
          </a:p>
        </p:txBody>
      </p:sp>
      <p:pic>
        <p:nvPicPr>
          <p:cNvPr id="171" name="Google Shape;171;p30"/>
          <p:cNvPicPr preferRelativeResize="0"/>
          <p:nvPr/>
        </p:nvPicPr>
        <p:blipFill>
          <a:blip r:embed="rId3">
            <a:alphaModFix/>
          </a:blip>
          <a:stretch>
            <a:fillRect/>
          </a:stretch>
        </p:blipFill>
        <p:spPr>
          <a:xfrm>
            <a:off x="2140225" y="1145488"/>
            <a:ext cx="4863555" cy="2852525"/>
          </a:xfrm>
          <a:prstGeom prst="rect">
            <a:avLst/>
          </a:prstGeom>
          <a:noFill/>
          <a:ln>
            <a:noFill/>
          </a:ln>
        </p:spPr>
      </p:pic>
      <p:sp>
        <p:nvSpPr>
          <p:cNvPr id="172" name="Google Shape;172;p30"/>
          <p:cNvSpPr txBox="1"/>
          <p:nvPr/>
        </p:nvSpPr>
        <p:spPr>
          <a:xfrm>
            <a:off x="82950" y="3998025"/>
            <a:ext cx="89781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Playfair Display"/>
                <a:ea typeface="Playfair Display"/>
                <a:cs typeface="Playfair Display"/>
                <a:sym typeface="Playfair Display"/>
              </a:rPr>
              <a:t>The holes are the majority carriers in p-type material. Although the majority of current carriers in p-type material are holes, there are also a few conduction-band electrons that are created when electron-hole pairs are thermally generated. These conduction-band electrons are not produced by the addition of the trivalent impurity atoms.</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Recall Bohr Atomic Model</a:t>
            </a:r>
            <a:endParaRPr/>
          </a:p>
        </p:txBody>
      </p:sp>
      <p:pic>
        <p:nvPicPr>
          <p:cNvPr id="65" name="Google Shape;65;p14"/>
          <p:cNvPicPr preferRelativeResize="0"/>
          <p:nvPr/>
        </p:nvPicPr>
        <p:blipFill>
          <a:blip r:embed="rId3">
            <a:alphaModFix/>
          </a:blip>
          <a:stretch>
            <a:fillRect/>
          </a:stretch>
        </p:blipFill>
        <p:spPr>
          <a:xfrm>
            <a:off x="2230475" y="1101250"/>
            <a:ext cx="5275172"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898675" y="752475"/>
            <a:ext cx="7829550" cy="363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0" y="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Insulator</a:t>
            </a:r>
            <a:endParaRPr/>
          </a:p>
        </p:txBody>
      </p:sp>
      <p:sp>
        <p:nvSpPr>
          <p:cNvPr id="76" name="Google Shape;76;p16"/>
          <p:cNvSpPr txBox="1">
            <a:spLocks noGrp="1"/>
          </p:cNvSpPr>
          <p:nvPr>
            <p:ph type="body" idx="1"/>
          </p:nvPr>
        </p:nvSpPr>
        <p:spPr>
          <a:xfrm>
            <a:off x="0" y="548300"/>
            <a:ext cx="9144000" cy="1048200"/>
          </a:xfrm>
          <a:prstGeom prst="rect">
            <a:avLst/>
          </a:prstGeom>
        </p:spPr>
        <p:txBody>
          <a:bodyPr spcFirstLastPara="1" wrap="square" lIns="91425" tIns="91425" rIns="91425" bIns="91425" anchor="t" anchorCtr="0">
            <a:normAutofit fontScale="92500"/>
          </a:bodyPr>
          <a:lstStyle/>
          <a:p>
            <a:pPr marL="457200" lvl="0" indent="-317500" algn="just" rtl="0">
              <a:spcBef>
                <a:spcPts val="0"/>
              </a:spcBef>
              <a:spcAft>
                <a:spcPts val="0"/>
              </a:spcAft>
              <a:buClr>
                <a:srgbClr val="000000"/>
              </a:buClr>
              <a:buSzPts val="1400"/>
              <a:buChar char="●"/>
            </a:pPr>
            <a:r>
              <a:rPr lang="en" sz="1400">
                <a:solidFill>
                  <a:srgbClr val="000000"/>
                </a:solidFill>
              </a:rPr>
              <a:t>An insulator is a material that does not conduct electrical current under normal conditions</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Valence electrons are tightly bound to the atoms; therefore, there are very few free electrons in an insulator. </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Examples of insulators are rubber, plastics, glass, mica, and quartz.</a:t>
            </a:r>
            <a:endParaRPr sz="1400">
              <a:solidFill>
                <a:srgbClr val="000000"/>
              </a:solidFill>
            </a:endParaRPr>
          </a:p>
        </p:txBody>
      </p:sp>
      <p:sp>
        <p:nvSpPr>
          <p:cNvPr id="77" name="Google Shape;77;p16"/>
          <p:cNvSpPr txBox="1">
            <a:spLocks noGrp="1"/>
          </p:cNvSpPr>
          <p:nvPr>
            <p:ph type="title"/>
          </p:nvPr>
        </p:nvSpPr>
        <p:spPr>
          <a:xfrm>
            <a:off x="-49475" y="14728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Conductor</a:t>
            </a:r>
            <a:endParaRPr/>
          </a:p>
        </p:txBody>
      </p:sp>
      <p:sp>
        <p:nvSpPr>
          <p:cNvPr id="78" name="Google Shape;78;p16"/>
          <p:cNvSpPr txBox="1">
            <a:spLocks noGrp="1"/>
          </p:cNvSpPr>
          <p:nvPr>
            <p:ph type="body" idx="1"/>
          </p:nvPr>
        </p:nvSpPr>
        <p:spPr>
          <a:xfrm>
            <a:off x="0" y="2047650"/>
            <a:ext cx="9144000" cy="1048200"/>
          </a:xfrm>
          <a:prstGeom prst="rect">
            <a:avLst/>
          </a:prstGeom>
        </p:spPr>
        <p:txBody>
          <a:bodyPr spcFirstLastPara="1" wrap="square" lIns="91425" tIns="91425" rIns="91425" bIns="91425" anchor="t" anchorCtr="0">
            <a:normAutofit fontScale="92500"/>
          </a:bodyPr>
          <a:lstStyle/>
          <a:p>
            <a:pPr marL="457200" lvl="0" indent="-310832" algn="just" rtl="0">
              <a:spcBef>
                <a:spcPts val="0"/>
              </a:spcBef>
              <a:spcAft>
                <a:spcPts val="0"/>
              </a:spcAft>
              <a:buClr>
                <a:srgbClr val="000000"/>
              </a:buClr>
              <a:buSzPct val="100000"/>
              <a:buChar char="●"/>
            </a:pPr>
            <a:r>
              <a:rPr lang="en" sz="1400">
                <a:solidFill>
                  <a:srgbClr val="000000"/>
                </a:solidFill>
              </a:rPr>
              <a:t>A conductor is a material that easily conducts electrical current</a:t>
            </a:r>
            <a:endParaRPr sz="1400">
              <a:solidFill>
                <a:srgbClr val="000000"/>
              </a:solidFill>
            </a:endParaRPr>
          </a:p>
          <a:p>
            <a:pPr marL="457200" lvl="0" indent="-310832" algn="just" rtl="0">
              <a:spcBef>
                <a:spcPts val="0"/>
              </a:spcBef>
              <a:spcAft>
                <a:spcPts val="0"/>
              </a:spcAft>
              <a:buClr>
                <a:srgbClr val="000000"/>
              </a:buClr>
              <a:buSzPct val="100000"/>
              <a:buChar char="●"/>
            </a:pPr>
            <a:r>
              <a:rPr lang="en" sz="1400">
                <a:solidFill>
                  <a:srgbClr val="000000"/>
                </a:solidFill>
              </a:rPr>
              <a:t>valence electron very loosely bound to the atom. These loosely bound valence electrons become free electrons</a:t>
            </a:r>
            <a:endParaRPr sz="1400">
              <a:solidFill>
                <a:srgbClr val="000000"/>
              </a:solidFill>
            </a:endParaRPr>
          </a:p>
          <a:p>
            <a:pPr marL="457200" lvl="0" indent="-310832" algn="just" rtl="0">
              <a:spcBef>
                <a:spcPts val="0"/>
              </a:spcBef>
              <a:spcAft>
                <a:spcPts val="0"/>
              </a:spcAft>
              <a:buClr>
                <a:srgbClr val="000000"/>
              </a:buClr>
              <a:buSzPct val="100000"/>
              <a:buChar char="●"/>
            </a:pPr>
            <a:r>
              <a:rPr lang="en" sz="1400">
                <a:solidFill>
                  <a:srgbClr val="000000"/>
                </a:solidFill>
              </a:rPr>
              <a:t>The best conductors are single-element materials, such as copper (Cu), silver (Ag), gold (Au), and aluminum (Al)</a:t>
            </a:r>
            <a:endParaRPr sz="1400">
              <a:solidFill>
                <a:srgbClr val="000000"/>
              </a:solidFill>
            </a:endParaRPr>
          </a:p>
        </p:txBody>
      </p:sp>
      <p:sp>
        <p:nvSpPr>
          <p:cNvPr id="79" name="Google Shape;79;p16"/>
          <p:cNvSpPr txBox="1">
            <a:spLocks noGrp="1"/>
          </p:cNvSpPr>
          <p:nvPr>
            <p:ph type="title"/>
          </p:nvPr>
        </p:nvSpPr>
        <p:spPr>
          <a:xfrm>
            <a:off x="78225" y="302075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Semiconductor</a:t>
            </a:r>
            <a:endParaRPr/>
          </a:p>
        </p:txBody>
      </p:sp>
      <p:sp>
        <p:nvSpPr>
          <p:cNvPr id="80" name="Google Shape;80;p16"/>
          <p:cNvSpPr txBox="1">
            <a:spLocks noGrp="1"/>
          </p:cNvSpPr>
          <p:nvPr>
            <p:ph type="body" idx="1"/>
          </p:nvPr>
        </p:nvSpPr>
        <p:spPr>
          <a:xfrm>
            <a:off x="78225" y="3644150"/>
            <a:ext cx="9144000" cy="13509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Char char="●"/>
            </a:pPr>
            <a:r>
              <a:rPr lang="en" sz="1400">
                <a:solidFill>
                  <a:srgbClr val="000000"/>
                </a:solidFill>
              </a:rPr>
              <a:t>A semiconductor is a material that is between conductors and insulators</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in its ability to conduct electrical current. A semiconductor in its pure (intrinsic) state is neither a good conductor nor a good insulator.</a:t>
            </a:r>
            <a:endParaRPr sz="1400">
              <a:solidFill>
                <a:srgbClr val="000000"/>
              </a:solidFill>
            </a:endParaRPr>
          </a:p>
          <a:p>
            <a:pPr marL="457200" lvl="0" indent="-317500" algn="just" rtl="0">
              <a:spcBef>
                <a:spcPts val="0"/>
              </a:spcBef>
              <a:spcAft>
                <a:spcPts val="0"/>
              </a:spcAft>
              <a:buClr>
                <a:srgbClr val="000000"/>
              </a:buClr>
              <a:buSzPts val="1400"/>
              <a:buChar char="●"/>
            </a:pPr>
            <a:r>
              <a:rPr lang="en" sz="1400">
                <a:solidFill>
                  <a:srgbClr val="000000"/>
                </a:solidFill>
              </a:rPr>
              <a:t>Silicon is the most commonly used semiconductor</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0" y="0"/>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Band Gap</a:t>
            </a:r>
            <a:endParaRPr/>
          </a:p>
        </p:txBody>
      </p:sp>
      <p:sp>
        <p:nvSpPr>
          <p:cNvPr id="86" name="Google Shape;86;p17"/>
          <p:cNvSpPr txBox="1">
            <a:spLocks noGrp="1"/>
          </p:cNvSpPr>
          <p:nvPr>
            <p:ph type="body" idx="1"/>
          </p:nvPr>
        </p:nvSpPr>
        <p:spPr>
          <a:xfrm>
            <a:off x="0" y="732075"/>
            <a:ext cx="8964000" cy="1691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 sz="1400">
                <a:solidFill>
                  <a:schemeClr val="dk2"/>
                </a:solidFill>
              </a:rPr>
              <a:t>The difference in energy between the valence band and the conduction band is called an energy gap or band gap.</a:t>
            </a:r>
            <a:endParaRPr sz="1400">
              <a:solidFill>
                <a:schemeClr val="dk2"/>
              </a:solidFill>
            </a:endParaRPr>
          </a:p>
          <a:p>
            <a:pPr marL="457200" lvl="0" indent="-317500" algn="l" rtl="0">
              <a:spcBef>
                <a:spcPts val="0"/>
              </a:spcBef>
              <a:spcAft>
                <a:spcPts val="0"/>
              </a:spcAft>
              <a:buClr>
                <a:schemeClr val="dk2"/>
              </a:buClr>
              <a:buSzPts val="1400"/>
              <a:buChar char="●"/>
            </a:pPr>
            <a:r>
              <a:rPr lang="en" sz="1400">
                <a:solidFill>
                  <a:schemeClr val="dk2"/>
                </a:solidFill>
              </a:rPr>
              <a:t>This is the amount of energy that a valence electron must have in order to jump from the valence band to the conduction band. </a:t>
            </a:r>
            <a:endParaRPr sz="1400">
              <a:solidFill>
                <a:schemeClr val="dk2"/>
              </a:solidFill>
            </a:endParaRPr>
          </a:p>
          <a:p>
            <a:pPr marL="457200" lvl="0" indent="-317500" algn="l" rtl="0">
              <a:spcBef>
                <a:spcPts val="0"/>
              </a:spcBef>
              <a:spcAft>
                <a:spcPts val="0"/>
              </a:spcAft>
              <a:buClr>
                <a:schemeClr val="dk2"/>
              </a:buClr>
              <a:buSzPts val="1400"/>
              <a:buChar char="●"/>
            </a:pPr>
            <a:r>
              <a:rPr lang="en" sz="1400">
                <a:solidFill>
                  <a:schemeClr val="dk2"/>
                </a:solidFill>
              </a:rPr>
              <a:t>Once in the conduction band, the electron is free to move throughout the material and is not tied to any given atom.</a:t>
            </a:r>
            <a:endParaRPr sz="1400">
              <a:solidFill>
                <a:schemeClr val="dk2"/>
              </a:solidFill>
            </a:endParaRPr>
          </a:p>
        </p:txBody>
      </p:sp>
      <p:pic>
        <p:nvPicPr>
          <p:cNvPr id="87" name="Google Shape;87;p17"/>
          <p:cNvPicPr preferRelativeResize="0"/>
          <p:nvPr/>
        </p:nvPicPr>
        <p:blipFill rotWithShape="1">
          <a:blip r:embed="rId3">
            <a:alphaModFix/>
          </a:blip>
          <a:srcRect l="17182" t="25938" r="40776" b="23379"/>
          <a:stretch/>
        </p:blipFill>
        <p:spPr>
          <a:xfrm>
            <a:off x="2265388" y="2015375"/>
            <a:ext cx="4613232" cy="3128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54300" y="135025"/>
            <a:ext cx="8520600" cy="57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SzPts val="990"/>
              <a:buNone/>
            </a:pPr>
            <a:r>
              <a:rPr lang="en" sz="2420">
                <a:solidFill>
                  <a:srgbClr val="000000"/>
                </a:solidFill>
              </a:rPr>
              <a:t>Comparison of a Semiconductor Atom to a Conductor Atom</a:t>
            </a:r>
            <a:endParaRPr sz="2420">
              <a:solidFill>
                <a:srgbClr val="000000"/>
              </a:solidFill>
            </a:endParaRPr>
          </a:p>
        </p:txBody>
      </p:sp>
      <p:sp>
        <p:nvSpPr>
          <p:cNvPr id="93" name="Google Shape;93;p18"/>
          <p:cNvSpPr txBox="1">
            <a:spLocks noGrp="1"/>
          </p:cNvSpPr>
          <p:nvPr>
            <p:ph type="body" idx="1"/>
          </p:nvPr>
        </p:nvSpPr>
        <p:spPr>
          <a:xfrm>
            <a:off x="311700" y="707725"/>
            <a:ext cx="8520600" cy="10977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00000"/>
              </a:buClr>
              <a:buSzPts val="1200"/>
              <a:buChar char="➢"/>
            </a:pPr>
            <a:r>
              <a:rPr lang="en" sz="1200">
                <a:solidFill>
                  <a:srgbClr val="000000"/>
                </a:solidFill>
              </a:rPr>
              <a:t>core of the silicon atom has a net charge of +4 (14 protons - 10 electrons)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the core of the copper atom has a net charge of +1 (29 protons  28 electrons). </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The core includes everything except the valence electrons</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valence electron in the copper atom “feels” an attractive force of +1 compared to a valence electron in the silicon atom which “feels” an attractive force of +4.</a:t>
            </a:r>
            <a:endParaRPr sz="1200">
              <a:solidFill>
                <a:srgbClr val="000000"/>
              </a:solidFill>
            </a:endParaRPr>
          </a:p>
          <a:p>
            <a:pPr marL="0" lvl="0" indent="0" algn="just" rtl="0">
              <a:spcBef>
                <a:spcPts val="1200"/>
              </a:spcBef>
              <a:spcAft>
                <a:spcPts val="0"/>
              </a:spcAft>
              <a:buNone/>
            </a:pPr>
            <a:endParaRPr sz="1200">
              <a:solidFill>
                <a:srgbClr val="000000"/>
              </a:solidFill>
            </a:endParaRPr>
          </a:p>
          <a:p>
            <a:pPr marL="0" lvl="0" indent="0" algn="just" rtl="0">
              <a:spcBef>
                <a:spcPts val="1200"/>
              </a:spcBef>
              <a:spcAft>
                <a:spcPts val="1200"/>
              </a:spcAft>
              <a:buNone/>
            </a:pPr>
            <a:endParaRPr sz="1200">
              <a:solidFill>
                <a:srgbClr val="000000"/>
              </a:solidFill>
            </a:endParaRPr>
          </a:p>
        </p:txBody>
      </p:sp>
      <p:pic>
        <p:nvPicPr>
          <p:cNvPr id="94" name="Google Shape;94;p18"/>
          <p:cNvPicPr preferRelativeResize="0"/>
          <p:nvPr/>
        </p:nvPicPr>
        <p:blipFill>
          <a:blip r:embed="rId3">
            <a:alphaModFix/>
          </a:blip>
          <a:stretch>
            <a:fillRect/>
          </a:stretch>
        </p:blipFill>
        <p:spPr>
          <a:xfrm>
            <a:off x="784100" y="2015800"/>
            <a:ext cx="8048201" cy="312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851575" y="232800"/>
            <a:ext cx="4753225" cy="386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77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Silicon and Germanium</a:t>
            </a:r>
            <a:endParaRPr>
              <a:solidFill>
                <a:srgbClr val="000000"/>
              </a:solidFill>
            </a:endParaRPr>
          </a:p>
        </p:txBody>
      </p:sp>
      <p:sp>
        <p:nvSpPr>
          <p:cNvPr id="105" name="Google Shape;105;p20"/>
          <p:cNvSpPr txBox="1">
            <a:spLocks noGrp="1"/>
          </p:cNvSpPr>
          <p:nvPr>
            <p:ph type="body" idx="1"/>
          </p:nvPr>
        </p:nvSpPr>
        <p:spPr>
          <a:xfrm>
            <a:off x="265775" y="739150"/>
            <a:ext cx="8520600" cy="34164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00000"/>
              </a:buClr>
              <a:buSzPts val="1200"/>
              <a:buChar char="➢"/>
            </a:pPr>
            <a:r>
              <a:rPr lang="en" sz="1200">
                <a:solidFill>
                  <a:srgbClr val="000000"/>
                </a:solidFill>
              </a:rPr>
              <a:t>Notice that both silicon and germanium have the characteristic four valence electrons.</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the germanium valence electrons are at higher energy levels than those in silicon and, therefore, require a smaller amount of additional energy to escape from the atom.</a:t>
            </a:r>
            <a:endParaRPr sz="1200">
              <a:solidFill>
                <a:srgbClr val="000000"/>
              </a:solidFill>
            </a:endParaRPr>
          </a:p>
          <a:p>
            <a:pPr marL="457200" lvl="0" indent="-304800" algn="just" rtl="0">
              <a:spcBef>
                <a:spcPts val="0"/>
              </a:spcBef>
              <a:spcAft>
                <a:spcPts val="0"/>
              </a:spcAft>
              <a:buClr>
                <a:srgbClr val="000000"/>
              </a:buClr>
              <a:buSzPts val="1200"/>
              <a:buChar char="➢"/>
            </a:pPr>
            <a:r>
              <a:rPr lang="en" sz="1200">
                <a:solidFill>
                  <a:srgbClr val="000000"/>
                </a:solidFill>
              </a:rPr>
              <a:t>This property makes germanium more unstable at high temperatures</a:t>
            </a:r>
            <a:endParaRPr sz="1200">
              <a:solidFill>
                <a:srgbClr val="000000"/>
              </a:solidFill>
            </a:endParaRPr>
          </a:p>
        </p:txBody>
      </p:sp>
      <p:pic>
        <p:nvPicPr>
          <p:cNvPr id="106" name="Google Shape;106;p20"/>
          <p:cNvPicPr preferRelativeResize="0"/>
          <p:nvPr/>
        </p:nvPicPr>
        <p:blipFill>
          <a:blip r:embed="rId3">
            <a:alphaModFix/>
          </a:blip>
          <a:stretch>
            <a:fillRect/>
          </a:stretch>
        </p:blipFill>
        <p:spPr>
          <a:xfrm>
            <a:off x="752974" y="1817150"/>
            <a:ext cx="7638050" cy="332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254300" y="54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Covalent Bond in Silicon Atom</a:t>
            </a:r>
            <a:endParaRPr/>
          </a:p>
        </p:txBody>
      </p:sp>
      <p:sp>
        <p:nvSpPr>
          <p:cNvPr id="112" name="Google Shape;112;p21"/>
          <p:cNvSpPr txBox="1">
            <a:spLocks noGrp="1"/>
          </p:cNvSpPr>
          <p:nvPr>
            <p:ph type="body" idx="1"/>
          </p:nvPr>
        </p:nvSpPr>
        <p:spPr>
          <a:xfrm>
            <a:off x="311700" y="705950"/>
            <a:ext cx="8520600" cy="333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2"/>
              </a:buClr>
              <a:buSzPts val="1100"/>
              <a:buFont typeface="Arial"/>
              <a:buNone/>
            </a:pPr>
            <a:r>
              <a:rPr lang="en" sz="1200"/>
              <a:t>Covalent bonding in an intrinsic silicon crystal is shown in Figure 1–11. An intrinsic crystal is one that has no impurities. Covalent bonding for germanium is similar because it also has four valence electrons.</a:t>
            </a:r>
            <a:endParaRPr sz="1200"/>
          </a:p>
          <a:p>
            <a:pPr marL="0" lvl="0" indent="0" algn="just" rtl="0">
              <a:spcBef>
                <a:spcPts val="1200"/>
              </a:spcBef>
              <a:spcAft>
                <a:spcPts val="1200"/>
              </a:spcAft>
              <a:buNone/>
            </a:pPr>
            <a:endParaRPr sz="1200"/>
          </a:p>
        </p:txBody>
      </p:sp>
      <p:pic>
        <p:nvPicPr>
          <p:cNvPr id="113" name="Google Shape;113;p21"/>
          <p:cNvPicPr preferRelativeResize="0"/>
          <p:nvPr/>
        </p:nvPicPr>
        <p:blipFill>
          <a:blip r:embed="rId3">
            <a:alphaModFix/>
          </a:blip>
          <a:stretch>
            <a:fillRect/>
          </a:stretch>
        </p:blipFill>
        <p:spPr>
          <a:xfrm>
            <a:off x="888614" y="1297350"/>
            <a:ext cx="7366776" cy="3783100"/>
          </a:xfrm>
          <a:prstGeom prst="rect">
            <a:avLst/>
          </a:prstGeom>
          <a:noFill/>
          <a:ln>
            <a:noFill/>
          </a:ln>
        </p:spPr>
      </p:pic>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On-screen Show (16:9)</PresentationFormat>
  <Paragraphs>51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Oswald</vt:lpstr>
      <vt:lpstr>Playfair Display</vt:lpstr>
      <vt:lpstr>Arial</vt:lpstr>
      <vt:lpstr>Montserrat</vt:lpstr>
      <vt:lpstr>Pop</vt:lpstr>
      <vt:lpstr>Introduction to the  Diodes-1 </vt:lpstr>
      <vt:lpstr>Recall Bohr Atomic Model</vt:lpstr>
      <vt:lpstr>PowerPoint Presentation</vt:lpstr>
      <vt:lpstr>Insulator</vt:lpstr>
      <vt:lpstr>Band Gap</vt:lpstr>
      <vt:lpstr>Comparison of a Semiconductor Atom to a Conductor Atom</vt:lpstr>
      <vt:lpstr>PowerPoint Presentation</vt:lpstr>
      <vt:lpstr>Silicon and Germanium</vt:lpstr>
      <vt:lpstr>Covalent Bond in Silicon Atom</vt:lpstr>
      <vt:lpstr>PowerPoint Presentation</vt:lpstr>
      <vt:lpstr>CURRENT IN SEMICONDUCTORS</vt:lpstr>
      <vt:lpstr>Conduction Electrons and Holes</vt:lpstr>
      <vt:lpstr>PowerPoint Presentation</vt:lpstr>
      <vt:lpstr>Electron Current</vt:lpstr>
      <vt:lpstr>Hole Current</vt:lpstr>
      <vt:lpstr>Doping</vt:lpstr>
      <vt:lpstr>N-Type Semiconductor</vt:lpstr>
      <vt:lpstr>P-type Semiconductor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Diodes-1 </dc:title>
  <cp:lastModifiedBy>Muhammad Asif Haroon</cp:lastModifiedBy>
  <cp:revision>1</cp:revision>
  <dcterms:modified xsi:type="dcterms:W3CDTF">2021-12-28T03:06:17Z</dcterms:modified>
</cp:coreProperties>
</file>