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25bb206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25bb206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25bb206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25bb206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25bb206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25bb206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25bb2069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25bb2069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25bb206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25bb206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fe1d800d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fe1d800d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fe1d800d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fe1d800d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fe1d800d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fe1d800d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fe1d800d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fe1d800d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e1d800d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e1d800d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e1d800d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e1d800d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ff1c2c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fff1c2c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fff1c2c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fff1c2c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5.jpg"/><Relationship Id="rId5" Type="http://schemas.openxmlformats.org/officeDocument/2006/relationships/image" Target="../media/image1.jpg"/><Relationship Id="rId6"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Zener Diode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152400" y="72025"/>
            <a:ext cx="8839200" cy="30629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Zener Regulation with a Variable Input Voltage</a:t>
            </a:r>
            <a:endParaRPr/>
          </a:p>
        </p:txBody>
      </p:sp>
      <p:pic>
        <p:nvPicPr>
          <p:cNvPr id="128" name="Google Shape;128;p23"/>
          <p:cNvPicPr preferRelativeResize="0"/>
          <p:nvPr/>
        </p:nvPicPr>
        <p:blipFill>
          <a:blip r:embed="rId3">
            <a:alphaModFix/>
          </a:blip>
          <a:stretch>
            <a:fillRect/>
          </a:stretch>
        </p:blipFill>
        <p:spPr>
          <a:xfrm>
            <a:off x="370550" y="894250"/>
            <a:ext cx="3457575" cy="14859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657925" y="619975"/>
            <a:ext cx="4377200" cy="4405574"/>
          </a:xfrm>
          <a:prstGeom prst="rect">
            <a:avLst/>
          </a:prstGeom>
          <a:noFill/>
          <a:ln>
            <a:noFill/>
          </a:ln>
        </p:spPr>
      </p:pic>
      <p:sp>
        <p:nvSpPr>
          <p:cNvPr id="130" name="Google Shape;130;p23"/>
          <p:cNvSpPr/>
          <p:nvPr/>
        </p:nvSpPr>
        <p:spPr>
          <a:xfrm>
            <a:off x="4948325" y="711825"/>
            <a:ext cx="3857700" cy="32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a:off x="4871125" y="3031000"/>
            <a:ext cx="4003800" cy="12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23"/>
          <p:cNvPicPr preferRelativeResize="0"/>
          <p:nvPr/>
        </p:nvPicPr>
        <p:blipFill>
          <a:blip r:embed="rId5">
            <a:alphaModFix/>
          </a:blip>
          <a:stretch>
            <a:fillRect/>
          </a:stretch>
        </p:blipFill>
        <p:spPr>
          <a:xfrm>
            <a:off x="1084838" y="2264725"/>
            <a:ext cx="2029000" cy="614050"/>
          </a:xfrm>
          <a:prstGeom prst="rect">
            <a:avLst/>
          </a:prstGeom>
          <a:noFill/>
          <a:ln>
            <a:noFill/>
          </a:ln>
        </p:spPr>
      </p:pic>
      <p:pic>
        <p:nvPicPr>
          <p:cNvPr id="133" name="Google Shape;133;p23"/>
          <p:cNvPicPr preferRelativeResize="0"/>
          <p:nvPr/>
        </p:nvPicPr>
        <p:blipFill>
          <a:blip r:embed="rId6">
            <a:alphaModFix/>
          </a:blip>
          <a:stretch>
            <a:fillRect/>
          </a:stretch>
        </p:blipFill>
        <p:spPr>
          <a:xfrm>
            <a:off x="450925" y="2878775"/>
            <a:ext cx="3746915" cy="195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1209675" y="104775"/>
            <a:ext cx="6724650" cy="246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Zener Regulation with a Variable Load</a:t>
            </a:r>
            <a:endParaRPr/>
          </a:p>
        </p:txBody>
      </p:sp>
      <p:pic>
        <p:nvPicPr>
          <p:cNvPr id="144" name="Google Shape;144;p25"/>
          <p:cNvPicPr preferRelativeResize="0"/>
          <p:nvPr/>
        </p:nvPicPr>
        <p:blipFill>
          <a:blip r:embed="rId3">
            <a:alphaModFix/>
          </a:blip>
          <a:stretch>
            <a:fillRect/>
          </a:stretch>
        </p:blipFill>
        <p:spPr>
          <a:xfrm>
            <a:off x="5120275" y="3165000"/>
            <a:ext cx="3943350" cy="1752600"/>
          </a:xfrm>
          <a:prstGeom prst="rect">
            <a:avLst/>
          </a:prstGeom>
          <a:noFill/>
          <a:ln>
            <a:noFill/>
          </a:ln>
        </p:spPr>
      </p:pic>
      <p:pic>
        <p:nvPicPr>
          <p:cNvPr id="145" name="Google Shape;145;p25"/>
          <p:cNvPicPr preferRelativeResize="0"/>
          <p:nvPr/>
        </p:nvPicPr>
        <p:blipFill>
          <a:blip r:embed="rId4">
            <a:alphaModFix/>
          </a:blip>
          <a:stretch>
            <a:fillRect/>
          </a:stretch>
        </p:blipFill>
        <p:spPr>
          <a:xfrm>
            <a:off x="0" y="707400"/>
            <a:ext cx="6715125" cy="218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911125" y="0"/>
            <a:ext cx="7321749" cy="1057150"/>
          </a:xfrm>
          <a:prstGeom prst="rect">
            <a:avLst/>
          </a:prstGeom>
          <a:noFill/>
          <a:ln>
            <a:noFill/>
          </a:ln>
        </p:spPr>
      </p:pic>
      <p:pic>
        <p:nvPicPr>
          <p:cNvPr id="151" name="Google Shape;151;p26"/>
          <p:cNvPicPr preferRelativeResize="0"/>
          <p:nvPr/>
        </p:nvPicPr>
        <p:blipFill>
          <a:blip r:embed="rId4">
            <a:alphaModFix/>
          </a:blip>
          <a:stretch>
            <a:fillRect/>
          </a:stretch>
        </p:blipFill>
        <p:spPr>
          <a:xfrm>
            <a:off x="2150525" y="1057150"/>
            <a:ext cx="4020767" cy="408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906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000000"/>
                </a:solidFill>
              </a:rPr>
              <a:t>A zener diode is a silicon pn junction device that is designed for operation in the reverse-breakdown region. The breakdown voltage of a zener diode is set by carefully controlling the doping level during manufacture</a:t>
            </a:r>
            <a:endParaRPr>
              <a:solidFill>
                <a:srgbClr val="000000"/>
              </a:solidFill>
            </a:endParaRPr>
          </a:p>
          <a:p>
            <a:pPr indent="0" lvl="0" marL="0" rtl="0" algn="just">
              <a:spcBef>
                <a:spcPts val="1200"/>
              </a:spcBef>
              <a:spcAft>
                <a:spcPts val="1200"/>
              </a:spcAft>
              <a:buNone/>
            </a:pPr>
            <a:r>
              <a:t/>
            </a:r>
            <a:endParaRPr>
              <a:solidFill>
                <a:srgbClr val="000000"/>
              </a:solidFill>
            </a:endParaRPr>
          </a:p>
        </p:txBody>
      </p:sp>
      <p:pic>
        <p:nvPicPr>
          <p:cNvPr id="72" name="Google Shape;72;p14"/>
          <p:cNvPicPr preferRelativeResize="0"/>
          <p:nvPr/>
        </p:nvPicPr>
        <p:blipFill>
          <a:blip r:embed="rId3">
            <a:alphaModFix/>
          </a:blip>
          <a:stretch>
            <a:fillRect/>
          </a:stretch>
        </p:blipFill>
        <p:spPr>
          <a:xfrm>
            <a:off x="382388" y="1372788"/>
            <a:ext cx="3952875" cy="3362325"/>
          </a:xfrm>
          <a:prstGeom prst="rect">
            <a:avLst/>
          </a:prstGeom>
          <a:noFill/>
          <a:ln>
            <a:noFill/>
          </a:ln>
        </p:spPr>
      </p:pic>
      <p:pic>
        <p:nvPicPr>
          <p:cNvPr id="73" name="Google Shape;73;p14"/>
          <p:cNvPicPr preferRelativeResize="0"/>
          <p:nvPr/>
        </p:nvPicPr>
        <p:blipFill>
          <a:blip r:embed="rId4">
            <a:alphaModFix/>
          </a:blip>
          <a:stretch>
            <a:fillRect/>
          </a:stretch>
        </p:blipFill>
        <p:spPr>
          <a:xfrm>
            <a:off x="4155513" y="1691888"/>
            <a:ext cx="4676775" cy="272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Zener Breakdown</a:t>
            </a:r>
            <a:endParaRPr/>
          </a:p>
        </p:txBody>
      </p:sp>
      <p:sp>
        <p:nvSpPr>
          <p:cNvPr id="79" name="Google Shape;79;p15"/>
          <p:cNvSpPr txBox="1"/>
          <p:nvPr>
            <p:ph idx="1" type="body"/>
          </p:nvPr>
        </p:nvSpPr>
        <p:spPr>
          <a:xfrm>
            <a:off x="163325" y="707400"/>
            <a:ext cx="8520600" cy="3990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solidFill>
                  <a:srgbClr val="000000"/>
                </a:solidFill>
              </a:rPr>
              <a:t>Zener diodes are designed to operate in reverse breakdown. Two types of reverse breakdown in a zener diode are avalanche and zener. The avalanche effect, discussed in simple diode, occurs in both rectifier and zener diodes at a sufficiently high reverse voltage.</a:t>
            </a:r>
            <a:endParaRPr>
              <a:solidFill>
                <a:srgbClr val="000000"/>
              </a:solidFill>
            </a:endParaRPr>
          </a:p>
          <a:p>
            <a:pPr indent="0" lvl="0" marL="0" rtl="0" algn="just">
              <a:spcBef>
                <a:spcPts val="1200"/>
              </a:spcBef>
              <a:spcAft>
                <a:spcPts val="0"/>
              </a:spcAft>
              <a:buNone/>
            </a:pPr>
            <a:r>
              <a:rPr lang="en">
                <a:solidFill>
                  <a:srgbClr val="000000"/>
                </a:solidFill>
              </a:rPr>
              <a:t>Zener Breakdown occurs in a zener diode at low reverse voltages. A zener diode is heavily doped to reduce the breakdown voltage. This causes a very thin depletion region. As a result, an intense electric field exists within the depletion region. Near the zener breakdown voltage (V</a:t>
            </a:r>
            <a:r>
              <a:rPr lang="en" sz="900">
                <a:solidFill>
                  <a:srgbClr val="000000"/>
                </a:solidFill>
              </a:rPr>
              <a:t>Z</a:t>
            </a:r>
            <a:r>
              <a:rPr lang="en">
                <a:solidFill>
                  <a:srgbClr val="000000"/>
                </a:solidFill>
              </a:rPr>
              <a:t>), the field is intense enough to pull electrons from their valence bands and create current.</a:t>
            </a:r>
            <a:endParaRPr>
              <a:solidFill>
                <a:srgbClr val="000000"/>
              </a:solidFill>
            </a:endParaRPr>
          </a:p>
          <a:p>
            <a:pPr indent="0" lvl="0" marL="0" rtl="0" algn="just">
              <a:spcBef>
                <a:spcPts val="1200"/>
              </a:spcBef>
              <a:spcAft>
                <a:spcPts val="0"/>
              </a:spcAft>
              <a:buNone/>
            </a:pPr>
            <a:r>
              <a:t/>
            </a:r>
            <a:endParaRPr>
              <a:solidFill>
                <a:srgbClr val="000000"/>
              </a:solidFill>
            </a:endParaRPr>
          </a:p>
          <a:p>
            <a:pPr indent="0" lvl="0" marL="0" rtl="0" algn="just">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4304253" y="486225"/>
            <a:ext cx="4714600" cy="4051425"/>
          </a:xfrm>
          <a:prstGeom prst="rect">
            <a:avLst/>
          </a:prstGeom>
          <a:noFill/>
          <a:ln>
            <a:noFill/>
          </a:ln>
        </p:spPr>
      </p:pic>
      <p:sp>
        <p:nvSpPr>
          <p:cNvPr id="85" name="Google Shape;85;p16"/>
          <p:cNvSpPr txBox="1"/>
          <p:nvPr/>
        </p:nvSpPr>
        <p:spPr>
          <a:xfrm>
            <a:off x="0" y="0"/>
            <a:ext cx="8407800" cy="6771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3000"/>
              </a:spcBef>
              <a:spcAft>
                <a:spcPts val="1900"/>
              </a:spcAft>
              <a:buNone/>
            </a:pPr>
            <a:r>
              <a:rPr b="1" lang="en" sz="3200">
                <a:solidFill>
                  <a:schemeClr val="accent1"/>
                </a:solidFill>
                <a:highlight>
                  <a:srgbClr val="FFFFFF"/>
                </a:highlight>
                <a:latin typeface="PT Sans Narrow"/>
                <a:ea typeface="PT Sans Narrow"/>
                <a:cs typeface="PT Sans Narrow"/>
                <a:sym typeface="PT Sans Narrow"/>
              </a:rPr>
              <a:t>Difference between Avalanche and Zener Breakdown</a:t>
            </a:r>
            <a:endParaRPr b="1" sz="3200">
              <a:solidFill>
                <a:schemeClr val="accent1"/>
              </a:solidFill>
              <a:highlight>
                <a:srgbClr val="FFFFFF"/>
              </a:highlight>
              <a:latin typeface="PT Sans Narrow"/>
              <a:ea typeface="PT Sans Narrow"/>
              <a:cs typeface="PT Sans Narrow"/>
              <a:sym typeface="PT Sans Narrow"/>
            </a:endParaRPr>
          </a:p>
        </p:txBody>
      </p:sp>
      <p:sp>
        <p:nvSpPr>
          <p:cNvPr id="86" name="Google Shape;86;p16"/>
          <p:cNvSpPr txBox="1"/>
          <p:nvPr/>
        </p:nvSpPr>
        <p:spPr>
          <a:xfrm>
            <a:off x="49475" y="1075675"/>
            <a:ext cx="5056800" cy="2493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highlight>
                  <a:srgbClr val="FFFFFF"/>
                </a:highlight>
              </a:rPr>
              <a:t>In avalanche breakdown high heat energy produces due to collision between the electrons. Actually when high energy free electrons enter in the depletion region from p-type area. They collide with electrons in the valence shells of atoms in the depletion region. They produces more free electrons. Hence heat energy and large current produces which causes avalanche breakdown. But in zener breakdown the electrons are pulled out of valence shell with the help of strong electric field rather than collision.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Breakdown Characteristics</a:t>
            </a:r>
            <a:endParaRPr/>
          </a:p>
        </p:txBody>
      </p:sp>
      <p:sp>
        <p:nvSpPr>
          <p:cNvPr id="92" name="Google Shape;92;p17"/>
          <p:cNvSpPr txBox="1"/>
          <p:nvPr>
            <p:ph idx="1" type="body"/>
          </p:nvPr>
        </p:nvSpPr>
        <p:spPr>
          <a:xfrm>
            <a:off x="249875" y="707400"/>
            <a:ext cx="4665300" cy="33027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n" sz="1600">
                <a:solidFill>
                  <a:srgbClr val="000000"/>
                </a:solidFill>
              </a:rPr>
              <a:t>Figure 3–3 shows the reverse portion of a zener diode’s characteristic curve. Notice that as the reverse voltage (V</a:t>
            </a:r>
            <a:r>
              <a:rPr lang="en" sz="900">
                <a:solidFill>
                  <a:srgbClr val="000000"/>
                </a:solidFill>
              </a:rPr>
              <a:t>R</a:t>
            </a:r>
            <a:r>
              <a:rPr lang="en" sz="1600">
                <a:solidFill>
                  <a:srgbClr val="000000"/>
                </a:solidFill>
              </a:rPr>
              <a:t>) is increased, the reverse current (I</a:t>
            </a:r>
            <a:r>
              <a:rPr lang="en" sz="900">
                <a:solidFill>
                  <a:srgbClr val="000000"/>
                </a:solidFill>
              </a:rPr>
              <a:t>R</a:t>
            </a:r>
            <a:r>
              <a:rPr lang="en" sz="1600">
                <a:solidFill>
                  <a:srgbClr val="000000"/>
                </a:solidFill>
              </a:rPr>
              <a:t>) remains extremely small up to the “knee” of the curve. The reverse current is also called the zener current, I</a:t>
            </a:r>
            <a:r>
              <a:rPr lang="en" sz="900">
                <a:solidFill>
                  <a:srgbClr val="000000"/>
                </a:solidFill>
              </a:rPr>
              <a:t>Z</a:t>
            </a:r>
            <a:endParaRPr sz="900">
              <a:solidFill>
                <a:srgbClr val="000000"/>
              </a:solidFill>
            </a:endParaRPr>
          </a:p>
          <a:p>
            <a:pPr indent="0" lvl="0" marL="0" rtl="0" algn="just">
              <a:spcBef>
                <a:spcPts val="1200"/>
              </a:spcBef>
              <a:spcAft>
                <a:spcPts val="0"/>
              </a:spcAft>
              <a:buNone/>
            </a:pPr>
            <a:r>
              <a:rPr lang="en" sz="1600">
                <a:solidFill>
                  <a:srgbClr val="000000"/>
                </a:solidFill>
              </a:rPr>
              <a:t>At this point, the breakdown effect begins; the internal zener resistance, also called zener impedance (Z</a:t>
            </a:r>
            <a:r>
              <a:rPr lang="en" sz="900">
                <a:solidFill>
                  <a:srgbClr val="000000"/>
                </a:solidFill>
              </a:rPr>
              <a:t>Z</a:t>
            </a:r>
            <a:r>
              <a:rPr lang="en" sz="1600">
                <a:solidFill>
                  <a:srgbClr val="000000"/>
                </a:solidFill>
              </a:rPr>
              <a:t>), begins to decrease as the reverse current increases rapidly. From the bottom of the knee, the zener breakdown voltage (V</a:t>
            </a:r>
            <a:r>
              <a:rPr lang="en" sz="900">
                <a:solidFill>
                  <a:srgbClr val="000000"/>
                </a:solidFill>
              </a:rPr>
              <a:t>Z</a:t>
            </a:r>
            <a:r>
              <a:rPr lang="en" sz="1600">
                <a:solidFill>
                  <a:srgbClr val="000000"/>
                </a:solidFill>
              </a:rPr>
              <a:t>) remains essentially constant although it increases slightly as the zener current, I</a:t>
            </a:r>
            <a:r>
              <a:rPr lang="en" sz="900">
                <a:solidFill>
                  <a:srgbClr val="000000"/>
                </a:solidFill>
              </a:rPr>
              <a:t>Z</a:t>
            </a:r>
            <a:r>
              <a:rPr lang="en" sz="1600">
                <a:solidFill>
                  <a:srgbClr val="000000"/>
                </a:solidFill>
              </a:rPr>
              <a:t>, increases.</a:t>
            </a:r>
            <a:endParaRPr sz="1600">
              <a:solidFill>
                <a:srgbClr val="000000"/>
              </a:solidFill>
            </a:endParaRPr>
          </a:p>
          <a:p>
            <a:pPr indent="0" lvl="0" marL="0" rtl="0" algn="just">
              <a:spcBef>
                <a:spcPts val="1200"/>
              </a:spcBef>
              <a:spcAft>
                <a:spcPts val="0"/>
              </a:spcAft>
              <a:buNone/>
            </a:pPr>
            <a:r>
              <a:t/>
            </a:r>
            <a:endParaRPr sz="1600">
              <a:solidFill>
                <a:srgbClr val="000000"/>
              </a:solidFill>
            </a:endParaRPr>
          </a:p>
          <a:p>
            <a:pPr indent="0" lvl="0" marL="0" rtl="0" algn="just">
              <a:spcBef>
                <a:spcPts val="1200"/>
              </a:spcBef>
              <a:spcAft>
                <a:spcPts val="1200"/>
              </a:spcAft>
              <a:buNone/>
            </a:pPr>
            <a:r>
              <a:t/>
            </a:r>
            <a:endParaRPr sz="1600">
              <a:solidFill>
                <a:srgbClr val="000000"/>
              </a:solidFill>
            </a:endParaRPr>
          </a:p>
        </p:txBody>
      </p:sp>
      <p:pic>
        <p:nvPicPr>
          <p:cNvPr id="93" name="Google Shape;93;p17"/>
          <p:cNvPicPr preferRelativeResize="0"/>
          <p:nvPr/>
        </p:nvPicPr>
        <p:blipFill>
          <a:blip r:embed="rId3">
            <a:alphaModFix/>
          </a:blip>
          <a:stretch>
            <a:fillRect/>
          </a:stretch>
        </p:blipFill>
        <p:spPr>
          <a:xfrm>
            <a:off x="4915175" y="405650"/>
            <a:ext cx="3962400" cy="321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Zener Regulation</a:t>
            </a:r>
            <a:endParaRPr/>
          </a:p>
        </p:txBody>
      </p:sp>
      <p:sp>
        <p:nvSpPr>
          <p:cNvPr id="99" name="Google Shape;99;p18"/>
          <p:cNvSpPr txBox="1"/>
          <p:nvPr>
            <p:ph idx="1" type="body"/>
          </p:nvPr>
        </p:nvSpPr>
        <p:spPr>
          <a:xfrm>
            <a:off x="311700" y="920400"/>
            <a:ext cx="8520600" cy="33027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n">
                <a:solidFill>
                  <a:srgbClr val="000000"/>
                </a:solidFill>
              </a:rPr>
              <a:t>The ability to keep the reverse voltage across its terminals essentially constant is the key feature of the zener diode. A zener diode operating in breakdown acts as a voltage regulator because it maintains a nearly constant voltage across its terminals over a specified range of reverse-current values.</a:t>
            </a:r>
            <a:endParaRPr>
              <a:solidFill>
                <a:srgbClr val="000000"/>
              </a:solidFill>
            </a:endParaRPr>
          </a:p>
          <a:p>
            <a:pPr indent="0" lvl="0" marL="0" rtl="0" algn="just">
              <a:spcBef>
                <a:spcPts val="1200"/>
              </a:spcBef>
              <a:spcAft>
                <a:spcPts val="0"/>
              </a:spcAft>
              <a:buNone/>
            </a:pPr>
            <a:r>
              <a:rPr lang="en">
                <a:solidFill>
                  <a:srgbClr val="000000"/>
                </a:solidFill>
              </a:rPr>
              <a:t>A minimum value of reverse current, I</a:t>
            </a:r>
            <a:r>
              <a:rPr lang="en" sz="1150">
                <a:solidFill>
                  <a:srgbClr val="000000"/>
                </a:solidFill>
              </a:rPr>
              <a:t>ZK</a:t>
            </a:r>
            <a:r>
              <a:rPr lang="en">
                <a:solidFill>
                  <a:srgbClr val="000000"/>
                </a:solidFill>
              </a:rPr>
              <a:t>, must be maintained in order to keep the diode in breakdown for voltage regulation. You can see on the curve in Figure 3–3 that when the reverse current is reduced below the knee of the curve, the voltage decreases drastically and regulation is lost. Also, there is a maximum current, I</a:t>
            </a:r>
            <a:r>
              <a:rPr lang="en" sz="1150">
                <a:solidFill>
                  <a:srgbClr val="000000"/>
                </a:solidFill>
              </a:rPr>
              <a:t>ZM</a:t>
            </a:r>
            <a:r>
              <a:rPr lang="en">
                <a:solidFill>
                  <a:srgbClr val="000000"/>
                </a:solidFill>
              </a:rPr>
              <a:t>, above which the diode may be damaged due to excessive power dissipation. So, basically, the zener diode maintains a nearly constant voltage across its terminals for values of reverse current ranging from I</a:t>
            </a:r>
            <a:r>
              <a:rPr lang="en" sz="1150">
                <a:solidFill>
                  <a:srgbClr val="000000"/>
                </a:solidFill>
              </a:rPr>
              <a:t>ZK</a:t>
            </a:r>
            <a:r>
              <a:rPr lang="en">
                <a:solidFill>
                  <a:srgbClr val="000000"/>
                </a:solidFill>
              </a:rPr>
              <a:t> to I</a:t>
            </a:r>
            <a:r>
              <a:rPr lang="en" sz="1150">
                <a:solidFill>
                  <a:srgbClr val="000000"/>
                </a:solidFill>
              </a:rPr>
              <a:t>ZM</a:t>
            </a:r>
            <a:r>
              <a:rPr lang="en">
                <a:solidFill>
                  <a:srgbClr val="000000"/>
                </a:solidFill>
              </a:rPr>
              <a:t>. A nominal zener voltage, V</a:t>
            </a:r>
            <a:r>
              <a:rPr lang="en" sz="1150">
                <a:solidFill>
                  <a:srgbClr val="000000"/>
                </a:solidFill>
              </a:rPr>
              <a:t>Z</a:t>
            </a:r>
            <a:r>
              <a:rPr lang="en">
                <a:solidFill>
                  <a:srgbClr val="000000"/>
                </a:solidFill>
              </a:rPr>
              <a:t>, is usually specified on a datasheet at a value of reverse current called the zener test current.</a:t>
            </a:r>
            <a:endParaRPr>
              <a:solidFill>
                <a:srgbClr val="000000"/>
              </a:solidFill>
            </a:endParaRPr>
          </a:p>
          <a:p>
            <a:pPr indent="0" lvl="0" marL="0" rtl="0" algn="just">
              <a:spcBef>
                <a:spcPts val="1200"/>
              </a:spcBef>
              <a:spcAft>
                <a:spcPts val="12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Zener </a:t>
            </a:r>
            <a:r>
              <a:rPr lang="en"/>
              <a:t>Impedance</a:t>
            </a:r>
            <a:r>
              <a:rPr lang="en"/>
              <a:t> (Resistance)</a:t>
            </a:r>
            <a:endParaRPr/>
          </a:p>
        </p:txBody>
      </p:sp>
      <p:pic>
        <p:nvPicPr>
          <p:cNvPr id="105" name="Google Shape;105;p19"/>
          <p:cNvPicPr preferRelativeResize="0"/>
          <p:nvPr/>
        </p:nvPicPr>
        <p:blipFill>
          <a:blip r:embed="rId3">
            <a:alphaModFix/>
          </a:blip>
          <a:stretch>
            <a:fillRect/>
          </a:stretch>
        </p:blipFill>
        <p:spPr>
          <a:xfrm>
            <a:off x="1734475" y="707400"/>
            <a:ext cx="5675055" cy="413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232750" y="4320025"/>
            <a:ext cx="6296025" cy="571500"/>
          </a:xfrm>
          <a:prstGeom prst="rect">
            <a:avLst/>
          </a:prstGeom>
          <a:noFill/>
          <a:ln>
            <a:noFill/>
          </a:ln>
        </p:spPr>
      </p:pic>
      <p:pic>
        <p:nvPicPr>
          <p:cNvPr id="111" name="Google Shape;111;p20"/>
          <p:cNvPicPr preferRelativeResize="0"/>
          <p:nvPr/>
        </p:nvPicPr>
        <p:blipFill>
          <a:blip r:embed="rId4">
            <a:alphaModFix/>
          </a:blip>
          <a:stretch>
            <a:fillRect/>
          </a:stretch>
        </p:blipFill>
        <p:spPr>
          <a:xfrm>
            <a:off x="2348938" y="106475"/>
            <a:ext cx="4446128" cy="4015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Temperature Coefficient</a:t>
            </a:r>
            <a:endParaRPr/>
          </a:p>
        </p:txBody>
      </p:sp>
      <p:pic>
        <p:nvPicPr>
          <p:cNvPr id="117" name="Google Shape;117;p21"/>
          <p:cNvPicPr preferRelativeResize="0"/>
          <p:nvPr/>
        </p:nvPicPr>
        <p:blipFill>
          <a:blip r:embed="rId3">
            <a:alphaModFix/>
          </a:blip>
          <a:stretch>
            <a:fillRect/>
          </a:stretch>
        </p:blipFill>
        <p:spPr>
          <a:xfrm>
            <a:off x="1219200" y="756475"/>
            <a:ext cx="6705600" cy="220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