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8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72" r:id="rId11"/>
    <p:sldId id="277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8F54E-0606-4A19-A9A0-5B1FD9893D1F}" type="datetimeFigureOut">
              <a:rPr lang="en-PK" smtClean="0"/>
              <a:t>23/10/2020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98222-F8E9-4826-8DDA-7CA4B6A1B6F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0846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1FE619E-64F2-40B2-8DBB-93C36AA8C3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DE2F5ED-A171-434E-8BBA-94450C3B0428}" type="slidenum">
              <a:rPr lang="en-US" altLang="en-PK" sz="1200"/>
              <a:pPr eaLnBrk="1" hangingPunct="1"/>
              <a:t>2</a:t>
            </a:fld>
            <a:endParaRPr lang="en-US" altLang="en-PK" sz="1200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E596CF5A-46F2-45AC-B7AA-84F6138F42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51D5372-1C6C-42E7-99CA-270D675D53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0263B58C-1937-49B7-86F2-361B9C6138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39DDF2D-53F2-4531-AF8D-18568570497F}" type="slidenum">
              <a:rPr lang="en-US" altLang="en-PK"/>
              <a:pPr>
                <a:spcBef>
                  <a:spcPct val="0"/>
                </a:spcBef>
              </a:pPr>
              <a:t>11</a:t>
            </a:fld>
            <a:endParaRPr lang="en-US" altLang="en-PK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A532021-FA33-470C-B381-60DBED31DE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E8B890D-08B2-4949-9AB4-5AB4F2C1FF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16E2552-D522-42A3-BF61-F090ADF528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630486B-1AFF-4715-9248-4C920385933A}" type="slidenum">
              <a:rPr lang="en-US" altLang="en-PK" sz="1200"/>
              <a:pPr eaLnBrk="1" hangingPunct="1"/>
              <a:t>3</a:t>
            </a:fld>
            <a:endParaRPr lang="en-US" altLang="en-PK" sz="12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455E24B5-3C22-4BCF-8F74-7238900829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5868ED0-8321-42E9-AEB7-C270A5F3A9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EFE4DF2-060C-458B-982A-5FA61C142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99DA24-04DD-42DD-BF05-DEE7653CFA4B}" type="slidenum">
              <a:rPr lang="en-US" altLang="en-PK" sz="1200"/>
              <a:pPr eaLnBrk="1" hangingPunct="1"/>
              <a:t>4</a:t>
            </a:fld>
            <a:endParaRPr lang="en-US" altLang="en-PK" sz="120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5236F0B-EAE7-4739-ACA3-156A5DD6FB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DBB8DF7-E9F5-43E4-AB23-D75493AEF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5D617A-EB83-4198-B71E-3BDB1DB68A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E4CA0EC-185E-4D7C-80FA-89CA2D2E2ED3}" type="slidenum">
              <a:rPr lang="en-US" altLang="en-PK" sz="1200"/>
              <a:pPr eaLnBrk="1" hangingPunct="1"/>
              <a:t>5</a:t>
            </a:fld>
            <a:endParaRPr lang="en-US" altLang="en-PK" sz="1200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65E5D954-E5AE-4622-ADED-FF7C0B9D0D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CB60190-4244-4315-A2BE-C90392D01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9A8E2B9-2E02-43A6-897C-96D27CEE28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AEAF34C-2550-4107-ABD8-341454757C63}" type="slidenum">
              <a:rPr lang="en-US" altLang="en-PK" sz="1200"/>
              <a:pPr eaLnBrk="1" hangingPunct="1"/>
              <a:t>6</a:t>
            </a:fld>
            <a:endParaRPr lang="en-US" altLang="en-PK" sz="1200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7CC0AAD2-73DA-4511-969F-F4898393A9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6E03FB4-C77A-4E6D-8BB1-8D698512F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0FFD010-3B6E-4377-963F-9AF42E56B3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240689C-48D0-46B7-AD3D-FDD78019A92B}" type="slidenum">
              <a:rPr lang="en-US" altLang="en-PK" sz="1200"/>
              <a:pPr eaLnBrk="1" hangingPunct="1"/>
              <a:t>7</a:t>
            </a:fld>
            <a:endParaRPr lang="en-US" altLang="en-PK" sz="120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81B625AF-DF73-4902-BA76-D5A359A717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5D76761-1652-45BC-A347-9B8D4ACE4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B9ABABC-067F-4577-80B8-7ECF7E4977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4C4CB66-EE6B-4E62-B129-3530A0CB82FA}" type="slidenum">
              <a:rPr lang="en-US" altLang="en-PK" sz="1200"/>
              <a:pPr eaLnBrk="1" hangingPunct="1"/>
              <a:t>8</a:t>
            </a:fld>
            <a:endParaRPr lang="en-US" altLang="en-PK" sz="12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BC0A35C-468E-4A95-890E-92D4088F3C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61595E3-196F-4FCC-9E26-86EDC3F2B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82D789B9-077F-4F4B-B6CB-5F23851B9D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BB67E01-279D-4D88-A599-022685C850E2}" type="slidenum">
              <a:rPr lang="en-US" altLang="en-PK"/>
              <a:pPr>
                <a:spcBef>
                  <a:spcPct val="0"/>
                </a:spcBef>
              </a:pPr>
              <a:t>9</a:t>
            </a:fld>
            <a:endParaRPr lang="en-US" altLang="en-PK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C6E51D3B-37CB-4180-8F21-D15C11F865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D392BDBC-FBF0-43BD-A1F8-D33F4BC7A9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C3370ACC-6F34-4B17-8A56-0608699511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099E72-E6BC-4FAF-9E35-73781D11FB3E}" type="slidenum">
              <a:rPr lang="en-US" altLang="en-PK"/>
              <a:pPr>
                <a:spcBef>
                  <a:spcPct val="0"/>
                </a:spcBef>
              </a:pPr>
              <a:t>10</a:t>
            </a:fld>
            <a:endParaRPr lang="en-US" altLang="en-PK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B3BDD70-D4F5-4B69-A092-E2DCC905E2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AE3D2C83-7C23-4460-9FAC-76DF2DC99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PK" altLang="en-P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5A91-0E32-484C-BE67-13886A70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459896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/>
              <a:t>Subject-verb agreement (SVA)</a:t>
            </a:r>
            <a:endParaRPr lang="en-PK" sz="5400" b="1" u="sng" dirty="0"/>
          </a:p>
        </p:txBody>
      </p:sp>
    </p:spTree>
    <p:extLst>
      <p:ext uri="{BB962C8B-B14F-4D97-AF65-F5344CB8AC3E}">
        <p14:creationId xmlns:p14="http://schemas.microsoft.com/office/powerpoint/2010/main" val="128428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AC7B69C-540B-4E16-909A-0612DC3C2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6969" y="0"/>
            <a:ext cx="10658060" cy="1573214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en-US" altLang="en-PK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Indefinite Pronouns</a:t>
            </a:r>
            <a:endParaRPr lang="en-US" altLang="en-PK" sz="48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0E0C6509-AE01-48E4-8480-E2EC203A1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69" y="1573214"/>
            <a:ext cx="10658060" cy="47089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indefinite pronouns are always singular. Here are some examples: </a:t>
            </a:r>
            <a:r>
              <a:rPr lang="en-US" sz="4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anyone, everyone, someone, no one, nobody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Others can be either singular or plural </a:t>
            </a:r>
            <a:r>
              <a:rPr lang="en-US" sz="4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(all, some)</a:t>
            </a:r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Everybody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love</a:t>
            </a:r>
            <a:r>
              <a:rPr lang="en-US" sz="4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grammar!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Some people 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love</a:t>
            </a:r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grammar.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A534942-D325-42F0-BEFA-7BEF582866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944" y="438183"/>
            <a:ext cx="7292148" cy="1058864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en-US" altLang="en-PK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Pronouns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C94DB10-3952-401F-87B7-2D1AB943AB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1879" y="1497047"/>
            <a:ext cx="10840278" cy="4922770"/>
          </a:xfrm>
          <a:solidFill>
            <a:schemeClr val="accent5">
              <a:lumMod val="50000"/>
            </a:schemeClr>
          </a:solidFill>
        </p:spPr>
        <p:txBody>
          <a:bodyPr>
            <a:noAutofit/>
          </a:bodyPr>
          <a:lstStyle/>
          <a:p>
            <a:pPr lvl="1" algn="just"/>
            <a:r>
              <a:rPr lang="en-US" altLang="en-P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Pronouns (who/which/that) can be either singular or plural, depending on the word they refer to.</a:t>
            </a:r>
          </a:p>
          <a:p>
            <a:pPr lvl="1" algn="just" eaLnBrk="1" hangingPunct="1"/>
            <a:r>
              <a:rPr lang="en-US" altLang="en-P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PK" sz="36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who work</a:t>
            </a:r>
            <a:r>
              <a:rPr lang="en-US" altLang="en-PK" sz="3600" b="1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P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 will succeed.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en-P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PK" sz="36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student</a:t>
            </a:r>
            <a:r>
              <a:rPr lang="en-US" altLang="en-PK" sz="3600" b="1" u="sng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PK" sz="36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who work</a:t>
            </a:r>
            <a:r>
              <a:rPr lang="en-US" altLang="en-P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 will succeed.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en-P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4" name="AutoShape 6">
            <a:extLst>
              <a:ext uri="{FF2B5EF4-FFF2-40B4-BE49-F238E27FC236}">
                <a16:creationId xmlns:a16="http://schemas.microsoft.com/office/drawing/2014/main" id="{E8B24EAC-7467-4E67-BE43-6E111F0BF1D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2593" y="4184582"/>
            <a:ext cx="2332590" cy="466931"/>
          </a:xfrm>
          <a:prstGeom prst="curvedUpArrow">
            <a:avLst>
              <a:gd name="adj1" fmla="val 95238"/>
              <a:gd name="adj2" fmla="val 190477"/>
              <a:gd name="adj3" fmla="val 3333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en-PK" altLang="en-PK" sz="24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53255" name="AutoShape 7">
            <a:extLst>
              <a:ext uri="{FF2B5EF4-FFF2-40B4-BE49-F238E27FC236}">
                <a16:creationId xmlns:a16="http://schemas.microsoft.com/office/drawing/2014/main" id="{C6E7DB57-5EB5-4C6F-AB2B-D02B8999C5E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46199" y="5525054"/>
            <a:ext cx="1945378" cy="530914"/>
          </a:xfrm>
          <a:prstGeom prst="curvedUpArrow">
            <a:avLst>
              <a:gd name="adj1" fmla="val 73077"/>
              <a:gd name="adj2" fmla="val 146154"/>
              <a:gd name="adj3" fmla="val 3333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PK" altLang="en-PK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  <p:bldP spid="53254" grpId="0" animBg="1" autoUpdateAnimBg="0"/>
      <p:bldP spid="532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529E807-2F5D-4BD8-B890-252E9B1793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3424"/>
          <a:stretch/>
        </p:blipFill>
        <p:spPr bwMode="auto">
          <a:xfrm>
            <a:off x="231913" y="313082"/>
            <a:ext cx="11728174" cy="623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88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C5EDB5-573B-45B8-9103-7318CCFFBF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576"/>
          <a:stretch/>
        </p:blipFill>
        <p:spPr bwMode="auto">
          <a:xfrm>
            <a:off x="208307" y="162339"/>
            <a:ext cx="11775385" cy="653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33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EDD276C3-332A-44E2-8D77-6C816C62DBA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97137" y="5488011"/>
            <a:ext cx="7197726" cy="891578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endParaRPr lang="en-US" sz="4400" dirty="0">
              <a:solidFill>
                <a:srgbClr val="FFFF00"/>
              </a:solidFill>
              <a:ea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85EF5C-E89A-4EA6-8DFF-683431ABD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5659" y="312530"/>
            <a:ext cx="9980682" cy="51754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6920CD4-3F49-44A1-AB3B-89C484971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3213" y="596348"/>
            <a:ext cx="6165573" cy="940904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b="1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What is a subject?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D49F71B-0509-4AA8-85D5-5FE3085EA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3718" y="1688915"/>
            <a:ext cx="10684564" cy="3793435"/>
          </a:xfrm>
          <a:solidFill>
            <a:schemeClr val="bg2">
              <a:lumMod val="75000"/>
            </a:schemeClr>
          </a:solidFill>
        </p:spPr>
        <p:txBody>
          <a:bodyPr>
            <a:normAutofit fontScale="92500" lnSpcReduction="10000"/>
          </a:bodyPr>
          <a:lstStyle/>
          <a:p>
            <a:pPr algn="just" eaLnBrk="1" hangingPunct="1">
              <a:defRPr/>
            </a:pPr>
            <a:r>
              <a:rPr lang="en-US" sz="4000" dirty="0">
                <a:ea typeface="+mn-ea"/>
              </a:rPr>
              <a:t>The </a:t>
            </a:r>
            <a:r>
              <a:rPr lang="en-US" sz="4000" b="1" dirty="0">
                <a:ea typeface="+mn-ea"/>
              </a:rPr>
              <a:t>subject</a:t>
            </a:r>
            <a:r>
              <a:rPr lang="en-US" sz="4000" dirty="0">
                <a:ea typeface="+mn-ea"/>
              </a:rPr>
              <a:t> is who or what the sentence is about.</a:t>
            </a:r>
          </a:p>
          <a:p>
            <a:pPr algn="just" eaLnBrk="1" hangingPunct="1">
              <a:defRPr/>
            </a:pPr>
            <a:r>
              <a:rPr lang="en-US" sz="4000" dirty="0">
                <a:ea typeface="+mn-ea"/>
              </a:rPr>
              <a:t>A </a:t>
            </a:r>
            <a:r>
              <a:rPr lang="en-US" sz="4000" b="1" dirty="0">
                <a:ea typeface="+mn-ea"/>
              </a:rPr>
              <a:t>compound</a:t>
            </a:r>
            <a:r>
              <a:rPr lang="en-US" sz="4000" dirty="0">
                <a:ea typeface="+mn-ea"/>
              </a:rPr>
              <a:t> </a:t>
            </a:r>
            <a:r>
              <a:rPr lang="en-US" sz="4000" b="1" dirty="0">
                <a:ea typeface="+mn-ea"/>
              </a:rPr>
              <a:t>subject</a:t>
            </a:r>
            <a:r>
              <a:rPr lang="en-US" sz="4000" dirty="0">
                <a:ea typeface="+mn-ea"/>
              </a:rPr>
              <a:t> is two or more nouns or pronouns joined with the conjunction </a:t>
            </a:r>
            <a:r>
              <a:rPr lang="en-US" sz="4000" i="1" dirty="0">
                <a:ea typeface="+mn-ea"/>
              </a:rPr>
              <a:t>and</a:t>
            </a:r>
            <a:r>
              <a:rPr lang="en-US" sz="4000" dirty="0">
                <a:ea typeface="+mn-ea"/>
              </a:rPr>
              <a:t>. </a:t>
            </a:r>
          </a:p>
          <a:p>
            <a:pPr algn="just" eaLnBrk="1" hangingPunct="1">
              <a:buFontTx/>
              <a:buNone/>
              <a:defRPr/>
            </a:pPr>
            <a:r>
              <a:rPr lang="en-US" sz="4000" b="1" dirty="0">
                <a:ea typeface="+mn-ea"/>
              </a:rPr>
              <a:t>Ex.</a:t>
            </a:r>
            <a:endParaRPr lang="en-US" sz="4000" dirty="0">
              <a:ea typeface="+mn-ea"/>
            </a:endParaRPr>
          </a:p>
          <a:p>
            <a:pPr algn="just" eaLnBrk="1" hangingPunct="1">
              <a:buFontTx/>
              <a:buNone/>
              <a:defRPr/>
            </a:pPr>
            <a:r>
              <a:rPr lang="en-US" sz="4000" dirty="0">
                <a:ea typeface="+mn-ea"/>
              </a:rPr>
              <a:t>The students take notes in class.</a:t>
            </a:r>
          </a:p>
          <a:p>
            <a:pPr algn="just" eaLnBrk="1" hangingPunct="1">
              <a:buFontTx/>
              <a:buNone/>
              <a:defRPr/>
            </a:pPr>
            <a:r>
              <a:rPr lang="en-US" sz="4000" dirty="0">
                <a:ea typeface="+mn-ea"/>
              </a:rPr>
              <a:t>The teachers and students work hard.</a:t>
            </a:r>
            <a:endParaRPr lang="en-US" sz="4000" b="1" dirty="0">
              <a:ea typeface="+mn-ea"/>
            </a:endParaRPr>
          </a:p>
        </p:txBody>
      </p:sp>
      <p:sp>
        <p:nvSpPr>
          <p:cNvPr id="5125" name="Line 5">
            <a:extLst>
              <a:ext uri="{FF2B5EF4-FFF2-40B4-BE49-F238E27FC236}">
                <a16:creationId xmlns:a16="http://schemas.microsoft.com/office/drawing/2014/main" id="{015F199D-D86A-404C-BC02-9817ED45A2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0009" y="3882887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D2A7284D-9343-4C90-92F4-8C636F4BB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950" y="3585633"/>
            <a:ext cx="12618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FFFF00"/>
                </a:solidFill>
                <a:latin typeface="Arial" charset="0"/>
                <a:ea typeface="ＭＳ Ｐゴシック" charset="0"/>
              </a:rPr>
              <a:t>subject</a:t>
            </a:r>
          </a:p>
        </p:txBody>
      </p:sp>
      <p:sp>
        <p:nvSpPr>
          <p:cNvPr id="5127" name="Line 7">
            <a:extLst>
              <a:ext uri="{FF2B5EF4-FFF2-40B4-BE49-F238E27FC236}">
                <a16:creationId xmlns:a16="http://schemas.microsoft.com/office/drawing/2014/main" id="{F316B9D5-E96D-4A6D-A6B9-D7CE19CF01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39009" y="5517873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17297D9C-BB77-43F2-A2E9-86DB976C7C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40275" y="5517873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129" name="Text Box 9">
            <a:extLst>
              <a:ext uri="{FF2B5EF4-FFF2-40B4-BE49-F238E27FC236}">
                <a16:creationId xmlns:a16="http://schemas.microsoft.com/office/drawing/2014/main" id="{EC087E5B-1524-4BC0-AF8D-261DE1D09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509" y="5848290"/>
            <a:ext cx="27441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FF00"/>
                </a:solidFill>
                <a:latin typeface="Arial" charset="0"/>
                <a:ea typeface="ＭＳ Ｐゴシック" charset="0"/>
              </a:rPr>
              <a:t>Compound subject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8E6333B-B687-47C3-8204-71328DD15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9057" y="381735"/>
            <a:ext cx="8073886" cy="1221777"/>
          </a:xfrm>
          <a:solidFill>
            <a:schemeClr val="accent5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Subject-Verb Agreement Rules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F360952-2020-48F3-9968-2EE9C719BB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9113" y="1630015"/>
            <a:ext cx="10813773" cy="4797287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en-PK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subject is singular, use a singular verb. Most singular verbs end in –s.</a:t>
            </a:r>
          </a:p>
          <a:p>
            <a:pPr marL="609600" indent="-609600" algn="just">
              <a:lnSpc>
                <a:spcPct val="90000"/>
              </a:lnSpc>
              <a:buNone/>
            </a:pPr>
            <a:r>
              <a:rPr lang="en-US" altLang="en-PK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 Julie dances at the party.</a:t>
            </a:r>
          </a:p>
          <a:p>
            <a:pPr algn="just">
              <a:lnSpc>
                <a:spcPct val="90000"/>
              </a:lnSpc>
            </a:pPr>
            <a:r>
              <a:rPr lang="en-US" altLang="en-PK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subject is plural, use a plural verb. Plural verbs are NOT formed by adding –s or –es like plural nouns.</a:t>
            </a:r>
          </a:p>
          <a:p>
            <a:pPr marL="609600" indent="-609600" algn="just">
              <a:lnSpc>
                <a:spcPct val="90000"/>
              </a:lnSpc>
              <a:buNone/>
            </a:pPr>
            <a:r>
              <a:rPr lang="en-US" altLang="en-PK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 Julie and Jan dance at the party.</a:t>
            </a:r>
          </a:p>
          <a:p>
            <a:pPr marL="609600" indent="-609600" algn="just">
              <a:lnSpc>
                <a:spcPct val="90000"/>
              </a:lnSpc>
              <a:buNone/>
            </a:pPr>
            <a:r>
              <a:rPr lang="en-US" altLang="en-PK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students study hard for the test.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16E87137-F537-4511-8E5A-05F6CB3C7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0344" y="570763"/>
            <a:ext cx="10671312" cy="5716473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Two singular subjects connected by </a:t>
            </a:r>
            <a:r>
              <a:rPr lang="en-US" sz="4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4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 a singular verb.</a:t>
            </a:r>
          </a:p>
          <a:p>
            <a:pPr algn="just">
              <a:lnSpc>
                <a:spcPct val="90000"/>
              </a:lnSpc>
              <a:buClrTx/>
              <a:defRPr/>
            </a:pP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 or Jonathan dances at the party.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When a singular subject is connected by </a:t>
            </a:r>
            <a:r>
              <a:rPr lang="en-US" sz="4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 plural subject, put the plural subject last and use a plural verb. </a:t>
            </a:r>
          </a:p>
          <a:p>
            <a:pPr algn="just">
              <a:lnSpc>
                <a:spcPct val="90000"/>
              </a:lnSpc>
              <a:buClrTx/>
              <a:defRPr/>
            </a:pP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serving bowl or the plates go on that shelf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A1F06F7C-E846-40C0-A7DC-01BEBC442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1208" y="631134"/>
            <a:ext cx="10409583" cy="5595731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Use a plural verb with two or more subjects when they are connected by </a:t>
            </a:r>
            <a:r>
              <a:rPr lang="en-US" sz="4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44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r>
              <a:rPr lang="en-US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44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US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fight with each other.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Collective nouns are words that imply more than one person but that are considered singular and take a singular verb, such as: group, team, committee, class, and family. 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class works on their homework.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4ED6ED27-4612-4A3F-B626-DEA3784698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5617" y="457201"/>
            <a:ext cx="10760766" cy="56689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just" eaLnBrk="1" hangingPunct="1">
              <a:buFontTx/>
              <a:buNone/>
              <a:defRPr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The words each, each one, either, neither, everyone, everybody, anybody, anyone, nobody, somebody, someone, and no one are singular and require a singular verb. </a:t>
            </a:r>
          </a:p>
          <a:p>
            <a:pPr algn="just" eaLnBrk="1" hangingPunct="1">
              <a:buFontTx/>
              <a:buNone/>
              <a:defRPr/>
            </a:pP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 </a:t>
            </a:r>
            <a:r>
              <a:rPr lang="en-US" sz="36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Everybody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knows Mr. Jones.</a:t>
            </a:r>
          </a:p>
          <a:p>
            <a:pPr algn="just" eaLnBrk="1" hangingPunct="1">
              <a:buFontTx/>
              <a:buNone/>
              <a:defRPr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Do not be misled by a phrase that comes between the subject and the verb. The verb agrees with the subject, not with a noun or pronoun in the phrase. </a:t>
            </a:r>
          </a:p>
          <a:p>
            <a:pPr algn="just" eaLnBrk="1" hangingPunct="1">
              <a:buFontTx/>
              <a:buNone/>
              <a:defRPr/>
            </a:pP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 The </a:t>
            </a:r>
            <a:r>
              <a:rPr lang="en-US" sz="36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captain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as well as his players, is anxious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2A33E101-BA11-438D-B7B7-1C5CA2E33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5617" y="670718"/>
            <a:ext cx="10760765" cy="551656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algn="just" eaLnBrk="1" hangingPunct="1">
              <a:buFontTx/>
              <a:buNone/>
            </a:pPr>
            <a:r>
              <a:rPr lang="en-US" altLang="en-PK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altLang="en-PK" sz="3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Doesn't</a:t>
            </a:r>
            <a:r>
              <a:rPr lang="en-US" altLang="en-PK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contraction of does not and should be used only with a singular subject. </a:t>
            </a:r>
            <a:r>
              <a:rPr lang="en-US" altLang="en-PK" sz="3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Don't</a:t>
            </a:r>
            <a:r>
              <a:rPr lang="en-US" altLang="en-PK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contraction of do not and should be used only with a plural subject. </a:t>
            </a:r>
          </a:p>
          <a:p>
            <a:pPr algn="just"/>
            <a:r>
              <a:rPr lang="en-US" altLang="en-PK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exception to this rule appears in the case of the first person and second person pronouns I and you. With these pronouns, the contraction don't should be used. </a:t>
            </a:r>
          </a:p>
          <a:p>
            <a:pPr algn="just"/>
            <a:r>
              <a:rPr lang="en-US" altLang="en-PK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doesn't</a:t>
            </a:r>
            <a:r>
              <a:rPr lang="en-US" altLang="ja-JP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want to study.</a:t>
            </a:r>
          </a:p>
          <a:p>
            <a:pPr algn="just"/>
            <a:r>
              <a:rPr lang="en-US" altLang="en-PK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don’</a:t>
            </a:r>
            <a:r>
              <a:rPr lang="en-US" altLang="ja-JP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eat pizza.</a:t>
            </a:r>
          </a:p>
          <a:p>
            <a:pPr algn="just"/>
            <a:r>
              <a:rPr lang="en-US" altLang="en-PK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don’</a:t>
            </a:r>
            <a:r>
              <a:rPr lang="en-US" altLang="ja-JP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talk on the phone.</a:t>
            </a:r>
            <a:endParaRPr lang="en-US" altLang="en-PK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99893A0-104E-4902-877E-975CEA7E9A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116"/>
            <a:ext cx="12191999" cy="1728786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b="1" dirty="0">
                <a:solidFill>
                  <a:srgbClr val="00206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Remember there are irregular verbs: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A3768CD-02A3-484C-B0DB-DE2F6D476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739903"/>
            <a:ext cx="12191999" cy="5118098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Singular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Plural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doe</a:t>
            </a:r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They do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 ha</a:t>
            </a:r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			They have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i</a:t>
            </a:r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				They are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 wa</a:t>
            </a:r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They were</a:t>
            </a:r>
          </a:p>
        </p:txBody>
      </p:sp>
      <p:grpSp>
        <p:nvGrpSpPr>
          <p:cNvPr id="10245" name="Group 25">
            <a:extLst>
              <a:ext uri="{FF2B5EF4-FFF2-40B4-BE49-F238E27FC236}">
                <a16:creationId xmlns:a16="http://schemas.microsoft.com/office/drawing/2014/main" id="{DD70FA15-7CF3-433F-98BF-7D07D18712F6}"/>
              </a:ext>
            </a:extLst>
          </p:cNvPr>
          <p:cNvGrpSpPr>
            <a:grpSpLocks/>
          </p:cNvGrpSpPr>
          <p:nvPr/>
        </p:nvGrpSpPr>
        <p:grpSpPr bwMode="auto">
          <a:xfrm>
            <a:off x="8083826" y="2012951"/>
            <a:ext cx="2855981" cy="3917950"/>
            <a:chOff x="4368" y="1426"/>
            <a:chExt cx="815" cy="2468"/>
          </a:xfrm>
        </p:grpSpPr>
        <p:grpSp>
          <p:nvGrpSpPr>
            <p:cNvPr id="10246" name="Group 17">
              <a:extLst>
                <a:ext uri="{FF2B5EF4-FFF2-40B4-BE49-F238E27FC236}">
                  <a16:creationId xmlns:a16="http://schemas.microsoft.com/office/drawing/2014/main" id="{7F7887BC-133A-4ECD-B31F-192AC69AB7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3" y="1426"/>
              <a:ext cx="446" cy="435"/>
              <a:chOff x="4053" y="1336"/>
              <a:chExt cx="446" cy="435"/>
            </a:xfrm>
          </p:grpSpPr>
          <p:sp>
            <p:nvSpPr>
              <p:cNvPr id="10254" name="Freeform 12">
                <a:extLst>
                  <a:ext uri="{FF2B5EF4-FFF2-40B4-BE49-F238E27FC236}">
                    <a16:creationId xmlns:a16="http://schemas.microsoft.com/office/drawing/2014/main" id="{AF34A60F-4299-477B-B4E4-3505346C97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3" y="1505"/>
                <a:ext cx="150" cy="266"/>
              </a:xfrm>
              <a:custGeom>
                <a:avLst/>
                <a:gdLst>
                  <a:gd name="T0" fmla="*/ 48 w 150"/>
                  <a:gd name="T1" fmla="*/ 241 h 266"/>
                  <a:gd name="T2" fmla="*/ 50 w 150"/>
                  <a:gd name="T3" fmla="*/ 198 h 266"/>
                  <a:gd name="T4" fmla="*/ 40 w 150"/>
                  <a:gd name="T5" fmla="*/ 165 h 266"/>
                  <a:gd name="T6" fmla="*/ 22 w 150"/>
                  <a:gd name="T7" fmla="*/ 136 h 266"/>
                  <a:gd name="T8" fmla="*/ 0 w 150"/>
                  <a:gd name="T9" fmla="*/ 93 h 266"/>
                  <a:gd name="T10" fmla="*/ 2 w 150"/>
                  <a:gd name="T11" fmla="*/ 65 h 266"/>
                  <a:gd name="T12" fmla="*/ 17 w 150"/>
                  <a:gd name="T13" fmla="*/ 30 h 266"/>
                  <a:gd name="T14" fmla="*/ 45 w 150"/>
                  <a:gd name="T15" fmla="*/ 7 h 266"/>
                  <a:gd name="T16" fmla="*/ 70 w 150"/>
                  <a:gd name="T17" fmla="*/ 0 h 266"/>
                  <a:gd name="T18" fmla="*/ 96 w 150"/>
                  <a:gd name="T19" fmla="*/ 5 h 266"/>
                  <a:gd name="T20" fmla="*/ 113 w 150"/>
                  <a:gd name="T21" fmla="*/ 15 h 266"/>
                  <a:gd name="T22" fmla="*/ 137 w 150"/>
                  <a:gd name="T23" fmla="*/ 35 h 266"/>
                  <a:gd name="T24" fmla="*/ 150 w 150"/>
                  <a:gd name="T25" fmla="*/ 65 h 266"/>
                  <a:gd name="T26" fmla="*/ 145 w 150"/>
                  <a:gd name="T27" fmla="*/ 96 h 266"/>
                  <a:gd name="T28" fmla="*/ 126 w 150"/>
                  <a:gd name="T29" fmla="*/ 123 h 266"/>
                  <a:gd name="T30" fmla="*/ 101 w 150"/>
                  <a:gd name="T31" fmla="*/ 167 h 266"/>
                  <a:gd name="T32" fmla="*/ 96 w 150"/>
                  <a:gd name="T33" fmla="*/ 198 h 266"/>
                  <a:gd name="T34" fmla="*/ 98 w 150"/>
                  <a:gd name="T35" fmla="*/ 223 h 266"/>
                  <a:gd name="T36" fmla="*/ 86 w 150"/>
                  <a:gd name="T37" fmla="*/ 248 h 266"/>
                  <a:gd name="T38" fmla="*/ 73 w 150"/>
                  <a:gd name="T39" fmla="*/ 266 h 266"/>
                  <a:gd name="T40" fmla="*/ 48 w 150"/>
                  <a:gd name="T41" fmla="*/ 241 h 26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50"/>
                  <a:gd name="T64" fmla="*/ 0 h 266"/>
                  <a:gd name="T65" fmla="*/ 150 w 150"/>
                  <a:gd name="T66" fmla="*/ 266 h 26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50" h="266">
                    <a:moveTo>
                      <a:pt x="48" y="241"/>
                    </a:moveTo>
                    <a:lnTo>
                      <a:pt x="50" y="198"/>
                    </a:lnTo>
                    <a:lnTo>
                      <a:pt x="40" y="165"/>
                    </a:lnTo>
                    <a:lnTo>
                      <a:pt x="22" y="136"/>
                    </a:lnTo>
                    <a:lnTo>
                      <a:pt x="0" y="93"/>
                    </a:lnTo>
                    <a:lnTo>
                      <a:pt x="2" y="65"/>
                    </a:lnTo>
                    <a:lnTo>
                      <a:pt x="17" y="30"/>
                    </a:lnTo>
                    <a:lnTo>
                      <a:pt x="45" y="7"/>
                    </a:lnTo>
                    <a:lnTo>
                      <a:pt x="70" y="0"/>
                    </a:lnTo>
                    <a:lnTo>
                      <a:pt x="96" y="5"/>
                    </a:lnTo>
                    <a:lnTo>
                      <a:pt x="113" y="15"/>
                    </a:lnTo>
                    <a:lnTo>
                      <a:pt x="137" y="35"/>
                    </a:lnTo>
                    <a:lnTo>
                      <a:pt x="150" y="65"/>
                    </a:lnTo>
                    <a:lnTo>
                      <a:pt x="145" y="96"/>
                    </a:lnTo>
                    <a:lnTo>
                      <a:pt x="126" y="123"/>
                    </a:lnTo>
                    <a:lnTo>
                      <a:pt x="101" y="167"/>
                    </a:lnTo>
                    <a:lnTo>
                      <a:pt x="96" y="198"/>
                    </a:lnTo>
                    <a:lnTo>
                      <a:pt x="98" y="223"/>
                    </a:lnTo>
                    <a:lnTo>
                      <a:pt x="86" y="248"/>
                    </a:lnTo>
                    <a:lnTo>
                      <a:pt x="73" y="266"/>
                    </a:lnTo>
                    <a:lnTo>
                      <a:pt x="48" y="241"/>
                    </a:ln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10255" name="Freeform 13">
                <a:extLst>
                  <a:ext uri="{FF2B5EF4-FFF2-40B4-BE49-F238E27FC236}">
                    <a16:creationId xmlns:a16="http://schemas.microsoft.com/office/drawing/2014/main" id="{82774078-9C69-4361-A4DC-5FAFD58CC9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3" y="1491"/>
                <a:ext cx="109" cy="51"/>
              </a:xfrm>
              <a:custGeom>
                <a:avLst/>
                <a:gdLst>
                  <a:gd name="T0" fmla="*/ 109 w 109"/>
                  <a:gd name="T1" fmla="*/ 51 h 51"/>
                  <a:gd name="T2" fmla="*/ 18 w 109"/>
                  <a:gd name="T3" fmla="*/ 35 h 51"/>
                  <a:gd name="T4" fmla="*/ 0 w 109"/>
                  <a:gd name="T5" fmla="*/ 17 h 51"/>
                  <a:gd name="T6" fmla="*/ 7 w 109"/>
                  <a:gd name="T7" fmla="*/ 2 h 51"/>
                  <a:gd name="T8" fmla="*/ 28 w 109"/>
                  <a:gd name="T9" fmla="*/ 0 h 51"/>
                  <a:gd name="T10" fmla="*/ 109 w 109"/>
                  <a:gd name="T11" fmla="*/ 51 h 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9"/>
                  <a:gd name="T19" fmla="*/ 0 h 51"/>
                  <a:gd name="T20" fmla="*/ 109 w 109"/>
                  <a:gd name="T21" fmla="*/ 51 h 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9" h="51">
                    <a:moveTo>
                      <a:pt x="109" y="51"/>
                    </a:moveTo>
                    <a:lnTo>
                      <a:pt x="18" y="35"/>
                    </a:lnTo>
                    <a:lnTo>
                      <a:pt x="0" y="17"/>
                    </a:lnTo>
                    <a:lnTo>
                      <a:pt x="7" y="2"/>
                    </a:lnTo>
                    <a:lnTo>
                      <a:pt x="28" y="0"/>
                    </a:lnTo>
                    <a:lnTo>
                      <a:pt x="109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10256" name="Freeform 14">
                <a:extLst>
                  <a:ext uri="{FF2B5EF4-FFF2-40B4-BE49-F238E27FC236}">
                    <a16:creationId xmlns:a16="http://schemas.microsoft.com/office/drawing/2014/main" id="{8A48CA62-7A79-4AD5-B60F-C4847DFBA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" y="1358"/>
                <a:ext cx="48" cy="84"/>
              </a:xfrm>
              <a:custGeom>
                <a:avLst/>
                <a:gdLst>
                  <a:gd name="T0" fmla="*/ 48 w 48"/>
                  <a:gd name="T1" fmla="*/ 84 h 84"/>
                  <a:gd name="T2" fmla="*/ 0 w 48"/>
                  <a:gd name="T3" fmla="*/ 31 h 84"/>
                  <a:gd name="T4" fmla="*/ 5 w 48"/>
                  <a:gd name="T5" fmla="*/ 8 h 84"/>
                  <a:gd name="T6" fmla="*/ 28 w 48"/>
                  <a:gd name="T7" fmla="*/ 0 h 84"/>
                  <a:gd name="T8" fmla="*/ 41 w 48"/>
                  <a:gd name="T9" fmla="*/ 16 h 84"/>
                  <a:gd name="T10" fmla="*/ 48 w 48"/>
                  <a:gd name="T11" fmla="*/ 84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"/>
                  <a:gd name="T19" fmla="*/ 0 h 84"/>
                  <a:gd name="T20" fmla="*/ 48 w 48"/>
                  <a:gd name="T21" fmla="*/ 84 h 8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" h="84">
                    <a:moveTo>
                      <a:pt x="48" y="84"/>
                    </a:moveTo>
                    <a:lnTo>
                      <a:pt x="0" y="31"/>
                    </a:lnTo>
                    <a:lnTo>
                      <a:pt x="5" y="8"/>
                    </a:lnTo>
                    <a:lnTo>
                      <a:pt x="28" y="0"/>
                    </a:lnTo>
                    <a:lnTo>
                      <a:pt x="41" y="16"/>
                    </a:lnTo>
                    <a:lnTo>
                      <a:pt x="48" y="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10257" name="Freeform 15">
                <a:extLst>
                  <a:ext uri="{FF2B5EF4-FFF2-40B4-BE49-F238E27FC236}">
                    <a16:creationId xmlns:a16="http://schemas.microsoft.com/office/drawing/2014/main" id="{C1324AFF-99BD-4BB8-9CED-F8CCA76EBF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" y="1336"/>
                <a:ext cx="42" cy="101"/>
              </a:xfrm>
              <a:custGeom>
                <a:avLst/>
                <a:gdLst>
                  <a:gd name="T0" fmla="*/ 6 w 42"/>
                  <a:gd name="T1" fmla="*/ 101 h 101"/>
                  <a:gd name="T2" fmla="*/ 0 w 42"/>
                  <a:gd name="T3" fmla="*/ 26 h 101"/>
                  <a:gd name="T4" fmla="*/ 22 w 42"/>
                  <a:gd name="T5" fmla="*/ 0 h 101"/>
                  <a:gd name="T6" fmla="*/ 42 w 42"/>
                  <a:gd name="T7" fmla="*/ 11 h 101"/>
                  <a:gd name="T8" fmla="*/ 39 w 42"/>
                  <a:gd name="T9" fmla="*/ 31 h 101"/>
                  <a:gd name="T10" fmla="*/ 6 w 42"/>
                  <a:gd name="T11" fmla="*/ 101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"/>
                  <a:gd name="T19" fmla="*/ 0 h 101"/>
                  <a:gd name="T20" fmla="*/ 42 w 42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" h="101">
                    <a:moveTo>
                      <a:pt x="6" y="101"/>
                    </a:moveTo>
                    <a:lnTo>
                      <a:pt x="0" y="26"/>
                    </a:lnTo>
                    <a:lnTo>
                      <a:pt x="22" y="0"/>
                    </a:lnTo>
                    <a:lnTo>
                      <a:pt x="42" y="11"/>
                    </a:lnTo>
                    <a:lnTo>
                      <a:pt x="39" y="31"/>
                    </a:lnTo>
                    <a:lnTo>
                      <a:pt x="6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10258" name="Freeform 16">
                <a:extLst>
                  <a:ext uri="{FF2B5EF4-FFF2-40B4-BE49-F238E27FC236}">
                    <a16:creationId xmlns:a16="http://schemas.microsoft.com/office/drawing/2014/main" id="{0E8C9E65-1363-4162-B8A3-39FA85104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1414"/>
                <a:ext cx="98" cy="63"/>
              </a:xfrm>
              <a:custGeom>
                <a:avLst/>
                <a:gdLst>
                  <a:gd name="T0" fmla="*/ 0 w 98"/>
                  <a:gd name="T1" fmla="*/ 63 h 63"/>
                  <a:gd name="T2" fmla="*/ 73 w 98"/>
                  <a:gd name="T3" fmla="*/ 0 h 63"/>
                  <a:gd name="T4" fmla="*/ 98 w 98"/>
                  <a:gd name="T5" fmla="*/ 12 h 63"/>
                  <a:gd name="T6" fmla="*/ 96 w 98"/>
                  <a:gd name="T7" fmla="*/ 33 h 63"/>
                  <a:gd name="T8" fmla="*/ 83 w 98"/>
                  <a:gd name="T9" fmla="*/ 43 h 63"/>
                  <a:gd name="T10" fmla="*/ 0 w 98"/>
                  <a:gd name="T11" fmla="*/ 63 h 6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8"/>
                  <a:gd name="T19" fmla="*/ 0 h 63"/>
                  <a:gd name="T20" fmla="*/ 98 w 98"/>
                  <a:gd name="T21" fmla="*/ 63 h 6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8" h="63">
                    <a:moveTo>
                      <a:pt x="0" y="63"/>
                    </a:moveTo>
                    <a:lnTo>
                      <a:pt x="73" y="0"/>
                    </a:lnTo>
                    <a:lnTo>
                      <a:pt x="98" y="12"/>
                    </a:lnTo>
                    <a:lnTo>
                      <a:pt x="96" y="33"/>
                    </a:lnTo>
                    <a:lnTo>
                      <a:pt x="83" y="43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PK"/>
              </a:p>
            </p:txBody>
          </p:sp>
        </p:grpSp>
        <p:grpSp>
          <p:nvGrpSpPr>
            <p:cNvPr id="10247" name="Group 24">
              <a:extLst>
                <a:ext uri="{FF2B5EF4-FFF2-40B4-BE49-F238E27FC236}">
                  <a16:creationId xmlns:a16="http://schemas.microsoft.com/office/drawing/2014/main" id="{275FD68A-A5E3-4D7E-A06B-E4F93D151C2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368" y="1563"/>
              <a:ext cx="815" cy="2331"/>
              <a:chOff x="3936" y="1483"/>
              <a:chExt cx="815" cy="2331"/>
            </a:xfrm>
          </p:grpSpPr>
          <p:sp>
            <p:nvSpPr>
              <p:cNvPr id="10248" name="Freeform 18">
                <a:extLst>
                  <a:ext uri="{FF2B5EF4-FFF2-40B4-BE49-F238E27FC236}">
                    <a16:creationId xmlns:a16="http://schemas.microsoft.com/office/drawing/2014/main" id="{EB040269-95ED-4682-B20D-3B30F8E61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3" y="1868"/>
                <a:ext cx="410" cy="406"/>
              </a:xfrm>
              <a:custGeom>
                <a:avLst/>
                <a:gdLst>
                  <a:gd name="T0" fmla="*/ 268 w 410"/>
                  <a:gd name="T1" fmla="*/ 117 h 406"/>
                  <a:gd name="T2" fmla="*/ 217 w 410"/>
                  <a:gd name="T3" fmla="*/ 41 h 406"/>
                  <a:gd name="T4" fmla="*/ 166 w 410"/>
                  <a:gd name="T5" fmla="*/ 0 h 406"/>
                  <a:gd name="T6" fmla="*/ 106 w 410"/>
                  <a:gd name="T7" fmla="*/ 0 h 406"/>
                  <a:gd name="T8" fmla="*/ 40 w 410"/>
                  <a:gd name="T9" fmla="*/ 26 h 406"/>
                  <a:gd name="T10" fmla="*/ 10 w 410"/>
                  <a:gd name="T11" fmla="*/ 71 h 406"/>
                  <a:gd name="T12" fmla="*/ 0 w 410"/>
                  <a:gd name="T13" fmla="*/ 132 h 406"/>
                  <a:gd name="T14" fmla="*/ 10 w 410"/>
                  <a:gd name="T15" fmla="*/ 213 h 406"/>
                  <a:gd name="T16" fmla="*/ 50 w 410"/>
                  <a:gd name="T17" fmla="*/ 304 h 406"/>
                  <a:gd name="T18" fmla="*/ 121 w 410"/>
                  <a:gd name="T19" fmla="*/ 365 h 406"/>
                  <a:gd name="T20" fmla="*/ 176 w 410"/>
                  <a:gd name="T21" fmla="*/ 395 h 406"/>
                  <a:gd name="T22" fmla="*/ 232 w 410"/>
                  <a:gd name="T23" fmla="*/ 406 h 406"/>
                  <a:gd name="T24" fmla="*/ 278 w 410"/>
                  <a:gd name="T25" fmla="*/ 390 h 406"/>
                  <a:gd name="T26" fmla="*/ 303 w 410"/>
                  <a:gd name="T27" fmla="*/ 365 h 406"/>
                  <a:gd name="T28" fmla="*/ 319 w 410"/>
                  <a:gd name="T29" fmla="*/ 304 h 406"/>
                  <a:gd name="T30" fmla="*/ 314 w 410"/>
                  <a:gd name="T31" fmla="*/ 233 h 406"/>
                  <a:gd name="T32" fmla="*/ 298 w 410"/>
                  <a:gd name="T33" fmla="*/ 173 h 406"/>
                  <a:gd name="T34" fmla="*/ 399 w 410"/>
                  <a:gd name="T35" fmla="*/ 117 h 406"/>
                  <a:gd name="T36" fmla="*/ 410 w 410"/>
                  <a:gd name="T37" fmla="*/ 92 h 406"/>
                  <a:gd name="T38" fmla="*/ 399 w 410"/>
                  <a:gd name="T39" fmla="*/ 81 h 406"/>
                  <a:gd name="T40" fmla="*/ 288 w 410"/>
                  <a:gd name="T41" fmla="*/ 147 h 406"/>
                  <a:gd name="T42" fmla="*/ 268 w 410"/>
                  <a:gd name="T43" fmla="*/ 117 h 40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10"/>
                  <a:gd name="T67" fmla="*/ 0 h 406"/>
                  <a:gd name="T68" fmla="*/ 410 w 410"/>
                  <a:gd name="T69" fmla="*/ 406 h 40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10" h="406">
                    <a:moveTo>
                      <a:pt x="268" y="117"/>
                    </a:moveTo>
                    <a:lnTo>
                      <a:pt x="217" y="41"/>
                    </a:lnTo>
                    <a:lnTo>
                      <a:pt x="166" y="0"/>
                    </a:lnTo>
                    <a:lnTo>
                      <a:pt x="106" y="0"/>
                    </a:lnTo>
                    <a:lnTo>
                      <a:pt x="40" y="26"/>
                    </a:lnTo>
                    <a:lnTo>
                      <a:pt x="10" y="71"/>
                    </a:lnTo>
                    <a:lnTo>
                      <a:pt x="0" y="132"/>
                    </a:lnTo>
                    <a:lnTo>
                      <a:pt x="10" y="213"/>
                    </a:lnTo>
                    <a:lnTo>
                      <a:pt x="50" y="304"/>
                    </a:lnTo>
                    <a:lnTo>
                      <a:pt x="121" y="365"/>
                    </a:lnTo>
                    <a:lnTo>
                      <a:pt x="176" y="395"/>
                    </a:lnTo>
                    <a:lnTo>
                      <a:pt x="232" y="406"/>
                    </a:lnTo>
                    <a:lnTo>
                      <a:pt x="278" y="390"/>
                    </a:lnTo>
                    <a:lnTo>
                      <a:pt x="303" y="365"/>
                    </a:lnTo>
                    <a:lnTo>
                      <a:pt x="319" y="304"/>
                    </a:lnTo>
                    <a:lnTo>
                      <a:pt x="314" y="233"/>
                    </a:lnTo>
                    <a:lnTo>
                      <a:pt x="298" y="173"/>
                    </a:lnTo>
                    <a:lnTo>
                      <a:pt x="399" y="117"/>
                    </a:lnTo>
                    <a:lnTo>
                      <a:pt x="410" y="92"/>
                    </a:lnTo>
                    <a:lnTo>
                      <a:pt x="399" y="81"/>
                    </a:lnTo>
                    <a:lnTo>
                      <a:pt x="288" y="147"/>
                    </a:lnTo>
                    <a:lnTo>
                      <a:pt x="268" y="117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10249" name="Freeform 19">
                <a:extLst>
                  <a:ext uri="{FF2B5EF4-FFF2-40B4-BE49-F238E27FC236}">
                    <a16:creationId xmlns:a16="http://schemas.microsoft.com/office/drawing/2014/main" id="{AF766F3F-5F17-4838-9B24-594480F61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7" y="1483"/>
                <a:ext cx="364" cy="907"/>
              </a:xfrm>
              <a:custGeom>
                <a:avLst/>
                <a:gdLst>
                  <a:gd name="T0" fmla="*/ 101 w 364"/>
                  <a:gd name="T1" fmla="*/ 765 h 907"/>
                  <a:gd name="T2" fmla="*/ 35 w 364"/>
                  <a:gd name="T3" fmla="*/ 816 h 907"/>
                  <a:gd name="T4" fmla="*/ 15 w 364"/>
                  <a:gd name="T5" fmla="*/ 832 h 907"/>
                  <a:gd name="T6" fmla="*/ 0 w 364"/>
                  <a:gd name="T7" fmla="*/ 867 h 907"/>
                  <a:gd name="T8" fmla="*/ 20 w 364"/>
                  <a:gd name="T9" fmla="*/ 902 h 907"/>
                  <a:gd name="T10" fmla="*/ 40 w 364"/>
                  <a:gd name="T11" fmla="*/ 907 h 907"/>
                  <a:gd name="T12" fmla="*/ 101 w 364"/>
                  <a:gd name="T13" fmla="*/ 887 h 907"/>
                  <a:gd name="T14" fmla="*/ 192 w 364"/>
                  <a:gd name="T15" fmla="*/ 816 h 907"/>
                  <a:gd name="T16" fmla="*/ 273 w 364"/>
                  <a:gd name="T17" fmla="*/ 730 h 907"/>
                  <a:gd name="T18" fmla="*/ 359 w 364"/>
                  <a:gd name="T19" fmla="*/ 633 h 907"/>
                  <a:gd name="T20" fmla="*/ 364 w 364"/>
                  <a:gd name="T21" fmla="*/ 593 h 907"/>
                  <a:gd name="T22" fmla="*/ 364 w 364"/>
                  <a:gd name="T23" fmla="*/ 482 h 907"/>
                  <a:gd name="T24" fmla="*/ 339 w 364"/>
                  <a:gd name="T25" fmla="*/ 310 h 907"/>
                  <a:gd name="T26" fmla="*/ 354 w 364"/>
                  <a:gd name="T27" fmla="*/ 209 h 907"/>
                  <a:gd name="T28" fmla="*/ 364 w 364"/>
                  <a:gd name="T29" fmla="*/ 168 h 907"/>
                  <a:gd name="T30" fmla="*/ 349 w 364"/>
                  <a:gd name="T31" fmla="*/ 147 h 907"/>
                  <a:gd name="T32" fmla="*/ 313 w 364"/>
                  <a:gd name="T33" fmla="*/ 127 h 907"/>
                  <a:gd name="T34" fmla="*/ 288 w 364"/>
                  <a:gd name="T35" fmla="*/ 112 h 907"/>
                  <a:gd name="T36" fmla="*/ 303 w 364"/>
                  <a:gd name="T37" fmla="*/ 21 h 907"/>
                  <a:gd name="T38" fmla="*/ 293 w 364"/>
                  <a:gd name="T39" fmla="*/ 0 h 907"/>
                  <a:gd name="T40" fmla="*/ 273 w 364"/>
                  <a:gd name="T41" fmla="*/ 6 h 907"/>
                  <a:gd name="T42" fmla="*/ 263 w 364"/>
                  <a:gd name="T43" fmla="*/ 122 h 907"/>
                  <a:gd name="T44" fmla="*/ 253 w 364"/>
                  <a:gd name="T45" fmla="*/ 152 h 907"/>
                  <a:gd name="T46" fmla="*/ 248 w 364"/>
                  <a:gd name="T47" fmla="*/ 173 h 907"/>
                  <a:gd name="T48" fmla="*/ 207 w 364"/>
                  <a:gd name="T49" fmla="*/ 157 h 907"/>
                  <a:gd name="T50" fmla="*/ 177 w 364"/>
                  <a:gd name="T51" fmla="*/ 157 h 907"/>
                  <a:gd name="T52" fmla="*/ 177 w 364"/>
                  <a:gd name="T53" fmla="*/ 178 h 907"/>
                  <a:gd name="T54" fmla="*/ 197 w 364"/>
                  <a:gd name="T55" fmla="*/ 194 h 907"/>
                  <a:gd name="T56" fmla="*/ 233 w 364"/>
                  <a:gd name="T57" fmla="*/ 194 h 907"/>
                  <a:gd name="T58" fmla="*/ 258 w 364"/>
                  <a:gd name="T59" fmla="*/ 214 h 907"/>
                  <a:gd name="T60" fmla="*/ 278 w 364"/>
                  <a:gd name="T61" fmla="*/ 249 h 907"/>
                  <a:gd name="T62" fmla="*/ 298 w 364"/>
                  <a:gd name="T63" fmla="*/ 305 h 907"/>
                  <a:gd name="T64" fmla="*/ 313 w 364"/>
                  <a:gd name="T65" fmla="*/ 416 h 907"/>
                  <a:gd name="T66" fmla="*/ 313 w 364"/>
                  <a:gd name="T67" fmla="*/ 517 h 907"/>
                  <a:gd name="T68" fmla="*/ 303 w 364"/>
                  <a:gd name="T69" fmla="*/ 598 h 907"/>
                  <a:gd name="T70" fmla="*/ 283 w 364"/>
                  <a:gd name="T71" fmla="*/ 633 h 907"/>
                  <a:gd name="T72" fmla="*/ 212 w 364"/>
                  <a:gd name="T73" fmla="*/ 684 h 907"/>
                  <a:gd name="T74" fmla="*/ 136 w 364"/>
                  <a:gd name="T75" fmla="*/ 730 h 907"/>
                  <a:gd name="T76" fmla="*/ 101 w 364"/>
                  <a:gd name="T77" fmla="*/ 765 h 90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364"/>
                  <a:gd name="T118" fmla="*/ 0 h 907"/>
                  <a:gd name="T119" fmla="*/ 364 w 364"/>
                  <a:gd name="T120" fmla="*/ 907 h 90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364" h="907">
                    <a:moveTo>
                      <a:pt x="101" y="765"/>
                    </a:moveTo>
                    <a:lnTo>
                      <a:pt x="35" y="816"/>
                    </a:lnTo>
                    <a:lnTo>
                      <a:pt x="15" y="832"/>
                    </a:lnTo>
                    <a:lnTo>
                      <a:pt x="0" y="867"/>
                    </a:lnTo>
                    <a:lnTo>
                      <a:pt x="20" y="902"/>
                    </a:lnTo>
                    <a:lnTo>
                      <a:pt x="40" y="907"/>
                    </a:lnTo>
                    <a:lnTo>
                      <a:pt x="101" y="887"/>
                    </a:lnTo>
                    <a:lnTo>
                      <a:pt x="192" y="816"/>
                    </a:lnTo>
                    <a:lnTo>
                      <a:pt x="273" y="730"/>
                    </a:lnTo>
                    <a:lnTo>
                      <a:pt x="359" y="633"/>
                    </a:lnTo>
                    <a:lnTo>
                      <a:pt x="364" y="593"/>
                    </a:lnTo>
                    <a:lnTo>
                      <a:pt x="364" y="482"/>
                    </a:lnTo>
                    <a:lnTo>
                      <a:pt x="339" y="310"/>
                    </a:lnTo>
                    <a:lnTo>
                      <a:pt x="354" y="209"/>
                    </a:lnTo>
                    <a:lnTo>
                      <a:pt x="364" y="168"/>
                    </a:lnTo>
                    <a:lnTo>
                      <a:pt x="349" y="147"/>
                    </a:lnTo>
                    <a:lnTo>
                      <a:pt x="313" y="127"/>
                    </a:lnTo>
                    <a:lnTo>
                      <a:pt x="288" y="112"/>
                    </a:lnTo>
                    <a:lnTo>
                      <a:pt x="303" y="21"/>
                    </a:lnTo>
                    <a:lnTo>
                      <a:pt x="293" y="0"/>
                    </a:lnTo>
                    <a:lnTo>
                      <a:pt x="273" y="6"/>
                    </a:lnTo>
                    <a:lnTo>
                      <a:pt x="263" y="122"/>
                    </a:lnTo>
                    <a:lnTo>
                      <a:pt x="253" y="152"/>
                    </a:lnTo>
                    <a:lnTo>
                      <a:pt x="248" y="173"/>
                    </a:lnTo>
                    <a:lnTo>
                      <a:pt x="207" y="157"/>
                    </a:lnTo>
                    <a:lnTo>
                      <a:pt x="177" y="157"/>
                    </a:lnTo>
                    <a:lnTo>
                      <a:pt x="177" y="178"/>
                    </a:lnTo>
                    <a:lnTo>
                      <a:pt x="197" y="194"/>
                    </a:lnTo>
                    <a:lnTo>
                      <a:pt x="233" y="194"/>
                    </a:lnTo>
                    <a:lnTo>
                      <a:pt x="258" y="214"/>
                    </a:lnTo>
                    <a:lnTo>
                      <a:pt x="278" y="249"/>
                    </a:lnTo>
                    <a:lnTo>
                      <a:pt x="298" y="305"/>
                    </a:lnTo>
                    <a:lnTo>
                      <a:pt x="313" y="416"/>
                    </a:lnTo>
                    <a:lnTo>
                      <a:pt x="313" y="517"/>
                    </a:lnTo>
                    <a:lnTo>
                      <a:pt x="303" y="598"/>
                    </a:lnTo>
                    <a:lnTo>
                      <a:pt x="283" y="633"/>
                    </a:lnTo>
                    <a:lnTo>
                      <a:pt x="212" y="684"/>
                    </a:lnTo>
                    <a:lnTo>
                      <a:pt x="136" y="730"/>
                    </a:lnTo>
                    <a:lnTo>
                      <a:pt x="101" y="765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10250" name="Freeform 20">
                <a:extLst>
                  <a:ext uri="{FF2B5EF4-FFF2-40B4-BE49-F238E27FC236}">
                    <a16:creationId xmlns:a16="http://schemas.microsoft.com/office/drawing/2014/main" id="{16CC3405-87F5-479D-93B7-81952D5A12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320"/>
                <a:ext cx="329" cy="546"/>
              </a:xfrm>
              <a:custGeom>
                <a:avLst/>
                <a:gdLst>
                  <a:gd name="T0" fmla="*/ 329 w 329"/>
                  <a:gd name="T1" fmla="*/ 15 h 546"/>
                  <a:gd name="T2" fmla="*/ 293 w 329"/>
                  <a:gd name="T3" fmla="*/ 0 h 546"/>
                  <a:gd name="T4" fmla="*/ 217 w 329"/>
                  <a:gd name="T5" fmla="*/ 5 h 546"/>
                  <a:gd name="T6" fmla="*/ 151 w 329"/>
                  <a:gd name="T7" fmla="*/ 56 h 546"/>
                  <a:gd name="T8" fmla="*/ 55 w 329"/>
                  <a:gd name="T9" fmla="*/ 162 h 546"/>
                  <a:gd name="T10" fmla="*/ 5 w 329"/>
                  <a:gd name="T11" fmla="*/ 248 h 546"/>
                  <a:gd name="T12" fmla="*/ 0 w 329"/>
                  <a:gd name="T13" fmla="*/ 278 h 546"/>
                  <a:gd name="T14" fmla="*/ 25 w 329"/>
                  <a:gd name="T15" fmla="*/ 334 h 546"/>
                  <a:gd name="T16" fmla="*/ 80 w 329"/>
                  <a:gd name="T17" fmla="*/ 359 h 546"/>
                  <a:gd name="T18" fmla="*/ 151 w 329"/>
                  <a:gd name="T19" fmla="*/ 389 h 546"/>
                  <a:gd name="T20" fmla="*/ 207 w 329"/>
                  <a:gd name="T21" fmla="*/ 404 h 546"/>
                  <a:gd name="T22" fmla="*/ 232 w 329"/>
                  <a:gd name="T23" fmla="*/ 430 h 546"/>
                  <a:gd name="T24" fmla="*/ 217 w 329"/>
                  <a:gd name="T25" fmla="*/ 465 h 546"/>
                  <a:gd name="T26" fmla="*/ 177 w 329"/>
                  <a:gd name="T27" fmla="*/ 506 h 546"/>
                  <a:gd name="T28" fmla="*/ 126 w 329"/>
                  <a:gd name="T29" fmla="*/ 511 h 546"/>
                  <a:gd name="T30" fmla="*/ 91 w 329"/>
                  <a:gd name="T31" fmla="*/ 495 h 546"/>
                  <a:gd name="T32" fmla="*/ 70 w 329"/>
                  <a:gd name="T33" fmla="*/ 511 h 546"/>
                  <a:gd name="T34" fmla="*/ 75 w 329"/>
                  <a:gd name="T35" fmla="*/ 531 h 546"/>
                  <a:gd name="T36" fmla="*/ 116 w 329"/>
                  <a:gd name="T37" fmla="*/ 546 h 546"/>
                  <a:gd name="T38" fmla="*/ 177 w 329"/>
                  <a:gd name="T39" fmla="*/ 546 h 546"/>
                  <a:gd name="T40" fmla="*/ 232 w 329"/>
                  <a:gd name="T41" fmla="*/ 531 h 546"/>
                  <a:gd name="T42" fmla="*/ 263 w 329"/>
                  <a:gd name="T43" fmla="*/ 511 h 546"/>
                  <a:gd name="T44" fmla="*/ 283 w 329"/>
                  <a:gd name="T45" fmla="*/ 475 h 546"/>
                  <a:gd name="T46" fmla="*/ 293 w 329"/>
                  <a:gd name="T47" fmla="*/ 435 h 546"/>
                  <a:gd name="T48" fmla="*/ 268 w 329"/>
                  <a:gd name="T49" fmla="*/ 399 h 546"/>
                  <a:gd name="T50" fmla="*/ 207 w 329"/>
                  <a:gd name="T51" fmla="*/ 374 h 546"/>
                  <a:gd name="T52" fmla="*/ 136 w 329"/>
                  <a:gd name="T53" fmla="*/ 354 h 546"/>
                  <a:gd name="T54" fmla="*/ 75 w 329"/>
                  <a:gd name="T55" fmla="*/ 319 h 546"/>
                  <a:gd name="T56" fmla="*/ 60 w 329"/>
                  <a:gd name="T57" fmla="*/ 288 h 546"/>
                  <a:gd name="T58" fmla="*/ 70 w 329"/>
                  <a:gd name="T59" fmla="*/ 233 h 546"/>
                  <a:gd name="T60" fmla="*/ 116 w 329"/>
                  <a:gd name="T61" fmla="*/ 162 h 546"/>
                  <a:gd name="T62" fmla="*/ 172 w 329"/>
                  <a:gd name="T63" fmla="*/ 121 h 546"/>
                  <a:gd name="T64" fmla="*/ 258 w 329"/>
                  <a:gd name="T65" fmla="*/ 91 h 546"/>
                  <a:gd name="T66" fmla="*/ 329 w 329"/>
                  <a:gd name="T67" fmla="*/ 76 h 546"/>
                  <a:gd name="T68" fmla="*/ 329 w 329"/>
                  <a:gd name="T69" fmla="*/ 35 h 546"/>
                  <a:gd name="T70" fmla="*/ 329 w 329"/>
                  <a:gd name="T71" fmla="*/ 15 h 54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29"/>
                  <a:gd name="T109" fmla="*/ 0 h 546"/>
                  <a:gd name="T110" fmla="*/ 329 w 329"/>
                  <a:gd name="T111" fmla="*/ 546 h 54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29" h="546">
                    <a:moveTo>
                      <a:pt x="329" y="15"/>
                    </a:moveTo>
                    <a:lnTo>
                      <a:pt x="293" y="0"/>
                    </a:lnTo>
                    <a:lnTo>
                      <a:pt x="217" y="5"/>
                    </a:lnTo>
                    <a:lnTo>
                      <a:pt x="151" y="56"/>
                    </a:lnTo>
                    <a:lnTo>
                      <a:pt x="55" y="162"/>
                    </a:lnTo>
                    <a:lnTo>
                      <a:pt x="5" y="248"/>
                    </a:lnTo>
                    <a:lnTo>
                      <a:pt x="0" y="278"/>
                    </a:lnTo>
                    <a:lnTo>
                      <a:pt x="25" y="334"/>
                    </a:lnTo>
                    <a:lnTo>
                      <a:pt x="80" y="359"/>
                    </a:lnTo>
                    <a:lnTo>
                      <a:pt x="151" y="389"/>
                    </a:lnTo>
                    <a:lnTo>
                      <a:pt x="207" y="404"/>
                    </a:lnTo>
                    <a:lnTo>
                      <a:pt x="232" y="430"/>
                    </a:lnTo>
                    <a:lnTo>
                      <a:pt x="217" y="465"/>
                    </a:lnTo>
                    <a:lnTo>
                      <a:pt x="177" y="506"/>
                    </a:lnTo>
                    <a:lnTo>
                      <a:pt x="126" y="511"/>
                    </a:lnTo>
                    <a:lnTo>
                      <a:pt x="91" y="495"/>
                    </a:lnTo>
                    <a:lnTo>
                      <a:pt x="70" y="511"/>
                    </a:lnTo>
                    <a:lnTo>
                      <a:pt x="75" y="531"/>
                    </a:lnTo>
                    <a:lnTo>
                      <a:pt x="116" y="546"/>
                    </a:lnTo>
                    <a:lnTo>
                      <a:pt x="177" y="546"/>
                    </a:lnTo>
                    <a:lnTo>
                      <a:pt x="232" y="531"/>
                    </a:lnTo>
                    <a:lnTo>
                      <a:pt x="263" y="511"/>
                    </a:lnTo>
                    <a:lnTo>
                      <a:pt x="283" y="475"/>
                    </a:lnTo>
                    <a:lnTo>
                      <a:pt x="293" y="435"/>
                    </a:lnTo>
                    <a:lnTo>
                      <a:pt x="268" y="399"/>
                    </a:lnTo>
                    <a:lnTo>
                      <a:pt x="207" y="374"/>
                    </a:lnTo>
                    <a:lnTo>
                      <a:pt x="136" y="354"/>
                    </a:lnTo>
                    <a:lnTo>
                      <a:pt x="75" y="319"/>
                    </a:lnTo>
                    <a:lnTo>
                      <a:pt x="60" y="288"/>
                    </a:lnTo>
                    <a:lnTo>
                      <a:pt x="70" y="233"/>
                    </a:lnTo>
                    <a:lnTo>
                      <a:pt x="116" y="162"/>
                    </a:lnTo>
                    <a:lnTo>
                      <a:pt x="172" y="121"/>
                    </a:lnTo>
                    <a:lnTo>
                      <a:pt x="258" y="91"/>
                    </a:lnTo>
                    <a:lnTo>
                      <a:pt x="329" y="76"/>
                    </a:lnTo>
                    <a:lnTo>
                      <a:pt x="329" y="35"/>
                    </a:lnTo>
                    <a:lnTo>
                      <a:pt x="329" y="15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10251" name="Freeform 21">
                <a:extLst>
                  <a:ext uri="{FF2B5EF4-FFF2-40B4-BE49-F238E27FC236}">
                    <a16:creationId xmlns:a16="http://schemas.microsoft.com/office/drawing/2014/main" id="{30DBE098-1EEE-477E-8714-CC5A300B2A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2295"/>
                <a:ext cx="309" cy="673"/>
              </a:xfrm>
              <a:custGeom>
                <a:avLst/>
                <a:gdLst>
                  <a:gd name="T0" fmla="*/ 269 w 309"/>
                  <a:gd name="T1" fmla="*/ 212 h 673"/>
                  <a:gd name="T2" fmla="*/ 238 w 309"/>
                  <a:gd name="T3" fmla="*/ 86 h 673"/>
                  <a:gd name="T4" fmla="*/ 203 w 309"/>
                  <a:gd name="T5" fmla="*/ 25 h 673"/>
                  <a:gd name="T6" fmla="*/ 126 w 309"/>
                  <a:gd name="T7" fmla="*/ 0 h 673"/>
                  <a:gd name="T8" fmla="*/ 50 w 309"/>
                  <a:gd name="T9" fmla="*/ 10 h 673"/>
                  <a:gd name="T10" fmla="*/ 15 w 309"/>
                  <a:gd name="T11" fmla="*/ 76 h 673"/>
                  <a:gd name="T12" fmla="*/ 20 w 309"/>
                  <a:gd name="T13" fmla="*/ 157 h 673"/>
                  <a:gd name="T14" fmla="*/ 40 w 309"/>
                  <a:gd name="T15" fmla="*/ 288 h 673"/>
                  <a:gd name="T16" fmla="*/ 40 w 309"/>
                  <a:gd name="T17" fmla="*/ 404 h 673"/>
                  <a:gd name="T18" fmla="*/ 15 w 309"/>
                  <a:gd name="T19" fmla="*/ 505 h 673"/>
                  <a:gd name="T20" fmla="*/ 0 w 309"/>
                  <a:gd name="T21" fmla="*/ 561 h 673"/>
                  <a:gd name="T22" fmla="*/ 10 w 309"/>
                  <a:gd name="T23" fmla="*/ 612 h 673"/>
                  <a:gd name="T24" fmla="*/ 45 w 309"/>
                  <a:gd name="T25" fmla="*/ 638 h 673"/>
                  <a:gd name="T26" fmla="*/ 91 w 309"/>
                  <a:gd name="T27" fmla="*/ 663 h 673"/>
                  <a:gd name="T28" fmla="*/ 136 w 309"/>
                  <a:gd name="T29" fmla="*/ 673 h 673"/>
                  <a:gd name="T30" fmla="*/ 193 w 309"/>
                  <a:gd name="T31" fmla="*/ 673 h 673"/>
                  <a:gd name="T32" fmla="*/ 259 w 309"/>
                  <a:gd name="T33" fmla="*/ 622 h 673"/>
                  <a:gd name="T34" fmla="*/ 309 w 309"/>
                  <a:gd name="T35" fmla="*/ 515 h 673"/>
                  <a:gd name="T36" fmla="*/ 304 w 309"/>
                  <a:gd name="T37" fmla="*/ 419 h 673"/>
                  <a:gd name="T38" fmla="*/ 274 w 309"/>
                  <a:gd name="T39" fmla="*/ 308 h 673"/>
                  <a:gd name="T40" fmla="*/ 269 w 309"/>
                  <a:gd name="T41" fmla="*/ 212 h 67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09"/>
                  <a:gd name="T64" fmla="*/ 0 h 673"/>
                  <a:gd name="T65" fmla="*/ 309 w 309"/>
                  <a:gd name="T66" fmla="*/ 673 h 67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09" h="673">
                    <a:moveTo>
                      <a:pt x="269" y="212"/>
                    </a:moveTo>
                    <a:lnTo>
                      <a:pt x="238" y="86"/>
                    </a:lnTo>
                    <a:lnTo>
                      <a:pt x="203" y="25"/>
                    </a:lnTo>
                    <a:lnTo>
                      <a:pt x="126" y="0"/>
                    </a:lnTo>
                    <a:lnTo>
                      <a:pt x="50" y="10"/>
                    </a:lnTo>
                    <a:lnTo>
                      <a:pt x="15" y="76"/>
                    </a:lnTo>
                    <a:lnTo>
                      <a:pt x="20" y="157"/>
                    </a:lnTo>
                    <a:lnTo>
                      <a:pt x="40" y="288"/>
                    </a:lnTo>
                    <a:lnTo>
                      <a:pt x="40" y="404"/>
                    </a:lnTo>
                    <a:lnTo>
                      <a:pt x="15" y="505"/>
                    </a:lnTo>
                    <a:lnTo>
                      <a:pt x="0" y="561"/>
                    </a:lnTo>
                    <a:lnTo>
                      <a:pt x="10" y="612"/>
                    </a:lnTo>
                    <a:lnTo>
                      <a:pt x="45" y="638"/>
                    </a:lnTo>
                    <a:lnTo>
                      <a:pt x="91" y="663"/>
                    </a:lnTo>
                    <a:lnTo>
                      <a:pt x="136" y="673"/>
                    </a:lnTo>
                    <a:lnTo>
                      <a:pt x="193" y="673"/>
                    </a:lnTo>
                    <a:lnTo>
                      <a:pt x="259" y="622"/>
                    </a:lnTo>
                    <a:lnTo>
                      <a:pt x="309" y="515"/>
                    </a:lnTo>
                    <a:lnTo>
                      <a:pt x="304" y="419"/>
                    </a:lnTo>
                    <a:lnTo>
                      <a:pt x="274" y="308"/>
                    </a:lnTo>
                    <a:lnTo>
                      <a:pt x="269" y="21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10252" name="Freeform 22">
                <a:extLst>
                  <a:ext uri="{FF2B5EF4-FFF2-40B4-BE49-F238E27FC236}">
                    <a16:creationId xmlns:a16="http://schemas.microsoft.com/office/drawing/2014/main" id="{EE83091F-70AC-4BE0-A1D6-F371300E19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2" y="2841"/>
                <a:ext cx="235" cy="973"/>
              </a:xfrm>
              <a:custGeom>
                <a:avLst/>
                <a:gdLst>
                  <a:gd name="T0" fmla="*/ 223 w 235"/>
                  <a:gd name="T1" fmla="*/ 15 h 973"/>
                  <a:gd name="T2" fmla="*/ 163 w 235"/>
                  <a:gd name="T3" fmla="*/ 0 h 973"/>
                  <a:gd name="T4" fmla="*/ 127 w 235"/>
                  <a:gd name="T5" fmla="*/ 15 h 973"/>
                  <a:gd name="T6" fmla="*/ 112 w 235"/>
                  <a:gd name="T7" fmla="*/ 66 h 973"/>
                  <a:gd name="T8" fmla="*/ 127 w 235"/>
                  <a:gd name="T9" fmla="*/ 344 h 973"/>
                  <a:gd name="T10" fmla="*/ 127 w 235"/>
                  <a:gd name="T11" fmla="*/ 410 h 973"/>
                  <a:gd name="T12" fmla="*/ 107 w 235"/>
                  <a:gd name="T13" fmla="*/ 532 h 973"/>
                  <a:gd name="T14" fmla="*/ 102 w 235"/>
                  <a:gd name="T15" fmla="*/ 674 h 973"/>
                  <a:gd name="T16" fmla="*/ 112 w 235"/>
                  <a:gd name="T17" fmla="*/ 745 h 973"/>
                  <a:gd name="T18" fmla="*/ 102 w 235"/>
                  <a:gd name="T19" fmla="*/ 785 h 973"/>
                  <a:gd name="T20" fmla="*/ 31 w 235"/>
                  <a:gd name="T21" fmla="*/ 846 h 973"/>
                  <a:gd name="T22" fmla="*/ 0 w 235"/>
                  <a:gd name="T23" fmla="*/ 922 h 973"/>
                  <a:gd name="T24" fmla="*/ 6 w 235"/>
                  <a:gd name="T25" fmla="*/ 947 h 973"/>
                  <a:gd name="T26" fmla="*/ 61 w 235"/>
                  <a:gd name="T27" fmla="*/ 973 h 973"/>
                  <a:gd name="T28" fmla="*/ 76 w 235"/>
                  <a:gd name="T29" fmla="*/ 962 h 973"/>
                  <a:gd name="T30" fmla="*/ 82 w 235"/>
                  <a:gd name="T31" fmla="*/ 917 h 973"/>
                  <a:gd name="T32" fmla="*/ 97 w 235"/>
                  <a:gd name="T33" fmla="*/ 851 h 973"/>
                  <a:gd name="T34" fmla="*/ 122 w 235"/>
                  <a:gd name="T35" fmla="*/ 821 h 973"/>
                  <a:gd name="T36" fmla="*/ 152 w 235"/>
                  <a:gd name="T37" fmla="*/ 801 h 973"/>
                  <a:gd name="T38" fmla="*/ 178 w 235"/>
                  <a:gd name="T39" fmla="*/ 775 h 973"/>
                  <a:gd name="T40" fmla="*/ 183 w 235"/>
                  <a:gd name="T41" fmla="*/ 755 h 973"/>
                  <a:gd name="T42" fmla="*/ 168 w 235"/>
                  <a:gd name="T43" fmla="*/ 730 h 973"/>
                  <a:gd name="T44" fmla="*/ 152 w 235"/>
                  <a:gd name="T45" fmla="*/ 715 h 973"/>
                  <a:gd name="T46" fmla="*/ 142 w 235"/>
                  <a:gd name="T47" fmla="*/ 653 h 973"/>
                  <a:gd name="T48" fmla="*/ 152 w 235"/>
                  <a:gd name="T49" fmla="*/ 526 h 973"/>
                  <a:gd name="T50" fmla="*/ 188 w 235"/>
                  <a:gd name="T51" fmla="*/ 380 h 973"/>
                  <a:gd name="T52" fmla="*/ 223 w 235"/>
                  <a:gd name="T53" fmla="*/ 263 h 973"/>
                  <a:gd name="T54" fmla="*/ 235 w 235"/>
                  <a:gd name="T55" fmla="*/ 122 h 973"/>
                  <a:gd name="T56" fmla="*/ 223 w 235"/>
                  <a:gd name="T57" fmla="*/ 15 h 97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35"/>
                  <a:gd name="T88" fmla="*/ 0 h 973"/>
                  <a:gd name="T89" fmla="*/ 235 w 235"/>
                  <a:gd name="T90" fmla="*/ 973 h 97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35" h="973">
                    <a:moveTo>
                      <a:pt x="223" y="15"/>
                    </a:moveTo>
                    <a:lnTo>
                      <a:pt x="163" y="0"/>
                    </a:lnTo>
                    <a:lnTo>
                      <a:pt x="127" y="15"/>
                    </a:lnTo>
                    <a:lnTo>
                      <a:pt x="112" y="66"/>
                    </a:lnTo>
                    <a:lnTo>
                      <a:pt x="127" y="344"/>
                    </a:lnTo>
                    <a:lnTo>
                      <a:pt x="127" y="410"/>
                    </a:lnTo>
                    <a:lnTo>
                      <a:pt x="107" y="532"/>
                    </a:lnTo>
                    <a:lnTo>
                      <a:pt x="102" y="674"/>
                    </a:lnTo>
                    <a:lnTo>
                      <a:pt x="112" y="745"/>
                    </a:lnTo>
                    <a:lnTo>
                      <a:pt x="102" y="785"/>
                    </a:lnTo>
                    <a:lnTo>
                      <a:pt x="31" y="846"/>
                    </a:lnTo>
                    <a:lnTo>
                      <a:pt x="0" y="922"/>
                    </a:lnTo>
                    <a:lnTo>
                      <a:pt x="6" y="947"/>
                    </a:lnTo>
                    <a:lnTo>
                      <a:pt x="61" y="973"/>
                    </a:lnTo>
                    <a:lnTo>
                      <a:pt x="76" y="962"/>
                    </a:lnTo>
                    <a:lnTo>
                      <a:pt x="82" y="917"/>
                    </a:lnTo>
                    <a:lnTo>
                      <a:pt x="97" y="851"/>
                    </a:lnTo>
                    <a:lnTo>
                      <a:pt x="122" y="821"/>
                    </a:lnTo>
                    <a:lnTo>
                      <a:pt x="152" y="801"/>
                    </a:lnTo>
                    <a:lnTo>
                      <a:pt x="178" y="775"/>
                    </a:lnTo>
                    <a:lnTo>
                      <a:pt x="183" y="755"/>
                    </a:lnTo>
                    <a:lnTo>
                      <a:pt x="168" y="730"/>
                    </a:lnTo>
                    <a:lnTo>
                      <a:pt x="152" y="715"/>
                    </a:lnTo>
                    <a:lnTo>
                      <a:pt x="142" y="653"/>
                    </a:lnTo>
                    <a:lnTo>
                      <a:pt x="152" y="526"/>
                    </a:lnTo>
                    <a:lnTo>
                      <a:pt x="188" y="380"/>
                    </a:lnTo>
                    <a:lnTo>
                      <a:pt x="223" y="263"/>
                    </a:lnTo>
                    <a:lnTo>
                      <a:pt x="235" y="122"/>
                    </a:lnTo>
                    <a:lnTo>
                      <a:pt x="223" y="15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10253" name="Freeform 23">
                <a:extLst>
                  <a:ext uri="{FF2B5EF4-FFF2-40B4-BE49-F238E27FC236}">
                    <a16:creationId xmlns:a16="http://schemas.microsoft.com/office/drawing/2014/main" id="{CE841DCA-6CA1-41A4-99D3-9B7F7B04F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2841"/>
                <a:ext cx="384" cy="821"/>
              </a:xfrm>
              <a:custGeom>
                <a:avLst/>
                <a:gdLst>
                  <a:gd name="T0" fmla="*/ 126 w 384"/>
                  <a:gd name="T1" fmla="*/ 122 h 821"/>
                  <a:gd name="T2" fmla="*/ 116 w 384"/>
                  <a:gd name="T3" fmla="*/ 40 h 821"/>
                  <a:gd name="T4" fmla="*/ 71 w 384"/>
                  <a:gd name="T5" fmla="*/ 0 h 821"/>
                  <a:gd name="T6" fmla="*/ 5 w 384"/>
                  <a:gd name="T7" fmla="*/ 5 h 821"/>
                  <a:gd name="T8" fmla="*/ 0 w 384"/>
                  <a:gd name="T9" fmla="*/ 40 h 821"/>
                  <a:gd name="T10" fmla="*/ 5 w 384"/>
                  <a:gd name="T11" fmla="*/ 117 h 821"/>
                  <a:gd name="T12" fmla="*/ 40 w 384"/>
                  <a:gd name="T13" fmla="*/ 233 h 821"/>
                  <a:gd name="T14" fmla="*/ 66 w 384"/>
                  <a:gd name="T15" fmla="*/ 319 h 821"/>
                  <a:gd name="T16" fmla="*/ 96 w 384"/>
                  <a:gd name="T17" fmla="*/ 435 h 821"/>
                  <a:gd name="T18" fmla="*/ 106 w 384"/>
                  <a:gd name="T19" fmla="*/ 536 h 821"/>
                  <a:gd name="T20" fmla="*/ 106 w 384"/>
                  <a:gd name="T21" fmla="*/ 617 h 821"/>
                  <a:gd name="T22" fmla="*/ 91 w 384"/>
                  <a:gd name="T23" fmla="*/ 679 h 821"/>
                  <a:gd name="T24" fmla="*/ 76 w 384"/>
                  <a:gd name="T25" fmla="*/ 699 h 821"/>
                  <a:gd name="T26" fmla="*/ 76 w 384"/>
                  <a:gd name="T27" fmla="*/ 719 h 821"/>
                  <a:gd name="T28" fmla="*/ 96 w 384"/>
                  <a:gd name="T29" fmla="*/ 750 h 821"/>
                  <a:gd name="T30" fmla="*/ 131 w 384"/>
                  <a:gd name="T31" fmla="*/ 760 h 821"/>
                  <a:gd name="T32" fmla="*/ 187 w 384"/>
                  <a:gd name="T33" fmla="*/ 760 h 821"/>
                  <a:gd name="T34" fmla="*/ 288 w 384"/>
                  <a:gd name="T35" fmla="*/ 785 h 821"/>
                  <a:gd name="T36" fmla="*/ 318 w 384"/>
                  <a:gd name="T37" fmla="*/ 821 h 821"/>
                  <a:gd name="T38" fmla="*/ 364 w 384"/>
                  <a:gd name="T39" fmla="*/ 800 h 821"/>
                  <a:gd name="T40" fmla="*/ 384 w 384"/>
                  <a:gd name="T41" fmla="*/ 750 h 821"/>
                  <a:gd name="T42" fmla="*/ 364 w 384"/>
                  <a:gd name="T43" fmla="*/ 730 h 821"/>
                  <a:gd name="T44" fmla="*/ 278 w 384"/>
                  <a:gd name="T45" fmla="*/ 719 h 821"/>
                  <a:gd name="T46" fmla="*/ 182 w 384"/>
                  <a:gd name="T47" fmla="*/ 719 h 821"/>
                  <a:gd name="T48" fmla="*/ 141 w 384"/>
                  <a:gd name="T49" fmla="*/ 714 h 821"/>
                  <a:gd name="T50" fmla="*/ 131 w 384"/>
                  <a:gd name="T51" fmla="*/ 684 h 821"/>
                  <a:gd name="T52" fmla="*/ 141 w 384"/>
                  <a:gd name="T53" fmla="*/ 627 h 821"/>
                  <a:gd name="T54" fmla="*/ 147 w 384"/>
                  <a:gd name="T55" fmla="*/ 531 h 821"/>
                  <a:gd name="T56" fmla="*/ 136 w 384"/>
                  <a:gd name="T57" fmla="*/ 425 h 821"/>
                  <a:gd name="T58" fmla="*/ 121 w 384"/>
                  <a:gd name="T59" fmla="*/ 284 h 821"/>
                  <a:gd name="T60" fmla="*/ 126 w 384"/>
                  <a:gd name="T61" fmla="*/ 162 h 821"/>
                  <a:gd name="T62" fmla="*/ 126 w 384"/>
                  <a:gd name="T63" fmla="*/ 122 h 82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84"/>
                  <a:gd name="T97" fmla="*/ 0 h 821"/>
                  <a:gd name="T98" fmla="*/ 384 w 384"/>
                  <a:gd name="T99" fmla="*/ 821 h 82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84" h="821">
                    <a:moveTo>
                      <a:pt x="126" y="122"/>
                    </a:moveTo>
                    <a:lnTo>
                      <a:pt x="116" y="40"/>
                    </a:lnTo>
                    <a:lnTo>
                      <a:pt x="71" y="0"/>
                    </a:lnTo>
                    <a:lnTo>
                      <a:pt x="5" y="5"/>
                    </a:lnTo>
                    <a:lnTo>
                      <a:pt x="0" y="40"/>
                    </a:lnTo>
                    <a:lnTo>
                      <a:pt x="5" y="117"/>
                    </a:lnTo>
                    <a:lnTo>
                      <a:pt x="40" y="233"/>
                    </a:lnTo>
                    <a:lnTo>
                      <a:pt x="66" y="319"/>
                    </a:lnTo>
                    <a:lnTo>
                      <a:pt x="96" y="435"/>
                    </a:lnTo>
                    <a:lnTo>
                      <a:pt x="106" y="536"/>
                    </a:lnTo>
                    <a:lnTo>
                      <a:pt x="106" y="617"/>
                    </a:lnTo>
                    <a:lnTo>
                      <a:pt x="91" y="679"/>
                    </a:lnTo>
                    <a:lnTo>
                      <a:pt x="76" y="699"/>
                    </a:lnTo>
                    <a:lnTo>
                      <a:pt x="76" y="719"/>
                    </a:lnTo>
                    <a:lnTo>
                      <a:pt x="96" y="750"/>
                    </a:lnTo>
                    <a:lnTo>
                      <a:pt x="131" y="760"/>
                    </a:lnTo>
                    <a:lnTo>
                      <a:pt x="187" y="760"/>
                    </a:lnTo>
                    <a:lnTo>
                      <a:pt x="288" y="785"/>
                    </a:lnTo>
                    <a:lnTo>
                      <a:pt x="318" y="821"/>
                    </a:lnTo>
                    <a:lnTo>
                      <a:pt x="364" y="800"/>
                    </a:lnTo>
                    <a:lnTo>
                      <a:pt x="384" y="750"/>
                    </a:lnTo>
                    <a:lnTo>
                      <a:pt x="364" y="730"/>
                    </a:lnTo>
                    <a:lnTo>
                      <a:pt x="278" y="719"/>
                    </a:lnTo>
                    <a:lnTo>
                      <a:pt x="182" y="719"/>
                    </a:lnTo>
                    <a:lnTo>
                      <a:pt x="141" y="714"/>
                    </a:lnTo>
                    <a:lnTo>
                      <a:pt x="131" y="684"/>
                    </a:lnTo>
                    <a:lnTo>
                      <a:pt x="141" y="627"/>
                    </a:lnTo>
                    <a:lnTo>
                      <a:pt x="147" y="531"/>
                    </a:lnTo>
                    <a:lnTo>
                      <a:pt x="136" y="425"/>
                    </a:lnTo>
                    <a:lnTo>
                      <a:pt x="121" y="284"/>
                    </a:lnTo>
                    <a:lnTo>
                      <a:pt x="126" y="162"/>
                    </a:lnTo>
                    <a:lnTo>
                      <a:pt x="126" y="12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PK"/>
              </a:p>
            </p:txBody>
          </p:sp>
        </p:grp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A56B41DD4F394292ED9BFB76E74855" ma:contentTypeVersion="4" ma:contentTypeDescription="Create a new document." ma:contentTypeScope="" ma:versionID="b52eef6fa577da25efa210a2de8c1591">
  <xsd:schema xmlns:xsd="http://www.w3.org/2001/XMLSchema" xmlns:xs="http://www.w3.org/2001/XMLSchema" xmlns:p="http://schemas.microsoft.com/office/2006/metadata/properties" xmlns:ns2="0e58b041-2247-4096-8347-170c2f854b47" targetNamespace="http://schemas.microsoft.com/office/2006/metadata/properties" ma:root="true" ma:fieldsID="93608008e9de9279433939524fd2bd4e" ns2:_="">
    <xsd:import namespace="0e58b041-2247-4096-8347-170c2f854b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58b041-2247-4096-8347-170c2f854b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F332C1-0406-4473-89F9-17B43B8D58EB}"/>
</file>

<file path=customXml/itemProps2.xml><?xml version="1.0" encoding="utf-8"?>
<ds:datastoreItem xmlns:ds="http://schemas.openxmlformats.org/officeDocument/2006/customXml" ds:itemID="{55C1BF2F-3A6B-4E23-AE70-BAF8382D8CB6}"/>
</file>

<file path=customXml/itemProps3.xml><?xml version="1.0" encoding="utf-8"?>
<ds:datastoreItem xmlns:ds="http://schemas.openxmlformats.org/officeDocument/2006/customXml" ds:itemID="{DE272E04-9409-4E83-BF01-3168C5A44DCA}"/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66</TotalTime>
  <Words>609</Words>
  <Application>Microsoft Office PowerPoint</Application>
  <PresentationFormat>Widescreen</PresentationFormat>
  <Paragraphs>61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Tahoma</vt:lpstr>
      <vt:lpstr>Times New Roman</vt:lpstr>
      <vt:lpstr>Wingdings</vt:lpstr>
      <vt:lpstr>Celestial</vt:lpstr>
      <vt:lpstr>Subject-verb agreement (SVA)</vt:lpstr>
      <vt:lpstr>PowerPoint Presentation</vt:lpstr>
      <vt:lpstr>What is a subject?</vt:lpstr>
      <vt:lpstr>Subject-Verb Agreement Rules</vt:lpstr>
      <vt:lpstr>PowerPoint Presentation</vt:lpstr>
      <vt:lpstr>PowerPoint Presentation</vt:lpstr>
      <vt:lpstr>PowerPoint Presentation</vt:lpstr>
      <vt:lpstr>PowerPoint Presentation</vt:lpstr>
      <vt:lpstr>Remember there are irregular verbs:</vt:lpstr>
      <vt:lpstr>Indefinite Pronouns</vt:lpstr>
      <vt:lpstr>Relative Pronouns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Iram Nazir</dc:creator>
  <cp:lastModifiedBy>Huma Rauf</cp:lastModifiedBy>
  <cp:revision>16</cp:revision>
  <dcterms:created xsi:type="dcterms:W3CDTF">2020-08-07T09:54:30Z</dcterms:created>
  <dcterms:modified xsi:type="dcterms:W3CDTF">2020-10-23T05:27:30Z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0x010100C4A56B41DD4F394292ED9BFB76E74855</vt:lpwstr>
  </property>
</Properties>
</file>