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9" autoAdjust="0"/>
    <p:restoredTop sz="94660"/>
  </p:normalViewPr>
  <p:slideViewPr>
    <p:cSldViewPr snapToGrid="0">
      <p:cViewPr>
        <p:scale>
          <a:sx n="100" d="100"/>
          <a:sy n="100" d="100"/>
        </p:scale>
        <p:origin x="13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3/12/2023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B8E-6917-420A-B355-F05C95E0B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EDEE7-0C4F-480B-AC28-AFBA5E6A2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540525"/>
            <a:ext cx="7891272" cy="1069848"/>
          </a:xfrm>
        </p:spPr>
        <p:txBody>
          <a:bodyPr>
            <a:normAutofit/>
          </a:bodyPr>
          <a:lstStyle/>
          <a:p>
            <a:r>
              <a:rPr lang="en-US" sz="4400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402496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94FB29-391A-40BF-9E77-C9B5100C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21" y="465221"/>
            <a:ext cx="7883441" cy="567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7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3D60C-AB0C-48C9-B528-3C62AF583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671512"/>
            <a:ext cx="76962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1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7144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b="1" dirty="0"/>
              <a:t>Actors on the Scene – </a:t>
            </a:r>
            <a:r>
              <a:rPr lang="en-US" sz="2800" dirty="0"/>
              <a:t>Those who actually use and control the database content, and those who design, develop and maintain database application</a:t>
            </a:r>
          </a:p>
          <a:p>
            <a:pPr lvl="1"/>
            <a:r>
              <a:rPr lang="en-US" sz="2000" dirty="0"/>
              <a:t>Database Administrators</a:t>
            </a:r>
          </a:p>
          <a:p>
            <a:pPr lvl="1"/>
            <a:r>
              <a:rPr lang="en-US" sz="2000" dirty="0"/>
              <a:t>Database Designers</a:t>
            </a:r>
          </a:p>
          <a:p>
            <a:pPr lvl="1"/>
            <a:r>
              <a:rPr lang="en-US" sz="2000" dirty="0"/>
              <a:t>End Users</a:t>
            </a:r>
          </a:p>
          <a:p>
            <a:pPr lvl="2"/>
            <a:r>
              <a:rPr lang="en-US" sz="1800" dirty="0"/>
              <a:t>Casual end users</a:t>
            </a:r>
          </a:p>
          <a:p>
            <a:pPr lvl="2"/>
            <a:r>
              <a:rPr lang="en-US" sz="1800" dirty="0"/>
              <a:t>Naïve end users</a:t>
            </a:r>
          </a:p>
          <a:p>
            <a:pPr lvl="2"/>
            <a:r>
              <a:rPr lang="en-US" sz="1800" dirty="0"/>
              <a:t>Sophisticated end users</a:t>
            </a:r>
          </a:p>
          <a:p>
            <a:pPr lvl="2"/>
            <a:r>
              <a:rPr lang="en-US" sz="1800" dirty="0"/>
              <a:t>Standalone users</a:t>
            </a:r>
          </a:p>
        </p:txBody>
      </p:sp>
    </p:spTree>
    <p:extLst>
      <p:ext uri="{BB962C8B-B14F-4D97-AF65-F5344CB8AC3E}">
        <p14:creationId xmlns:p14="http://schemas.microsoft.com/office/powerpoint/2010/main" val="235499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b="1" dirty="0"/>
              <a:t>Actors behind the scene – </a:t>
            </a:r>
            <a:r>
              <a:rPr lang="en-US" sz="2800" dirty="0"/>
              <a:t>Those who design and develop the DBMS software and related tools, and the computer systems operators</a:t>
            </a:r>
          </a:p>
          <a:p>
            <a:pPr lvl="1"/>
            <a:r>
              <a:rPr lang="en-US" sz="2000" dirty="0"/>
              <a:t>DBMS system designers and implementers</a:t>
            </a:r>
          </a:p>
          <a:p>
            <a:pPr lvl="1"/>
            <a:r>
              <a:rPr lang="en-US" sz="2000" dirty="0"/>
              <a:t>Tool developers</a:t>
            </a:r>
          </a:p>
          <a:p>
            <a:pPr lvl="1"/>
            <a:r>
              <a:rPr lang="en-US" sz="2000" dirty="0"/>
              <a:t>Operators and maintenance personnel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878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2576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/>
              <a:t>Controlling Redundancy</a:t>
            </a:r>
          </a:p>
          <a:p>
            <a:r>
              <a:rPr lang="en-US" sz="2400" dirty="0"/>
              <a:t>Restricting Unauthorized Access</a:t>
            </a:r>
          </a:p>
          <a:p>
            <a:r>
              <a:rPr lang="en-US" sz="2400" dirty="0"/>
              <a:t>Providing Persistent Storage for Program Objects</a:t>
            </a:r>
          </a:p>
          <a:p>
            <a:r>
              <a:rPr lang="en-US" sz="2400" dirty="0"/>
              <a:t>Providing Storage Structures and Search Techniques for Efficient Query Processing</a:t>
            </a:r>
          </a:p>
          <a:p>
            <a:r>
              <a:rPr lang="en-US" sz="2400" dirty="0"/>
              <a:t>Providing Backup and Recovery</a:t>
            </a:r>
          </a:p>
        </p:txBody>
      </p:sp>
    </p:spTree>
    <p:extLst>
      <p:ext uri="{BB962C8B-B14F-4D97-AF65-F5344CB8AC3E}">
        <p14:creationId xmlns:p14="http://schemas.microsoft.com/office/powerpoint/2010/main" val="164870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2576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/>
              <a:t>Providing Multiple User Interfaces</a:t>
            </a:r>
          </a:p>
          <a:p>
            <a:r>
              <a:rPr lang="en-US" sz="2400" dirty="0"/>
              <a:t>Representing Complex Relationships among Data</a:t>
            </a:r>
          </a:p>
          <a:p>
            <a:r>
              <a:rPr lang="en-US" sz="2400" dirty="0"/>
              <a:t>Enforcing Integrity Constraints</a:t>
            </a:r>
          </a:p>
          <a:p>
            <a:r>
              <a:rPr lang="en-US" sz="2400" dirty="0"/>
              <a:t>Permitting Interfacing and Actions Using Rules and Triggers</a:t>
            </a:r>
          </a:p>
          <a:p>
            <a:r>
              <a:rPr lang="en-US" sz="2400" dirty="0"/>
              <a:t>Additional Implications of Using the Database Approach</a:t>
            </a:r>
          </a:p>
        </p:txBody>
      </p:sp>
    </p:spTree>
    <p:extLst>
      <p:ext uri="{BB962C8B-B14F-4D97-AF65-F5344CB8AC3E}">
        <p14:creationId xmlns:p14="http://schemas.microsoft.com/office/powerpoint/2010/main" val="192094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 and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2576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b="1" dirty="0"/>
              <a:t>Data Abstraction</a:t>
            </a:r>
            <a:r>
              <a:rPr lang="en-US" sz="2400" dirty="0"/>
              <a:t> – The suppression of detail of data organization and storage, and the highlighting of the essential features for an improved understanding of data.</a:t>
            </a:r>
          </a:p>
          <a:p>
            <a:r>
              <a:rPr lang="en-US" sz="2400" b="1" dirty="0"/>
              <a:t>Data Model</a:t>
            </a:r>
            <a:r>
              <a:rPr lang="en-US" sz="2400" dirty="0"/>
              <a:t> – A collection of concepts that can be used to describe the structure of a database, and provides the necessary means to achieve the data abstraction.</a:t>
            </a:r>
          </a:p>
        </p:txBody>
      </p:sp>
    </p:spTree>
    <p:extLst>
      <p:ext uri="{BB962C8B-B14F-4D97-AF65-F5344CB8AC3E}">
        <p14:creationId xmlns:p14="http://schemas.microsoft.com/office/powerpoint/2010/main" val="1060447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2576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b="1" dirty="0"/>
              <a:t>Conceptual Data Models – </a:t>
            </a:r>
            <a:r>
              <a:rPr lang="en-US" sz="2400" dirty="0"/>
              <a:t>High-level models provide concepts that are close to the way many users perceive data.</a:t>
            </a:r>
          </a:p>
          <a:p>
            <a:pPr lvl="1"/>
            <a:r>
              <a:rPr lang="en-US" sz="2200" dirty="0"/>
              <a:t>Entity Relationship Models</a:t>
            </a:r>
          </a:p>
          <a:p>
            <a:r>
              <a:rPr lang="en-US" sz="2400" b="1" dirty="0"/>
              <a:t>Physical Data Models – </a:t>
            </a:r>
            <a:r>
              <a:rPr lang="en-US" sz="2400" dirty="0"/>
              <a:t>Low-level models provide concepts that describe the details of how the data is stored on the computer storage media.</a:t>
            </a:r>
            <a:endParaRPr lang="en-US" sz="2200" dirty="0"/>
          </a:p>
          <a:p>
            <a:r>
              <a:rPr lang="en-US" sz="2400" b="1" dirty="0"/>
              <a:t>Representational Data Models – </a:t>
            </a:r>
            <a:r>
              <a:rPr lang="en-US" sz="2400" dirty="0"/>
              <a:t>Implementation models which are between conceptual and physical models.</a:t>
            </a:r>
          </a:p>
          <a:p>
            <a:pPr lvl="1"/>
            <a:r>
              <a:rPr lang="en-US" sz="2400" dirty="0"/>
              <a:t>Relational Data Models</a:t>
            </a:r>
          </a:p>
        </p:txBody>
      </p:sp>
    </p:spTree>
    <p:extLst>
      <p:ext uri="{BB962C8B-B14F-4D97-AF65-F5344CB8AC3E}">
        <p14:creationId xmlns:p14="http://schemas.microsoft.com/office/powerpoint/2010/main" val="4270214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09229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b="1" dirty="0"/>
              <a:t>Schema</a:t>
            </a:r>
            <a:r>
              <a:rPr lang="en-US" sz="2400" dirty="0"/>
              <a:t> - The descriptions of a database, which is specified during database design.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C058B-904C-4C7B-9714-4690DC48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30" y="2658178"/>
            <a:ext cx="7793038" cy="342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2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Three-Schema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2576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The ANSI/SPARC (American National Standards Institute/Standards Planning And Requirements Committee) proposed it is 1978, which is to separate the user application from the physical database.</a:t>
            </a:r>
          </a:p>
          <a:p>
            <a:r>
              <a:rPr lang="en-US" sz="2800" dirty="0"/>
              <a:t>Levels of Architecture:</a:t>
            </a:r>
          </a:p>
          <a:p>
            <a:pPr lvl="1"/>
            <a:r>
              <a:rPr lang="en-US" sz="2000" dirty="0"/>
              <a:t>Internal Level</a:t>
            </a:r>
          </a:p>
          <a:p>
            <a:pPr lvl="1"/>
            <a:r>
              <a:rPr lang="en-US" sz="2000" dirty="0"/>
              <a:t>Conceptual Level</a:t>
            </a:r>
          </a:p>
          <a:p>
            <a:pPr lvl="1"/>
            <a:r>
              <a:rPr lang="en-US" sz="2000" dirty="0"/>
              <a:t>External Level</a:t>
            </a:r>
          </a:p>
        </p:txBody>
      </p:sp>
    </p:spTree>
    <p:extLst>
      <p:ext uri="{BB962C8B-B14F-4D97-AF65-F5344CB8AC3E}">
        <p14:creationId xmlns:p14="http://schemas.microsoft.com/office/powerpoint/2010/main" val="109788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FA46-9A25-431E-9D80-CAE97C47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BFB87-F36D-4375-A9DA-37F53E183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Data</a:t>
            </a:r>
            <a:r>
              <a:rPr lang="en-US" sz="2400" dirty="0"/>
              <a:t> - The known facts that can be recorded and have implicit meaning.</a:t>
            </a:r>
          </a:p>
          <a:p>
            <a:pPr lvl="1"/>
            <a:r>
              <a:rPr lang="en-US" sz="2000" dirty="0"/>
              <a:t>For example: the name, telephone number and address of a person</a:t>
            </a:r>
          </a:p>
          <a:p>
            <a:endParaRPr lang="en-US" sz="2400" dirty="0"/>
          </a:p>
          <a:p>
            <a:r>
              <a:rPr lang="en-US" sz="2400" b="1" dirty="0"/>
              <a:t>Database</a:t>
            </a:r>
            <a:r>
              <a:rPr lang="en-US" sz="2400" dirty="0"/>
              <a:t> – A collection of related data.</a:t>
            </a:r>
          </a:p>
          <a:p>
            <a:pPr lvl="1"/>
            <a:r>
              <a:rPr lang="en-US" sz="2000" dirty="0"/>
              <a:t>Mini World</a:t>
            </a:r>
          </a:p>
          <a:p>
            <a:pPr lvl="1"/>
            <a:r>
              <a:rPr lang="en-US" sz="2000" dirty="0"/>
              <a:t>Logically coherent collection of data</a:t>
            </a:r>
          </a:p>
          <a:p>
            <a:pPr lvl="1"/>
            <a:r>
              <a:rPr lang="en-US" sz="2000" dirty="0"/>
              <a:t>Specific purposed data</a:t>
            </a:r>
          </a:p>
          <a:p>
            <a:pPr lvl="1"/>
            <a:r>
              <a:rPr lang="en-US" sz="2000" dirty="0"/>
              <a:t>For example: Facebook Database, Amazon.com Database, University Database</a:t>
            </a:r>
          </a:p>
        </p:txBody>
      </p:sp>
    </p:spTree>
    <p:extLst>
      <p:ext uri="{BB962C8B-B14F-4D97-AF65-F5344CB8AC3E}">
        <p14:creationId xmlns:p14="http://schemas.microsoft.com/office/powerpoint/2010/main" val="81548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5DBB7B-3523-4D43-954A-CF9712B0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9" y="754742"/>
            <a:ext cx="10046052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81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2576"/>
            <a:ext cx="10058400" cy="4050792"/>
          </a:xfrm>
        </p:spPr>
        <p:txBody>
          <a:bodyPr>
            <a:normAutofit/>
          </a:bodyPr>
          <a:lstStyle/>
          <a:p>
            <a:r>
              <a:rPr lang="en-US" sz="3200" dirty="0"/>
              <a:t>The capacity to change the schema at one level of a database system without having to change the schema at the next higher level.</a:t>
            </a:r>
          </a:p>
          <a:p>
            <a:pPr lvl="1"/>
            <a:r>
              <a:rPr lang="en-US" sz="2400" dirty="0"/>
              <a:t>Logical Data Independence</a:t>
            </a:r>
          </a:p>
          <a:p>
            <a:pPr lvl="1"/>
            <a:r>
              <a:rPr lang="en-US" sz="2400" dirty="0"/>
              <a:t>Physical Data Independence </a:t>
            </a:r>
          </a:p>
        </p:txBody>
      </p:sp>
    </p:spTree>
    <p:extLst>
      <p:ext uri="{BB962C8B-B14F-4D97-AF65-F5344CB8AC3E}">
        <p14:creationId xmlns:p14="http://schemas.microsoft.com/office/powerpoint/2010/main" val="356704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 (DBMS) vs Database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DBMS</a:t>
            </a:r>
            <a:r>
              <a:rPr lang="en-US" sz="2400" dirty="0"/>
              <a:t> - A computerized system/software that enables users to create and maintain a database. </a:t>
            </a:r>
          </a:p>
          <a:p>
            <a:pPr lvl="1"/>
            <a:r>
              <a:rPr lang="en-US" sz="2000" dirty="0"/>
              <a:t>Definition </a:t>
            </a:r>
          </a:p>
          <a:p>
            <a:pPr lvl="1"/>
            <a:r>
              <a:rPr lang="en-US" sz="2000" dirty="0"/>
              <a:t>Construction</a:t>
            </a:r>
          </a:p>
          <a:p>
            <a:pPr lvl="1"/>
            <a:r>
              <a:rPr lang="en-US" sz="2000" dirty="0"/>
              <a:t>Manipulation </a:t>
            </a:r>
          </a:p>
          <a:p>
            <a:pPr lvl="1"/>
            <a:r>
              <a:rPr lang="en-US" sz="2000" dirty="0"/>
              <a:t>Sharing</a:t>
            </a:r>
          </a:p>
          <a:p>
            <a:pPr lvl="1"/>
            <a:r>
              <a:rPr lang="en-US" sz="2000" dirty="0"/>
              <a:t>Maintenance</a:t>
            </a:r>
          </a:p>
          <a:p>
            <a:pPr lvl="1"/>
            <a:r>
              <a:rPr lang="en-US" sz="2000" dirty="0"/>
              <a:t>Protection</a:t>
            </a:r>
          </a:p>
          <a:p>
            <a:r>
              <a:rPr lang="en-US" sz="2400" b="1" dirty="0"/>
              <a:t>Database System</a:t>
            </a:r>
            <a:r>
              <a:rPr lang="en-US" sz="2400" dirty="0"/>
              <a:t> – The DBMS software with the data itself. Sometimes the applications are also involved.</a:t>
            </a:r>
            <a:endParaRPr lang="en-US" sz="2000" dirty="0"/>
          </a:p>
          <a:p>
            <a:pPr lvl="1"/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42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1F2B91-9F07-465C-8D2E-36A9FCBE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69" y="573143"/>
            <a:ext cx="8694820" cy="571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4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65281BF1-1B11-4D52-8DBF-C41CC0533A20}"/>
              </a:ext>
            </a:extLst>
          </p:cNvPr>
          <p:cNvSpPr/>
          <p:nvPr/>
        </p:nvSpPr>
        <p:spPr>
          <a:xfrm>
            <a:off x="1327404" y="1105836"/>
            <a:ext cx="9537192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859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University Database</a:t>
            </a:r>
          </a:p>
          <a:p>
            <a:r>
              <a:rPr lang="en-US" sz="2800" b="1" dirty="0"/>
              <a:t>Entities</a:t>
            </a:r>
          </a:p>
          <a:p>
            <a:pPr lvl="1"/>
            <a:r>
              <a:rPr lang="en-US" sz="2000" dirty="0"/>
              <a:t>Student</a:t>
            </a:r>
          </a:p>
          <a:p>
            <a:pPr lvl="1"/>
            <a:r>
              <a:rPr lang="en-US" sz="2000" dirty="0"/>
              <a:t>Course </a:t>
            </a:r>
          </a:p>
          <a:p>
            <a:pPr lvl="1"/>
            <a:r>
              <a:rPr lang="en-US" sz="2000" dirty="0"/>
              <a:t>Section </a:t>
            </a:r>
          </a:p>
          <a:p>
            <a:pPr lvl="1"/>
            <a:r>
              <a:rPr lang="en-US" sz="2000" dirty="0"/>
              <a:t>Grade Report</a:t>
            </a:r>
          </a:p>
          <a:p>
            <a:pPr lvl="1"/>
            <a:r>
              <a:rPr lang="en-US" sz="2000" dirty="0"/>
              <a:t>Prerequisite</a:t>
            </a:r>
          </a:p>
        </p:txBody>
      </p:sp>
    </p:spTree>
    <p:extLst>
      <p:ext uri="{BB962C8B-B14F-4D97-AF65-F5344CB8AC3E}">
        <p14:creationId xmlns:p14="http://schemas.microsoft.com/office/powerpoint/2010/main" val="304715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EE3EF-2654-4854-BEA6-1871BA072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367" y="791578"/>
            <a:ext cx="4857750" cy="485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789E9-DCBB-4937-AEB7-DEA0A00E2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7" y="1251284"/>
            <a:ext cx="5646821" cy="36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8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of a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Requirements Specification and Analysis</a:t>
            </a:r>
          </a:p>
          <a:p>
            <a:r>
              <a:rPr lang="en-US" sz="2400" dirty="0"/>
              <a:t>Conceptual Design</a:t>
            </a:r>
          </a:p>
          <a:p>
            <a:r>
              <a:rPr lang="en-US" sz="2400" dirty="0"/>
              <a:t>Logical Design</a:t>
            </a:r>
          </a:p>
          <a:p>
            <a:r>
              <a:rPr lang="en-US" sz="2400" dirty="0"/>
              <a:t>Physical Design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702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8BF6-225C-4645-AEAE-1E5C4FA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the Database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D08C-5B7C-4DC2-BDA8-9211DB4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2576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/>
              <a:t>Self describing nature of a database system</a:t>
            </a:r>
          </a:p>
          <a:p>
            <a:r>
              <a:rPr lang="en-US" sz="2400" dirty="0"/>
              <a:t>Insulation between programs and data, and data abstraction</a:t>
            </a:r>
          </a:p>
          <a:p>
            <a:r>
              <a:rPr lang="en-US" sz="2400" dirty="0"/>
              <a:t>Support of multiple views of the data</a:t>
            </a:r>
          </a:p>
          <a:p>
            <a:r>
              <a:rPr lang="en-US" sz="2400" dirty="0"/>
              <a:t>Sharing of data and multiuser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3106291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165</TotalTime>
  <Words>536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Georgia</vt:lpstr>
      <vt:lpstr>Trebuchet MS</vt:lpstr>
      <vt:lpstr>Wingdings</vt:lpstr>
      <vt:lpstr>Wood Type</vt:lpstr>
      <vt:lpstr>Introduction to Database</vt:lpstr>
      <vt:lpstr>Data vs Database</vt:lpstr>
      <vt:lpstr>Database Management System (DBMS) vs Database System</vt:lpstr>
      <vt:lpstr>PowerPoint Presentation</vt:lpstr>
      <vt:lpstr>PowerPoint Presentation</vt:lpstr>
      <vt:lpstr>Example</vt:lpstr>
      <vt:lpstr>PowerPoint Presentation</vt:lpstr>
      <vt:lpstr>Designing of a DBMS</vt:lpstr>
      <vt:lpstr>Characteristics of the Database Approach</vt:lpstr>
      <vt:lpstr>PowerPoint Presentation</vt:lpstr>
      <vt:lpstr>PowerPoint Presentation</vt:lpstr>
      <vt:lpstr>Database Users</vt:lpstr>
      <vt:lpstr>Database Users</vt:lpstr>
      <vt:lpstr>Advantages of DBMS </vt:lpstr>
      <vt:lpstr>Advantages of DBMS </vt:lpstr>
      <vt:lpstr>Data Abstraction and Data Model</vt:lpstr>
      <vt:lpstr>Categories of Data Models</vt:lpstr>
      <vt:lpstr>Schemas</vt:lpstr>
      <vt:lpstr>The Three-Schema Architecture</vt:lpstr>
      <vt:lpstr>PowerPoint Presentation</vt:lpstr>
      <vt:lpstr>Data Independence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Noor Ul Ain</dc:creator>
  <cp:lastModifiedBy>Noor Ul Ain</cp:lastModifiedBy>
  <cp:revision>12</cp:revision>
  <dcterms:created xsi:type="dcterms:W3CDTF">2023-03-11T18:15:04Z</dcterms:created>
  <dcterms:modified xsi:type="dcterms:W3CDTF">2023-03-12T10:39:01Z</dcterms:modified>
</cp:coreProperties>
</file>