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74" r:id="rId5"/>
    <p:sldId id="258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65" r:id="rId14"/>
    <p:sldId id="284" r:id="rId15"/>
    <p:sldId id="285" r:id="rId16"/>
    <p:sldId id="286" r:id="rId17"/>
    <p:sldId id="26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3/19/2023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B8E-6917-420A-B355-F05C95E0B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EDEE7-0C4F-480B-AC28-AFBA5E6A2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40525"/>
            <a:ext cx="7891272" cy="1069848"/>
          </a:xfrm>
        </p:spPr>
        <p:txBody>
          <a:bodyPr>
            <a:normAutofit/>
          </a:bodyPr>
          <a:lstStyle/>
          <a:p>
            <a:r>
              <a:rPr lang="en-US" sz="4400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402496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Types and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Entity Type – </a:t>
            </a:r>
            <a:r>
              <a:rPr lang="en-US" sz="2800" dirty="0"/>
              <a:t>A collection/set of entities with same attributes.</a:t>
            </a:r>
          </a:p>
          <a:p>
            <a:r>
              <a:rPr lang="en-US" sz="2800" b="1" dirty="0"/>
              <a:t>Entity Set – </a:t>
            </a:r>
            <a:r>
              <a:rPr lang="en-US" sz="2800" dirty="0"/>
              <a:t>The collection of all entities of a particular entity type in the database at any point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512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of an Entity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or more attributes whose values are distinct for each individual entity in the entity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F34E7-9ADE-41BE-8C30-50496927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71" y="3278678"/>
            <a:ext cx="5517400" cy="28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Sets (Domains) of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set of values that may be assigned to the specific attribute for each individual entity.</a:t>
            </a:r>
          </a:p>
          <a:p>
            <a:pPr lvl="1"/>
            <a:r>
              <a:rPr lang="en-US" sz="2600" dirty="0"/>
              <a:t>Basic Function</a:t>
            </a:r>
            <a:endParaRPr lang="en-US" sz="2200" dirty="0"/>
          </a:p>
          <a:p>
            <a:pPr marL="274320" lvl="1" indent="0">
              <a:buNone/>
            </a:pPr>
            <a:r>
              <a:rPr lang="en-US" sz="2200" dirty="0"/>
              <a:t>		</a:t>
            </a:r>
            <a:r>
              <a:rPr lang="en-US" sz="2800" dirty="0"/>
              <a:t>A : E → P(V)</a:t>
            </a:r>
          </a:p>
          <a:p>
            <a:pPr lvl="1"/>
            <a:r>
              <a:rPr lang="en-US" sz="2800" dirty="0"/>
              <a:t>Composite Value Attribute</a:t>
            </a:r>
          </a:p>
          <a:p>
            <a:pPr marL="274320" lvl="1" indent="0">
              <a:buNone/>
            </a:pPr>
            <a:r>
              <a:rPr lang="en-US" sz="2200" dirty="0"/>
              <a:t>		</a:t>
            </a:r>
            <a:r>
              <a:rPr lang="en-US" sz="2800" dirty="0"/>
              <a:t>V = P(P(V</a:t>
            </a:r>
            <a:r>
              <a:rPr lang="en-US" sz="2800" baseline="-25000" dirty="0"/>
              <a:t>1</a:t>
            </a:r>
            <a:r>
              <a:rPr lang="en-US" sz="2800" dirty="0"/>
              <a:t>) × P(V</a:t>
            </a:r>
            <a:r>
              <a:rPr lang="en-US" sz="2800" baseline="-25000" dirty="0"/>
              <a:t>2</a:t>
            </a:r>
            <a:r>
              <a:rPr lang="en-US" sz="2800" dirty="0"/>
              <a:t>) × . . . × P(</a:t>
            </a:r>
            <a:r>
              <a:rPr lang="en-US" sz="2800" dirty="0" err="1"/>
              <a:t>V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8797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B00807-04FF-4BEA-A141-3C52EE26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36"/>
            <a:ext cx="5471722" cy="361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A04B0-98E3-4D2D-9FC6-6D7FA62C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079886"/>
            <a:ext cx="8420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7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Types, Relationship Sets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b="1" dirty="0"/>
              <a:t>Relationship Type – </a:t>
            </a:r>
            <a:r>
              <a:rPr lang="en-US" sz="2800" dirty="0"/>
              <a:t>identifies the relationship name and participating entity types with certain constraints.</a:t>
            </a:r>
          </a:p>
          <a:p>
            <a:r>
              <a:rPr lang="en-US" sz="2800" b="1" dirty="0"/>
              <a:t>Relationship Set – </a:t>
            </a:r>
            <a:r>
              <a:rPr lang="en-US" sz="2800" dirty="0"/>
              <a:t>The collection of relationship instances represented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2032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B6FB3-25AE-4ABD-9421-CA0C4FBC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909637"/>
            <a:ext cx="85153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0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The number of participating entity types.</a:t>
            </a:r>
          </a:p>
          <a:p>
            <a:pPr lvl="1"/>
            <a:r>
              <a:rPr lang="en-US" sz="2600" b="1" dirty="0"/>
              <a:t>Binary – </a:t>
            </a:r>
            <a:r>
              <a:rPr lang="en-US" sz="2600" dirty="0"/>
              <a:t>A relationship type with degree two.</a:t>
            </a:r>
          </a:p>
          <a:p>
            <a:pPr lvl="1"/>
            <a:r>
              <a:rPr lang="en-US" sz="2600" b="1" dirty="0"/>
              <a:t>Ternary – </a:t>
            </a:r>
            <a:r>
              <a:rPr lang="en-US" sz="2600" dirty="0"/>
              <a:t>A relationship type with degree three.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38594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BD81EF-FFAC-424D-8B0A-86F6CD7C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919162"/>
            <a:ext cx="8515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1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Limits the possible combinations of entities that may participate in the corresponding relationship set.</a:t>
            </a:r>
          </a:p>
          <a:p>
            <a:pPr lvl="1"/>
            <a:r>
              <a:rPr lang="en-US" sz="2600" b="1" dirty="0"/>
              <a:t>Cardinality Ratio constraint – </a:t>
            </a:r>
            <a:r>
              <a:rPr lang="en-US" sz="2600" dirty="0"/>
              <a:t>The maximum number of relationship instances that an entity can participate in.</a:t>
            </a:r>
          </a:p>
          <a:p>
            <a:pPr lvl="1"/>
            <a:r>
              <a:rPr lang="en-US" sz="2600" b="1" dirty="0"/>
              <a:t>Participation Constraint – </a:t>
            </a:r>
            <a:r>
              <a:rPr lang="en-US" sz="2600" dirty="0"/>
              <a:t>The minimum number of relationship instances that an entity can participate in.</a:t>
            </a:r>
          </a:p>
          <a:p>
            <a:pPr lvl="1"/>
            <a:r>
              <a:rPr lang="en-US" sz="2600" b="1" dirty="0"/>
              <a:t>Structural Constraint – </a:t>
            </a:r>
            <a:r>
              <a:rPr lang="en-US" sz="2600" dirty="0"/>
              <a:t>Both above constraints when taken together.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10638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D3A22-2BD8-41FF-BF83-E2F99D23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742950"/>
            <a:ext cx="82486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FA46-9A25-431E-9D80-CAE97C47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FB87-F36D-4375-A9DA-37F53E18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79" y="2496162"/>
            <a:ext cx="10058400" cy="1716074"/>
          </a:xfrm>
        </p:spPr>
        <p:txBody>
          <a:bodyPr>
            <a:normAutofit/>
          </a:bodyPr>
          <a:lstStyle/>
          <a:p>
            <a:r>
              <a:rPr lang="en-US" sz="2400" dirty="0"/>
              <a:t>It refers to a particular database and the associated programs that implement the database queries and updates.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48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F2C2B-08E5-4E43-A019-1C4CE422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895350"/>
            <a:ext cx="79057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28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69B3E-9F19-4C93-94E3-0BE9F478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0"/>
            <a:ext cx="689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99FFE8-9F34-4A9E-83E3-BF7047EC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03" y="0"/>
            <a:ext cx="7426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8D234-B6E4-4524-8345-2F5A1AE9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96" y="1809228"/>
            <a:ext cx="8478981" cy="42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2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Types, Entity Sets, Attributes,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Entity</a:t>
            </a:r>
            <a:r>
              <a:rPr lang="en-US" sz="2400" dirty="0"/>
              <a:t> – A thing or an object in the real world with an independent existence either physical or conceptual. </a:t>
            </a:r>
          </a:p>
          <a:p>
            <a:r>
              <a:rPr lang="en-US" sz="2400" b="1" dirty="0"/>
              <a:t>Attribute</a:t>
            </a:r>
            <a:r>
              <a:rPr lang="en-US" sz="2400" dirty="0"/>
              <a:t> – The particular properties that describe the entity.</a:t>
            </a:r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6AC7C-BBD5-4838-83FB-55B0B4AA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7" y="3624349"/>
            <a:ext cx="9326880" cy="27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Composite VS Simple</a:t>
            </a:r>
          </a:p>
          <a:p>
            <a:pPr lvl="1"/>
            <a:r>
              <a:rPr lang="en-US" sz="2600" b="1" dirty="0"/>
              <a:t>Composite Attributes – </a:t>
            </a:r>
            <a:r>
              <a:rPr lang="en-US" sz="2600" dirty="0"/>
              <a:t>that can be divided into smaller subparts, representing more basic attributes with independent meanings. </a:t>
            </a:r>
          </a:p>
          <a:p>
            <a:pPr lvl="1"/>
            <a:r>
              <a:rPr lang="en-US" sz="2600" b="1" dirty="0"/>
              <a:t>Simple Attributes – </a:t>
            </a:r>
            <a:r>
              <a:rPr lang="en-US" sz="2600" dirty="0"/>
              <a:t>that are </a:t>
            </a:r>
          </a:p>
          <a:p>
            <a:pPr marL="274320" lvl="1" indent="0">
              <a:buNone/>
            </a:pPr>
            <a:r>
              <a:rPr lang="en-US" sz="2600" b="1" dirty="0"/>
              <a:t>  </a:t>
            </a:r>
            <a:r>
              <a:rPr lang="en-US" sz="2600" dirty="0"/>
              <a:t>not divisible.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2764F-A394-47E5-A0FC-416D441E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981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5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Single-Values VS Multi-Valued Attributes</a:t>
            </a:r>
          </a:p>
          <a:p>
            <a:pPr lvl="1"/>
            <a:r>
              <a:rPr lang="en-US" sz="2600" b="1" dirty="0"/>
              <a:t>Single-Valued Attributes – </a:t>
            </a:r>
            <a:r>
              <a:rPr lang="en-US" sz="2600" dirty="0"/>
              <a:t>that have a single value for a particular entity.</a:t>
            </a:r>
          </a:p>
          <a:p>
            <a:pPr lvl="1"/>
            <a:r>
              <a:rPr lang="en-US" sz="2600" b="1" dirty="0"/>
              <a:t>Multi-Valued Attributes – </a:t>
            </a:r>
            <a:r>
              <a:rPr lang="en-US" sz="2600" dirty="0"/>
              <a:t>that have multiple values but they have lower and upper bounds to constrain the number of values.</a:t>
            </a:r>
          </a:p>
        </p:txBody>
      </p:sp>
    </p:spTree>
    <p:extLst>
      <p:ext uri="{BB962C8B-B14F-4D97-AF65-F5344CB8AC3E}">
        <p14:creationId xmlns:p14="http://schemas.microsoft.com/office/powerpoint/2010/main" val="307692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Stored VS Derived Attributes</a:t>
            </a:r>
          </a:p>
          <a:p>
            <a:pPr lvl="1"/>
            <a:r>
              <a:rPr lang="en-US" sz="2600" b="1" dirty="0"/>
              <a:t>Derived Attributes – </a:t>
            </a:r>
            <a:r>
              <a:rPr lang="en-US" sz="2600" dirty="0"/>
              <a:t>that can be determined/derived from other attributes.</a:t>
            </a:r>
          </a:p>
          <a:p>
            <a:pPr lvl="1"/>
            <a:r>
              <a:rPr lang="en-US" sz="2600" b="1" dirty="0"/>
              <a:t>Stored Attributes – </a:t>
            </a:r>
            <a:r>
              <a:rPr lang="en-US" sz="2600" dirty="0"/>
              <a:t>from which the other attributes are derived.</a:t>
            </a:r>
          </a:p>
          <a:p>
            <a:r>
              <a:rPr lang="en-US" sz="2800" b="1" dirty="0"/>
              <a:t>NULL Valued Attributes</a:t>
            </a:r>
          </a:p>
          <a:p>
            <a:pPr lvl="1"/>
            <a:r>
              <a:rPr lang="en-US" sz="2600" dirty="0"/>
              <a:t>An entity not having an applicable value for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011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Complex Attributes</a:t>
            </a:r>
          </a:p>
          <a:p>
            <a:pPr lvl="1"/>
            <a:r>
              <a:rPr lang="en-US" sz="2600" dirty="0"/>
              <a:t>The grouping of composite attributes between parentheses () and multivalued attributes between braces {}.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89492-F21A-48AA-B5EE-5F84AF4E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1" y="4189615"/>
            <a:ext cx="8961120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319</TotalTime>
  <Words>449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Georgia</vt:lpstr>
      <vt:lpstr>Trebuchet MS</vt:lpstr>
      <vt:lpstr>Wingdings</vt:lpstr>
      <vt:lpstr>Wood Type</vt:lpstr>
      <vt:lpstr>Introduction to Database</vt:lpstr>
      <vt:lpstr>Database Design Process</vt:lpstr>
      <vt:lpstr>PowerPoint Presentation</vt:lpstr>
      <vt:lpstr>Example</vt:lpstr>
      <vt:lpstr>Entity Types, Entity Sets, Attributes, Keys</vt:lpstr>
      <vt:lpstr>Types of Attributes</vt:lpstr>
      <vt:lpstr>Types of Attributes</vt:lpstr>
      <vt:lpstr>Types of Attributes</vt:lpstr>
      <vt:lpstr>Types of Attributes</vt:lpstr>
      <vt:lpstr>Entity Types and Entity Sets</vt:lpstr>
      <vt:lpstr>Key Attributes of an Entity Type</vt:lpstr>
      <vt:lpstr>Value Sets (Domains) of Attribute </vt:lpstr>
      <vt:lpstr>PowerPoint Presentation</vt:lpstr>
      <vt:lpstr>Relationship Types, Relationship Sets and Instances</vt:lpstr>
      <vt:lpstr>PowerPoint Presentation</vt:lpstr>
      <vt:lpstr>Relationship Degree</vt:lpstr>
      <vt:lpstr>PowerPoint Presentation</vt:lpstr>
      <vt:lpstr>Constraints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Noor Ul Ain</dc:creator>
  <cp:lastModifiedBy>Noor Ul Ain</cp:lastModifiedBy>
  <cp:revision>25</cp:revision>
  <dcterms:created xsi:type="dcterms:W3CDTF">2023-03-11T18:15:04Z</dcterms:created>
  <dcterms:modified xsi:type="dcterms:W3CDTF">2023-03-19T20:05:36Z</dcterms:modified>
</cp:coreProperties>
</file>