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3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9" r:id="rId17"/>
    <p:sldId id="280" r:id="rId18"/>
    <p:sldId id="271" r:id="rId19"/>
    <p:sldId id="272" r:id="rId20"/>
    <p:sldId id="274" r:id="rId21"/>
    <p:sldId id="275" r:id="rId22"/>
    <p:sldId id="276" r:id="rId23"/>
    <p:sldId id="277" r:id="rId24"/>
    <p:sldId id="956" r:id="rId25"/>
    <p:sldId id="488" r:id="rId26"/>
    <p:sldId id="965" r:id="rId27"/>
    <p:sldId id="494" r:id="rId28"/>
    <p:sldId id="496" r:id="rId29"/>
    <p:sldId id="502" r:id="rId30"/>
    <p:sldId id="503" r:id="rId31"/>
    <p:sldId id="505" r:id="rId32"/>
    <p:sldId id="506" r:id="rId33"/>
    <p:sldId id="509" r:id="rId34"/>
    <p:sldId id="523" r:id="rId35"/>
    <p:sldId id="52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91" autoAdjust="0"/>
  </p:normalViewPr>
  <p:slideViewPr>
    <p:cSldViewPr>
      <p:cViewPr varScale="1">
        <p:scale>
          <a:sx n="81" d="100"/>
          <a:sy n="81" d="100"/>
        </p:scale>
        <p:origin x="15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iam Zahoor" userId="c7ce2e12-9400-44e4-9d81-62a5a9a5c1a3" providerId="ADAL" clId="{6BDF5057-70F5-4260-B5DE-D5CC02E6B906}"/>
    <pc:docChg chg="delSld">
      <pc:chgData name="Maryiam Zahoor" userId="c7ce2e12-9400-44e4-9d81-62a5a9a5c1a3" providerId="ADAL" clId="{6BDF5057-70F5-4260-B5DE-D5CC02E6B906}" dt="2022-08-16T09:04:38.593" v="2" actId="47"/>
      <pc:docMkLst>
        <pc:docMk/>
      </pc:docMkLst>
      <pc:sldChg chg="del">
        <pc:chgData name="Maryiam Zahoor" userId="c7ce2e12-9400-44e4-9d81-62a5a9a5c1a3" providerId="ADAL" clId="{6BDF5057-70F5-4260-B5DE-D5CC02E6B906}" dt="2022-08-16T08:59:42.319" v="0" actId="47"/>
        <pc:sldMkLst>
          <pc:docMk/>
          <pc:sldMk cId="0" sldId="273"/>
        </pc:sldMkLst>
      </pc:sldChg>
      <pc:sldChg chg="del">
        <pc:chgData name="Maryiam Zahoor" userId="c7ce2e12-9400-44e4-9d81-62a5a9a5c1a3" providerId="ADAL" clId="{6BDF5057-70F5-4260-B5DE-D5CC02E6B906}" dt="2022-08-16T09:03:33.671" v="1" actId="47"/>
        <pc:sldMkLst>
          <pc:docMk/>
          <pc:sldMk cId="0" sldId="499"/>
        </pc:sldMkLst>
      </pc:sldChg>
      <pc:sldChg chg="del">
        <pc:chgData name="Maryiam Zahoor" userId="c7ce2e12-9400-44e4-9d81-62a5a9a5c1a3" providerId="ADAL" clId="{6BDF5057-70F5-4260-B5DE-D5CC02E6B906}" dt="2022-08-16T09:04:38.593" v="2" actId="47"/>
        <pc:sldMkLst>
          <pc:docMk/>
          <pc:sldMk cId="0" sldId="9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76088-DF1C-42F9-AC2F-65B1CB1E8950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D9DC-614D-43DB-9D3C-1959BDD176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14E7080-3F69-4E16-8693-8A20F18A39B0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11961-1AC9-4CA0-8615-94142E5BA9E5}" type="slidenum">
              <a:rPr lang="ar-SA" altLang="en-US"/>
              <a:pPr/>
              <a:t>2</a:t>
            </a:fld>
            <a:endParaRPr lang="en-US" altLang="en-US"/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525D27B-252D-42F3-94BF-01CB9FFFA64A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FAA03-4916-43D2-A248-BFA420652379}" type="slidenum">
              <a:rPr lang="ar-SA" altLang="en-US"/>
              <a:pPr/>
              <a:t>12</a:t>
            </a:fld>
            <a:endParaRPr lang="en-US" altLang="en-US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31DEEF-0024-4D47-B448-A70C761F69F2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4CAAE-364A-4D92-84DE-4B673E748453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31DEEF-0024-4D47-B448-A70C761F69F2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4CAAE-364A-4D92-84DE-4B673E748453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31DEEF-0024-4D47-B448-A70C761F69F2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4CAAE-364A-4D92-84DE-4B673E748453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31DEEF-0024-4D47-B448-A70C761F69F2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4CAAE-364A-4D92-84DE-4B673E748453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31DEEF-0024-4D47-B448-A70C761F69F2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4CAAE-364A-4D92-84DE-4B673E748453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31DEEF-0024-4D47-B448-A70C761F69F2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4CAAE-364A-4D92-84DE-4B673E748453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1FA3670-F0D5-4EE1-8610-189F80150559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28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28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10308-3680-4ACC-AA75-BC52682D15BC}" type="slidenum">
              <a:rPr lang="ar-SA" altLang="en-US"/>
              <a:pPr/>
              <a:t>19</a:t>
            </a:fld>
            <a:endParaRPr lang="en-US" altLang="en-US"/>
          </a:p>
        </p:txBody>
      </p:sp>
      <p:sp>
        <p:nvSpPr>
          <p:cNvPr id="1228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BE41808-2C89-48C5-8F9F-B92106F5CDA8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80F32-EA7E-4098-B9E7-9BB5CEDF5439}" type="slidenum">
              <a:rPr lang="ar-SA" altLang="en-US"/>
              <a:pPr/>
              <a:t>20</a:t>
            </a:fld>
            <a:endParaRPr lang="en-US" altLang="en-US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2CA06A1-354A-4346-97B1-D6D2A344E41F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59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D6539-BF56-4BDD-BF70-84C36EF50FFD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CE48FC3-46F5-4E03-9D64-FED21426AFB2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147E74-A53C-4BDC-9908-35161290CDEB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96EF0A8-EAFD-41D6-A0BE-7E7BAD83C7FD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5A01FD-6B1B-44A4-9BB8-69735A597021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1C4E07F-BCC6-45A2-847F-96B3CB7389E5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80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80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E8E33-6C6C-43CE-9297-B0C99BB50F55}" type="slidenum">
              <a:rPr lang="ar-SA" altLang="en-US"/>
              <a:pPr/>
              <a:t>23</a:t>
            </a:fld>
            <a:endParaRPr lang="en-US" altLang="en-US"/>
          </a:p>
        </p:txBody>
      </p:sp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34E60D0-FE3A-49FE-B3BC-38AAC10C187F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BC74C-4181-4D6A-9BA5-8D94B1674B44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1F0B44B-B25D-48C9-9AC5-DEC82D00EBE4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B216C-23D1-4420-A9B0-E15C50AB0A20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0FAC4A2-5A6C-4C5C-9724-0BDB36582348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DA459-6641-44C5-8ECB-908CD3005F9B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525D27B-252D-42F3-94BF-01CB9FFFA64A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FAA03-4916-43D2-A248-BFA420652379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525D27B-252D-42F3-94BF-01CB9FFFA64A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FAA03-4916-43D2-A248-BFA420652379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525D27B-252D-42F3-94BF-01CB9FFFA64A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FAA03-4916-43D2-A248-BFA420652379}" type="slidenum">
              <a:rPr lang="ar-SA" altLang="en-US"/>
              <a:pPr/>
              <a:t>10</a:t>
            </a:fld>
            <a:endParaRPr lang="en-US" altLang="en-US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525D27B-252D-42F3-94BF-01CB9FFFA64A}" type="datetime1">
              <a:rPr lang="en-US" altLang="en-US" smtClean="0">
                <a:latin typeface="Arial" pitchFamily="34" charset="0"/>
                <a:ea typeface="MS PGothic" pitchFamily="34" charset="-128"/>
              </a:rPr>
              <a:pPr/>
              <a:t>10/12/2022</a:t>
            </a:fld>
            <a:endParaRPr lang="en-US" alt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itchFamily="34" charset="0"/>
                <a:ea typeface="MS PGothic" pitchFamily="34" charset="-128"/>
              </a:rPr>
              <a:t>Prepared by Dr. Zakir H. Ahmed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FAA03-4916-43D2-A248-BFA420652379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9FD0-EEEB-435B-ACD8-D7E1F73251B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DF58-5525-4295-A6A3-B8CDD9CE5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9FD0-EEEB-435B-ACD8-D7E1F73251B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DF58-5525-4295-A6A3-B8CDD9CE5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9FD0-EEEB-435B-ACD8-D7E1F73251B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DF58-5525-4295-A6A3-B8CDD9CE5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9FD0-EEEB-435B-ACD8-D7E1F73251B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DF58-5525-4295-A6A3-B8CDD9CE5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9FD0-EEEB-435B-ACD8-D7E1F73251B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DF58-5525-4295-A6A3-B8CDD9CE5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9FD0-EEEB-435B-ACD8-D7E1F73251B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DF58-5525-4295-A6A3-B8CDD9CE5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9FD0-EEEB-435B-ACD8-D7E1F73251B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DF58-5525-4295-A6A3-B8CDD9CE5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9FD0-EEEB-435B-ACD8-D7E1F73251B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DF58-5525-4295-A6A3-B8CDD9CE5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9FD0-EEEB-435B-ACD8-D7E1F73251B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DF58-5525-4295-A6A3-B8CDD9CE5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9FD0-EEEB-435B-ACD8-D7E1F73251B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DF58-5525-4295-A6A3-B8CDD9CE5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9FD0-EEEB-435B-ACD8-D7E1F73251B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DF58-5525-4295-A6A3-B8CDD9CE5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9FD0-EEEB-435B-ACD8-D7E1F73251B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DF58-5525-4295-A6A3-B8CDD9CE5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yiam.zahoor@ucp.edu.pk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2709246"/>
            <a:ext cx="5143500" cy="10618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Discrete Structures</a:t>
            </a:r>
            <a:br>
              <a:rPr lang="en-US" dirty="0"/>
            </a:br>
            <a:r>
              <a:rPr lang="en-US" sz="2400" dirty="0">
                <a:solidFill>
                  <a:srgbClr val="002060"/>
                </a:solidFill>
              </a:rPr>
              <a:t>(Discrete Mathematics)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830997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Mr. Asim Raza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asim.raza@ucp.edu.pk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95" y="4644148"/>
            <a:ext cx="1571057" cy="1571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9" y="1157941"/>
            <a:ext cx="1399468" cy="1343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95" y="1164322"/>
            <a:ext cx="2129050" cy="1049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CEF990-DA12-4DF4-81D7-EFF9311C13C4}"/>
              </a:ext>
            </a:extLst>
          </p:cNvPr>
          <p:cNvSpPr txBox="1"/>
          <p:nvPr/>
        </p:nvSpPr>
        <p:spPr>
          <a:xfrm>
            <a:off x="533400" y="504072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/>
              <a:t>My office: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F202, A building</a:t>
            </a:r>
          </a:p>
        </p:txBody>
      </p:sp>
    </p:spTree>
    <p:extLst>
      <p:ext uri="{BB962C8B-B14F-4D97-AF65-F5344CB8AC3E}">
        <p14:creationId xmlns:p14="http://schemas.microsoft.com/office/powerpoint/2010/main" val="221078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78ECDCE-E625-46C4-AEDD-3D81711685F4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1A455D-952E-4A47-A0A9-5EC1CF291603}" type="slidenum">
              <a:rPr lang="ar-SA" altLang="en-US"/>
              <a:pPr/>
              <a:t>10</a:t>
            </a:fld>
            <a:endParaRPr lang="en-US" alt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 dirty="0">
                <a:solidFill>
                  <a:schemeClr val="accent2"/>
                </a:solidFill>
                <a:latin typeface="+mn-lt"/>
              </a:rPr>
              <a:t>Relations – Representations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15200" cy="4419600"/>
          </a:xfrm>
          <a:noFill/>
        </p:spPr>
        <p:txBody>
          <a:bodyPr/>
          <a:lstStyle/>
          <a:p>
            <a:pPr marL="457200" indent="-457200" algn="l" rtl="0" eaLnBrk="1" hangingPunct="1">
              <a:buNone/>
            </a:pPr>
            <a:r>
              <a:rPr lang="en-US" altLang="en-US" sz="2400" dirty="0">
                <a:solidFill>
                  <a:schemeClr val="accent6"/>
                </a:solidFill>
                <a:sym typeface="Symbol" pitchFamily="18" charset="2"/>
              </a:rPr>
              <a:t>3    Matrix Representation:</a:t>
            </a:r>
          </a:p>
          <a:p>
            <a:pPr marL="457200" indent="-457200" algn="l" rtl="0" eaLnBrk="1" hangingPunct="1">
              <a:buNone/>
            </a:pPr>
            <a:r>
              <a:rPr lang="en-US" altLang="en-US" sz="2400" dirty="0">
                <a:sym typeface="Symbol" pitchFamily="18" charset="2"/>
              </a:rPr>
              <a:t>	Let A={1,2,3} and B={x , y}. Let R be a relation from A to B defined as R={(1,y),(2,x),(2,y),(3,x)}</a:t>
            </a:r>
          </a:p>
          <a:p>
            <a:pPr marL="457200" indent="-457200" algn="l" rtl="0" eaLnBrk="1" hangingPunct="1">
              <a:buNone/>
            </a:pPr>
            <a:endParaRPr lang="en-US" altLang="en-US" sz="2400" dirty="0">
              <a:sym typeface="Symbol" pitchFamily="18" charset="2"/>
            </a:endParaRPr>
          </a:p>
          <a:p>
            <a:pPr marL="457200" indent="-457200" algn="l" rtl="0" eaLnBrk="1" hangingPunct="1">
              <a:buNone/>
            </a:pP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</p:txBody>
      </p:sp>
      <p:pic>
        <p:nvPicPr>
          <p:cNvPr id="14" name="Picture 13" descr="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3657600"/>
            <a:ext cx="2942118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78ECDCE-E625-46C4-AEDD-3D81711685F4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1A455D-952E-4A47-A0A9-5EC1CF291603}" type="slidenum">
              <a:rPr lang="ar-SA" altLang="en-US"/>
              <a:pPr/>
              <a:t>11</a:t>
            </a:fld>
            <a:endParaRPr lang="en-US" alt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 dirty="0">
                <a:solidFill>
                  <a:schemeClr val="accent2"/>
                </a:solidFill>
                <a:latin typeface="+mn-lt"/>
              </a:rPr>
              <a:t>Relations – Representations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15200" cy="1524000"/>
          </a:xfrm>
          <a:noFill/>
        </p:spPr>
        <p:txBody>
          <a:bodyPr/>
          <a:lstStyle/>
          <a:p>
            <a:pPr marL="457200" indent="-457200" algn="l" rtl="0" eaLnBrk="1" hangingPunct="1">
              <a:buNone/>
            </a:pPr>
            <a:r>
              <a:rPr lang="en-US" altLang="en-US" sz="2400" dirty="0">
                <a:solidFill>
                  <a:schemeClr val="accent6"/>
                </a:solidFill>
                <a:sym typeface="Symbol" pitchFamily="18" charset="2"/>
              </a:rPr>
              <a:t>4   Directed Graph:</a:t>
            </a:r>
          </a:p>
          <a:p>
            <a:pPr marL="457200" indent="-457200" algn="l" rtl="0" eaLnBrk="1" hangingPunct="1">
              <a:buNone/>
            </a:pPr>
            <a:r>
              <a:rPr lang="en-US" altLang="en-US" sz="2400" dirty="0">
                <a:sym typeface="Symbol" pitchFamily="18" charset="2"/>
              </a:rPr>
              <a:t>	Let A={0,1,2,3}</a:t>
            </a:r>
          </a:p>
          <a:p>
            <a:pPr marL="457200" indent="-457200" algn="l" rtl="0" eaLnBrk="1" hangingPunct="1">
              <a:buNone/>
            </a:pPr>
            <a:r>
              <a:rPr lang="en-US" altLang="en-US" sz="2400" dirty="0">
                <a:sym typeface="Symbol" pitchFamily="18" charset="2"/>
              </a:rPr>
              <a:t>R={(0,0),(1,3),(2,1),(2,2),(3,0),(3,1)}</a:t>
            </a:r>
          </a:p>
          <a:p>
            <a:pPr marL="457200" indent="-457200" algn="l" rtl="0" eaLnBrk="1" hangingPunct="1">
              <a:buNone/>
            </a:pPr>
            <a:endParaRPr lang="en-US" altLang="en-US" sz="2400" dirty="0">
              <a:sym typeface="Symbol" pitchFamily="18" charset="2"/>
            </a:endParaRPr>
          </a:p>
          <a:p>
            <a:pPr marL="457200" indent="-457200" algn="l" rtl="0" eaLnBrk="1" hangingPunct="1">
              <a:buNone/>
            </a:pPr>
            <a:endParaRPr lang="en-US" altLang="en-US" sz="2400" dirty="0">
              <a:sym typeface="Symbol" pitchFamily="18" charset="2"/>
            </a:endParaRPr>
          </a:p>
          <a:p>
            <a:pPr marL="457200" indent="-457200" algn="l" rtl="0" eaLnBrk="1" hangingPunct="1">
              <a:buNone/>
            </a:pP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</p:txBody>
      </p:sp>
      <p:pic>
        <p:nvPicPr>
          <p:cNvPr id="11" name="Picture 10" descr="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3429000"/>
            <a:ext cx="3412908" cy="2568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78ECDCE-E625-46C4-AEDD-3D81711685F4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1A455D-952E-4A47-A0A9-5EC1CF291603}" type="slidenum">
              <a:rPr lang="ar-SA" altLang="en-US"/>
              <a:pPr/>
              <a:t>12</a:t>
            </a:fld>
            <a:endParaRPr lang="en-US" alt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>
                <a:solidFill>
                  <a:schemeClr val="accent2"/>
                </a:solidFill>
                <a:latin typeface="+mn-lt"/>
              </a:rPr>
              <a:t>Relations – Questions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648200"/>
          </a:xfrm>
        </p:spPr>
        <p:txBody>
          <a:bodyPr>
            <a:normAutofit lnSpcReduction="10000"/>
          </a:bodyPr>
          <a:lstStyle/>
          <a:p>
            <a:pPr algn="l" rtl="0" eaLnBrk="1" hangingPunct="1"/>
            <a:r>
              <a:rPr lang="en-US" sz="2400" dirty="0"/>
              <a:t>Let A = {1, 3, 5, 7} and B = {p, q, r}. Let R be a relation from A into B defined by R = {(1, p), (3, r), (5, q), (7, p), (7, q)} find the domain and range of R.</a:t>
            </a:r>
          </a:p>
          <a:p>
            <a:pPr algn="l" rtl="0" eaLnBrk="1" hangingPunct="1"/>
            <a:r>
              <a:rPr lang="en-US" sz="2400" dirty="0"/>
              <a:t>Let A = {1, 2, 3</a:t>
            </a:r>
            <a:r>
              <a:rPr lang="en-US" sz="2400"/>
              <a:t>, 4} </a:t>
            </a:r>
            <a:r>
              <a:rPr lang="en-US" sz="2400" dirty="0"/>
              <a:t>Let R be A relation on A defined by R = {a, b} : a ∈ A, b ∈ A, a is a multiple of b}. Find R, domain of R, range of R</a:t>
            </a:r>
          </a:p>
          <a:p>
            <a:pPr algn="l" rtl="0" eaLnBrk="1" hangingPunct="1"/>
            <a:r>
              <a:rPr lang="en-US" sz="2400" dirty="0"/>
              <a:t>Let A = {1, 2, 3, 4, 5, 6} Define a relation R from A to A by R {(x, y) : y = x + 2} </a:t>
            </a:r>
          </a:p>
          <a:p>
            <a:pPr lvl="1" algn="l" rtl="0" eaLnBrk="1" hangingPunct="1"/>
            <a:r>
              <a:rPr lang="en-US" sz="2200" dirty="0"/>
              <a:t>Depict this relation using an arrow diagram. </a:t>
            </a:r>
          </a:p>
          <a:p>
            <a:pPr lvl="1" algn="l" rtl="0" eaLnBrk="1" hangingPunct="1"/>
            <a:r>
              <a:rPr lang="en-US" sz="2400" dirty="0"/>
              <a:t>Write down the domain and range of R</a:t>
            </a:r>
          </a:p>
          <a:p>
            <a:pPr algn="l" rtl="0" eaLnBrk="1" hangingPunct="1"/>
            <a:r>
              <a:rPr lang="en-US" sz="2000" dirty="0"/>
              <a:t>For the relation matrix, list the set of ordered pairs represented by M and draw its directed graph.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</p:txBody>
      </p:sp>
      <p:pic>
        <p:nvPicPr>
          <p:cNvPr id="6" name="Picture 5" descr="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5857735"/>
            <a:ext cx="2476846" cy="1000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2A27FEE-C83A-4EBD-B719-56BBBC433009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10A76-96E7-4154-BC07-AF124A0659C6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>
                <a:solidFill>
                  <a:schemeClr val="accent2"/>
                </a:solidFill>
                <a:latin typeface="+mn-lt"/>
              </a:rPr>
              <a:t>Relations – Properties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648200"/>
          </a:xfrm>
        </p:spPr>
        <p:txBody>
          <a:bodyPr>
            <a:normAutofit/>
          </a:bodyPr>
          <a:lstStyle/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i="1" dirty="0">
                <a:solidFill>
                  <a:schemeClr val="accent2"/>
                </a:solidFill>
                <a:sym typeface="Symbol" pitchFamily="18" charset="2"/>
              </a:rPr>
              <a:t>Reflexivity</a:t>
            </a:r>
            <a:r>
              <a:rPr lang="en-US" altLang="en-US" sz="2400" dirty="0">
                <a:sym typeface="Symbol" pitchFamily="18" charset="2"/>
              </a:rPr>
              <a:t>: A relation R on a set A is called reflexive if for all a  A, (a, a)  R.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sz="2400" dirty="0">
                <a:solidFill>
                  <a:schemeClr val="accent6"/>
                </a:solidFill>
                <a:sym typeface="Symbol" pitchFamily="18" charset="2"/>
              </a:rPr>
              <a:t>Example: </a:t>
            </a:r>
            <a:r>
              <a:rPr lang="en-US" altLang="en-US" sz="2400" dirty="0">
                <a:sym typeface="Symbol" pitchFamily="18" charset="2"/>
              </a:rPr>
              <a:t>Let A= {1,2,3,4}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R1={(1,1),(3,3),(2,2),(4,4)}    		</a:t>
            </a:r>
            <a:endParaRPr lang="en-US" altLang="en-US" sz="2400" dirty="0">
              <a:solidFill>
                <a:schemeClr val="accent6"/>
              </a:solidFill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R2={(1,1),(1,4),(2,2),(3,3),(4,3)}   	</a:t>
            </a:r>
            <a:endParaRPr lang="en-US" altLang="en-US" sz="2400" dirty="0">
              <a:solidFill>
                <a:schemeClr val="accent6"/>
              </a:solidFill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R3={(1,1),(1,2),(2,1),(2,2),(3,3),(4,4)}  </a:t>
            </a:r>
            <a:r>
              <a:rPr lang="en-US" altLang="en-US" sz="2400" dirty="0">
                <a:solidFill>
                  <a:schemeClr val="accent6"/>
                </a:solidFill>
                <a:sym typeface="Symbol" pitchFamily="18" charset="2"/>
              </a:rPr>
              <a:t>	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R4={(1,3),(2,2),(2,4),(3,1),(4,4)}   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</a:rPr>
              <a:t>Reflexive relation is a relation of elements of a set A such that each element of the set is related to itself.</a:t>
            </a:r>
            <a:r>
              <a:rPr lang="en-US" altLang="en-US" sz="4000" dirty="0">
                <a:solidFill>
                  <a:srgbClr val="FF0000"/>
                </a:solidFill>
                <a:sym typeface="Symbol" pitchFamily="18" charset="2"/>
              </a:rPr>
              <a:t>	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2A27FEE-C83A-4EBD-B719-56BBBC433009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10A76-96E7-4154-BC07-AF124A0659C6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>
                <a:solidFill>
                  <a:schemeClr val="accent2"/>
                </a:solidFill>
                <a:latin typeface="+mn-lt"/>
              </a:rPr>
              <a:t>Relations – Properties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648200"/>
          </a:xfrm>
        </p:spPr>
        <p:txBody>
          <a:bodyPr/>
          <a:lstStyle/>
          <a:p>
            <a:pPr algn="l" rtl="0" eaLnBrk="1" hangingPunct="1">
              <a:buNone/>
            </a:pPr>
            <a:r>
              <a:rPr lang="en-US" altLang="en-US" sz="2400" i="1" dirty="0">
                <a:solidFill>
                  <a:schemeClr val="accent2"/>
                </a:solidFill>
                <a:sym typeface="Symbol" pitchFamily="18" charset="2"/>
              </a:rPr>
              <a:t>Symmetry</a:t>
            </a:r>
            <a:r>
              <a:rPr lang="en-US" altLang="en-US" sz="2400" dirty="0">
                <a:sym typeface="Symbol" pitchFamily="18" charset="2"/>
              </a:rPr>
              <a:t>: A relation R on a set A is called symmetric if (b, a)  R whenever (a, b)  R, for all a, b  A.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sz="2400" dirty="0">
                <a:solidFill>
                  <a:schemeClr val="accent6"/>
                </a:solidFill>
                <a:sym typeface="Symbol" pitchFamily="18" charset="2"/>
              </a:rPr>
              <a:t>Example: </a:t>
            </a:r>
            <a:r>
              <a:rPr lang="en-US" altLang="en-US" sz="2400" dirty="0">
                <a:sym typeface="Symbol" pitchFamily="18" charset="2"/>
              </a:rPr>
              <a:t>Let A= {1,2,3,4}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R1={(1,1),(1,3),(2,4),(3,1),(4,2)}    		</a:t>
            </a:r>
            <a:endParaRPr lang="en-US" altLang="en-US" sz="2400" dirty="0">
              <a:solidFill>
                <a:schemeClr val="accent6"/>
              </a:solidFill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R2={(1,1),(2,2),(3,3),(4,4)}   	</a:t>
            </a:r>
            <a:endParaRPr lang="en-US" altLang="en-US" sz="2400" dirty="0">
              <a:solidFill>
                <a:schemeClr val="accent6"/>
              </a:solidFill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R3={(2,2),(2,3),(3,4)}  </a:t>
            </a:r>
            <a:r>
              <a:rPr lang="en-US" altLang="en-US" sz="2400" dirty="0">
                <a:solidFill>
                  <a:schemeClr val="accent6"/>
                </a:solidFill>
                <a:sym typeface="Symbol" pitchFamily="18" charset="2"/>
              </a:rPr>
              <a:t>	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R4={(1,1),(2,2),(3,3),(4,3),(4,4)}   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</a:t>
            </a:r>
            <a:endParaRPr lang="en-US" altLang="en-US" sz="2400" dirty="0">
              <a:solidFill>
                <a:schemeClr val="accent6"/>
              </a:solidFill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2A27FEE-C83A-4EBD-B719-56BBBC433009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10A76-96E7-4154-BC07-AF124A0659C6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>
                <a:solidFill>
                  <a:schemeClr val="accent2"/>
                </a:solidFill>
                <a:latin typeface="+mn-lt"/>
              </a:rPr>
              <a:t>Relations – Properties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648200"/>
          </a:xfrm>
        </p:spPr>
        <p:txBody>
          <a:bodyPr/>
          <a:lstStyle/>
          <a:p>
            <a:pPr algn="l" rtl="0" eaLnBrk="1" hangingPunct="1">
              <a:buNone/>
            </a:pPr>
            <a:r>
              <a:rPr lang="en-US" altLang="en-US" sz="2400" i="1" dirty="0">
                <a:solidFill>
                  <a:schemeClr val="accent2"/>
                </a:solidFill>
                <a:sym typeface="Symbol" pitchFamily="18" charset="2"/>
              </a:rPr>
              <a:t>Transitivity</a:t>
            </a:r>
            <a:r>
              <a:rPr lang="en-US" altLang="en-US" sz="2400" dirty="0">
                <a:sym typeface="Symbol" pitchFamily="18" charset="2"/>
              </a:rPr>
              <a:t>: A relation on A is called transitive if     (a, b)  R and (b, c)  R imply (a, c)  R, for all a, b, c  A.</a:t>
            </a:r>
          </a:p>
          <a:p>
            <a:pPr algn="l" rtl="0" eaLnBrk="1" hangingPunct="1">
              <a:buNone/>
            </a:pPr>
            <a:r>
              <a:rPr lang="en-US" altLang="en-US" sz="2400" dirty="0">
                <a:solidFill>
                  <a:schemeClr val="accent6"/>
                </a:solidFill>
                <a:sym typeface="Symbol" pitchFamily="18" charset="2"/>
              </a:rPr>
              <a:t>Example: </a:t>
            </a:r>
            <a:r>
              <a:rPr lang="en-US" altLang="en-US" sz="2400" dirty="0">
                <a:sym typeface="Symbol" pitchFamily="18" charset="2"/>
              </a:rPr>
              <a:t>Let A= {1,2,3,4}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R1={(1,1),(1,2),(1,3),(2,3)}    		</a:t>
            </a:r>
            <a:endParaRPr lang="en-US" altLang="en-US" sz="2400" dirty="0">
              <a:solidFill>
                <a:schemeClr val="accent6"/>
              </a:solidFill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R2={(1,2),(1,4),(2,3),(3,4)}   	</a:t>
            </a:r>
            <a:endParaRPr lang="en-US" altLang="en-US" sz="2400" dirty="0">
              <a:solidFill>
                <a:schemeClr val="accent6"/>
              </a:solidFill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R3={(2,1),(2,4),(2,3),(3,4)}  </a:t>
            </a:r>
            <a:r>
              <a:rPr lang="en-US" altLang="en-US" sz="2400" dirty="0">
                <a:solidFill>
                  <a:schemeClr val="accent6"/>
                </a:solidFill>
                <a:sym typeface="Symbol" pitchFamily="18" charset="2"/>
              </a:rPr>
              <a:t>	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R4={(1,1),(2,2),(3,3),(4,3),(4,4)}   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Represent them by using directed graph and matrix. What observations do you make?	</a:t>
            </a:r>
            <a:endParaRPr lang="en-US" altLang="en-US" sz="2400" dirty="0">
              <a:solidFill>
                <a:schemeClr val="accent6"/>
              </a:solidFill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2A27FEE-C83A-4EBD-B719-56BBBC433009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10A76-96E7-4154-BC07-AF124A0659C6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 dirty="0">
                <a:solidFill>
                  <a:schemeClr val="accent2"/>
                </a:solidFill>
                <a:latin typeface="+mn-lt"/>
              </a:rPr>
              <a:t>Relations – Properties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648200"/>
          </a:xfrm>
        </p:spPr>
        <p:txBody>
          <a:bodyPr>
            <a:normAutofit/>
          </a:bodyPr>
          <a:lstStyle/>
          <a:p>
            <a:pPr algn="l" rtl="0" eaLnBrk="1" hangingPunct="1">
              <a:buNone/>
            </a:pPr>
            <a:r>
              <a:rPr lang="en-US" altLang="en-US" sz="2400" i="1" dirty="0">
                <a:solidFill>
                  <a:schemeClr val="accent2"/>
                </a:solidFill>
                <a:sym typeface="Symbol" pitchFamily="18" charset="2"/>
              </a:rPr>
              <a:t>More examples on Transitivity</a:t>
            </a:r>
            <a:endParaRPr lang="en-US" altLang="en-US" sz="2400" dirty="0">
              <a:sym typeface="Symbol" pitchFamily="18" charset="2"/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accent6"/>
                </a:solidFill>
                <a:sym typeface="Symbol" pitchFamily="18" charset="2"/>
              </a:rPr>
              <a:t>Example 2:</a:t>
            </a:r>
            <a:r>
              <a:rPr lang="pt-BR" sz="2400" i="1" dirty="0"/>
              <a:t>  </a:t>
            </a:r>
            <a:r>
              <a:rPr lang="en-US" sz="2400" dirty="0"/>
              <a:t>Consider the following relations on {1</a:t>
            </a:r>
            <a:r>
              <a:rPr lang="en-US" sz="2400" i="1" dirty="0"/>
              <a:t>, 2, 3, 4}:</a:t>
            </a:r>
            <a:endParaRPr lang="pt-BR" sz="2400" i="1" dirty="0"/>
          </a:p>
          <a:p>
            <a:r>
              <a:rPr lang="pt-BR" sz="2400" i="1" dirty="0"/>
              <a:t>R1 = {(1, 1), (1, 2), (2, 1), (2, 2), (3, 4), (4, 1), (4, 4)},</a:t>
            </a:r>
          </a:p>
          <a:p>
            <a:r>
              <a:rPr lang="pt-BR" sz="2400" i="1" dirty="0"/>
              <a:t>R2 = {(1, 1), (1, 2), (2, 1)},</a:t>
            </a:r>
          </a:p>
          <a:p>
            <a:r>
              <a:rPr lang="pt-BR" sz="2400" i="1" dirty="0"/>
              <a:t>R3 = {(1, 1), (1, 2), (1, 4), (2, 1), (2, 2), (3, 3), (4, 1), (4, 4)},</a:t>
            </a:r>
          </a:p>
          <a:p>
            <a:r>
              <a:rPr lang="pt-BR" sz="2400" i="1" dirty="0"/>
              <a:t>R4 = {(2, 1), (3, 1), (3, 2), (4, 1), (4, 2), (4, 3)},</a:t>
            </a:r>
          </a:p>
          <a:p>
            <a:r>
              <a:rPr lang="pt-BR" sz="2400" i="1" dirty="0"/>
              <a:t>R5 = {(1, 1), (1, 2), (1, 3), (1, 4), (2, 2), (2, 3), (2, 4), (3, 3), (3, 4), (4, 4)},</a:t>
            </a:r>
          </a:p>
          <a:p>
            <a:r>
              <a:rPr lang="en-US" sz="2400" i="1" dirty="0"/>
              <a:t>R6 = {(3, 4)}.</a:t>
            </a: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</a:t>
            </a:r>
            <a:endParaRPr lang="en-US" altLang="en-US" sz="2400" dirty="0">
              <a:solidFill>
                <a:schemeClr val="accent6"/>
              </a:solidFill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2A27FEE-C83A-4EBD-B719-56BBBC433009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10A76-96E7-4154-BC07-AF124A0659C6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 dirty="0">
                <a:solidFill>
                  <a:schemeClr val="accent2"/>
                </a:solidFill>
                <a:latin typeface="+mn-lt"/>
              </a:rPr>
              <a:t>Relations – Properties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64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altLang="en-US" sz="2400" dirty="0">
              <a:solidFill>
                <a:schemeClr val="accent6"/>
              </a:solidFill>
              <a:sym typeface="Symbol" pitchFamily="18" charset="2"/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accent6"/>
                </a:solidFill>
                <a:sym typeface="Symbol" pitchFamily="18" charset="2"/>
              </a:rPr>
              <a:t>Example 2 Sol:</a:t>
            </a:r>
          </a:p>
          <a:p>
            <a:r>
              <a:rPr lang="en-US" sz="2400" i="1" dirty="0"/>
              <a:t>R4, R5, and R6 are transitive. For each of these relations, we can show that it is </a:t>
            </a:r>
            <a:r>
              <a:rPr lang="en-US" sz="2400" dirty="0"/>
              <a:t>transitive by verifying that if </a:t>
            </a:r>
            <a:r>
              <a:rPr lang="en-US" sz="2400" i="1" dirty="0"/>
              <a:t>(a, b) and (b, c) belong to this relation, then (a, c) also does. For </a:t>
            </a:r>
            <a:r>
              <a:rPr lang="en-US" sz="2400" dirty="0"/>
              <a:t>instance, </a:t>
            </a:r>
            <a:r>
              <a:rPr lang="en-US" sz="2400" i="1" dirty="0"/>
              <a:t>R4 is transitive, because (3, 2) and (2, 1), (4, 2) and (2, 1), (4, 3) and (3, 1), and (4, 3) </a:t>
            </a:r>
            <a:r>
              <a:rPr lang="en-US" sz="2400" dirty="0"/>
              <a:t>and </a:t>
            </a:r>
            <a:r>
              <a:rPr lang="en-US" sz="2400" i="1" dirty="0"/>
              <a:t>(3, 2) are the only such sets of pairs, and (3, 1), (4, 1), and (4, 2) belong to R4. You </a:t>
            </a:r>
            <a:r>
              <a:rPr lang="en-US" sz="2400" dirty="0"/>
              <a:t>should verify that </a:t>
            </a:r>
            <a:r>
              <a:rPr lang="en-US" sz="2400" i="1" dirty="0"/>
              <a:t>R5 and R6 are transitive.</a:t>
            </a:r>
          </a:p>
          <a:p>
            <a:r>
              <a:rPr lang="en-US" sz="2400" i="1" dirty="0"/>
              <a:t>R1 is not transitive because (3, 4) and (4, 1) belong to R1, but (3, 1) does not. R2 is </a:t>
            </a:r>
            <a:r>
              <a:rPr lang="en-US" sz="2400" dirty="0"/>
              <a:t>not transitive because </a:t>
            </a:r>
            <a:r>
              <a:rPr lang="en-US" sz="2400" i="1" dirty="0"/>
              <a:t>(2, 1) and (1, 2) belong to R2, but (2, 2) does not. R3 is not transitive </a:t>
            </a:r>
            <a:r>
              <a:rPr lang="en-US" sz="2400" dirty="0"/>
              <a:t>because </a:t>
            </a:r>
            <a:r>
              <a:rPr lang="en-US" sz="2400" i="1" dirty="0"/>
              <a:t>(4, 1) and (1, 2) belong to R3, but (4, 2) does not.</a:t>
            </a:r>
            <a:endParaRPr lang="en-US" altLang="en-US" sz="2400" dirty="0">
              <a:solidFill>
                <a:schemeClr val="accent6"/>
              </a:solidFill>
              <a:sym typeface="Symbol" pitchFamily="18" charset="2"/>
            </a:endParaRPr>
          </a:p>
          <a:p>
            <a:pPr>
              <a:buNone/>
            </a:pP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</a:t>
            </a:r>
            <a:endParaRPr lang="en-US" altLang="en-US" sz="2400" dirty="0">
              <a:solidFill>
                <a:schemeClr val="accent6"/>
              </a:solidFill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2A27FEE-C83A-4EBD-B719-56BBBC433009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10A76-96E7-4154-BC07-AF124A0659C6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 dirty="0">
                <a:solidFill>
                  <a:schemeClr val="accent2"/>
                </a:solidFill>
                <a:latin typeface="+mn-lt"/>
              </a:rPr>
              <a:t>Relations – Properties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648200"/>
          </a:xfrm>
        </p:spPr>
        <p:txBody>
          <a:bodyPr/>
          <a:lstStyle/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Example: Let A ={0,1,2}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R={(0,2),(1,1),(2,0)}</a:t>
            </a:r>
          </a:p>
          <a:p>
            <a:pPr marL="457200" indent="-457200" algn="l" rtl="0" eaLnBrk="1" hangingPunct="1">
              <a:buFont typeface="Wingdings" pitchFamily="2" charset="2"/>
              <a:buAutoNum type="arabicPeriod"/>
            </a:pPr>
            <a:r>
              <a:rPr lang="en-US" altLang="en-US" sz="2400" dirty="0">
                <a:sym typeface="Symbol" pitchFamily="18" charset="2"/>
              </a:rPr>
              <a:t>Is R is reflexive? symmetric? Transitive?</a:t>
            </a:r>
          </a:p>
          <a:p>
            <a:pPr marL="457200" indent="-457200" algn="l" rtl="0" eaLnBrk="1" hangingPunct="1">
              <a:buFont typeface="Wingdings" pitchFamily="2" charset="2"/>
              <a:buAutoNum type="arabicPeriod"/>
            </a:pPr>
            <a:r>
              <a:rPr lang="en-US" altLang="en-US" sz="2400" dirty="0">
                <a:sym typeface="Symbol" pitchFamily="18" charset="2"/>
              </a:rPr>
              <a:t>Which ordered pairs are needed in R to make it reflexive and transitive?</a:t>
            </a:r>
          </a:p>
          <a:p>
            <a:pPr marL="457200" indent="-457200" algn="l" rtl="0" eaLnBrk="1" hangingPunct="1">
              <a:buFont typeface="Wingdings" pitchFamily="2" charset="2"/>
              <a:buAutoNum type="arabicPeriod"/>
            </a:pPr>
            <a:endParaRPr lang="en-US" alt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8A835C-17BC-45B1-80ED-B2AB5115A072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1714C5-5168-4ACF-9ED1-B6D1F72ADE12}" type="slidenum">
              <a:rPr lang="ar-SA" altLang="en-US"/>
              <a:pPr/>
              <a:t>19</a:t>
            </a:fld>
            <a:endParaRPr lang="en-US" alt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6482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Example 6</a:t>
            </a:r>
            <a:r>
              <a:rPr lang="en-US" altLang="en-US" sz="2400" dirty="0">
                <a:sym typeface="Symbol" pitchFamily="18" charset="2"/>
              </a:rPr>
              <a:t>: Which of the relations from Example 5 are reflexive and symmetric?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Sol</a:t>
            </a:r>
            <a:r>
              <a:rPr lang="en-US" altLang="en-US" sz="2400" dirty="0">
                <a:sym typeface="Symbol" pitchFamily="18" charset="2"/>
              </a:rPr>
              <a:t>: The </a:t>
            </a: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reflexive</a:t>
            </a:r>
            <a:r>
              <a:rPr lang="en-US" altLang="en-US" sz="2400" dirty="0">
                <a:sym typeface="Symbol" pitchFamily="18" charset="2"/>
              </a:rPr>
              <a:t> relations from Example 5 are R</a:t>
            </a:r>
            <a:r>
              <a:rPr lang="en-US" altLang="en-US" sz="2400" baseline="-25000" dirty="0">
                <a:sym typeface="Symbol" pitchFamily="18" charset="2"/>
              </a:rPr>
              <a:t>1 </a:t>
            </a:r>
            <a:r>
              <a:rPr lang="en-US" altLang="en-US" sz="2400" dirty="0">
                <a:sym typeface="Symbol" pitchFamily="18" charset="2"/>
              </a:rPr>
              <a:t>(because a ≤ a, for all integer a), R</a:t>
            </a:r>
            <a:r>
              <a:rPr lang="en-US" altLang="en-US" sz="2400" baseline="-25000" dirty="0">
                <a:sym typeface="Symbol" pitchFamily="18" charset="2"/>
              </a:rPr>
              <a:t>3</a:t>
            </a:r>
            <a:r>
              <a:rPr lang="en-US" altLang="en-US" sz="2400" dirty="0">
                <a:sym typeface="Symbol" pitchFamily="18" charset="2"/>
              </a:rPr>
              <a:t> and R</a:t>
            </a:r>
            <a:r>
              <a:rPr lang="en-US" altLang="en-US" sz="2400" baseline="-25000" dirty="0">
                <a:sym typeface="Symbol" pitchFamily="18" charset="2"/>
              </a:rPr>
              <a:t>4</a:t>
            </a:r>
            <a:r>
              <a:rPr lang="en-US" altLang="en-US" sz="2400" dirty="0">
                <a:sym typeface="Symbol" pitchFamily="18" charset="2"/>
              </a:rPr>
              <a:t>.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For each of the other relations in this example it is easy to find a pair of the form (a, a) that is not in the relation.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The </a:t>
            </a: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symmetric</a:t>
            </a:r>
            <a:r>
              <a:rPr lang="en-US" altLang="en-US" sz="2400" dirty="0">
                <a:sym typeface="Symbol" pitchFamily="18" charset="2"/>
              </a:rPr>
              <a:t> relations are R</a:t>
            </a:r>
            <a:r>
              <a:rPr lang="en-US" altLang="en-US" sz="2400" baseline="-25000" dirty="0">
                <a:sym typeface="Symbol" pitchFamily="18" charset="2"/>
              </a:rPr>
              <a:t>3, </a:t>
            </a:r>
            <a:r>
              <a:rPr lang="en-US" altLang="en-US" sz="2400" dirty="0">
                <a:sym typeface="Symbol" pitchFamily="18" charset="2"/>
              </a:rPr>
              <a:t>R</a:t>
            </a:r>
            <a:r>
              <a:rPr lang="en-US" altLang="en-US" sz="2400" baseline="-25000" dirty="0">
                <a:sym typeface="Symbol" pitchFamily="18" charset="2"/>
              </a:rPr>
              <a:t>4</a:t>
            </a:r>
            <a:r>
              <a:rPr lang="en-US" altLang="en-US" sz="2400" dirty="0">
                <a:sym typeface="Symbol" pitchFamily="18" charset="2"/>
              </a:rPr>
              <a:t> and R</a:t>
            </a:r>
            <a:r>
              <a:rPr lang="en-US" altLang="en-US" sz="2400" baseline="-25000" dirty="0">
                <a:sym typeface="Symbol" pitchFamily="18" charset="2"/>
              </a:rPr>
              <a:t>6</a:t>
            </a:r>
            <a:r>
              <a:rPr lang="en-US" altLang="en-US" sz="2400" dirty="0">
                <a:sym typeface="Symbol" pitchFamily="18" charset="2"/>
              </a:rPr>
              <a:t>.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R</a:t>
            </a:r>
            <a:r>
              <a:rPr lang="en-US" altLang="en-US" sz="2400" baseline="-25000" dirty="0">
                <a:sym typeface="Symbol" pitchFamily="18" charset="2"/>
              </a:rPr>
              <a:t>3</a:t>
            </a:r>
            <a:r>
              <a:rPr lang="en-US" altLang="en-US" sz="2400" dirty="0">
                <a:sym typeface="Symbol" pitchFamily="18" charset="2"/>
              </a:rPr>
              <a:t> is symmetric, for if a=b , then b=a .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R</a:t>
            </a:r>
            <a:r>
              <a:rPr lang="en-US" altLang="en-US" sz="2400" baseline="-25000" dirty="0">
                <a:sym typeface="Symbol" pitchFamily="18" charset="2"/>
              </a:rPr>
              <a:t>4</a:t>
            </a:r>
            <a:r>
              <a:rPr lang="en-US" altLang="en-US" sz="2400" dirty="0">
                <a:sym typeface="Symbol" pitchFamily="18" charset="2"/>
              </a:rPr>
              <a:t> is symmetric, since a=b implies b=a.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R</a:t>
            </a:r>
            <a:r>
              <a:rPr lang="en-US" altLang="en-US" sz="2400" baseline="-25000" dirty="0">
                <a:sym typeface="Symbol" pitchFamily="18" charset="2"/>
              </a:rPr>
              <a:t>6</a:t>
            </a:r>
            <a:r>
              <a:rPr lang="en-US" altLang="en-US" sz="2400" dirty="0">
                <a:sym typeface="Symbol" pitchFamily="18" charset="2"/>
              </a:rPr>
              <a:t> is symmetric, since </a:t>
            </a:r>
            <a:r>
              <a:rPr lang="en-US" altLang="en-US" sz="2400" dirty="0" err="1">
                <a:sym typeface="Symbol" pitchFamily="18" charset="2"/>
              </a:rPr>
              <a:t>a+b</a:t>
            </a:r>
            <a:r>
              <a:rPr lang="en-US" altLang="en-US" sz="2400" dirty="0">
                <a:sym typeface="Symbol" pitchFamily="18" charset="2"/>
              </a:rPr>
              <a:t> ≤ 3 implies </a:t>
            </a:r>
            <a:r>
              <a:rPr lang="en-US" altLang="en-US" sz="2400" dirty="0" err="1">
                <a:sym typeface="Symbol" pitchFamily="18" charset="2"/>
              </a:rPr>
              <a:t>b+a</a:t>
            </a:r>
            <a:r>
              <a:rPr lang="en-US" altLang="en-US" sz="2400" dirty="0">
                <a:sym typeface="Symbol" pitchFamily="18" charset="2"/>
              </a:rPr>
              <a:t> ≤ 3.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None of the other relations is symmetric.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>
                <a:solidFill>
                  <a:schemeClr val="accent2"/>
                </a:solidFill>
                <a:latin typeface="+mn-lt"/>
              </a:rPr>
              <a:t>Relations – Examples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45720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ym typeface="Symbol" pitchFamily="18" charset="2"/>
              </a:rPr>
              <a:t>R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= {(a, b) | a ≤ b},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ym typeface="Symbol" pitchFamily="18" charset="2"/>
              </a:rPr>
              <a:t>	R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={(a, b) | a &gt; b},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ym typeface="Symbol" pitchFamily="18" charset="2"/>
              </a:rPr>
              <a:t>	R</a:t>
            </a:r>
            <a:r>
              <a:rPr lang="en-US" altLang="en-US" baseline="-25000" dirty="0">
                <a:sym typeface="Symbol" pitchFamily="18" charset="2"/>
              </a:rPr>
              <a:t>3</a:t>
            </a:r>
            <a:r>
              <a:rPr lang="en-US" altLang="en-US" dirty="0">
                <a:sym typeface="Symbol" pitchFamily="18" charset="2"/>
              </a:rPr>
              <a:t>={(a, b) | a = b or a = -b},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ym typeface="Symbol" pitchFamily="18" charset="2"/>
              </a:rPr>
              <a:t>	R</a:t>
            </a:r>
            <a:r>
              <a:rPr lang="en-US" altLang="en-US" baseline="-25000" dirty="0">
                <a:sym typeface="Symbol" pitchFamily="18" charset="2"/>
              </a:rPr>
              <a:t>4</a:t>
            </a:r>
            <a:r>
              <a:rPr lang="en-US" altLang="en-US" dirty="0">
                <a:sym typeface="Symbol" pitchFamily="18" charset="2"/>
              </a:rPr>
              <a:t>={(a, b) | a = b},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ym typeface="Symbol" pitchFamily="18" charset="2"/>
              </a:rPr>
              <a:t>	R</a:t>
            </a:r>
            <a:r>
              <a:rPr lang="en-US" altLang="en-US" baseline="-25000" dirty="0">
                <a:sym typeface="Symbol" pitchFamily="18" charset="2"/>
              </a:rPr>
              <a:t>5</a:t>
            </a:r>
            <a:r>
              <a:rPr lang="en-US" altLang="en-US" dirty="0">
                <a:sym typeface="Symbol" pitchFamily="18" charset="2"/>
              </a:rPr>
              <a:t>={(a, b) | a = b+1},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ym typeface="Symbol" pitchFamily="18" charset="2"/>
              </a:rPr>
              <a:t>	R</a:t>
            </a:r>
            <a:r>
              <a:rPr lang="en-US" altLang="en-US" baseline="-25000" dirty="0">
                <a:sym typeface="Symbol" pitchFamily="18" charset="2"/>
              </a:rPr>
              <a:t>6</a:t>
            </a:r>
            <a:r>
              <a:rPr lang="en-US" altLang="en-US" dirty="0">
                <a:sym typeface="Symbol" pitchFamily="18" charset="2"/>
              </a:rPr>
              <a:t>={(a, b) | </a:t>
            </a:r>
            <a:r>
              <a:rPr lang="en-US" altLang="en-US" dirty="0" err="1">
                <a:sym typeface="Symbol" pitchFamily="18" charset="2"/>
              </a:rPr>
              <a:t>a+b</a:t>
            </a:r>
            <a:r>
              <a:rPr lang="en-US" altLang="en-US" dirty="0">
                <a:sym typeface="Symbol" pitchFamily="18" charset="2"/>
              </a:rPr>
              <a:t> ≤ 3},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53B7D0-43C1-462C-B37F-4C575E2F75DE}" type="datetime1">
              <a:rPr lang="en-US" altLang="en-US" smtClean="0"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pPr/>
              <a:t>10/12/2022</a:t>
            </a:fld>
            <a:endParaRPr lang="en-US" altLang="en-US"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387A08-17F0-4E07-81F3-D59EBDBCDE02}" type="slidenum">
              <a:rPr lang="ar-SA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3413670" y="3136612"/>
            <a:ext cx="231666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1" eaLnBrk="1" hangingPunct="1"/>
            <a:r>
              <a:rPr lang="en-US" altLang="en-US" sz="440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Relations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229B193-49F6-4A36-9D3D-65F4717EEEC7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1DA83C-DAB1-448B-9114-0C15D9270DC4}" type="slidenum">
              <a:rPr lang="ar-SA" altLang="en-US"/>
              <a:pPr/>
              <a:t>20</a:t>
            </a:fld>
            <a:endParaRPr lang="en-US" alt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648200"/>
          </a:xfrm>
        </p:spPr>
        <p:txBody>
          <a:bodyPr/>
          <a:lstStyle/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Example 8</a:t>
            </a:r>
            <a:r>
              <a:rPr lang="en-US" altLang="en-US" sz="2400" dirty="0">
                <a:sym typeface="Symbol" pitchFamily="18" charset="2"/>
              </a:rPr>
              <a:t>: Which of the relations from Example 5 are transitive? 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Sol</a:t>
            </a:r>
            <a:r>
              <a:rPr lang="en-US" altLang="en-US" sz="2400" dirty="0">
                <a:sym typeface="Symbol" pitchFamily="18" charset="2"/>
              </a:rPr>
              <a:t>: The </a:t>
            </a: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transitive</a:t>
            </a:r>
            <a:r>
              <a:rPr lang="en-US" altLang="en-US" sz="2400" dirty="0">
                <a:sym typeface="Symbol" pitchFamily="18" charset="2"/>
              </a:rPr>
              <a:t> relations from Example 5 are R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dirty="0">
                <a:sym typeface="Symbol" pitchFamily="18" charset="2"/>
              </a:rPr>
              <a:t>, R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, R</a:t>
            </a:r>
            <a:r>
              <a:rPr lang="en-US" altLang="en-US" sz="2400" baseline="-25000" dirty="0">
                <a:sym typeface="Symbol" pitchFamily="18" charset="2"/>
              </a:rPr>
              <a:t>3</a:t>
            </a:r>
            <a:r>
              <a:rPr lang="en-US" altLang="en-US" sz="2400" dirty="0">
                <a:sym typeface="Symbol" pitchFamily="18" charset="2"/>
              </a:rPr>
              <a:t> and R</a:t>
            </a:r>
            <a:r>
              <a:rPr lang="en-US" altLang="en-US" sz="2400" baseline="-25000" dirty="0">
                <a:sym typeface="Symbol" pitchFamily="18" charset="2"/>
              </a:rPr>
              <a:t>4</a:t>
            </a:r>
            <a:r>
              <a:rPr lang="en-US" altLang="en-US" sz="2400" dirty="0">
                <a:sym typeface="Symbol" pitchFamily="18" charset="2"/>
              </a:rPr>
              <a:t>. R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dirty="0">
                <a:sym typeface="Symbol" pitchFamily="18" charset="2"/>
              </a:rPr>
              <a:t> is transitive, since a ≤ b and b ≤ c imply a ≤ c. R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 is transitive, since a &gt; b and b &gt; c imply a &gt; c. R</a:t>
            </a:r>
            <a:r>
              <a:rPr lang="en-US" altLang="en-US" sz="2400" baseline="-25000" dirty="0">
                <a:sym typeface="Symbol" pitchFamily="18" charset="2"/>
              </a:rPr>
              <a:t>3</a:t>
            </a:r>
            <a:r>
              <a:rPr lang="en-US" altLang="en-US" sz="2400" dirty="0">
                <a:sym typeface="Symbol" pitchFamily="18" charset="2"/>
              </a:rPr>
              <a:t> is transitive, since a = ±b and b = ±c imply a = ±c. R</a:t>
            </a:r>
            <a:r>
              <a:rPr lang="en-US" altLang="en-US" sz="2400" baseline="-25000" dirty="0">
                <a:sym typeface="Symbol" pitchFamily="18" charset="2"/>
              </a:rPr>
              <a:t>4</a:t>
            </a:r>
            <a:r>
              <a:rPr lang="en-US" altLang="en-US" sz="2400" dirty="0">
                <a:sym typeface="Symbol" pitchFamily="18" charset="2"/>
              </a:rPr>
              <a:t> is transitive, since a = b and b = c imply a = c. R</a:t>
            </a:r>
            <a:r>
              <a:rPr lang="en-US" altLang="en-US" sz="2400" baseline="-25000" dirty="0">
                <a:sym typeface="Symbol" pitchFamily="18" charset="2"/>
              </a:rPr>
              <a:t>5</a:t>
            </a:r>
            <a:r>
              <a:rPr lang="en-US" altLang="en-US" sz="2400" dirty="0">
                <a:sym typeface="Symbol" pitchFamily="18" charset="2"/>
              </a:rPr>
              <a:t> and R</a:t>
            </a:r>
            <a:r>
              <a:rPr lang="en-US" altLang="en-US" sz="2400" baseline="-25000" dirty="0">
                <a:sym typeface="Symbol" pitchFamily="18" charset="2"/>
              </a:rPr>
              <a:t>6</a:t>
            </a:r>
            <a:r>
              <a:rPr lang="en-US" altLang="en-US" sz="2400" dirty="0">
                <a:sym typeface="Symbol" pitchFamily="18" charset="2"/>
              </a:rPr>
              <a:t> are not transitive.</a:t>
            </a:r>
            <a:r>
              <a:rPr lang="en-US" sz="2400" i="1" dirty="0"/>
              <a:t> R5 is not transitive because (2, 1) and (1, 0) belong to R5, but (2, 0) does not. R6 is not </a:t>
            </a:r>
            <a:r>
              <a:rPr lang="en-US" sz="2400" dirty="0"/>
              <a:t>transitive because </a:t>
            </a:r>
            <a:r>
              <a:rPr lang="en-US" sz="2400" i="1" dirty="0"/>
              <a:t>(2, 1) and (1, 2) belong to R6, but (2, 2) does not.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>
                <a:solidFill>
                  <a:schemeClr val="accent2"/>
                </a:solidFill>
                <a:latin typeface="+mn-lt"/>
              </a:rPr>
              <a:t>Relations –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B2B01A8-05F6-48D0-8511-821CA061EA14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EF409C-D9EB-428A-8DDA-C1F903FD1C1A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648200"/>
          </a:xfrm>
        </p:spPr>
        <p:txBody>
          <a:bodyPr/>
          <a:lstStyle/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Q1</a:t>
            </a:r>
            <a:r>
              <a:rPr lang="en-US" altLang="en-US" sz="2400" dirty="0">
                <a:sym typeface="Symbol" pitchFamily="18" charset="2"/>
              </a:rPr>
              <a:t>: Consider following relations on {1, 2, 3}: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R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dirty="0">
                <a:sym typeface="Symbol" pitchFamily="18" charset="2"/>
              </a:rPr>
              <a:t>= {(1, 1), (1, 2), (2, 1), (2, 2), (2, 3)},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R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={(1, 1), (1, 2), (2, 2), (3, 2), (3, 3)},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R</a:t>
            </a:r>
            <a:r>
              <a:rPr lang="en-US" altLang="en-US" sz="2400" baseline="-25000" dirty="0">
                <a:sym typeface="Symbol" pitchFamily="18" charset="2"/>
              </a:rPr>
              <a:t>3</a:t>
            </a:r>
            <a:r>
              <a:rPr lang="en-US" altLang="en-US" sz="2400" dirty="0">
                <a:sym typeface="Symbol" pitchFamily="18" charset="2"/>
              </a:rPr>
              <a:t>={(2, 1), (2, 3), (3, 1)} 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R</a:t>
            </a:r>
            <a:r>
              <a:rPr lang="en-US" altLang="en-US" sz="2400" baseline="-25000" dirty="0">
                <a:sym typeface="Symbol" pitchFamily="18" charset="2"/>
              </a:rPr>
              <a:t>4</a:t>
            </a:r>
            <a:r>
              <a:rPr lang="en-US" altLang="en-US" sz="2400" dirty="0">
                <a:sym typeface="Symbol" pitchFamily="18" charset="2"/>
              </a:rPr>
              <a:t>={(2, 3)},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Which of the relations are reflexive, symmetric, and transitive?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>
                <a:solidFill>
                  <a:schemeClr val="accent2"/>
                </a:solidFill>
                <a:latin typeface="+mn-lt"/>
              </a:rPr>
              <a:t>Relations –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4A0DE6-F99F-46C1-B69B-3AF9EF2831AA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A2994-7E4E-44EE-B015-22639F8BB3A6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6482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  <a:sym typeface="Symbol" pitchFamily="18" charset="2"/>
              </a:rPr>
              <a:t>Definition</a:t>
            </a:r>
            <a:r>
              <a:rPr lang="en-US" altLang="en-US" sz="2200">
                <a:sym typeface="Symbol" pitchFamily="18" charset="2"/>
              </a:rPr>
              <a:t>: A relation on a set A is called an </a:t>
            </a:r>
            <a:r>
              <a:rPr lang="en-US" altLang="en-US" sz="2200">
                <a:solidFill>
                  <a:schemeClr val="accent2"/>
                </a:solidFill>
                <a:sym typeface="Symbol" pitchFamily="18" charset="2"/>
              </a:rPr>
              <a:t>equivalence</a:t>
            </a:r>
            <a:r>
              <a:rPr lang="en-US" altLang="en-US" sz="2200">
                <a:sym typeface="Symbol" pitchFamily="18" charset="2"/>
              </a:rPr>
              <a:t> </a:t>
            </a:r>
            <a:r>
              <a:rPr lang="en-US" altLang="en-US" sz="2200">
                <a:solidFill>
                  <a:schemeClr val="accent2"/>
                </a:solidFill>
                <a:sym typeface="Symbol" pitchFamily="18" charset="2"/>
              </a:rPr>
              <a:t>relation</a:t>
            </a:r>
            <a:r>
              <a:rPr lang="en-US" altLang="en-US" sz="2200">
                <a:sym typeface="Symbol" pitchFamily="18" charset="2"/>
              </a:rPr>
              <a:t> if it is reflexive, symmetric, and transitive.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>
                <a:sym typeface="Symbol" pitchFamily="18" charset="2"/>
              </a:rPr>
              <a:t>	1. Reflexive ( a  A, aRa)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>
                <a:sym typeface="Symbol" pitchFamily="18" charset="2"/>
              </a:rPr>
              <a:t>	2. Symmetric (aRb =&gt; bRa)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>
                <a:sym typeface="Symbol" pitchFamily="18" charset="2"/>
              </a:rPr>
              <a:t>	3. Transitive (aRb and bRc =&gt; aRc)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  <a:sym typeface="Symbol" pitchFamily="18" charset="2"/>
              </a:rPr>
              <a:t>Example 13</a:t>
            </a:r>
            <a:r>
              <a:rPr lang="en-US" altLang="en-US" sz="2200">
                <a:sym typeface="Symbol" pitchFamily="18" charset="2"/>
              </a:rPr>
              <a:t>: Let R be the relation on the set of real numbers such that aRb iff. a-b is an integer. Is R an equivalence relation?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>
                <a:solidFill>
                  <a:schemeClr val="accent2"/>
                </a:solidFill>
                <a:sym typeface="Symbol" pitchFamily="18" charset="2"/>
              </a:rPr>
              <a:t>Sol</a:t>
            </a:r>
            <a:r>
              <a:rPr lang="en-US" altLang="en-US" sz="2200">
                <a:sym typeface="Symbol" pitchFamily="18" charset="2"/>
              </a:rPr>
              <a:t>: As a-a = 0 is an integer for all real numbers a. So, aRa for all real numbers a. Hence R is reflexive. 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>
                <a:sym typeface="Symbol" pitchFamily="18" charset="2"/>
              </a:rPr>
              <a:t>	Let aRb, then a-b is an integer, so b-a also an integer. Hence bRa, i.e., R is symmetric.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>
                <a:sym typeface="Symbol" pitchFamily="18" charset="2"/>
              </a:rPr>
              <a:t>	If aRb and bRc, then a-b and b-c are integers. So, a-c = (a-b) + (b-c) is also an integer. Hence, aRc. Thus R is transitive. Consequently, R is an equivalence relation.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>
                <a:solidFill>
                  <a:schemeClr val="accent2"/>
                </a:solidFill>
                <a:latin typeface="+mn-lt"/>
              </a:rPr>
              <a:t>Relations – Equivalence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F61EBBA-D2CF-4183-B02A-48EAF8C0F084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854DB-0C3A-4637-979E-44C87689A7DC}" type="slidenum">
              <a:rPr lang="ar-SA" altLang="en-US"/>
              <a:pPr/>
              <a:t>23</a:t>
            </a:fld>
            <a:endParaRPr lang="en-US" alt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6482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Example 14</a:t>
            </a:r>
            <a:r>
              <a:rPr lang="en-US" altLang="en-US" sz="2400" dirty="0">
                <a:sym typeface="Symbol" pitchFamily="18" charset="2"/>
              </a:rPr>
              <a:t>: Is the relation “divides” on the set of positive integers equivalence relation?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Sol</a:t>
            </a:r>
            <a:r>
              <a:rPr lang="en-US" altLang="en-US" sz="2400" dirty="0">
                <a:sym typeface="Symbol" pitchFamily="18" charset="2"/>
              </a:rPr>
              <a:t>: As a | a , whenever a is a positive integer, the “divides” relation is reflexive.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Let a | b and b | c. Then there are positive integers k and l such that b = </a:t>
            </a:r>
            <a:r>
              <a:rPr lang="en-US" altLang="en-US" sz="2400" dirty="0" err="1">
                <a:sym typeface="Symbol" pitchFamily="18" charset="2"/>
              </a:rPr>
              <a:t>ak</a:t>
            </a:r>
            <a:r>
              <a:rPr lang="en-US" altLang="en-US" sz="2400" dirty="0">
                <a:sym typeface="Symbol" pitchFamily="18" charset="2"/>
              </a:rPr>
              <a:t> and c = bl. Hence, c = a(</a:t>
            </a:r>
            <a:r>
              <a:rPr lang="en-US" altLang="en-US" sz="2400" dirty="0" err="1">
                <a:sym typeface="Symbol" pitchFamily="18" charset="2"/>
              </a:rPr>
              <a:t>kl</a:t>
            </a:r>
            <a:r>
              <a:rPr lang="en-US" altLang="en-US" sz="2400" dirty="0">
                <a:sym typeface="Symbol" pitchFamily="18" charset="2"/>
              </a:rPr>
              <a:t>). So, a | c. It follows that the relation is transitive.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This relation is not symmetric, as 1 | 2, but 2 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∤ 1. 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	 Hence, the relation is not an </a:t>
            </a:r>
            <a:r>
              <a:rPr lang="en-US" altLang="en-US" sz="2400" dirty="0">
                <a:sym typeface="Symbol" pitchFamily="18" charset="2"/>
              </a:rPr>
              <a:t>equivalence relation.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Q2</a:t>
            </a:r>
            <a:r>
              <a:rPr lang="en-US" altLang="en-US" sz="2400" dirty="0">
                <a:sym typeface="Symbol" pitchFamily="18" charset="2"/>
              </a:rPr>
              <a:t>: Let R be the relation on the set of integers such that </a:t>
            </a:r>
            <a:r>
              <a:rPr lang="en-US" altLang="en-US" sz="2400" dirty="0" err="1">
                <a:sym typeface="Symbol" pitchFamily="18" charset="2"/>
              </a:rPr>
              <a:t>aRb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sz="2400" dirty="0" err="1">
                <a:sym typeface="Symbol" pitchFamily="18" charset="2"/>
              </a:rPr>
              <a:t>iff</a:t>
            </a:r>
            <a:r>
              <a:rPr lang="en-US" altLang="en-US" sz="2400" dirty="0">
                <a:sym typeface="Symbol" pitchFamily="18" charset="2"/>
              </a:rPr>
              <a:t>. a=b or a=-b. Is R an equivalence relation?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Q3</a:t>
            </a:r>
            <a:r>
              <a:rPr lang="en-US" altLang="en-US" sz="2400" dirty="0">
                <a:sym typeface="Symbol" pitchFamily="18" charset="2"/>
              </a:rPr>
              <a:t>: Is the relation “≤” on the set of real numbers equivalence relation?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>
                <a:solidFill>
                  <a:schemeClr val="accent2"/>
                </a:solidFill>
                <a:latin typeface="+mn-lt"/>
              </a:rPr>
              <a:t>Relations –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9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9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69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69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>
            <a:extLst>
              <a:ext uri="{FF2B5EF4-FFF2-40B4-BE49-F238E27FC236}">
                <a16:creationId xmlns:a16="http://schemas.microsoft.com/office/drawing/2014/main" id="{87C0DBF0-7DDB-476F-8392-AB2BA1F1FC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/>
          <a:lstStyle/>
          <a:p>
            <a:r>
              <a:rPr lang="en-US" altLang="ko-KR" sz="4400" b="1">
                <a:latin typeface="+mn-lt"/>
                <a:ea typeface="굴림" panose="020B0600000101010101" pitchFamily="34" charset="-127"/>
              </a:rPr>
              <a:t>Functions</a:t>
            </a:r>
          </a:p>
        </p:txBody>
      </p:sp>
      <p:sp>
        <p:nvSpPr>
          <p:cNvPr id="801795" name="Rectangle 3">
            <a:extLst>
              <a:ext uri="{FF2B5EF4-FFF2-40B4-BE49-F238E27FC236}">
                <a16:creationId xmlns:a16="http://schemas.microsoft.com/office/drawing/2014/main" id="{0D3DCCAE-1DF5-44B4-B8D3-AF81995775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685800"/>
          </a:xfrm>
          <a:ln/>
        </p:spPr>
        <p:txBody>
          <a:bodyPr/>
          <a:lstStyle/>
          <a:p>
            <a:endParaRPr lang="en-US" altLang="ko-KR" sz="3200" dirty="0"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26E2D-2E4C-4D5D-9917-55FF0DCF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769-8C9D-4B57-A2A4-CBFB7AEF090A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28F59C9C-13A9-4252-82CE-268C2EEE4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latin typeface="+mn-lt"/>
                <a:ea typeface="굴림" panose="020B0600000101010101" pitchFamily="34" charset="-127"/>
              </a:rPr>
              <a:t>Definition of Functions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8F27E931-AA65-4EC0-8BB2-A9B2FAC23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Given any sets </a:t>
            </a:r>
            <a:r>
              <a:rPr lang="en-US" altLang="ko-KR" i="1" dirty="0">
                <a:ea typeface="굴림" panose="020B0600000101010101" pitchFamily="34" charset="-127"/>
              </a:rPr>
              <a:t>A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i="1" dirty="0">
                <a:ea typeface="굴림" panose="020B0600000101010101" pitchFamily="34" charset="-127"/>
              </a:rPr>
              <a:t>B</a:t>
            </a:r>
            <a:r>
              <a:rPr lang="en-US" altLang="ko-KR" dirty="0">
                <a:ea typeface="굴림" panose="020B0600000101010101" pitchFamily="34" charset="-127"/>
              </a:rPr>
              <a:t>, a function </a:t>
            </a:r>
            <a:r>
              <a:rPr lang="en-US" altLang="ko-KR" i="1" dirty="0">
                <a:ea typeface="굴림" panose="020B0600000101010101" pitchFamily="34" charset="-127"/>
              </a:rPr>
              <a:t>f </a:t>
            </a:r>
            <a:r>
              <a:rPr lang="en-US" altLang="ko-KR" dirty="0">
                <a:ea typeface="굴림" panose="020B0600000101010101" pitchFamily="34" charset="-127"/>
              </a:rPr>
              <a:t> from</a:t>
            </a:r>
            <a:r>
              <a:rPr lang="en-US" altLang="ko-KR" i="1" dirty="0">
                <a:ea typeface="굴림" panose="020B0600000101010101" pitchFamily="34" charset="-127"/>
              </a:rPr>
              <a:t> (or “mapping”) A to B</a:t>
            </a:r>
            <a:r>
              <a:rPr lang="en-US" altLang="ko-KR" dirty="0">
                <a:ea typeface="굴림" panose="020B0600000101010101" pitchFamily="34" charset="-127"/>
              </a:rPr>
              <a:t> (</a:t>
            </a:r>
            <a:r>
              <a:rPr lang="en-US" altLang="ko-KR" i="1" dirty="0" err="1">
                <a:ea typeface="굴림" panose="020B0600000101010101" pitchFamily="34" charset="-127"/>
              </a:rPr>
              <a:t>f</a:t>
            </a:r>
            <a:r>
              <a:rPr lang="en-US" altLang="ko-KR" dirty="0" err="1">
                <a:ea typeface="굴림" panose="020B0600000101010101" pitchFamily="34" charset="-127"/>
              </a:rPr>
              <a:t>:</a:t>
            </a:r>
            <a:r>
              <a:rPr lang="en-US" altLang="ko-KR" i="1" dirty="0" err="1">
                <a:ea typeface="굴림" panose="020B0600000101010101" pitchFamily="34" charset="-127"/>
              </a:rPr>
              <a:t>A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dirty="0">
                <a:ea typeface="굴림" panose="020B0600000101010101" pitchFamily="34" charset="-127"/>
              </a:rPr>
              <a:t>) is an assignment of </a:t>
            </a:r>
            <a:r>
              <a:rPr lang="en-US" altLang="ko-KR" b="1" dirty="0">
                <a:ea typeface="굴림" panose="020B0600000101010101" pitchFamily="34" charset="-127"/>
              </a:rPr>
              <a:t>exactly one</a:t>
            </a:r>
            <a:r>
              <a:rPr lang="en-US" altLang="ko-KR" dirty="0">
                <a:ea typeface="굴림" panose="020B0600000101010101" pitchFamily="34" charset="-127"/>
              </a:rPr>
              <a:t> element </a:t>
            </a:r>
            <a:r>
              <a:rPr lang="en-US" altLang="ko-KR" b="1" i="1" dirty="0">
                <a:ea typeface="굴림" panose="020B0600000101010101" pitchFamily="34" charset="-127"/>
              </a:rPr>
              <a:t>f</a:t>
            </a:r>
            <a:r>
              <a:rPr lang="en-US" altLang="ko-KR" b="1" dirty="0">
                <a:ea typeface="굴림" panose="020B0600000101010101" pitchFamily="34" charset="-127"/>
              </a:rPr>
              <a:t>(</a:t>
            </a:r>
            <a:r>
              <a:rPr lang="en-US" altLang="ko-KR" b="1" i="1" dirty="0">
                <a:ea typeface="굴림" panose="020B0600000101010101" pitchFamily="34" charset="-127"/>
              </a:rPr>
              <a:t>x</a:t>
            </a:r>
            <a:r>
              <a:rPr lang="en-US" altLang="ko-KR" b="1" dirty="0">
                <a:ea typeface="굴림" panose="020B0600000101010101" pitchFamily="34" charset="-127"/>
              </a:rPr>
              <a:t>)</a:t>
            </a:r>
            <a:r>
              <a:rPr lang="en-US" altLang="ko-KR" b="1" dirty="0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b="1" i="1" dirty="0">
                <a:ea typeface="굴림" panose="020B0600000101010101" pitchFamily="34" charset="-127"/>
              </a:rPr>
              <a:t>B</a:t>
            </a:r>
            <a:endParaRPr lang="en-US" altLang="ko-KR" b="1" dirty="0">
              <a:ea typeface="굴림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   to each element </a:t>
            </a:r>
            <a:r>
              <a:rPr lang="en-US" altLang="ko-KR" b="1" i="1" dirty="0" err="1">
                <a:ea typeface="굴림" panose="020B0600000101010101" pitchFamily="34" charset="-127"/>
              </a:rPr>
              <a:t>x</a:t>
            </a:r>
            <a:r>
              <a:rPr lang="en-US" altLang="ko-KR" b="1" dirty="0" err="1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b="1" i="1" dirty="0" err="1">
                <a:ea typeface="굴림" panose="020B0600000101010101" pitchFamily="34" charset="-127"/>
              </a:rPr>
              <a:t>A</a:t>
            </a:r>
            <a:r>
              <a:rPr lang="en-US" altLang="ko-KR" i="1" dirty="0">
                <a:ea typeface="굴림" panose="020B0600000101010101" pitchFamily="34" charset="-127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3698C-310F-4C21-805A-83ECE8AF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EA67-384D-4974-8D67-8D49D28F9943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F59ACD69-6937-4CCC-B252-0F78D0B19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Graphical Representations</a:t>
            </a:r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6994C5A1-BF8C-4A64-85F3-5842F5E3C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Functions can be represented graphically in several ways:</a:t>
            </a:r>
          </a:p>
        </p:txBody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2E989A95-200C-4C56-8507-D0CCEEFF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51F7-E308-4B8A-9B22-709BBB2798C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32516" name="Oval 4">
            <a:extLst>
              <a:ext uri="{FF2B5EF4-FFF2-40B4-BE49-F238E27FC236}">
                <a16:creationId xmlns:a16="http://schemas.microsoft.com/office/drawing/2014/main" id="{EF90AD2C-34DD-4BD0-90E8-DC0CECF3C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81400"/>
            <a:ext cx="990600" cy="15240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17" name="Oval 5">
            <a:extLst>
              <a:ext uri="{FF2B5EF4-FFF2-40B4-BE49-F238E27FC236}">
                <a16:creationId xmlns:a16="http://schemas.microsoft.com/office/drawing/2014/main" id="{E3DA4CEE-4939-4286-BA13-15546C497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990600" cy="16002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18" name="Text Box 6">
            <a:extLst>
              <a:ext uri="{FF2B5EF4-FFF2-40B4-BE49-F238E27FC236}">
                <a16:creationId xmlns:a16="http://schemas.microsoft.com/office/drawing/2014/main" id="{305F9042-6F37-431F-BBFB-7E394601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962400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832519" name="Text Box 7">
            <a:extLst>
              <a:ext uri="{FF2B5EF4-FFF2-40B4-BE49-F238E27FC236}">
                <a16:creationId xmlns:a16="http://schemas.microsoft.com/office/drawing/2014/main" id="{1E14F0A4-2E07-4BA7-885E-A7DEFAC04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832520" name="Freeform 8">
            <a:extLst>
              <a:ext uri="{FF2B5EF4-FFF2-40B4-BE49-F238E27FC236}">
                <a16:creationId xmlns:a16="http://schemas.microsoft.com/office/drawing/2014/main" id="{A6393002-A660-46DA-BC6B-F9E177E461D5}"/>
              </a:ext>
            </a:extLst>
          </p:cNvPr>
          <p:cNvSpPr>
            <a:spLocks/>
          </p:cNvSpPr>
          <p:nvPr/>
        </p:nvSpPr>
        <p:spPr bwMode="auto">
          <a:xfrm>
            <a:off x="1295400" y="3721100"/>
            <a:ext cx="1295400" cy="469900"/>
          </a:xfrm>
          <a:custGeom>
            <a:avLst/>
            <a:gdLst>
              <a:gd name="T0" fmla="*/ 0 w 816"/>
              <a:gd name="T1" fmla="*/ 296 h 296"/>
              <a:gd name="T2" fmla="*/ 480 w 816"/>
              <a:gd name="T3" fmla="*/ 8 h 296"/>
              <a:gd name="T4" fmla="*/ 816 w 816"/>
              <a:gd name="T5" fmla="*/ 2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172" y="156"/>
                  <a:pt x="344" y="16"/>
                  <a:pt x="480" y="8"/>
                </a:cubicBezTo>
                <a:cubicBezTo>
                  <a:pt x="616" y="0"/>
                  <a:pt x="716" y="124"/>
                  <a:pt x="816" y="2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21" name="Text Box 9">
            <a:extLst>
              <a:ext uri="{FF2B5EF4-FFF2-40B4-BE49-F238E27FC236}">
                <a16:creationId xmlns:a16="http://schemas.microsoft.com/office/drawing/2014/main" id="{B79BA60C-E652-4302-AF3B-86EE5D2F3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/>
              <a:t>A</a:t>
            </a:r>
            <a:endParaRPr lang="en-US" altLang="en-US" sz="2400"/>
          </a:p>
        </p:txBody>
      </p:sp>
      <p:sp>
        <p:nvSpPr>
          <p:cNvPr id="832522" name="Text Box 10">
            <a:extLst>
              <a:ext uri="{FF2B5EF4-FFF2-40B4-BE49-F238E27FC236}">
                <a16:creationId xmlns:a16="http://schemas.microsoft.com/office/drawing/2014/main" id="{A210D1E9-618E-4921-880B-3693FBBA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52959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/>
              <a:t>B</a:t>
            </a:r>
            <a:endParaRPr lang="en-US" altLang="en-US" sz="2400"/>
          </a:p>
        </p:txBody>
      </p:sp>
      <p:sp>
        <p:nvSpPr>
          <p:cNvPr id="832523" name="Freeform 11">
            <a:extLst>
              <a:ext uri="{FF2B5EF4-FFF2-40B4-BE49-F238E27FC236}">
                <a16:creationId xmlns:a16="http://schemas.microsoft.com/office/drawing/2014/main" id="{7F6610E4-1B20-43F3-843A-6BC930AC1E10}"/>
              </a:ext>
            </a:extLst>
          </p:cNvPr>
          <p:cNvSpPr>
            <a:spLocks/>
          </p:cNvSpPr>
          <p:nvPr/>
        </p:nvSpPr>
        <p:spPr bwMode="auto">
          <a:xfrm>
            <a:off x="1447800" y="3127375"/>
            <a:ext cx="1190625" cy="528638"/>
          </a:xfrm>
          <a:custGeom>
            <a:avLst/>
            <a:gdLst>
              <a:gd name="T0" fmla="*/ 0 w 750"/>
              <a:gd name="T1" fmla="*/ 294 h 333"/>
              <a:gd name="T2" fmla="*/ 480 w 750"/>
              <a:gd name="T3" fmla="*/ 6 h 333"/>
              <a:gd name="T4" fmla="*/ 750 w 750"/>
              <a:gd name="T5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333">
                <a:moveTo>
                  <a:pt x="0" y="294"/>
                </a:moveTo>
                <a:cubicBezTo>
                  <a:pt x="172" y="154"/>
                  <a:pt x="355" y="0"/>
                  <a:pt x="480" y="6"/>
                </a:cubicBezTo>
                <a:cubicBezTo>
                  <a:pt x="605" y="12"/>
                  <a:pt x="694" y="265"/>
                  <a:pt x="750" y="33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24" name="Text Box 12">
            <a:extLst>
              <a:ext uri="{FF2B5EF4-FFF2-40B4-BE49-F238E27FC236}">
                <a16:creationId xmlns:a16="http://schemas.microsoft.com/office/drawing/2014/main" id="{C648F921-01AB-42E8-B746-4D5BA004D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14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/>
              <a:t>a</a:t>
            </a:r>
            <a:endParaRPr lang="en-US" altLang="en-US" sz="2400"/>
          </a:p>
        </p:txBody>
      </p:sp>
      <p:sp>
        <p:nvSpPr>
          <p:cNvPr id="832525" name="Text Box 13">
            <a:extLst>
              <a:ext uri="{FF2B5EF4-FFF2-40B4-BE49-F238E27FC236}">
                <a16:creationId xmlns:a16="http://schemas.microsoft.com/office/drawing/2014/main" id="{B909F1A1-1A93-4E4B-A741-589E1559A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/>
              <a:t>b</a:t>
            </a:r>
            <a:endParaRPr lang="en-US" altLang="en-US" sz="2400"/>
          </a:p>
        </p:txBody>
      </p:sp>
      <p:sp>
        <p:nvSpPr>
          <p:cNvPr id="832526" name="Text Box 14">
            <a:extLst>
              <a:ext uri="{FF2B5EF4-FFF2-40B4-BE49-F238E27FC236}">
                <a16:creationId xmlns:a16="http://schemas.microsoft.com/office/drawing/2014/main" id="{F1191D32-D28D-45E1-BD2C-DED6DD649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76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/>
              <a:t>f</a:t>
            </a:r>
            <a:endParaRPr lang="en-US" altLang="en-US" sz="2400"/>
          </a:p>
        </p:txBody>
      </p:sp>
      <p:sp>
        <p:nvSpPr>
          <p:cNvPr id="832527" name="Text Box 15">
            <a:extLst>
              <a:ext uri="{FF2B5EF4-FFF2-40B4-BE49-F238E27FC236}">
                <a16:creationId xmlns:a16="http://schemas.microsoft.com/office/drawing/2014/main" id="{3D6E387A-7CA5-4B0C-8629-1F05816B0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/>
              <a:t>f</a:t>
            </a:r>
            <a:endParaRPr lang="en-US" altLang="en-US" sz="2400"/>
          </a:p>
        </p:txBody>
      </p:sp>
      <p:sp>
        <p:nvSpPr>
          <p:cNvPr id="832528" name="Text Box 16">
            <a:extLst>
              <a:ext uri="{FF2B5EF4-FFF2-40B4-BE49-F238E27FC236}">
                <a16:creationId xmlns:a16="http://schemas.microsoft.com/office/drawing/2014/main" id="{F686F236-75DE-4B20-A206-9940976BA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832529" name="Text Box 17">
            <a:extLst>
              <a:ext uri="{FF2B5EF4-FFF2-40B4-BE49-F238E27FC236}">
                <a16:creationId xmlns:a16="http://schemas.microsoft.com/office/drawing/2014/main" id="{FF61C4B5-B833-46F6-898F-110E69DE4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832530" name="Text Box 18">
            <a:extLst>
              <a:ext uri="{FF2B5EF4-FFF2-40B4-BE49-F238E27FC236}">
                <a16:creationId xmlns:a16="http://schemas.microsoft.com/office/drawing/2014/main" id="{A6DF2AD3-14E9-4CBC-8394-22B96B28A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7338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832531" name="Text Box 19">
            <a:extLst>
              <a:ext uri="{FF2B5EF4-FFF2-40B4-BE49-F238E27FC236}">
                <a16:creationId xmlns:a16="http://schemas.microsoft.com/office/drawing/2014/main" id="{759AE4AD-EF76-43FB-87D9-45D79F325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429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832532" name="Text Box 20">
            <a:extLst>
              <a:ext uri="{FF2B5EF4-FFF2-40B4-BE49-F238E27FC236}">
                <a16:creationId xmlns:a16="http://schemas.microsoft.com/office/drawing/2014/main" id="{5DFBF854-59B4-489D-8CF0-2476D1A5B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832533" name="Text Box 21">
            <a:extLst>
              <a:ext uri="{FF2B5EF4-FFF2-40B4-BE49-F238E27FC236}">
                <a16:creationId xmlns:a16="http://schemas.microsoft.com/office/drawing/2014/main" id="{EC538133-AE04-45C5-A42C-D9E0C6D04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48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832534" name="Text Box 22">
            <a:extLst>
              <a:ext uri="{FF2B5EF4-FFF2-40B4-BE49-F238E27FC236}">
                <a16:creationId xmlns:a16="http://schemas.microsoft.com/office/drawing/2014/main" id="{DF642A9F-354B-498C-AF22-27A013BDB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10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832535" name="Text Box 23">
            <a:extLst>
              <a:ext uri="{FF2B5EF4-FFF2-40B4-BE49-F238E27FC236}">
                <a16:creationId xmlns:a16="http://schemas.microsoft.com/office/drawing/2014/main" id="{B1E2CB98-F2FE-46D4-9945-17E88B37D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429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832536" name="Line 24">
            <a:extLst>
              <a:ext uri="{FF2B5EF4-FFF2-40B4-BE49-F238E27FC236}">
                <a16:creationId xmlns:a16="http://schemas.microsoft.com/office/drawing/2014/main" id="{FBCA05D2-4453-4034-A7C7-50E71C286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37" name="Line 25">
            <a:extLst>
              <a:ext uri="{FF2B5EF4-FFF2-40B4-BE49-F238E27FC236}">
                <a16:creationId xmlns:a16="http://schemas.microsoft.com/office/drawing/2014/main" id="{28B5C047-48C8-4A55-95F1-70AF82B28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876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38" name="Line 26">
            <a:extLst>
              <a:ext uri="{FF2B5EF4-FFF2-40B4-BE49-F238E27FC236}">
                <a16:creationId xmlns:a16="http://schemas.microsoft.com/office/drawing/2014/main" id="{79E96E2B-55A3-45FC-AD9E-BB54E1B85E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39" name="Line 27">
            <a:extLst>
              <a:ext uri="{FF2B5EF4-FFF2-40B4-BE49-F238E27FC236}">
                <a16:creationId xmlns:a16="http://schemas.microsoft.com/office/drawing/2014/main" id="{A04F801E-BDC5-4FEA-BE03-D13758178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67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0" name="Line 28">
            <a:extLst>
              <a:ext uri="{FF2B5EF4-FFF2-40B4-BE49-F238E27FC236}">
                <a16:creationId xmlns:a16="http://schemas.microsoft.com/office/drawing/2014/main" id="{AA7CAF03-761A-46E1-9D91-707D6D87C0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419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1" name="Text Box 29">
            <a:extLst>
              <a:ext uri="{FF2B5EF4-FFF2-40B4-BE49-F238E27FC236}">
                <a16:creationId xmlns:a16="http://schemas.microsoft.com/office/drawing/2014/main" id="{F633B959-9B2A-473F-9101-6A2386252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00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832542" name="Line 30">
            <a:extLst>
              <a:ext uri="{FF2B5EF4-FFF2-40B4-BE49-F238E27FC236}">
                <a16:creationId xmlns:a16="http://schemas.microsoft.com/office/drawing/2014/main" id="{AEDC80A2-B262-4F1B-9232-C5E913422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953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3" name="Line 31">
            <a:extLst>
              <a:ext uri="{FF2B5EF4-FFF2-40B4-BE49-F238E27FC236}">
                <a16:creationId xmlns:a16="http://schemas.microsoft.com/office/drawing/2014/main" id="{99B59805-C855-4E1C-B581-74816BEBEC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4" name="Freeform 32">
            <a:extLst>
              <a:ext uri="{FF2B5EF4-FFF2-40B4-BE49-F238E27FC236}">
                <a16:creationId xmlns:a16="http://schemas.microsoft.com/office/drawing/2014/main" id="{858EC688-53DB-4A3E-BBF2-4E5396F55EDB}"/>
              </a:ext>
            </a:extLst>
          </p:cNvPr>
          <p:cNvSpPr>
            <a:spLocks/>
          </p:cNvSpPr>
          <p:nvPr/>
        </p:nvSpPr>
        <p:spPr bwMode="auto">
          <a:xfrm>
            <a:off x="5638800" y="3479800"/>
            <a:ext cx="2057400" cy="1473200"/>
          </a:xfrm>
          <a:custGeom>
            <a:avLst/>
            <a:gdLst>
              <a:gd name="T0" fmla="*/ 0 w 1296"/>
              <a:gd name="T1" fmla="*/ 928 h 928"/>
              <a:gd name="T2" fmla="*/ 288 w 1296"/>
              <a:gd name="T3" fmla="*/ 736 h 928"/>
              <a:gd name="T4" fmla="*/ 528 w 1296"/>
              <a:gd name="T5" fmla="*/ 208 h 928"/>
              <a:gd name="T6" fmla="*/ 912 w 1296"/>
              <a:gd name="T7" fmla="*/ 16 h 928"/>
              <a:gd name="T8" fmla="*/ 1296 w 1296"/>
              <a:gd name="T9" fmla="*/ 304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6" h="928">
                <a:moveTo>
                  <a:pt x="0" y="928"/>
                </a:moveTo>
                <a:cubicBezTo>
                  <a:pt x="100" y="892"/>
                  <a:pt x="200" y="856"/>
                  <a:pt x="288" y="736"/>
                </a:cubicBezTo>
                <a:cubicBezTo>
                  <a:pt x="376" y="616"/>
                  <a:pt x="424" y="328"/>
                  <a:pt x="528" y="208"/>
                </a:cubicBezTo>
                <a:cubicBezTo>
                  <a:pt x="632" y="88"/>
                  <a:pt x="784" y="0"/>
                  <a:pt x="912" y="16"/>
                </a:cubicBezTo>
                <a:cubicBezTo>
                  <a:pt x="1040" y="32"/>
                  <a:pt x="1168" y="168"/>
                  <a:pt x="1296" y="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5" name="Text Box 33">
            <a:extLst>
              <a:ext uri="{FF2B5EF4-FFF2-40B4-BE49-F238E27FC236}">
                <a16:creationId xmlns:a16="http://schemas.microsoft.com/office/drawing/2014/main" id="{7E3598D3-B4D2-4EAD-AA0E-E2546CBCD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463" y="49530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i="1"/>
              <a:t>x</a:t>
            </a:r>
            <a:endParaRPr lang="en-US" altLang="en-US" sz="2400"/>
          </a:p>
        </p:txBody>
      </p:sp>
      <p:sp>
        <p:nvSpPr>
          <p:cNvPr id="832546" name="Text Box 34">
            <a:extLst>
              <a:ext uri="{FF2B5EF4-FFF2-40B4-BE49-F238E27FC236}">
                <a16:creationId xmlns:a16="http://schemas.microsoft.com/office/drawing/2014/main" id="{977940A7-6003-4575-ABA6-27B1E210B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962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i="1"/>
              <a:t>y</a:t>
            </a:r>
            <a:endParaRPr lang="en-US" altLang="en-US" sz="2400"/>
          </a:p>
        </p:txBody>
      </p:sp>
      <p:sp>
        <p:nvSpPr>
          <p:cNvPr id="832547" name="Text Box 35">
            <a:extLst>
              <a:ext uri="{FF2B5EF4-FFF2-40B4-BE49-F238E27FC236}">
                <a16:creationId xmlns:a16="http://schemas.microsoft.com/office/drawing/2014/main" id="{032E1B4B-358F-4F7C-B551-CFBCBF63A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8" y="5410200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Plot</a:t>
            </a:r>
          </a:p>
        </p:txBody>
      </p:sp>
      <p:sp>
        <p:nvSpPr>
          <p:cNvPr id="832548" name="Text Box 36">
            <a:extLst>
              <a:ext uri="{FF2B5EF4-FFF2-40B4-BE49-F238E27FC236}">
                <a16:creationId xmlns:a16="http://schemas.microsoft.com/office/drawing/2014/main" id="{1B35AD76-2CBE-4300-8F9C-37445E873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538" y="5257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Graph</a:t>
            </a:r>
          </a:p>
        </p:txBody>
      </p:sp>
      <p:sp>
        <p:nvSpPr>
          <p:cNvPr id="832549" name="Text Box 37">
            <a:extLst>
              <a:ext uri="{FF2B5EF4-FFF2-40B4-BE49-F238E27FC236}">
                <a16:creationId xmlns:a16="http://schemas.microsoft.com/office/drawing/2014/main" id="{EDCA927E-62F8-4E5E-9A96-3A0280067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5600700"/>
            <a:ext cx="267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Like Venn diagrams</a:t>
            </a:r>
          </a:p>
        </p:txBody>
      </p:sp>
      <p:sp>
        <p:nvSpPr>
          <p:cNvPr id="832550" name="Text Box 38">
            <a:extLst>
              <a:ext uri="{FF2B5EF4-FFF2-40B4-BE49-F238E27FC236}">
                <a16:creationId xmlns:a16="http://schemas.microsoft.com/office/drawing/2014/main" id="{31E228D0-E409-4A24-AF13-886DFB60B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A</a:t>
            </a:r>
          </a:p>
        </p:txBody>
      </p:sp>
      <p:sp>
        <p:nvSpPr>
          <p:cNvPr id="832551" name="Text Box 39">
            <a:extLst>
              <a:ext uri="{FF2B5EF4-FFF2-40B4-BE49-F238E27FC236}">
                <a16:creationId xmlns:a16="http://schemas.microsoft.com/office/drawing/2014/main" id="{21565FF3-ABE7-4055-83C2-413DF0A42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7B95BAA5-93EF-43D1-B7B7-F7C4F4EB0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Some Function Terminology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55A4A614-AE59-4A1E-9A2C-3113328495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If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  <a:r>
              <a:rPr lang="en-US" altLang="ko-KR" i="1" dirty="0">
                <a:ea typeface="굴림" panose="020B0600000101010101" pitchFamily="34" charset="-127"/>
              </a:rPr>
              <a:t>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 dirty="0">
                <a:ea typeface="굴림" panose="020B0600000101010101" pitchFamily="34" charset="-127"/>
              </a:rPr>
              <a:t>B</a:t>
            </a:r>
            <a:r>
              <a:rPr lang="en-US" altLang="ko-KR" dirty="0">
                <a:ea typeface="굴림" panose="020B0600000101010101" pitchFamily="34" charset="-127"/>
              </a:rPr>
              <a:t>, and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(</a:t>
            </a:r>
            <a:r>
              <a:rPr lang="en-US" altLang="ko-KR" i="1" dirty="0">
                <a:ea typeface="굴림" panose="020B0600000101010101" pitchFamily="34" charset="-127"/>
              </a:rPr>
              <a:t>a</a:t>
            </a:r>
            <a:r>
              <a:rPr lang="en-US" altLang="ko-KR" dirty="0">
                <a:ea typeface="굴림" panose="020B0600000101010101" pitchFamily="34" charset="-127"/>
              </a:rPr>
              <a:t>)=</a:t>
            </a:r>
            <a:r>
              <a:rPr lang="en-US" altLang="ko-KR" i="1" dirty="0">
                <a:ea typeface="굴림" panose="020B0600000101010101" pitchFamily="34" charset="-127"/>
              </a:rPr>
              <a:t>b </a:t>
            </a:r>
            <a:r>
              <a:rPr lang="en-US" altLang="ko-KR" dirty="0">
                <a:ea typeface="굴림" panose="020B0600000101010101" pitchFamily="34" charset="-127"/>
              </a:rPr>
              <a:t>(where </a:t>
            </a:r>
            <a:r>
              <a:rPr lang="en-US" altLang="ko-KR" i="1" dirty="0" err="1">
                <a:ea typeface="굴림" panose="020B0600000101010101" pitchFamily="34" charset="-127"/>
              </a:rPr>
              <a:t>a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 dirty="0" err="1">
                <a:ea typeface="굴림" panose="020B0600000101010101" pitchFamily="34" charset="-127"/>
              </a:rPr>
              <a:t>A</a:t>
            </a:r>
            <a:r>
              <a:rPr lang="en-US" altLang="ko-KR" dirty="0">
                <a:ea typeface="굴림" panose="020B0600000101010101" pitchFamily="34" charset="-127"/>
              </a:rPr>
              <a:t> &amp; </a:t>
            </a:r>
            <a:r>
              <a:rPr lang="en-US" altLang="ko-KR" i="1" dirty="0" err="1">
                <a:ea typeface="굴림" panose="020B0600000101010101" pitchFamily="34" charset="-127"/>
              </a:rPr>
              <a:t>b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 dirty="0" err="1">
                <a:ea typeface="굴림" panose="020B0600000101010101" pitchFamily="34" charset="-127"/>
              </a:rPr>
              <a:t>B</a:t>
            </a:r>
            <a:r>
              <a:rPr lang="en-US" altLang="ko-KR" dirty="0">
                <a:ea typeface="굴림" panose="020B0600000101010101" pitchFamily="34" charset="-127"/>
              </a:rPr>
              <a:t>), then: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>
                <a:ea typeface="굴림" panose="020B0600000101010101" pitchFamily="34" charset="-127"/>
              </a:rPr>
              <a:t>A</a:t>
            </a:r>
            <a:r>
              <a:rPr lang="en-US" altLang="ko-KR" dirty="0">
                <a:ea typeface="굴림" panose="020B0600000101010101" pitchFamily="34" charset="-127"/>
              </a:rPr>
              <a:t> is the </a:t>
            </a: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domain</a:t>
            </a:r>
            <a:r>
              <a:rPr lang="en-US" altLang="ko-KR" dirty="0">
                <a:ea typeface="굴림" panose="020B0600000101010101" pitchFamily="34" charset="-127"/>
              </a:rPr>
              <a:t> of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.  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>
                <a:ea typeface="굴림" panose="020B0600000101010101" pitchFamily="34" charset="-127"/>
              </a:rPr>
              <a:t>B</a:t>
            </a:r>
            <a:r>
              <a:rPr lang="en-US" altLang="ko-KR" dirty="0">
                <a:ea typeface="굴림" panose="020B0600000101010101" pitchFamily="34" charset="-127"/>
              </a:rPr>
              <a:t> is the </a:t>
            </a: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codomain</a:t>
            </a:r>
            <a:r>
              <a:rPr lang="en-US" altLang="ko-KR" dirty="0">
                <a:ea typeface="굴림" panose="020B0600000101010101" pitchFamily="34" charset="-127"/>
              </a:rPr>
              <a:t> of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>
                <a:ea typeface="굴림" panose="020B0600000101010101" pitchFamily="34" charset="-127"/>
              </a:rPr>
              <a:t>b</a:t>
            </a:r>
            <a:r>
              <a:rPr lang="en-US" altLang="ko-KR" dirty="0">
                <a:ea typeface="굴림" panose="020B0600000101010101" pitchFamily="34" charset="-127"/>
              </a:rPr>
              <a:t> is the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image</a:t>
            </a:r>
            <a:r>
              <a:rPr lang="en-US" altLang="ko-KR" dirty="0">
                <a:ea typeface="굴림" panose="020B0600000101010101" pitchFamily="34" charset="-127"/>
              </a:rPr>
              <a:t> of </a:t>
            </a:r>
            <a:r>
              <a:rPr lang="en-US" altLang="ko-KR" i="1" dirty="0">
                <a:ea typeface="굴림" panose="020B0600000101010101" pitchFamily="34" charset="-127"/>
              </a:rPr>
              <a:t>a </a:t>
            </a:r>
            <a:r>
              <a:rPr lang="en-US" altLang="ko-KR" dirty="0">
                <a:ea typeface="굴림" panose="020B0600000101010101" pitchFamily="34" charset="-127"/>
              </a:rPr>
              <a:t>under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>
                <a:ea typeface="굴림" panose="020B0600000101010101" pitchFamily="34" charset="-127"/>
              </a:rPr>
              <a:t>a</a:t>
            </a:r>
            <a:r>
              <a:rPr lang="en-US" altLang="ko-KR" dirty="0">
                <a:ea typeface="굴림" panose="020B0600000101010101" pitchFamily="34" charset="-127"/>
              </a:rPr>
              <a:t> is a </a:t>
            </a: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pre-image</a:t>
            </a:r>
            <a:r>
              <a:rPr lang="en-US" altLang="ko-KR" dirty="0">
                <a:ea typeface="굴림" panose="020B0600000101010101" pitchFamily="34" charset="-127"/>
              </a:rPr>
              <a:t> of </a:t>
            </a:r>
            <a:r>
              <a:rPr lang="en-US" altLang="ko-KR" i="1" dirty="0">
                <a:ea typeface="굴림" panose="020B0600000101010101" pitchFamily="34" charset="-127"/>
              </a:rPr>
              <a:t>b</a:t>
            </a:r>
            <a:r>
              <a:rPr lang="en-US" altLang="ko-KR" dirty="0">
                <a:ea typeface="굴림" panose="020B0600000101010101" pitchFamily="34" charset="-127"/>
              </a:rPr>
              <a:t> under </a:t>
            </a:r>
            <a:r>
              <a:rPr lang="en-US" altLang="ko-KR" i="1" dirty="0">
                <a:ea typeface="굴림" panose="020B0600000101010101" pitchFamily="34" charset="-127"/>
              </a:rPr>
              <a:t>f.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In general, </a:t>
            </a:r>
            <a:r>
              <a:rPr lang="en-US" altLang="ko-KR" i="1" dirty="0">
                <a:ea typeface="굴림" panose="020B0600000101010101" pitchFamily="34" charset="-127"/>
              </a:rPr>
              <a:t>b</a:t>
            </a:r>
            <a:r>
              <a:rPr lang="en-US" altLang="ko-KR" dirty="0">
                <a:ea typeface="굴림" panose="020B0600000101010101" pitchFamily="34" charset="-127"/>
              </a:rPr>
              <a:t> may have more than one pre-image.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The </a:t>
            </a: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range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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8AC25-186B-46F0-9445-42576BA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F83F-D304-4042-A9B9-75CAA5F99239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52A0C520-21ED-494D-BE72-D75026E86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Range vs. Codomain - Example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C9D6B5DA-89FC-4D1A-80E3-59A46CB81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Suppose that: “</a:t>
            </a:r>
            <a:r>
              <a:rPr lang="en-US" altLang="ko-KR" i="1">
                <a:ea typeface="굴림" panose="020B0600000101010101" pitchFamily="34" charset="-127"/>
              </a:rPr>
              <a:t>f is a function mapping students in this class to the set of grades {A,B,C,D,E}.”</a:t>
            </a:r>
          </a:p>
          <a:p>
            <a:r>
              <a:rPr lang="en-US" altLang="ko-KR">
                <a:ea typeface="굴림" panose="020B0600000101010101" pitchFamily="34" charset="-127"/>
              </a:rPr>
              <a:t>At this point, you know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’s codomain is: __________, and its range is ________.</a:t>
            </a:r>
          </a:p>
          <a:p>
            <a:r>
              <a:rPr lang="en-US" altLang="ko-KR">
                <a:ea typeface="굴림" panose="020B0600000101010101" pitchFamily="34" charset="-127"/>
              </a:rPr>
              <a:t>Suppose the grades turn out all As and Bs.</a:t>
            </a:r>
          </a:p>
          <a:p>
            <a:r>
              <a:rPr lang="en-US" altLang="ko-KR">
                <a:ea typeface="굴림" panose="020B0600000101010101" pitchFamily="34" charset="-127"/>
              </a:rPr>
              <a:t>Then the range of </a:t>
            </a:r>
            <a:r>
              <a:rPr lang="en-US" altLang="ko-KR" i="1">
                <a:ea typeface="굴림" panose="020B0600000101010101" pitchFamily="34" charset="-127"/>
              </a:rPr>
              <a:t>f </a:t>
            </a:r>
            <a:r>
              <a:rPr lang="en-US" altLang="ko-KR">
                <a:ea typeface="굴림" panose="020B0600000101010101" pitchFamily="34" charset="-127"/>
              </a:rPr>
              <a:t>is _________, but its codomain is __________________.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7A4E7CA-A6F0-4451-AB01-85B34D67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4017-3626-43AF-8C86-C6CB9E0452F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74436" name="Text Box 4">
            <a:extLst>
              <a:ext uri="{FF2B5EF4-FFF2-40B4-BE49-F238E27FC236}">
                <a16:creationId xmlns:a16="http://schemas.microsoft.com/office/drawing/2014/main" id="{BBCE2F2B-6B0B-457B-9003-8DC8B2DC0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4092575"/>
            <a:ext cx="2359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{A,B,C,D,E}</a:t>
            </a:r>
            <a:endParaRPr lang="en-US" altLang="en-US" sz="2400"/>
          </a:p>
        </p:txBody>
      </p:sp>
      <p:sp>
        <p:nvSpPr>
          <p:cNvPr id="274437" name="Text Box 5">
            <a:extLst>
              <a:ext uri="{FF2B5EF4-FFF2-40B4-BE49-F238E27FC236}">
                <a16:creationId xmlns:a16="http://schemas.microsoft.com/office/drawing/2014/main" id="{5A016D90-E080-4D53-9105-7A640D7CF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92575"/>
            <a:ext cx="183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unknown!</a:t>
            </a:r>
            <a:endParaRPr lang="en-US" altLang="en-US" sz="2400"/>
          </a:p>
        </p:txBody>
      </p:sp>
      <p:sp>
        <p:nvSpPr>
          <p:cNvPr id="274438" name="Text Box 6">
            <a:extLst>
              <a:ext uri="{FF2B5EF4-FFF2-40B4-BE49-F238E27FC236}">
                <a16:creationId xmlns:a16="http://schemas.microsoft.com/office/drawing/2014/main" id="{D0366042-B160-457D-BBF6-8DCC8995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81600"/>
            <a:ext cx="1241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{A,B}</a:t>
            </a:r>
            <a:endParaRPr lang="en-US" altLang="en-US" sz="2400"/>
          </a:p>
        </p:txBody>
      </p:sp>
      <p:sp>
        <p:nvSpPr>
          <p:cNvPr id="274439" name="Text Box 7">
            <a:extLst>
              <a:ext uri="{FF2B5EF4-FFF2-40B4-BE49-F238E27FC236}">
                <a16:creationId xmlns:a16="http://schemas.microsoft.com/office/drawing/2014/main" id="{38B390A1-430E-4064-9697-65CF8D222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5715000"/>
            <a:ext cx="3205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still {A,B,C,D,E}!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utoUpdateAnimBg="0"/>
      <p:bldP spid="274437" grpId="0" autoUpdateAnimBg="0"/>
      <p:bldP spid="274438" grpId="0" autoUpdateAnimBg="0"/>
      <p:bldP spid="27443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D482BEE8-0A8B-4809-957E-4B2CA74F7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One-to-One Functions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78A259A6-3197-469B-B381-749270F6F9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function is </a:t>
            </a:r>
            <a:r>
              <a:rPr lang="en-US" altLang="ko-KR" i="1">
                <a:ea typeface="굴림" panose="020B0600000101010101" pitchFamily="34" charset="-127"/>
              </a:rPr>
              <a:t>one-to-one (1-1)</a:t>
            </a:r>
            <a:r>
              <a:rPr lang="en-US" altLang="ko-KR">
                <a:ea typeface="굴림" panose="020B0600000101010101" pitchFamily="34" charset="-127"/>
              </a:rPr>
              <a:t>, or </a:t>
            </a:r>
            <a:r>
              <a:rPr lang="en-US" altLang="ko-KR" i="1">
                <a:ea typeface="굴림" panose="020B0600000101010101" pitchFamily="34" charset="-127"/>
              </a:rPr>
              <a:t>injective</a:t>
            </a:r>
            <a:r>
              <a:rPr lang="en-US" altLang="ko-KR">
                <a:ea typeface="굴림" panose="020B0600000101010101" pitchFamily="34" charset="-127"/>
              </a:rPr>
              <a:t>, or </a:t>
            </a:r>
            <a:r>
              <a:rPr lang="en-US" altLang="ko-KR" i="1">
                <a:ea typeface="굴림" panose="020B0600000101010101" pitchFamily="34" charset="-127"/>
              </a:rPr>
              <a:t>an injection</a:t>
            </a:r>
            <a:r>
              <a:rPr lang="en-US" altLang="ko-KR">
                <a:ea typeface="굴림" panose="020B0600000101010101" pitchFamily="34" charset="-127"/>
              </a:rPr>
              <a:t>, iff every element of its range has </a:t>
            </a:r>
            <a:r>
              <a:rPr lang="en-US" altLang="ko-KR" b="1">
                <a:ea typeface="굴림" panose="020B0600000101010101" pitchFamily="34" charset="-127"/>
              </a:rPr>
              <a:t>only one</a:t>
            </a:r>
            <a:r>
              <a:rPr lang="en-US" altLang="ko-KR">
                <a:ea typeface="굴림" panose="020B0600000101010101" pitchFamily="34" charset="-127"/>
              </a:rPr>
              <a:t> pre-image. </a:t>
            </a: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Only </a:t>
            </a:r>
            <a:r>
              <a:rPr lang="en-US" altLang="ko-KR" u="sng">
                <a:effectLst/>
                <a:ea typeface="굴림" panose="020B0600000101010101" pitchFamily="34" charset="-127"/>
                <a:sym typeface="Symbol" panose="05050102010706020507" pitchFamily="18" charset="2"/>
              </a:rPr>
              <a:t>one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element of the domain is mapped </a:t>
            </a:r>
            <a:r>
              <a:rPr lang="en-US" altLang="ko-KR" u="sng">
                <a:ea typeface="굴림" panose="020B0600000101010101" pitchFamily="34" charset="-127"/>
                <a:sym typeface="Symbol" panose="05050102010706020507" pitchFamily="18" charset="2"/>
              </a:rPr>
              <a:t>to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any given </a:t>
            </a:r>
            <a:r>
              <a:rPr lang="en-US" altLang="ko-KR" u="sng">
                <a:ea typeface="굴림" panose="020B0600000101010101" pitchFamily="34" charset="-127"/>
                <a:sym typeface="Symbol" panose="05050102010706020507" pitchFamily="18" charset="2"/>
              </a:rPr>
              <a:t>one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element of the range.</a:t>
            </a:r>
          </a:p>
          <a:p>
            <a:pPr lvl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Domain &amp; range have same cardinality. What about codomain?</a:t>
            </a:r>
            <a:endParaRPr lang="en-US" altLang="ko-KR" sz="3200" i="1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D8B4954-CE65-40CA-B175-7697254A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D918-C6CB-48E4-9D79-879F5D3C6BC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80580" name="WordArt 4">
            <a:extLst>
              <a:ext uri="{FF2B5EF4-FFF2-40B4-BE49-F238E27FC236}">
                <a16:creationId xmlns:a16="http://schemas.microsoft.com/office/drawing/2014/main" id="{237D5E01-EEC1-474B-A9F7-489ABAD310E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343400" y="5029200"/>
            <a:ext cx="1179513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  <a:contourClr>
                <a:srgbClr val="FFFFCC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cs typeface="Times New Roman" panose="02020603050405020304" pitchFamily="18" charset="0"/>
              </a:rPr>
              <a:t>May Be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cs typeface="Times New Roman" panose="02020603050405020304" pitchFamily="18" charset="0"/>
              </a:rPr>
              <a:t>Larger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C0D1-A4C6-47B6-A46E-289CE3C9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4E09-E114-4290-8D36-7C39184B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Whenever sets are being discussed, the relationship between the elements of the sets is the next thing that comes up. 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</a:rPr>
              <a:t>Relations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may exist between objects of the same set or between objects of two or more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5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742FDF01-5327-4C54-BF9A-837E8C9C0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One-to-One Illustration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ACCBFE83-E783-4FE0-A3DE-7126CA43B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Graph representations of functions that are (or not) one-to-one: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D3FB09C7-5EB3-4816-A1CB-317E6729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2D19-B317-4C68-B468-9805310A97C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81604" name="Text Box 4">
            <a:extLst>
              <a:ext uri="{FF2B5EF4-FFF2-40B4-BE49-F238E27FC236}">
                <a16:creationId xmlns:a16="http://schemas.microsoft.com/office/drawing/2014/main" id="{0058ADFB-BC2D-4F0C-ABB0-03C2C4678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05" name="Text Box 5">
            <a:extLst>
              <a:ext uri="{FF2B5EF4-FFF2-40B4-BE49-F238E27FC236}">
                <a16:creationId xmlns:a16="http://schemas.microsoft.com/office/drawing/2014/main" id="{A010E1BA-F4EB-48F5-9832-062E5CEE0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10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06" name="Text Box 6">
            <a:extLst>
              <a:ext uri="{FF2B5EF4-FFF2-40B4-BE49-F238E27FC236}">
                <a16:creationId xmlns:a16="http://schemas.microsoft.com/office/drawing/2014/main" id="{6E17929E-376F-4408-B8D9-90FBB87C2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05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07" name="Text Box 7">
            <a:extLst>
              <a:ext uri="{FF2B5EF4-FFF2-40B4-BE49-F238E27FC236}">
                <a16:creationId xmlns:a16="http://schemas.microsoft.com/office/drawing/2014/main" id="{BABBAA79-7AC9-4F16-A9AF-3E0D729A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08" name="Text Box 8">
            <a:extLst>
              <a:ext uri="{FF2B5EF4-FFF2-40B4-BE49-F238E27FC236}">
                <a16:creationId xmlns:a16="http://schemas.microsoft.com/office/drawing/2014/main" id="{0980D837-AED3-4A1D-B542-6E8751EA0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09" name="Text Box 9">
            <a:extLst>
              <a:ext uri="{FF2B5EF4-FFF2-40B4-BE49-F238E27FC236}">
                <a16:creationId xmlns:a16="http://schemas.microsoft.com/office/drawing/2014/main" id="{D9DFE41E-1CF3-4577-BF49-9096A887A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10" name="Text Box 10">
            <a:extLst>
              <a:ext uri="{FF2B5EF4-FFF2-40B4-BE49-F238E27FC236}">
                <a16:creationId xmlns:a16="http://schemas.microsoft.com/office/drawing/2014/main" id="{F6D87DC0-F18E-46C0-B99D-9204431EC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11" name="Text Box 11">
            <a:extLst>
              <a:ext uri="{FF2B5EF4-FFF2-40B4-BE49-F238E27FC236}">
                <a16:creationId xmlns:a16="http://schemas.microsoft.com/office/drawing/2014/main" id="{BD5625D0-4C24-4680-976A-9C391568C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00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12" name="Line 12">
            <a:extLst>
              <a:ext uri="{FF2B5EF4-FFF2-40B4-BE49-F238E27FC236}">
                <a16:creationId xmlns:a16="http://schemas.microsoft.com/office/drawing/2014/main" id="{6CCA7898-CD42-4205-8F31-6644CA658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3" name="Line 13">
            <a:extLst>
              <a:ext uri="{FF2B5EF4-FFF2-40B4-BE49-F238E27FC236}">
                <a16:creationId xmlns:a16="http://schemas.microsoft.com/office/drawing/2014/main" id="{69AE66D6-6C82-4A2B-8A47-3F221ED8F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429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4" name="Line 14">
            <a:extLst>
              <a:ext uri="{FF2B5EF4-FFF2-40B4-BE49-F238E27FC236}">
                <a16:creationId xmlns:a16="http://schemas.microsoft.com/office/drawing/2014/main" id="{85130CFA-7465-4F66-8FED-C7AFD290A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038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5" name="Line 15">
            <a:extLst>
              <a:ext uri="{FF2B5EF4-FFF2-40B4-BE49-F238E27FC236}">
                <a16:creationId xmlns:a16="http://schemas.microsoft.com/office/drawing/2014/main" id="{FE2DF3CD-0C4C-4405-B017-E75456883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419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6" name="Text Box 16">
            <a:extLst>
              <a:ext uri="{FF2B5EF4-FFF2-40B4-BE49-F238E27FC236}">
                <a16:creationId xmlns:a16="http://schemas.microsoft.com/office/drawing/2014/main" id="{B3DFC7C4-93E8-43C9-98FC-A07A28B68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17" name="Text Box 17">
            <a:extLst>
              <a:ext uri="{FF2B5EF4-FFF2-40B4-BE49-F238E27FC236}">
                <a16:creationId xmlns:a16="http://schemas.microsoft.com/office/drawing/2014/main" id="{3AB1CCA5-3647-4DDC-978E-F58FC2F8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5334000"/>
            <a:ext cx="157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One-to-one</a:t>
            </a:r>
          </a:p>
        </p:txBody>
      </p:sp>
      <p:sp>
        <p:nvSpPr>
          <p:cNvPr id="281618" name="Text Box 18">
            <a:extLst>
              <a:ext uri="{FF2B5EF4-FFF2-40B4-BE49-F238E27FC236}">
                <a16:creationId xmlns:a16="http://schemas.microsoft.com/office/drawing/2014/main" id="{D05CF908-B47D-4790-BDE1-FE548100C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19" name="Text Box 19">
            <a:extLst>
              <a:ext uri="{FF2B5EF4-FFF2-40B4-BE49-F238E27FC236}">
                <a16:creationId xmlns:a16="http://schemas.microsoft.com/office/drawing/2014/main" id="{19FD12FB-85A6-4BF1-B074-9261041AF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86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20" name="Text Box 20">
            <a:extLst>
              <a:ext uri="{FF2B5EF4-FFF2-40B4-BE49-F238E27FC236}">
                <a16:creationId xmlns:a16="http://schemas.microsoft.com/office/drawing/2014/main" id="{42613FDF-8DC7-4644-8E45-6F296FBB4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21" name="Text Box 21">
            <a:extLst>
              <a:ext uri="{FF2B5EF4-FFF2-40B4-BE49-F238E27FC236}">
                <a16:creationId xmlns:a16="http://schemas.microsoft.com/office/drawing/2014/main" id="{E5C82BF7-9697-43FB-9217-0EA6EC4CC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76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22" name="Text Box 22">
            <a:extLst>
              <a:ext uri="{FF2B5EF4-FFF2-40B4-BE49-F238E27FC236}">
                <a16:creationId xmlns:a16="http://schemas.microsoft.com/office/drawing/2014/main" id="{5A0FFBA0-3BAD-44DF-89D7-480CB742D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23" name="Text Box 23">
            <a:extLst>
              <a:ext uri="{FF2B5EF4-FFF2-40B4-BE49-F238E27FC236}">
                <a16:creationId xmlns:a16="http://schemas.microsoft.com/office/drawing/2014/main" id="{454621E5-D69B-4410-85EA-D84D36E57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43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24" name="Text Box 24">
            <a:extLst>
              <a:ext uri="{FF2B5EF4-FFF2-40B4-BE49-F238E27FC236}">
                <a16:creationId xmlns:a16="http://schemas.microsoft.com/office/drawing/2014/main" id="{20052925-2DE9-4B48-A6E1-FECC07652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25" name="Text Box 25">
            <a:extLst>
              <a:ext uri="{FF2B5EF4-FFF2-40B4-BE49-F238E27FC236}">
                <a16:creationId xmlns:a16="http://schemas.microsoft.com/office/drawing/2014/main" id="{30EF05BF-D933-4C18-B1DF-EBEA560C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76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26" name="Line 26">
            <a:extLst>
              <a:ext uri="{FF2B5EF4-FFF2-40B4-BE49-F238E27FC236}">
                <a16:creationId xmlns:a16="http://schemas.microsoft.com/office/drawing/2014/main" id="{44FBFCBD-10E2-49DD-892E-A917E10CE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7" name="Line 27">
            <a:extLst>
              <a:ext uri="{FF2B5EF4-FFF2-40B4-BE49-F238E27FC236}">
                <a16:creationId xmlns:a16="http://schemas.microsoft.com/office/drawing/2014/main" id="{DC5C0B13-63D0-4E0A-8024-F872428EA7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05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8" name="Line 28">
            <a:extLst>
              <a:ext uri="{FF2B5EF4-FFF2-40B4-BE49-F238E27FC236}">
                <a16:creationId xmlns:a16="http://schemas.microsoft.com/office/drawing/2014/main" id="{9361375A-0D2E-46E5-9353-EA6F0B171A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05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9" name="Line 29">
            <a:extLst>
              <a:ext uri="{FF2B5EF4-FFF2-40B4-BE49-F238E27FC236}">
                <a16:creationId xmlns:a16="http://schemas.microsoft.com/office/drawing/2014/main" id="{BC0967E1-64ED-4D42-9F4E-E63CD4ACF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419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30" name="Text Box 30">
            <a:extLst>
              <a:ext uri="{FF2B5EF4-FFF2-40B4-BE49-F238E27FC236}">
                <a16:creationId xmlns:a16="http://schemas.microsoft.com/office/drawing/2014/main" id="{43C715B1-80FE-4615-A969-BE25A2BA3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648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31" name="Text Box 31">
            <a:extLst>
              <a:ext uri="{FF2B5EF4-FFF2-40B4-BE49-F238E27FC236}">
                <a16:creationId xmlns:a16="http://schemas.microsoft.com/office/drawing/2014/main" id="{25A92252-6D2A-4D73-8E7E-D2C1317E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029200"/>
            <a:ext cx="203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Not one-to-one</a:t>
            </a:r>
          </a:p>
        </p:txBody>
      </p:sp>
      <p:sp>
        <p:nvSpPr>
          <p:cNvPr id="281632" name="Text Box 32">
            <a:extLst>
              <a:ext uri="{FF2B5EF4-FFF2-40B4-BE49-F238E27FC236}">
                <a16:creationId xmlns:a16="http://schemas.microsoft.com/office/drawing/2014/main" id="{EE9856AE-FC38-482C-B735-1809D55AB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343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33" name="Text Box 33">
            <a:extLst>
              <a:ext uri="{FF2B5EF4-FFF2-40B4-BE49-F238E27FC236}">
                <a16:creationId xmlns:a16="http://schemas.microsoft.com/office/drawing/2014/main" id="{CA328D8D-8A1B-4B4D-9434-69E31E76B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34" name="Text Box 34">
            <a:extLst>
              <a:ext uri="{FF2B5EF4-FFF2-40B4-BE49-F238E27FC236}">
                <a16:creationId xmlns:a16="http://schemas.microsoft.com/office/drawing/2014/main" id="{3AB29654-9283-46D4-A943-9ED88828E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7338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35" name="Text Box 35">
            <a:extLst>
              <a:ext uri="{FF2B5EF4-FFF2-40B4-BE49-F238E27FC236}">
                <a16:creationId xmlns:a16="http://schemas.microsoft.com/office/drawing/2014/main" id="{45F9E87C-282A-4AE6-8359-2B9B72EE9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429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36" name="Text Box 36">
            <a:extLst>
              <a:ext uri="{FF2B5EF4-FFF2-40B4-BE49-F238E27FC236}">
                <a16:creationId xmlns:a16="http://schemas.microsoft.com/office/drawing/2014/main" id="{1D75EA37-1776-48EC-AAED-E359B6D62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37" name="Text Box 37">
            <a:extLst>
              <a:ext uri="{FF2B5EF4-FFF2-40B4-BE49-F238E27FC236}">
                <a16:creationId xmlns:a16="http://schemas.microsoft.com/office/drawing/2014/main" id="{B19F2410-5FE9-4587-AB3F-B8F50ADB6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958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38" name="Text Box 38">
            <a:extLst>
              <a:ext uri="{FF2B5EF4-FFF2-40B4-BE49-F238E27FC236}">
                <a16:creationId xmlns:a16="http://schemas.microsoft.com/office/drawing/2014/main" id="{48F6422E-6CB8-4194-B96B-B71C399C2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39" name="Text Box 39">
            <a:extLst>
              <a:ext uri="{FF2B5EF4-FFF2-40B4-BE49-F238E27FC236}">
                <a16:creationId xmlns:a16="http://schemas.microsoft.com/office/drawing/2014/main" id="{201593C4-BB4D-4A4E-8901-EA2D7254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429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40" name="Line 40">
            <a:extLst>
              <a:ext uri="{FF2B5EF4-FFF2-40B4-BE49-F238E27FC236}">
                <a16:creationId xmlns:a16="http://schemas.microsoft.com/office/drawing/2014/main" id="{635A7AAD-E396-41E3-9686-49236FCE5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41" name="Line 41">
            <a:extLst>
              <a:ext uri="{FF2B5EF4-FFF2-40B4-BE49-F238E27FC236}">
                <a16:creationId xmlns:a16="http://schemas.microsoft.com/office/drawing/2014/main" id="{D6ADD5C2-F079-48D8-B169-3FB0541ACA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42" name="Line 42">
            <a:extLst>
              <a:ext uri="{FF2B5EF4-FFF2-40B4-BE49-F238E27FC236}">
                <a16:creationId xmlns:a16="http://schemas.microsoft.com/office/drawing/2014/main" id="{5861F98E-15F8-4891-9515-77F42B251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43" name="Line 43">
            <a:extLst>
              <a:ext uri="{FF2B5EF4-FFF2-40B4-BE49-F238E27FC236}">
                <a16:creationId xmlns:a16="http://schemas.microsoft.com/office/drawing/2014/main" id="{CAE84DAD-E91F-49BC-AB74-68A90B8C9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572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44" name="Text Box 44">
            <a:extLst>
              <a:ext uri="{FF2B5EF4-FFF2-40B4-BE49-F238E27FC236}">
                <a16:creationId xmlns:a16="http://schemas.microsoft.com/office/drawing/2014/main" id="{427D8242-F098-4E10-8078-E52E9CAD5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00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45" name="Text Box 45">
            <a:extLst>
              <a:ext uri="{FF2B5EF4-FFF2-40B4-BE49-F238E27FC236}">
                <a16:creationId xmlns:a16="http://schemas.microsoft.com/office/drawing/2014/main" id="{1B43A7B6-A7D5-442F-9D38-1B326CC5F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4999038"/>
            <a:ext cx="1579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Not even a </a:t>
            </a:r>
            <a:br>
              <a:rPr lang="en-US" altLang="en-US" sz="2400"/>
            </a:br>
            <a:r>
              <a:rPr lang="en-US" altLang="en-US" sz="2400"/>
              <a:t>function!</a:t>
            </a:r>
          </a:p>
        </p:txBody>
      </p:sp>
      <p:sp>
        <p:nvSpPr>
          <p:cNvPr id="281646" name="Line 46">
            <a:extLst>
              <a:ext uri="{FF2B5EF4-FFF2-40B4-BE49-F238E27FC236}">
                <a16:creationId xmlns:a16="http://schemas.microsoft.com/office/drawing/2014/main" id="{07FD1B95-3B97-45A2-AB42-43A2DD21D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7" grpId="0"/>
      <p:bldP spid="281631" grpId="0"/>
      <p:bldP spid="2816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911AE9A7-762F-4F37-925E-814869A85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Onto (Surjective) Functions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9DC0D551-AAB9-4878-9753-49DE739FA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 function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  <a:r>
              <a:rPr lang="en-US" altLang="ko-KR" i="1" dirty="0">
                <a:ea typeface="굴림" panose="020B0600000101010101" pitchFamily="34" charset="-127"/>
              </a:rPr>
              <a:t>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is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onto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or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surjective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or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a surjection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iff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its </a:t>
            </a:r>
            <a:r>
              <a:rPr lang="en-US" altLang="ko-KR" b="1" dirty="0">
                <a:ea typeface="굴림" panose="020B0600000101010101" pitchFamily="34" charset="-127"/>
                <a:sym typeface="Symbol" panose="05050102010706020507" pitchFamily="18" charset="2"/>
              </a:rPr>
              <a:t>range is equal to its codomain</a:t>
            </a: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An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onto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function maps the set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onto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(over, covering) the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entirety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of the set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, not just over a piece of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74624-D34D-4362-B15E-09759B5E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E932-6F3E-4343-98AC-36D7E9B802F0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81ABBA29-506E-4F98-A44A-97989C630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Illustration of Onto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69F1A145-392E-45B8-ABBA-333622B6F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Some functions that are or are not </a:t>
            </a:r>
            <a:r>
              <a:rPr lang="en-US" altLang="ko-KR" i="1">
                <a:ea typeface="굴림" panose="020B0600000101010101" pitchFamily="34" charset="-127"/>
              </a:rPr>
              <a:t>onto</a:t>
            </a:r>
            <a:r>
              <a:rPr lang="en-US" altLang="ko-KR">
                <a:ea typeface="굴림" panose="020B0600000101010101" pitchFamily="34" charset="-127"/>
              </a:rPr>
              <a:t> their codomains:</a:t>
            </a:r>
          </a:p>
        </p:txBody>
      </p:sp>
      <p:sp>
        <p:nvSpPr>
          <p:cNvPr id="61" name="Slide Number Placeholder 3">
            <a:extLst>
              <a:ext uri="{FF2B5EF4-FFF2-40B4-BE49-F238E27FC236}">
                <a16:creationId xmlns:a16="http://schemas.microsoft.com/office/drawing/2014/main" id="{FCF15317-B98E-4AC2-848C-960728E1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C0F-F668-4A28-9316-521F7918C57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C9FE42EA-4938-4DCF-9A95-C2A91935B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5151438"/>
            <a:ext cx="1724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Onto</a:t>
            </a:r>
            <a:br>
              <a:rPr lang="en-US" altLang="en-US" sz="2400"/>
            </a:br>
            <a:r>
              <a:rPr lang="en-US" altLang="en-US" sz="2400"/>
              <a:t>(but not 1-1)</a:t>
            </a:r>
          </a:p>
        </p:txBody>
      </p:sp>
      <p:sp>
        <p:nvSpPr>
          <p:cNvPr id="284677" name="Text Box 5">
            <a:extLst>
              <a:ext uri="{FF2B5EF4-FFF2-40B4-BE49-F238E27FC236}">
                <a16:creationId xmlns:a16="http://schemas.microsoft.com/office/drawing/2014/main" id="{65EC32A4-2CF6-4C46-B947-C619EA938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72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78" name="Text Box 6">
            <a:extLst>
              <a:ext uri="{FF2B5EF4-FFF2-40B4-BE49-F238E27FC236}">
                <a16:creationId xmlns:a16="http://schemas.microsoft.com/office/drawing/2014/main" id="{CC7DC9FE-2686-4D2C-9ACB-241665D73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79" name="Text Box 7">
            <a:extLst>
              <a:ext uri="{FF2B5EF4-FFF2-40B4-BE49-F238E27FC236}">
                <a16:creationId xmlns:a16="http://schemas.microsoft.com/office/drawing/2014/main" id="{B2350636-65E8-42CF-BF4D-7CBC9F67A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86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80" name="Text Box 8">
            <a:extLst>
              <a:ext uri="{FF2B5EF4-FFF2-40B4-BE49-F238E27FC236}">
                <a16:creationId xmlns:a16="http://schemas.microsoft.com/office/drawing/2014/main" id="{F56D0674-FEC8-43F6-AE33-F29FFFC8F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81" name="Text Box 9">
            <a:extLst>
              <a:ext uri="{FF2B5EF4-FFF2-40B4-BE49-F238E27FC236}">
                <a16:creationId xmlns:a16="http://schemas.microsoft.com/office/drawing/2014/main" id="{E1607066-6FE3-42A1-90D5-C5DB6903E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343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82" name="Text Box 10">
            <a:extLst>
              <a:ext uri="{FF2B5EF4-FFF2-40B4-BE49-F238E27FC236}">
                <a16:creationId xmlns:a16="http://schemas.microsoft.com/office/drawing/2014/main" id="{79E51AB4-692B-4AA9-896A-B2627ED8C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83" name="Text Box 11">
            <a:extLst>
              <a:ext uri="{FF2B5EF4-FFF2-40B4-BE49-F238E27FC236}">
                <a16:creationId xmlns:a16="http://schemas.microsoft.com/office/drawing/2014/main" id="{9E6CB9C6-5001-46D3-9BEB-15602122D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84" name="Text Box 12">
            <a:extLst>
              <a:ext uri="{FF2B5EF4-FFF2-40B4-BE49-F238E27FC236}">
                <a16:creationId xmlns:a16="http://schemas.microsoft.com/office/drawing/2014/main" id="{656CA430-1691-4C40-A526-59C40D4E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85" name="Line 13">
            <a:extLst>
              <a:ext uri="{FF2B5EF4-FFF2-40B4-BE49-F238E27FC236}">
                <a16:creationId xmlns:a16="http://schemas.microsoft.com/office/drawing/2014/main" id="{0DF2FBBF-5AD7-4451-AFFF-5C0D329CE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6" name="Line 14">
            <a:extLst>
              <a:ext uri="{FF2B5EF4-FFF2-40B4-BE49-F238E27FC236}">
                <a16:creationId xmlns:a16="http://schemas.microsoft.com/office/drawing/2014/main" id="{6ABED611-4CBB-4856-9D66-54E49DEDBE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7" name="Line 15">
            <a:extLst>
              <a:ext uri="{FF2B5EF4-FFF2-40B4-BE49-F238E27FC236}">
                <a16:creationId xmlns:a16="http://schemas.microsoft.com/office/drawing/2014/main" id="{83F9D385-103C-4B6C-B6F9-25D6192ED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19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8" name="Line 16">
            <a:extLst>
              <a:ext uri="{FF2B5EF4-FFF2-40B4-BE49-F238E27FC236}">
                <a16:creationId xmlns:a16="http://schemas.microsoft.com/office/drawing/2014/main" id="{2243FF35-08ED-498B-91DD-2BFEF6196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9" name="Text Box 17">
            <a:extLst>
              <a:ext uri="{FF2B5EF4-FFF2-40B4-BE49-F238E27FC236}">
                <a16:creationId xmlns:a16="http://schemas.microsoft.com/office/drawing/2014/main" id="{17D2B554-F95A-4280-AB2B-E3BB4939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24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90" name="Line 18">
            <a:extLst>
              <a:ext uri="{FF2B5EF4-FFF2-40B4-BE49-F238E27FC236}">
                <a16:creationId xmlns:a16="http://schemas.microsoft.com/office/drawing/2014/main" id="{4DA37514-4289-4389-917A-A241F593E2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91" name="Text Box 19">
            <a:extLst>
              <a:ext uri="{FF2B5EF4-FFF2-40B4-BE49-F238E27FC236}">
                <a16:creationId xmlns:a16="http://schemas.microsoft.com/office/drawing/2014/main" id="{E71D8772-3379-40D7-920F-F12F7E791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5151438"/>
            <a:ext cx="132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Not Onto</a:t>
            </a:r>
            <a:br>
              <a:rPr lang="en-US" altLang="en-US" sz="2400"/>
            </a:br>
            <a:r>
              <a:rPr lang="en-US" altLang="en-US" sz="2400"/>
              <a:t>(or 1-1)</a:t>
            </a:r>
          </a:p>
        </p:txBody>
      </p:sp>
      <p:sp>
        <p:nvSpPr>
          <p:cNvPr id="284692" name="Text Box 20">
            <a:extLst>
              <a:ext uri="{FF2B5EF4-FFF2-40B4-BE49-F238E27FC236}">
                <a16:creationId xmlns:a16="http://schemas.microsoft.com/office/drawing/2014/main" id="{A044FD97-6A6E-450F-ACCF-BEA2B2DB1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93" name="Text Box 21">
            <a:extLst>
              <a:ext uri="{FF2B5EF4-FFF2-40B4-BE49-F238E27FC236}">
                <a16:creationId xmlns:a16="http://schemas.microsoft.com/office/drawing/2014/main" id="{1BABB568-D64D-4302-87C1-7C07E70FB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94" name="Text Box 22">
            <a:extLst>
              <a:ext uri="{FF2B5EF4-FFF2-40B4-BE49-F238E27FC236}">
                <a16:creationId xmlns:a16="http://schemas.microsoft.com/office/drawing/2014/main" id="{B1E91496-BDD0-4932-BC53-1A2E4EC8D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86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95" name="Text Box 23">
            <a:extLst>
              <a:ext uri="{FF2B5EF4-FFF2-40B4-BE49-F238E27FC236}">
                <a16:creationId xmlns:a16="http://schemas.microsoft.com/office/drawing/2014/main" id="{12601168-EDC7-4FEB-8E76-7C4852A57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96" name="Text Box 24">
            <a:extLst>
              <a:ext uri="{FF2B5EF4-FFF2-40B4-BE49-F238E27FC236}">
                <a16:creationId xmlns:a16="http://schemas.microsoft.com/office/drawing/2014/main" id="{82CC800D-1FD4-4ACA-B2AB-2DA423EEE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343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97" name="Text Box 25">
            <a:extLst>
              <a:ext uri="{FF2B5EF4-FFF2-40B4-BE49-F238E27FC236}">
                <a16:creationId xmlns:a16="http://schemas.microsoft.com/office/drawing/2014/main" id="{8EC21F5B-55CC-4815-B2FF-A431B8605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953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98" name="Text Box 26">
            <a:extLst>
              <a:ext uri="{FF2B5EF4-FFF2-40B4-BE49-F238E27FC236}">
                <a16:creationId xmlns:a16="http://schemas.microsoft.com/office/drawing/2014/main" id="{FB5D1B4D-DD73-488A-8179-B8B96ED09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699" name="Text Box 27">
            <a:extLst>
              <a:ext uri="{FF2B5EF4-FFF2-40B4-BE49-F238E27FC236}">
                <a16:creationId xmlns:a16="http://schemas.microsoft.com/office/drawing/2014/main" id="{E3693FB7-37CC-4F82-BD3E-711D152B2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00" name="Line 28">
            <a:extLst>
              <a:ext uri="{FF2B5EF4-FFF2-40B4-BE49-F238E27FC236}">
                <a16:creationId xmlns:a16="http://schemas.microsoft.com/office/drawing/2014/main" id="{0757C802-D115-435D-80DC-DE9CA9E40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01" name="Line 29">
            <a:extLst>
              <a:ext uri="{FF2B5EF4-FFF2-40B4-BE49-F238E27FC236}">
                <a16:creationId xmlns:a16="http://schemas.microsoft.com/office/drawing/2014/main" id="{9DC91E61-055C-4B29-AD58-D81848CD7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02" name="Line 30">
            <a:extLst>
              <a:ext uri="{FF2B5EF4-FFF2-40B4-BE49-F238E27FC236}">
                <a16:creationId xmlns:a16="http://schemas.microsoft.com/office/drawing/2014/main" id="{92FEA5AF-1D3D-4C80-9A37-432415E2A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191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03" name="Line 31">
            <a:extLst>
              <a:ext uri="{FF2B5EF4-FFF2-40B4-BE49-F238E27FC236}">
                <a16:creationId xmlns:a16="http://schemas.microsoft.com/office/drawing/2014/main" id="{D5B28D6D-348C-4334-9B4F-5B6424669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04" name="Text Box 32">
            <a:extLst>
              <a:ext uri="{FF2B5EF4-FFF2-40B4-BE49-F238E27FC236}">
                <a16:creationId xmlns:a16="http://schemas.microsoft.com/office/drawing/2014/main" id="{A11FD524-3D05-418B-A02B-D11B457AE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724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05" name="Line 33">
            <a:extLst>
              <a:ext uri="{FF2B5EF4-FFF2-40B4-BE49-F238E27FC236}">
                <a16:creationId xmlns:a16="http://schemas.microsoft.com/office/drawing/2014/main" id="{15FA297B-6039-4C09-BD47-B520B6B2B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06" name="Text Box 34">
            <a:extLst>
              <a:ext uri="{FF2B5EF4-FFF2-40B4-BE49-F238E27FC236}">
                <a16:creationId xmlns:a16="http://schemas.microsoft.com/office/drawing/2014/main" id="{3176486B-7DF8-413D-AFD6-D5974EE1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3" y="5227638"/>
            <a:ext cx="1258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Both 1-1</a:t>
            </a:r>
            <a:br>
              <a:rPr lang="en-US" altLang="en-US" sz="2400"/>
            </a:br>
            <a:r>
              <a:rPr lang="en-US" altLang="en-US" sz="2400"/>
              <a:t>and onto</a:t>
            </a:r>
          </a:p>
        </p:txBody>
      </p:sp>
      <p:sp>
        <p:nvSpPr>
          <p:cNvPr id="284707" name="Text Box 35">
            <a:extLst>
              <a:ext uri="{FF2B5EF4-FFF2-40B4-BE49-F238E27FC236}">
                <a16:creationId xmlns:a16="http://schemas.microsoft.com/office/drawing/2014/main" id="{27B9C43C-26C9-46A9-8878-F83CF7F37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648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08" name="Text Box 36">
            <a:extLst>
              <a:ext uri="{FF2B5EF4-FFF2-40B4-BE49-F238E27FC236}">
                <a16:creationId xmlns:a16="http://schemas.microsoft.com/office/drawing/2014/main" id="{5A29C43B-0B1E-4DCA-9797-C6676826B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09" name="Text Box 37">
            <a:extLst>
              <a:ext uri="{FF2B5EF4-FFF2-40B4-BE49-F238E27FC236}">
                <a16:creationId xmlns:a16="http://schemas.microsoft.com/office/drawing/2014/main" id="{DC96DD2D-093F-4FBC-A3DC-3E1C3D7AA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10" name="Text Box 38">
            <a:extLst>
              <a:ext uri="{FF2B5EF4-FFF2-40B4-BE49-F238E27FC236}">
                <a16:creationId xmlns:a16="http://schemas.microsoft.com/office/drawing/2014/main" id="{D4265D3F-6B14-4645-8730-88097281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11" name="Text Box 39">
            <a:extLst>
              <a:ext uri="{FF2B5EF4-FFF2-40B4-BE49-F238E27FC236}">
                <a16:creationId xmlns:a16="http://schemas.microsoft.com/office/drawing/2014/main" id="{EBF0B589-6D88-439F-BA2B-8E3121F2E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419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12" name="Text Box 40">
            <a:extLst>
              <a:ext uri="{FF2B5EF4-FFF2-40B4-BE49-F238E27FC236}">
                <a16:creationId xmlns:a16="http://schemas.microsoft.com/office/drawing/2014/main" id="{056B936B-D6E1-4A88-A8B7-9284B1EB4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13" name="Text Box 41">
            <a:extLst>
              <a:ext uri="{FF2B5EF4-FFF2-40B4-BE49-F238E27FC236}">
                <a16:creationId xmlns:a16="http://schemas.microsoft.com/office/drawing/2014/main" id="{BC3DF6EF-B7F5-4DDD-B012-E9BC37934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14" name="Line 42">
            <a:extLst>
              <a:ext uri="{FF2B5EF4-FFF2-40B4-BE49-F238E27FC236}">
                <a16:creationId xmlns:a16="http://schemas.microsoft.com/office/drawing/2014/main" id="{A9900CFC-37F8-4286-A114-B731D7F3B5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15" name="Line 43">
            <a:extLst>
              <a:ext uri="{FF2B5EF4-FFF2-40B4-BE49-F238E27FC236}">
                <a16:creationId xmlns:a16="http://schemas.microsoft.com/office/drawing/2014/main" id="{D3E14F7A-F262-41ED-8928-B8CC4962E4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16" name="Line 44">
            <a:extLst>
              <a:ext uri="{FF2B5EF4-FFF2-40B4-BE49-F238E27FC236}">
                <a16:creationId xmlns:a16="http://schemas.microsoft.com/office/drawing/2014/main" id="{FE433C74-4052-418B-9E0B-C65EA942E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17" name="Text Box 45">
            <a:extLst>
              <a:ext uri="{FF2B5EF4-FFF2-40B4-BE49-F238E27FC236}">
                <a16:creationId xmlns:a16="http://schemas.microsoft.com/office/drawing/2014/main" id="{B2AFC1CC-2826-4C0E-9A2A-136D3E339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18" name="Line 46">
            <a:extLst>
              <a:ext uri="{FF2B5EF4-FFF2-40B4-BE49-F238E27FC236}">
                <a16:creationId xmlns:a16="http://schemas.microsoft.com/office/drawing/2014/main" id="{436315FB-3465-4E07-93DF-CEF57E7CA7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19" name="Text Box 47">
            <a:extLst>
              <a:ext uri="{FF2B5EF4-FFF2-40B4-BE49-F238E27FC236}">
                <a16:creationId xmlns:a16="http://schemas.microsoft.com/office/drawing/2014/main" id="{1326B52A-3AE4-46D7-B26C-8482AF77D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5227638"/>
            <a:ext cx="1190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1-1 but</a:t>
            </a:r>
            <a:br>
              <a:rPr lang="en-US" altLang="en-US" sz="2400"/>
            </a:br>
            <a:r>
              <a:rPr lang="en-US" altLang="en-US" sz="2400"/>
              <a:t>not onto</a:t>
            </a:r>
          </a:p>
        </p:txBody>
      </p:sp>
      <p:sp>
        <p:nvSpPr>
          <p:cNvPr id="284720" name="Text Box 48">
            <a:extLst>
              <a:ext uri="{FF2B5EF4-FFF2-40B4-BE49-F238E27FC236}">
                <a16:creationId xmlns:a16="http://schemas.microsoft.com/office/drawing/2014/main" id="{2BBD2D0F-C267-4688-A568-E5058E2C2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648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21" name="Text Box 49">
            <a:extLst>
              <a:ext uri="{FF2B5EF4-FFF2-40B4-BE49-F238E27FC236}">
                <a16:creationId xmlns:a16="http://schemas.microsoft.com/office/drawing/2014/main" id="{B385C7A1-A1D0-42BB-B5C8-377B8F31C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22" name="Text Box 50">
            <a:extLst>
              <a:ext uri="{FF2B5EF4-FFF2-40B4-BE49-F238E27FC236}">
                <a16:creationId xmlns:a16="http://schemas.microsoft.com/office/drawing/2014/main" id="{F83540BA-6132-44E5-AE1A-148866B1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23" name="Text Box 51">
            <a:extLst>
              <a:ext uri="{FF2B5EF4-FFF2-40B4-BE49-F238E27FC236}">
                <a16:creationId xmlns:a16="http://schemas.microsoft.com/office/drawing/2014/main" id="{026CA1C6-1B4D-458C-A2D9-931B89BC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24" name="Text Box 52">
            <a:extLst>
              <a:ext uri="{FF2B5EF4-FFF2-40B4-BE49-F238E27FC236}">
                <a16:creationId xmlns:a16="http://schemas.microsoft.com/office/drawing/2014/main" id="{27ED4505-8B0C-4109-9981-CBCAD883F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19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25" name="Text Box 53">
            <a:extLst>
              <a:ext uri="{FF2B5EF4-FFF2-40B4-BE49-F238E27FC236}">
                <a16:creationId xmlns:a16="http://schemas.microsoft.com/office/drawing/2014/main" id="{75738FF3-65E6-4D08-8B40-26AF70913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26" name="Text Box 54">
            <a:extLst>
              <a:ext uri="{FF2B5EF4-FFF2-40B4-BE49-F238E27FC236}">
                <a16:creationId xmlns:a16="http://schemas.microsoft.com/office/drawing/2014/main" id="{228E2A63-919C-4F38-9AB8-BD1D14A8C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27" name="Line 55">
            <a:extLst>
              <a:ext uri="{FF2B5EF4-FFF2-40B4-BE49-F238E27FC236}">
                <a16:creationId xmlns:a16="http://schemas.microsoft.com/office/drawing/2014/main" id="{CC0BF924-2834-4949-9004-63F5CA9A3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28" name="Line 56">
            <a:extLst>
              <a:ext uri="{FF2B5EF4-FFF2-40B4-BE49-F238E27FC236}">
                <a16:creationId xmlns:a16="http://schemas.microsoft.com/office/drawing/2014/main" id="{676091D9-74E9-4210-99CC-8F59F6D6DA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29" name="Line 57">
            <a:extLst>
              <a:ext uri="{FF2B5EF4-FFF2-40B4-BE49-F238E27FC236}">
                <a16:creationId xmlns:a16="http://schemas.microsoft.com/office/drawing/2014/main" id="{EE026E11-AD7A-4DC4-9EDC-9761F10D6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30" name="Text Box 58">
            <a:extLst>
              <a:ext uri="{FF2B5EF4-FFF2-40B4-BE49-F238E27FC236}">
                <a16:creationId xmlns:a16="http://schemas.microsoft.com/office/drawing/2014/main" id="{11219A71-EFDA-4A4F-83D3-B87DB90B8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800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4731" name="Line 59">
            <a:extLst>
              <a:ext uri="{FF2B5EF4-FFF2-40B4-BE49-F238E27FC236}">
                <a16:creationId xmlns:a16="http://schemas.microsoft.com/office/drawing/2014/main" id="{A3C9CC62-22C5-42DB-A581-4C28D64692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732" name="Text Box 60">
            <a:extLst>
              <a:ext uri="{FF2B5EF4-FFF2-40B4-BE49-F238E27FC236}">
                <a16:creationId xmlns:a16="http://schemas.microsoft.com/office/drawing/2014/main" id="{DF4103F0-8C22-498F-8417-5A29B4D0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76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4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4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91" grpId="0"/>
      <p:bldP spid="284706" grpId="0"/>
      <p:bldP spid="2847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435D9999-0E1D-40BC-9519-ADD2BD7F0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Bijections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49ED978E-4F53-4A47-B4C2-0566A854FB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function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 is </a:t>
            </a:r>
            <a:r>
              <a:rPr lang="en-US" altLang="ko-KR" i="1">
                <a:ea typeface="굴림" panose="020B0600000101010101" pitchFamily="34" charset="-127"/>
              </a:rPr>
              <a:t>a one-to-one correspondence</a:t>
            </a:r>
            <a:r>
              <a:rPr lang="en-US" altLang="ko-KR">
                <a:ea typeface="굴림" panose="020B0600000101010101" pitchFamily="34" charset="-127"/>
              </a:rPr>
              <a:t>, or </a:t>
            </a:r>
            <a:r>
              <a:rPr lang="en-US" altLang="ko-KR" i="1">
                <a:ea typeface="굴림" panose="020B0600000101010101" pitchFamily="34" charset="-127"/>
              </a:rPr>
              <a:t>a bijection</a:t>
            </a:r>
            <a:r>
              <a:rPr lang="en-US" altLang="ko-KR">
                <a:ea typeface="굴림" panose="020B0600000101010101" pitchFamily="34" charset="-127"/>
              </a:rPr>
              <a:t>, or </a:t>
            </a:r>
            <a:r>
              <a:rPr lang="en-US" altLang="ko-KR" i="1">
                <a:ea typeface="굴림" panose="020B0600000101010101" pitchFamily="34" charset="-127"/>
              </a:rPr>
              <a:t>reversible</a:t>
            </a:r>
            <a:r>
              <a:rPr lang="en-US" altLang="ko-KR">
                <a:ea typeface="굴림" panose="020B0600000101010101" pitchFamily="34" charset="-127"/>
              </a:rPr>
              <a:t>, or </a:t>
            </a:r>
            <a:r>
              <a:rPr lang="en-US" altLang="ko-KR" i="1">
                <a:ea typeface="굴림" panose="020B0600000101010101" pitchFamily="34" charset="-127"/>
              </a:rPr>
              <a:t>invertible</a:t>
            </a:r>
            <a:r>
              <a:rPr lang="en-US" altLang="ko-KR">
                <a:ea typeface="굴림" panose="020B0600000101010101" pitchFamily="34" charset="-127"/>
              </a:rPr>
              <a:t>, iff </a:t>
            </a:r>
            <a:r>
              <a:rPr lang="en-US" altLang="ko-KR" b="1">
                <a:ea typeface="굴림" panose="020B0600000101010101" pitchFamily="34" charset="-127"/>
              </a:rPr>
              <a:t>it is both one-to-one and onto</a:t>
            </a:r>
            <a:r>
              <a:rPr lang="en-US" altLang="ko-KR">
                <a:ea typeface="굴림" panose="020B0600000101010101" pitchFamily="34" charset="-127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07B45-512B-4E0E-B2C0-B72C769E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EF00-1BF9-4A9E-977D-8B0F027314C8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BAB45C30-71AB-488C-8A55-C9FC45D42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Couple of Key Functions</a:t>
            </a:r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E3BB4E79-CF4A-4288-8A13-5F9370B90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 discrete math, we frequently use the following functions over real numbers:</a:t>
            </a:r>
          </a:p>
          <a:p>
            <a:pPr lvl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 (“floor of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”) is the largest integer 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x.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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 (“ceiling of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”) is the smallest integer 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6B547-38C4-4B96-95B2-DDECA93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D656-C506-4666-BD7D-D81CBEA9ABD7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5B8061DA-7C7D-4DD8-83B7-09151E97A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Visualizing Floor &amp; Ceiling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1726AF8A-E78F-498D-9ACE-2E9FC52903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Real numbers “fall to their floor” or “rise to their ceiling.”</a:t>
            </a:r>
          </a:p>
          <a:p>
            <a:r>
              <a:rPr lang="en-US" altLang="ko-KR">
                <a:ea typeface="굴림" panose="020B0600000101010101" pitchFamily="34" charset="-127"/>
              </a:rPr>
              <a:t>Note that if 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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Z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b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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   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 &amp;</a:t>
            </a:r>
            <a:b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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   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</a:t>
            </a: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Note that if 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Z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b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 = 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 =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F2E52D2C-A603-4868-AA89-C67B500C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DDEA-3180-4359-9DA7-9F9D2207E1F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04132" name="Line 4">
            <a:extLst>
              <a:ext uri="{FF2B5EF4-FFF2-40B4-BE49-F238E27FC236}">
                <a16:creationId xmlns:a16="http://schemas.microsoft.com/office/drawing/2014/main" id="{E99F2AD2-5D42-488A-9F9A-9C5807D4D4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590800"/>
            <a:ext cx="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3" name="Line 5">
            <a:extLst>
              <a:ext uri="{FF2B5EF4-FFF2-40B4-BE49-F238E27FC236}">
                <a16:creationId xmlns:a16="http://schemas.microsoft.com/office/drawing/2014/main" id="{56CF00E2-E641-4B1B-9704-008397C19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4" name="Line 6">
            <a:extLst>
              <a:ext uri="{FF2B5EF4-FFF2-40B4-BE49-F238E27FC236}">
                <a16:creationId xmlns:a16="http://schemas.microsoft.com/office/drawing/2014/main" id="{8AF48356-5CD9-4BE4-AF4B-60E81499A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5" name="Line 7">
            <a:extLst>
              <a:ext uri="{FF2B5EF4-FFF2-40B4-BE49-F238E27FC236}">
                <a16:creationId xmlns:a16="http://schemas.microsoft.com/office/drawing/2014/main" id="{01FA2AD0-5310-4090-807B-789B527B6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6" name="Line 8">
            <a:extLst>
              <a:ext uri="{FF2B5EF4-FFF2-40B4-BE49-F238E27FC236}">
                <a16:creationId xmlns:a16="http://schemas.microsoft.com/office/drawing/2014/main" id="{342E8333-1D5E-4DF7-9C7A-4E48125B7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7" name="Line 9">
            <a:extLst>
              <a:ext uri="{FF2B5EF4-FFF2-40B4-BE49-F238E27FC236}">
                <a16:creationId xmlns:a16="http://schemas.microsoft.com/office/drawing/2014/main" id="{E3CE2F96-6183-4F68-BDD1-F24EF3A51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8" name="Line 10">
            <a:extLst>
              <a:ext uri="{FF2B5EF4-FFF2-40B4-BE49-F238E27FC236}">
                <a16:creationId xmlns:a16="http://schemas.microsoft.com/office/drawing/2014/main" id="{ADBAA257-2DE1-41D6-ABD7-2291F6BA0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9" name="Line 11">
            <a:extLst>
              <a:ext uri="{FF2B5EF4-FFF2-40B4-BE49-F238E27FC236}">
                <a16:creationId xmlns:a16="http://schemas.microsoft.com/office/drawing/2014/main" id="{2BBEC6B5-00D5-442D-93A0-4BFD7206F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56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40" name="Text Box 12">
            <a:extLst>
              <a:ext uri="{FF2B5EF4-FFF2-40B4-BE49-F238E27FC236}">
                <a16:creationId xmlns:a16="http://schemas.microsoft.com/office/drawing/2014/main" id="{945361C7-85F4-4F1A-BB00-4A1FDFDD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0</a:t>
            </a:r>
          </a:p>
        </p:txBody>
      </p:sp>
      <p:sp>
        <p:nvSpPr>
          <p:cNvPr id="304141" name="Text Box 13">
            <a:extLst>
              <a:ext uri="{FF2B5EF4-FFF2-40B4-BE49-F238E27FC236}">
                <a16:creationId xmlns:a16="http://schemas.microsoft.com/office/drawing/2014/main" id="{A93C1501-9CE0-4FEC-ADD9-8C5C80BF1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</a:t>
            </a:r>
            <a:r>
              <a:rPr lang="en-US" altLang="en-US" sz="2400"/>
              <a:t>1</a:t>
            </a:r>
          </a:p>
        </p:txBody>
      </p:sp>
      <p:sp>
        <p:nvSpPr>
          <p:cNvPr id="304142" name="Text Box 14">
            <a:extLst>
              <a:ext uri="{FF2B5EF4-FFF2-40B4-BE49-F238E27FC236}">
                <a16:creationId xmlns:a16="http://schemas.microsoft.com/office/drawing/2014/main" id="{4FD54FEC-A5CD-4983-B906-26BAA94C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304143" name="Text Box 15">
            <a:extLst>
              <a:ext uri="{FF2B5EF4-FFF2-40B4-BE49-F238E27FC236}">
                <a16:creationId xmlns:a16="http://schemas.microsoft.com/office/drawing/2014/main" id="{A7D9B728-2D65-4546-A61C-23B2C9E70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2</a:t>
            </a:r>
          </a:p>
        </p:txBody>
      </p:sp>
      <p:sp>
        <p:nvSpPr>
          <p:cNvPr id="304144" name="Text Box 16">
            <a:extLst>
              <a:ext uri="{FF2B5EF4-FFF2-40B4-BE49-F238E27FC236}">
                <a16:creationId xmlns:a16="http://schemas.microsoft.com/office/drawing/2014/main" id="{74E2C942-C51B-4666-AFD9-48CCD169B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3</a:t>
            </a:r>
          </a:p>
        </p:txBody>
      </p:sp>
      <p:sp>
        <p:nvSpPr>
          <p:cNvPr id="304145" name="Text Box 17">
            <a:extLst>
              <a:ext uri="{FF2B5EF4-FFF2-40B4-BE49-F238E27FC236}">
                <a16:creationId xmlns:a16="http://schemas.microsoft.com/office/drawing/2014/main" id="{AA65F40E-915C-4911-B818-488372A4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</a:t>
            </a:r>
            <a:r>
              <a:rPr lang="en-US" altLang="en-US" sz="2400"/>
              <a:t>2</a:t>
            </a:r>
          </a:p>
        </p:txBody>
      </p:sp>
      <p:sp>
        <p:nvSpPr>
          <p:cNvPr id="304146" name="Text Box 18">
            <a:extLst>
              <a:ext uri="{FF2B5EF4-FFF2-40B4-BE49-F238E27FC236}">
                <a16:creationId xmlns:a16="http://schemas.microsoft.com/office/drawing/2014/main" id="{CCF060DD-18D9-4C5D-B20C-E80EC237F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340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</a:t>
            </a:r>
            <a:r>
              <a:rPr lang="en-US" altLang="en-US" sz="2400"/>
              <a:t>3</a:t>
            </a:r>
          </a:p>
        </p:txBody>
      </p:sp>
      <p:sp>
        <p:nvSpPr>
          <p:cNvPr id="304147" name="Text Box 19">
            <a:extLst>
              <a:ext uri="{FF2B5EF4-FFF2-40B4-BE49-F238E27FC236}">
                <a16:creationId xmlns:a16="http://schemas.microsoft.com/office/drawing/2014/main" id="{85684B7C-CBFA-4E46-9F3F-6BF47575B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242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304148" name="Text Box 20">
            <a:extLst>
              <a:ext uri="{FF2B5EF4-FFF2-40B4-BE49-F238E27FC236}">
                <a16:creationId xmlns:a16="http://schemas.microsoft.com/office/drawing/2014/main" id="{BE630FAC-CB0C-4084-85C8-ECA02D2FC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4099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304149" name="Text Box 21">
            <a:extLst>
              <a:ext uri="{FF2B5EF4-FFF2-40B4-BE49-F238E27FC236}">
                <a16:creationId xmlns:a16="http://schemas.microsoft.com/office/drawing/2014/main" id="{3E25C855-16E9-4DD0-9F31-813D989A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52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304150" name="Text Box 22">
            <a:extLst>
              <a:ext uri="{FF2B5EF4-FFF2-40B4-BE49-F238E27FC236}">
                <a16:creationId xmlns:a16="http://schemas.microsoft.com/office/drawing/2014/main" id="{030E3F0B-EE40-42A2-ACAF-183D4612E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243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304151" name="Text Box 23">
            <a:extLst>
              <a:ext uri="{FF2B5EF4-FFF2-40B4-BE49-F238E27FC236}">
                <a16:creationId xmlns:a16="http://schemas.microsoft.com/office/drawing/2014/main" id="{C3A1FCD0-EF22-48F3-97D3-EB82FB96C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4958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304152" name="Text Box 24">
            <a:extLst>
              <a:ext uri="{FF2B5EF4-FFF2-40B4-BE49-F238E27FC236}">
                <a16:creationId xmlns:a16="http://schemas.microsoft.com/office/drawing/2014/main" id="{3BA4CADF-8799-47CA-BDA5-217F981BF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7815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304153" name="Freeform 25">
            <a:extLst>
              <a:ext uri="{FF2B5EF4-FFF2-40B4-BE49-F238E27FC236}">
                <a16:creationId xmlns:a16="http://schemas.microsoft.com/office/drawing/2014/main" id="{5993E459-759C-41B4-93E9-46FD1BD62F8D}"/>
              </a:ext>
            </a:extLst>
          </p:cNvPr>
          <p:cNvSpPr>
            <a:spLocks/>
          </p:cNvSpPr>
          <p:nvPr/>
        </p:nvSpPr>
        <p:spPr bwMode="auto">
          <a:xfrm>
            <a:off x="5792788" y="3462338"/>
            <a:ext cx="141287" cy="257175"/>
          </a:xfrm>
          <a:custGeom>
            <a:avLst/>
            <a:gdLst>
              <a:gd name="T0" fmla="*/ 0 w 89"/>
              <a:gd name="T1" fmla="*/ 0 h 162"/>
              <a:gd name="T2" fmla="*/ 49 w 89"/>
              <a:gd name="T3" fmla="*/ 49 h 162"/>
              <a:gd name="T4" fmla="*/ 81 w 89"/>
              <a:gd name="T5" fmla="*/ 122 h 162"/>
              <a:gd name="T6" fmla="*/ 89 w 89"/>
              <a:gd name="T7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" h="162">
                <a:moveTo>
                  <a:pt x="0" y="0"/>
                </a:moveTo>
                <a:cubicBezTo>
                  <a:pt x="39" y="13"/>
                  <a:pt x="23" y="21"/>
                  <a:pt x="49" y="49"/>
                </a:cubicBezTo>
                <a:cubicBezTo>
                  <a:pt x="68" y="106"/>
                  <a:pt x="56" y="83"/>
                  <a:pt x="81" y="122"/>
                </a:cubicBezTo>
                <a:cubicBezTo>
                  <a:pt x="84" y="135"/>
                  <a:pt x="89" y="162"/>
                  <a:pt x="89" y="1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4" name="Freeform 26">
            <a:extLst>
              <a:ext uri="{FF2B5EF4-FFF2-40B4-BE49-F238E27FC236}">
                <a16:creationId xmlns:a16="http://schemas.microsoft.com/office/drawing/2014/main" id="{2D337BA1-A4B6-4978-8D30-6B2497D9D0F8}"/>
              </a:ext>
            </a:extLst>
          </p:cNvPr>
          <p:cNvSpPr>
            <a:spLocks/>
          </p:cNvSpPr>
          <p:nvPr/>
        </p:nvSpPr>
        <p:spPr bwMode="auto">
          <a:xfrm>
            <a:off x="5791200" y="3321050"/>
            <a:ext cx="266700" cy="127000"/>
          </a:xfrm>
          <a:custGeom>
            <a:avLst/>
            <a:gdLst>
              <a:gd name="T0" fmla="*/ 0 w 168"/>
              <a:gd name="T1" fmla="*/ 80 h 80"/>
              <a:gd name="T2" fmla="*/ 96 w 168"/>
              <a:gd name="T3" fmla="*/ 56 h 80"/>
              <a:gd name="T4" fmla="*/ 120 w 168"/>
              <a:gd name="T5" fmla="*/ 48 h 80"/>
              <a:gd name="T6" fmla="*/ 144 w 168"/>
              <a:gd name="T7" fmla="*/ 32 h 80"/>
              <a:gd name="T8" fmla="*/ 168 w 168"/>
              <a:gd name="T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80">
                <a:moveTo>
                  <a:pt x="0" y="80"/>
                </a:moveTo>
                <a:cubicBezTo>
                  <a:pt x="32" y="69"/>
                  <a:pt x="64" y="65"/>
                  <a:pt x="96" y="56"/>
                </a:cubicBezTo>
                <a:cubicBezTo>
                  <a:pt x="104" y="54"/>
                  <a:pt x="112" y="51"/>
                  <a:pt x="120" y="48"/>
                </a:cubicBezTo>
                <a:cubicBezTo>
                  <a:pt x="129" y="45"/>
                  <a:pt x="144" y="32"/>
                  <a:pt x="144" y="32"/>
                </a:cubicBezTo>
                <a:cubicBezTo>
                  <a:pt x="152" y="21"/>
                  <a:pt x="162" y="12"/>
                  <a:pt x="16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5" name="Text Box 27">
            <a:extLst>
              <a:ext uri="{FF2B5EF4-FFF2-40B4-BE49-F238E27FC236}">
                <a16:creationId xmlns:a16="http://schemas.microsoft.com/office/drawing/2014/main" id="{618C2D4B-C0F8-4F1F-A1EA-4A4E5CD57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38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304156" name="Text Box 28">
            <a:extLst>
              <a:ext uri="{FF2B5EF4-FFF2-40B4-BE49-F238E27FC236}">
                <a16:creationId xmlns:a16="http://schemas.microsoft.com/office/drawing/2014/main" id="{3BF42CC7-88E5-4930-86FC-75F329934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238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304157" name="Text Box 29">
            <a:extLst>
              <a:ext uri="{FF2B5EF4-FFF2-40B4-BE49-F238E27FC236}">
                <a16:creationId xmlns:a16="http://schemas.microsoft.com/office/drawing/2014/main" id="{5B5DAAF7-4A2F-4FDB-9C61-608579EE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5238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304158" name="Freeform 30">
            <a:extLst>
              <a:ext uri="{FF2B5EF4-FFF2-40B4-BE49-F238E27FC236}">
                <a16:creationId xmlns:a16="http://schemas.microsoft.com/office/drawing/2014/main" id="{1CF06792-F88D-48A5-BE66-3E124E8F5BD1}"/>
              </a:ext>
            </a:extLst>
          </p:cNvPr>
          <p:cNvSpPr>
            <a:spLocks/>
          </p:cNvSpPr>
          <p:nvPr/>
        </p:nvSpPr>
        <p:spPr bwMode="auto">
          <a:xfrm>
            <a:off x="5861050" y="4826000"/>
            <a:ext cx="433388" cy="273050"/>
          </a:xfrm>
          <a:custGeom>
            <a:avLst/>
            <a:gdLst>
              <a:gd name="T0" fmla="*/ 0 w 273"/>
              <a:gd name="T1" fmla="*/ 0 h 172"/>
              <a:gd name="T2" fmla="*/ 140 w 273"/>
              <a:gd name="T3" fmla="*/ 36 h 172"/>
              <a:gd name="T4" fmla="*/ 176 w 273"/>
              <a:gd name="T5" fmla="*/ 48 h 172"/>
              <a:gd name="T6" fmla="*/ 200 w 273"/>
              <a:gd name="T7" fmla="*/ 56 h 172"/>
              <a:gd name="T8" fmla="*/ 236 w 273"/>
              <a:gd name="T9" fmla="*/ 84 h 172"/>
              <a:gd name="T10" fmla="*/ 240 w 273"/>
              <a:gd name="T11" fmla="*/ 96 h 172"/>
              <a:gd name="T12" fmla="*/ 252 w 273"/>
              <a:gd name="T13" fmla="*/ 104 h 172"/>
              <a:gd name="T14" fmla="*/ 260 w 273"/>
              <a:gd name="T15" fmla="*/ 128 h 172"/>
              <a:gd name="T16" fmla="*/ 268 w 273"/>
              <a:gd name="T17" fmla="*/ 140 h 172"/>
              <a:gd name="T18" fmla="*/ 272 w 273"/>
              <a:gd name="T19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172">
                <a:moveTo>
                  <a:pt x="0" y="0"/>
                </a:moveTo>
                <a:cubicBezTo>
                  <a:pt x="45" y="15"/>
                  <a:pt x="94" y="24"/>
                  <a:pt x="140" y="36"/>
                </a:cubicBezTo>
                <a:cubicBezTo>
                  <a:pt x="152" y="39"/>
                  <a:pt x="164" y="44"/>
                  <a:pt x="176" y="48"/>
                </a:cubicBezTo>
                <a:cubicBezTo>
                  <a:pt x="184" y="51"/>
                  <a:pt x="200" y="56"/>
                  <a:pt x="200" y="56"/>
                </a:cubicBezTo>
                <a:cubicBezTo>
                  <a:pt x="211" y="67"/>
                  <a:pt x="236" y="84"/>
                  <a:pt x="236" y="84"/>
                </a:cubicBezTo>
                <a:cubicBezTo>
                  <a:pt x="237" y="88"/>
                  <a:pt x="237" y="93"/>
                  <a:pt x="240" y="96"/>
                </a:cubicBezTo>
                <a:cubicBezTo>
                  <a:pt x="243" y="100"/>
                  <a:pt x="249" y="100"/>
                  <a:pt x="252" y="104"/>
                </a:cubicBezTo>
                <a:cubicBezTo>
                  <a:pt x="256" y="111"/>
                  <a:pt x="255" y="121"/>
                  <a:pt x="260" y="128"/>
                </a:cubicBezTo>
                <a:cubicBezTo>
                  <a:pt x="263" y="132"/>
                  <a:pt x="265" y="136"/>
                  <a:pt x="268" y="140"/>
                </a:cubicBezTo>
                <a:cubicBezTo>
                  <a:pt x="273" y="161"/>
                  <a:pt x="272" y="151"/>
                  <a:pt x="272" y="1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59" name="Freeform 31">
            <a:extLst>
              <a:ext uri="{FF2B5EF4-FFF2-40B4-BE49-F238E27FC236}">
                <a16:creationId xmlns:a16="http://schemas.microsoft.com/office/drawing/2014/main" id="{55FD314A-437E-43A3-898E-713028E67D44}"/>
              </a:ext>
            </a:extLst>
          </p:cNvPr>
          <p:cNvSpPr>
            <a:spLocks/>
          </p:cNvSpPr>
          <p:nvPr/>
        </p:nvSpPr>
        <p:spPr bwMode="auto">
          <a:xfrm>
            <a:off x="5854700" y="4705350"/>
            <a:ext cx="190500" cy="114300"/>
          </a:xfrm>
          <a:custGeom>
            <a:avLst/>
            <a:gdLst>
              <a:gd name="T0" fmla="*/ 0 w 120"/>
              <a:gd name="T1" fmla="*/ 72 h 72"/>
              <a:gd name="T2" fmla="*/ 64 w 120"/>
              <a:gd name="T3" fmla="*/ 52 h 72"/>
              <a:gd name="T4" fmla="*/ 100 w 120"/>
              <a:gd name="T5" fmla="*/ 24 h 72"/>
              <a:gd name="T6" fmla="*/ 120 w 120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72">
                <a:moveTo>
                  <a:pt x="0" y="72"/>
                </a:moveTo>
                <a:cubicBezTo>
                  <a:pt x="21" y="65"/>
                  <a:pt x="43" y="59"/>
                  <a:pt x="64" y="52"/>
                </a:cubicBezTo>
                <a:cubicBezTo>
                  <a:pt x="77" y="48"/>
                  <a:pt x="88" y="32"/>
                  <a:pt x="100" y="24"/>
                </a:cubicBezTo>
                <a:cubicBezTo>
                  <a:pt x="104" y="18"/>
                  <a:pt x="120" y="6"/>
                  <a:pt x="1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60" name="Freeform 32">
            <a:extLst>
              <a:ext uri="{FF2B5EF4-FFF2-40B4-BE49-F238E27FC236}">
                <a16:creationId xmlns:a16="http://schemas.microsoft.com/office/drawing/2014/main" id="{9CD6004E-2F94-4242-8FC6-D9556BC778AE}"/>
              </a:ext>
            </a:extLst>
          </p:cNvPr>
          <p:cNvSpPr>
            <a:spLocks/>
          </p:cNvSpPr>
          <p:nvPr/>
        </p:nvSpPr>
        <p:spPr bwMode="auto">
          <a:xfrm>
            <a:off x="5842000" y="5365750"/>
            <a:ext cx="381000" cy="177800"/>
          </a:xfrm>
          <a:custGeom>
            <a:avLst/>
            <a:gdLst>
              <a:gd name="T0" fmla="*/ 0 w 252"/>
              <a:gd name="T1" fmla="*/ 112 h 112"/>
              <a:gd name="T2" fmla="*/ 96 w 252"/>
              <a:gd name="T3" fmla="*/ 24 h 112"/>
              <a:gd name="T4" fmla="*/ 136 w 252"/>
              <a:gd name="T5" fmla="*/ 8 h 112"/>
              <a:gd name="T6" fmla="*/ 160 w 252"/>
              <a:gd name="T7" fmla="*/ 0 h 112"/>
              <a:gd name="T8" fmla="*/ 232 w 252"/>
              <a:gd name="T9" fmla="*/ 20 h 112"/>
              <a:gd name="T10" fmla="*/ 252 w 252"/>
              <a:gd name="T11" fmla="*/ 80 h 112"/>
              <a:gd name="T12" fmla="*/ 248 w 252"/>
              <a:gd name="T1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2" h="112">
                <a:moveTo>
                  <a:pt x="0" y="112"/>
                </a:moveTo>
                <a:cubicBezTo>
                  <a:pt x="25" y="74"/>
                  <a:pt x="56" y="44"/>
                  <a:pt x="96" y="24"/>
                </a:cubicBezTo>
                <a:cubicBezTo>
                  <a:pt x="109" y="17"/>
                  <a:pt x="122" y="12"/>
                  <a:pt x="136" y="8"/>
                </a:cubicBezTo>
                <a:cubicBezTo>
                  <a:pt x="144" y="6"/>
                  <a:pt x="160" y="0"/>
                  <a:pt x="160" y="0"/>
                </a:cubicBezTo>
                <a:cubicBezTo>
                  <a:pt x="188" y="3"/>
                  <a:pt x="209" y="5"/>
                  <a:pt x="232" y="20"/>
                </a:cubicBezTo>
                <a:cubicBezTo>
                  <a:pt x="239" y="42"/>
                  <a:pt x="248" y="56"/>
                  <a:pt x="252" y="80"/>
                </a:cubicBezTo>
                <a:cubicBezTo>
                  <a:pt x="251" y="88"/>
                  <a:pt x="248" y="104"/>
                  <a:pt x="248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61" name="Freeform 33">
            <a:extLst>
              <a:ext uri="{FF2B5EF4-FFF2-40B4-BE49-F238E27FC236}">
                <a16:creationId xmlns:a16="http://schemas.microsoft.com/office/drawing/2014/main" id="{31DE04F5-9953-4065-A113-79A207A25E1B}"/>
              </a:ext>
            </a:extLst>
          </p:cNvPr>
          <p:cNvSpPr>
            <a:spLocks/>
          </p:cNvSpPr>
          <p:nvPr/>
        </p:nvSpPr>
        <p:spPr bwMode="auto">
          <a:xfrm>
            <a:off x="5822950" y="5581650"/>
            <a:ext cx="209550" cy="165100"/>
          </a:xfrm>
          <a:custGeom>
            <a:avLst/>
            <a:gdLst>
              <a:gd name="T0" fmla="*/ 4 w 132"/>
              <a:gd name="T1" fmla="*/ 0 h 104"/>
              <a:gd name="T2" fmla="*/ 20 w 132"/>
              <a:gd name="T3" fmla="*/ 84 h 104"/>
              <a:gd name="T4" fmla="*/ 56 w 132"/>
              <a:gd name="T5" fmla="*/ 104 h 104"/>
              <a:gd name="T6" fmla="*/ 124 w 132"/>
              <a:gd name="T7" fmla="*/ 92 h 104"/>
              <a:gd name="T8" fmla="*/ 116 w 132"/>
              <a:gd name="T9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104">
                <a:moveTo>
                  <a:pt x="4" y="0"/>
                </a:moveTo>
                <a:cubicBezTo>
                  <a:pt x="0" y="13"/>
                  <a:pt x="11" y="75"/>
                  <a:pt x="20" y="84"/>
                </a:cubicBezTo>
                <a:cubicBezTo>
                  <a:pt x="30" y="94"/>
                  <a:pt x="56" y="104"/>
                  <a:pt x="56" y="104"/>
                </a:cubicBezTo>
                <a:cubicBezTo>
                  <a:pt x="80" y="101"/>
                  <a:pt x="101" y="100"/>
                  <a:pt x="124" y="92"/>
                </a:cubicBezTo>
                <a:cubicBezTo>
                  <a:pt x="132" y="59"/>
                  <a:pt x="131" y="34"/>
                  <a:pt x="116" y="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62" name="Text Box 34">
            <a:extLst>
              <a:ext uri="{FF2B5EF4-FFF2-40B4-BE49-F238E27FC236}">
                <a16:creationId xmlns:a16="http://schemas.microsoft.com/office/drawing/2014/main" id="{236D2CDE-3FBF-476B-A7E9-21E375FAA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3316288"/>
            <a:ext cx="374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/>
              <a:t>1.6</a:t>
            </a:r>
            <a:endParaRPr lang="en-US" altLang="en-US" sz="2400"/>
          </a:p>
        </p:txBody>
      </p:sp>
      <p:sp>
        <p:nvSpPr>
          <p:cNvPr id="304163" name="Text Box 35">
            <a:extLst>
              <a:ext uri="{FF2B5EF4-FFF2-40B4-BE49-F238E27FC236}">
                <a16:creationId xmlns:a16="http://schemas.microsoft.com/office/drawing/2014/main" id="{14D4445E-4978-467E-AB9C-93FDC64E4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971800"/>
            <a:ext cx="654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>
                <a:sym typeface="Symbol" panose="05050102010706020507" pitchFamily="18" charset="2"/>
              </a:rPr>
              <a:t></a:t>
            </a:r>
            <a:r>
              <a:rPr lang="en-US" altLang="en-US" sz="1200"/>
              <a:t>1.6</a:t>
            </a:r>
            <a:r>
              <a:rPr lang="en-US" altLang="en-US" sz="1200">
                <a:sym typeface="Symbol" panose="05050102010706020507" pitchFamily="18" charset="2"/>
              </a:rPr>
              <a:t>=2</a:t>
            </a:r>
            <a:endParaRPr lang="en-US" altLang="en-US" sz="2400"/>
          </a:p>
        </p:txBody>
      </p:sp>
      <p:sp>
        <p:nvSpPr>
          <p:cNvPr id="304164" name="Text Box 36">
            <a:extLst>
              <a:ext uri="{FF2B5EF4-FFF2-40B4-BE49-F238E27FC236}">
                <a16:creationId xmlns:a16="http://schemas.microsoft.com/office/drawing/2014/main" id="{E149A7AB-E0F6-4C3C-94DE-308188747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86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>
                <a:sym typeface="Symbol" panose="05050102010706020507" pitchFamily="18" charset="2"/>
              </a:rPr>
              <a:t></a:t>
            </a:r>
            <a:r>
              <a:rPr lang="en-US" altLang="en-US" sz="1200"/>
              <a:t>1.4</a:t>
            </a:r>
            <a:r>
              <a:rPr lang="en-US" altLang="en-US" sz="1200">
                <a:sym typeface="Symbol" panose="05050102010706020507" pitchFamily="18" charset="2"/>
              </a:rPr>
              <a:t>= 2</a:t>
            </a:r>
          </a:p>
        </p:txBody>
      </p:sp>
      <p:sp>
        <p:nvSpPr>
          <p:cNvPr id="304165" name="Text Box 37">
            <a:extLst>
              <a:ext uri="{FF2B5EF4-FFF2-40B4-BE49-F238E27FC236}">
                <a16:creationId xmlns:a16="http://schemas.microsoft.com/office/drawing/2014/main" id="{2F4E7A93-3A9F-4C80-A424-148C20090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4681538"/>
            <a:ext cx="4587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>
                <a:sym typeface="Symbol" panose="05050102010706020507" pitchFamily="18" charset="2"/>
              </a:rPr>
              <a:t></a:t>
            </a:r>
            <a:r>
              <a:rPr lang="en-US" altLang="en-US" sz="1200"/>
              <a:t>1.4</a:t>
            </a:r>
            <a:endParaRPr lang="en-US" altLang="en-US" sz="2400"/>
          </a:p>
        </p:txBody>
      </p:sp>
      <p:sp>
        <p:nvSpPr>
          <p:cNvPr id="304166" name="Text Box 38">
            <a:extLst>
              <a:ext uri="{FF2B5EF4-FFF2-40B4-BE49-F238E27FC236}">
                <a16:creationId xmlns:a16="http://schemas.microsoft.com/office/drawing/2014/main" id="{6064CE51-FD70-4286-9EEE-9704D4907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86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>
                <a:sym typeface="Symbol" panose="05050102010706020507" pitchFamily="18" charset="2"/>
              </a:rPr>
              <a:t></a:t>
            </a:r>
            <a:r>
              <a:rPr lang="en-US" altLang="en-US" sz="1200"/>
              <a:t>1.4</a:t>
            </a:r>
            <a:r>
              <a:rPr lang="en-US" altLang="en-US" sz="1200">
                <a:sym typeface="Symbol" panose="05050102010706020507" pitchFamily="18" charset="2"/>
              </a:rPr>
              <a:t>= </a:t>
            </a:r>
            <a:r>
              <a:rPr lang="en-US" altLang="en-US" sz="1200"/>
              <a:t>1</a:t>
            </a:r>
          </a:p>
        </p:txBody>
      </p:sp>
      <p:sp>
        <p:nvSpPr>
          <p:cNvPr id="304167" name="Line 39">
            <a:extLst>
              <a:ext uri="{FF2B5EF4-FFF2-40B4-BE49-F238E27FC236}">
                <a16:creationId xmlns:a16="http://schemas.microsoft.com/office/drawing/2014/main" id="{DA042B99-F66E-4A16-9491-765723316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766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68" name="Line 40">
            <a:extLst>
              <a:ext uri="{FF2B5EF4-FFF2-40B4-BE49-F238E27FC236}">
                <a16:creationId xmlns:a16="http://schemas.microsoft.com/office/drawing/2014/main" id="{632FAB1F-F838-40A0-B8AF-795C363CF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69" name="Line 41">
            <a:extLst>
              <a:ext uri="{FF2B5EF4-FFF2-40B4-BE49-F238E27FC236}">
                <a16:creationId xmlns:a16="http://schemas.microsoft.com/office/drawing/2014/main" id="{F0D8568D-F9B1-4043-A930-A689BF8EE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6482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70" name="Line 42">
            <a:extLst>
              <a:ext uri="{FF2B5EF4-FFF2-40B4-BE49-F238E27FC236}">
                <a16:creationId xmlns:a16="http://schemas.microsoft.com/office/drawing/2014/main" id="{A3D7894D-6F5C-48AD-853E-8A231CF2C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1054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71" name="Line 43">
            <a:extLst>
              <a:ext uri="{FF2B5EF4-FFF2-40B4-BE49-F238E27FC236}">
                <a16:creationId xmlns:a16="http://schemas.microsoft.com/office/drawing/2014/main" id="{1D985C59-7BFB-4918-BDA5-A42C45BBC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5626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72" name="Text Box 44">
            <a:extLst>
              <a:ext uri="{FF2B5EF4-FFF2-40B4-BE49-F238E27FC236}">
                <a16:creationId xmlns:a16="http://schemas.microsoft.com/office/drawing/2014/main" id="{EA99CF1C-92AA-4829-8C00-361EE2E2C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733800"/>
            <a:ext cx="654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>
                <a:sym typeface="Symbol" panose="05050102010706020507" pitchFamily="18" charset="2"/>
              </a:rPr>
              <a:t></a:t>
            </a:r>
            <a:r>
              <a:rPr lang="en-US" altLang="en-US" sz="1200"/>
              <a:t>1.6</a:t>
            </a:r>
            <a:r>
              <a:rPr lang="en-US" altLang="en-US" sz="1200">
                <a:sym typeface="Symbol" panose="05050102010706020507" pitchFamily="18" charset="2"/>
              </a:rPr>
              <a:t>=1</a:t>
            </a:r>
            <a:endParaRPr lang="en-US" altLang="en-US" sz="2400"/>
          </a:p>
        </p:txBody>
      </p:sp>
      <p:sp>
        <p:nvSpPr>
          <p:cNvPr id="304173" name="Text Box 45">
            <a:extLst>
              <a:ext uri="{FF2B5EF4-FFF2-40B4-BE49-F238E27FC236}">
                <a16:creationId xmlns:a16="http://schemas.microsoft.com/office/drawing/2014/main" id="{F923FA16-08CE-4323-9727-01AE030E2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5334000"/>
            <a:ext cx="3444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>
                <a:sym typeface="Symbol" panose="05050102010706020507" pitchFamily="18" charset="2"/>
              </a:rPr>
              <a:t></a:t>
            </a:r>
            <a:r>
              <a:rPr lang="en-US" altLang="en-US" sz="1200"/>
              <a:t>3</a:t>
            </a:r>
          </a:p>
        </p:txBody>
      </p:sp>
      <p:sp>
        <p:nvSpPr>
          <p:cNvPr id="304174" name="Text Box 46">
            <a:extLst>
              <a:ext uri="{FF2B5EF4-FFF2-40B4-BE49-F238E27FC236}">
                <a16:creationId xmlns:a16="http://schemas.microsoft.com/office/drawing/2014/main" id="{8C51F17C-6B0E-42A1-A6E3-EF3F32C1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562600"/>
            <a:ext cx="1109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>
                <a:sym typeface="Symbol" panose="05050102010706020507" pitchFamily="18" charset="2"/>
              </a:rPr>
              <a:t></a:t>
            </a:r>
            <a:r>
              <a:rPr lang="en-US" altLang="en-US" sz="1200"/>
              <a:t>3</a:t>
            </a:r>
            <a:r>
              <a:rPr lang="en-US" altLang="en-US" sz="1200">
                <a:sym typeface="Symbol" panose="05050102010706020507" pitchFamily="18" charset="2"/>
              </a:rPr>
              <a:t>=</a:t>
            </a:r>
            <a:r>
              <a:rPr lang="en-US" altLang="en-US" sz="1200"/>
              <a:t>3</a:t>
            </a:r>
            <a:r>
              <a:rPr lang="en-US" altLang="en-US" sz="1200">
                <a:sym typeface="Symbol" panose="05050102010706020507" pitchFamily="18" charset="2"/>
              </a:rPr>
              <a:t>= </a:t>
            </a:r>
            <a:r>
              <a:rPr lang="en-US" altLang="en-US" sz="120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FA03FD5-88AE-4D2B-97D0-DF7FE2D8BA56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BE327C-6D44-4391-85AC-AECA564F6A81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51054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Relation</a:t>
            </a:r>
            <a:r>
              <a:rPr lang="en-US" altLang="en-US" sz="2400" dirty="0">
                <a:sym typeface="Symbol" pitchFamily="18" charset="2"/>
              </a:rPr>
              <a:t>: Let A and B be two sets. A </a:t>
            </a:r>
            <a:r>
              <a:rPr lang="en-US" altLang="en-US" sz="2400" i="1" dirty="0">
                <a:solidFill>
                  <a:schemeClr val="accent2"/>
                </a:solidFill>
                <a:sym typeface="Symbol" pitchFamily="18" charset="2"/>
              </a:rPr>
              <a:t>binary relation</a:t>
            </a:r>
            <a:r>
              <a:rPr lang="en-US" altLang="en-US" sz="2400" dirty="0">
                <a:sym typeface="Symbol" pitchFamily="18" charset="2"/>
              </a:rPr>
              <a:t> (R) from A to B is a subset of A x B, i.e.,  R  </a:t>
            </a:r>
            <a:r>
              <a:rPr lang="en-US" altLang="en-US" sz="2400" dirty="0" err="1">
                <a:sym typeface="Symbol" pitchFamily="18" charset="2"/>
              </a:rPr>
              <a:t>AxB</a:t>
            </a:r>
            <a:r>
              <a:rPr lang="en-US" altLang="en-US" sz="2400" dirty="0">
                <a:sym typeface="Symbol" pitchFamily="18" charset="2"/>
              </a:rPr>
              <a:t>.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Example 1</a:t>
            </a:r>
            <a:r>
              <a:rPr lang="en-US" altLang="en-US" sz="2400" dirty="0">
                <a:sym typeface="Symbol" pitchFamily="18" charset="2"/>
              </a:rPr>
              <a:t>: Let A={1, 2, 3,4,5} and B={1,2,3}.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err="1">
                <a:sym typeface="Symbol" pitchFamily="18" charset="2"/>
              </a:rPr>
              <a:t>AxB</a:t>
            </a:r>
            <a:r>
              <a:rPr lang="en-US" altLang="en-US" sz="2400" dirty="0">
                <a:sym typeface="Symbol" pitchFamily="18" charset="2"/>
              </a:rPr>
              <a:t> = {(1,1),(1,2),(1,3),(2,1),(2,2),(2,3),(3,1),(3,2),(3,3), (4,1),(4,2),(4,3),(5,1),(5,2),(5,3)} Now, its subsets are relations e.g. R={(</a:t>
            </a:r>
            <a:r>
              <a:rPr lang="en-US" altLang="en-US" sz="2400" dirty="0" err="1">
                <a:sym typeface="Symbol" pitchFamily="18" charset="2"/>
              </a:rPr>
              <a:t>a,b</a:t>
            </a:r>
            <a:r>
              <a:rPr lang="en-US" altLang="en-US" sz="2400" dirty="0">
                <a:sym typeface="Symbol" pitchFamily="18" charset="2"/>
              </a:rPr>
              <a:t>)| </a:t>
            </a:r>
            <a:r>
              <a:rPr lang="en-US" altLang="en-US" sz="2400" dirty="0" err="1">
                <a:sym typeface="Symbol" pitchFamily="18" charset="2"/>
              </a:rPr>
              <a:t>aA,bB</a:t>
            </a:r>
            <a:r>
              <a:rPr lang="en-US" altLang="en-US" sz="2400" dirty="0">
                <a:sym typeface="Symbol" pitchFamily="18" charset="2"/>
              </a:rPr>
              <a:t> and a&lt;b}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Hence, R={(1,2),(1,3),(2,3)}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Example 2:</a:t>
            </a:r>
            <a:r>
              <a:rPr lang="en-US" altLang="en-US" sz="2400" dirty="0">
                <a:sym typeface="Symbol" pitchFamily="18" charset="2"/>
              </a:rPr>
              <a:t>Find all binary relations from {0,1} to {1}.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Example 3</a:t>
            </a:r>
            <a:r>
              <a:rPr lang="en-US" altLang="en-US" sz="2400" dirty="0">
                <a:sym typeface="Symbol" pitchFamily="18" charset="2"/>
              </a:rPr>
              <a:t>: Let A = Set of cities; B = Set of countries. Define the relation R by specifying that (a, b) belongs to R if city a is the capital of b. For instance, (Riyadh, Saudi Arabia), (Delhi, India), (Washington, USA) are in R.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algn="ctr" rtl="0" eaLnBrk="1" hangingPunct="1"/>
            <a:r>
              <a:rPr lang="en-US" altLang="en-US" sz="3000" dirty="0">
                <a:solidFill>
                  <a:schemeClr val="accent2"/>
                </a:solidFill>
                <a:latin typeface="+mn-lt"/>
              </a:rPr>
              <a:t>Relations – Definition</a:t>
            </a:r>
          </a:p>
        </p:txBody>
      </p:sp>
      <p:pic>
        <p:nvPicPr>
          <p:cNvPr id="53254" name="Ink 8"/>
          <p:cNvPicPr>
            <a:picLocks noRot="1" noChangeAspect="1" noEditPoints="1" noChangeArrowheads="1" noChangeShapeType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5464175"/>
            <a:ext cx="2238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4F0B64D-3E13-4AE9-9F0B-5843ABCDAC6F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466EA9-9058-4511-BF1C-32D335578658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48006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Relation</a:t>
            </a:r>
            <a:r>
              <a:rPr lang="en-US" altLang="en-US" sz="2400" dirty="0">
                <a:sym typeface="Symbol" pitchFamily="18" charset="2"/>
              </a:rPr>
              <a:t>: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A (binary) </a:t>
            </a:r>
            <a:r>
              <a:rPr lang="en-US" sz="2400" i="1" dirty="0"/>
              <a:t>relation</a:t>
            </a:r>
            <a:r>
              <a:rPr lang="en-US" sz="2400" dirty="0"/>
              <a:t> R on set E is a subset of E×E.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Examples using  E={0,1,2,3}: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 The relation is =  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	{(0,0), (1,1), (2,2), (3,3)}</a:t>
            </a:r>
          </a:p>
          <a:p>
            <a:pPr algn="l" rtl="0" eaLnBrk="1" hangingPunct="1">
              <a:lnSpc>
                <a:spcPct val="90000"/>
              </a:lnSpc>
            </a:pPr>
            <a:endParaRPr lang="en-US" sz="2400" dirty="0"/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This relation is &lt;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              {(0,1), (0,2), (0,3), (1,2), (1,3), (2,3)}. </a:t>
            </a:r>
            <a:endParaRPr lang="en-US" sz="1600" dirty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This relation is ≥.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              {(0,0), (1,1), (1,0), (2,2), (2,1), (2,0), (3,3), (3,2), (3,1), (3,0)}. 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>
                <a:solidFill>
                  <a:schemeClr val="accent2"/>
                </a:solidFill>
                <a:latin typeface="+mn-lt"/>
              </a:rPr>
              <a:t>Relations –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C691207-CB19-48AC-BF07-54F9BDEF49FF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1F753A-36D5-4358-91D0-8B7EC3CA26CD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2971800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  <a:sym typeface="Symbol" pitchFamily="18" charset="2"/>
              </a:rPr>
              <a:t>Relation</a:t>
            </a:r>
            <a:r>
              <a:rPr lang="en-US" altLang="en-US" sz="2400">
                <a:sym typeface="Symbol" pitchFamily="18" charset="2"/>
              </a:rPr>
              <a:t>: A </a:t>
            </a:r>
            <a:r>
              <a:rPr lang="en-US" altLang="en-US" sz="2400" i="1">
                <a:solidFill>
                  <a:schemeClr val="accent2"/>
                </a:solidFill>
                <a:sym typeface="Symbol" pitchFamily="18" charset="2"/>
              </a:rPr>
              <a:t>relation on the set A</a:t>
            </a:r>
            <a:r>
              <a:rPr lang="en-US" altLang="en-US" sz="2400">
                <a:sym typeface="Symbol" pitchFamily="18" charset="2"/>
              </a:rPr>
              <a:t> is a relation from A to A. That is, a relation on a set A is a subset of A x A.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  <a:sym typeface="Symbol" pitchFamily="18" charset="2"/>
              </a:rPr>
              <a:t>Example 4</a:t>
            </a:r>
            <a:r>
              <a:rPr lang="en-US" altLang="en-US" sz="2400">
                <a:sym typeface="Symbol" pitchFamily="18" charset="2"/>
              </a:rPr>
              <a:t>: Let A = {1, 2, 3, 4}. Which ordered pairs are in the relation R={(a, b) | a divides b}?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  <a:sym typeface="Symbol" pitchFamily="18" charset="2"/>
              </a:rPr>
              <a:t>Sol</a:t>
            </a:r>
            <a:r>
              <a:rPr lang="en-US" altLang="en-US" sz="2400">
                <a:sym typeface="Symbol" pitchFamily="18" charset="2"/>
              </a:rPr>
              <a:t>: (a, b)</a:t>
            </a:r>
            <a:r>
              <a:rPr lang="ru-RU" altLang="en-US" sz="2400">
                <a:sym typeface="Symbol" pitchFamily="18" charset="2"/>
              </a:rPr>
              <a:t>є</a:t>
            </a:r>
            <a:r>
              <a:rPr lang="en-US" altLang="en-US" sz="2400">
                <a:sym typeface="Symbol" pitchFamily="18" charset="2"/>
              </a:rPr>
              <a:t>R iff. a and b are positive integers not exceeding 4 such that a divides b, we see that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ym typeface="Symbol" pitchFamily="18" charset="2"/>
              </a:rPr>
              <a:t>	R={(1, 1), (1, 2), (1, 3), (1, 4), (2, 2), (2, 4), (3, 3), (4, 4)}</a:t>
            </a:r>
            <a:endParaRPr lang="ru-RU" altLang="en-US" sz="2400">
              <a:sym typeface="Symbol" pitchFamily="18" charset="2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ym typeface="Symbol" pitchFamily="18" charset="2"/>
              </a:rPr>
              <a:t>	The pairs in R are displayed graphically and in tabular form: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>
                <a:solidFill>
                  <a:schemeClr val="accent2"/>
                </a:solidFill>
                <a:latin typeface="+mn-lt"/>
              </a:rPr>
              <a:t>Relations – On a Set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293938" y="4267200"/>
            <a:ext cx="1306768" cy="189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sz="2000" b="1"/>
              <a:t> 	.1</a:t>
            </a:r>
          </a:p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000" b="1"/>
              <a:t>2.	 	.2</a:t>
            </a:r>
          </a:p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000" b="1"/>
              <a:t>3.		.3</a:t>
            </a:r>
          </a:p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000" b="1"/>
              <a:t>4.		.4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2667000" y="46672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2667000" y="51498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2667000" y="56070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2667000" y="60642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667000" y="4692650"/>
            <a:ext cx="609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2667000" y="4692650"/>
            <a:ext cx="6096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667000" y="4692650"/>
            <a:ext cx="6096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2667000" y="5149850"/>
            <a:ext cx="6096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442" name="Group 42"/>
          <p:cNvGraphicFramePr>
            <a:graphicFrameLocks noGrp="1"/>
          </p:cNvGraphicFramePr>
          <p:nvPr/>
        </p:nvGraphicFramePr>
        <p:xfrm>
          <a:off x="5226050" y="4419600"/>
          <a:ext cx="2851150" cy="1706880"/>
        </p:xfrm>
        <a:graphic>
          <a:graphicData uri="http://schemas.openxmlformats.org/drawingml/2006/table">
            <a:tbl>
              <a:tblPr rtl="1"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1</a:t>
                      </a:r>
                      <a:r>
                        <a:rPr kumimoji="0" lang="ar-SA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     2      3     4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X     X     X    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          X           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                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                         X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B6202B5-720E-41F5-8A49-D28FF264CE28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BF10F7-9E13-41E3-BCC4-BABE2CA64961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46482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Example 5</a:t>
            </a:r>
            <a:r>
              <a:rPr lang="en-US" altLang="en-US" sz="2400" dirty="0">
                <a:sym typeface="Symbol" pitchFamily="18" charset="2"/>
              </a:rPr>
              <a:t>: Consider the relations on the set of integers: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R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dirty="0">
                <a:sym typeface="Symbol" pitchFamily="18" charset="2"/>
              </a:rPr>
              <a:t>= {(a, b) | a ≤ b},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R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={(a, b) | a &gt; b},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R</a:t>
            </a:r>
            <a:r>
              <a:rPr lang="en-US" altLang="en-US" sz="2400" baseline="-25000" dirty="0">
                <a:sym typeface="Symbol" pitchFamily="18" charset="2"/>
              </a:rPr>
              <a:t>3</a:t>
            </a:r>
            <a:r>
              <a:rPr lang="en-US" altLang="en-US" sz="2400" dirty="0">
                <a:sym typeface="Symbol" pitchFamily="18" charset="2"/>
              </a:rPr>
              <a:t>={(a, b) | a = b or a = -b},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R</a:t>
            </a:r>
            <a:r>
              <a:rPr lang="en-US" altLang="en-US" sz="2400" baseline="-25000" dirty="0">
                <a:sym typeface="Symbol" pitchFamily="18" charset="2"/>
              </a:rPr>
              <a:t>4</a:t>
            </a:r>
            <a:r>
              <a:rPr lang="en-US" altLang="en-US" sz="2400" dirty="0">
                <a:sym typeface="Symbol" pitchFamily="18" charset="2"/>
              </a:rPr>
              <a:t>={(a, b) | a = b},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R</a:t>
            </a:r>
            <a:r>
              <a:rPr lang="en-US" altLang="en-US" sz="2400" baseline="-25000" dirty="0">
                <a:sym typeface="Symbol" pitchFamily="18" charset="2"/>
              </a:rPr>
              <a:t>5</a:t>
            </a:r>
            <a:r>
              <a:rPr lang="en-US" altLang="en-US" sz="2400" dirty="0">
                <a:sym typeface="Symbol" pitchFamily="18" charset="2"/>
              </a:rPr>
              <a:t>={(a, b) | a = b+1},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R</a:t>
            </a:r>
            <a:r>
              <a:rPr lang="en-US" altLang="en-US" sz="2400" baseline="-25000" dirty="0">
                <a:sym typeface="Symbol" pitchFamily="18" charset="2"/>
              </a:rPr>
              <a:t>6</a:t>
            </a:r>
            <a:r>
              <a:rPr lang="en-US" altLang="en-US" sz="2400" dirty="0">
                <a:sym typeface="Symbol" pitchFamily="18" charset="2"/>
              </a:rPr>
              <a:t>={(a, b) | </a:t>
            </a:r>
            <a:r>
              <a:rPr lang="en-US" altLang="en-US" sz="2400" dirty="0" err="1">
                <a:sym typeface="Symbol" pitchFamily="18" charset="2"/>
              </a:rPr>
              <a:t>a+b</a:t>
            </a:r>
            <a:r>
              <a:rPr lang="en-US" altLang="en-US" sz="2400" dirty="0">
                <a:sym typeface="Symbol" pitchFamily="18" charset="2"/>
              </a:rPr>
              <a:t> ≤ 3},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Which of these relations contain each of the pairs   (1, 1), (1, 2), (2, 1), (1, -1) and (2, 2)?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  <a:sym typeface="Symbol" pitchFamily="18" charset="2"/>
              </a:rPr>
              <a:t>Sol</a:t>
            </a:r>
            <a:r>
              <a:rPr lang="en-US" altLang="en-US" sz="2400" dirty="0">
                <a:sym typeface="Symbol" pitchFamily="18" charset="2"/>
              </a:rPr>
              <a:t>: The pair (1, 1) is in R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dirty="0">
                <a:sym typeface="Symbol" pitchFamily="18" charset="2"/>
              </a:rPr>
              <a:t>, R</a:t>
            </a:r>
            <a:r>
              <a:rPr lang="en-US" altLang="en-US" sz="2400" baseline="-25000" dirty="0">
                <a:sym typeface="Symbol" pitchFamily="18" charset="2"/>
              </a:rPr>
              <a:t>3</a:t>
            </a:r>
            <a:r>
              <a:rPr lang="en-US" altLang="en-US" sz="2400" dirty="0">
                <a:sym typeface="Symbol" pitchFamily="18" charset="2"/>
              </a:rPr>
              <a:t>, R</a:t>
            </a:r>
            <a:r>
              <a:rPr lang="en-US" altLang="en-US" sz="2400" baseline="-25000" dirty="0">
                <a:sym typeface="Symbol" pitchFamily="18" charset="2"/>
              </a:rPr>
              <a:t>4</a:t>
            </a:r>
            <a:r>
              <a:rPr lang="en-US" altLang="en-US" sz="2400" dirty="0">
                <a:sym typeface="Symbol" pitchFamily="18" charset="2"/>
              </a:rPr>
              <a:t> and R</a:t>
            </a:r>
            <a:r>
              <a:rPr lang="en-US" altLang="en-US" sz="2400" baseline="-25000" dirty="0">
                <a:sym typeface="Symbol" pitchFamily="18" charset="2"/>
              </a:rPr>
              <a:t>6</a:t>
            </a:r>
            <a:r>
              <a:rPr lang="en-US" altLang="en-US" sz="2400" dirty="0">
                <a:sym typeface="Symbol" pitchFamily="18" charset="2"/>
              </a:rPr>
              <a:t>; (1, 2) is in R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dirty="0">
                <a:sym typeface="Symbol" pitchFamily="18" charset="2"/>
              </a:rPr>
              <a:t>and R</a:t>
            </a:r>
            <a:r>
              <a:rPr lang="en-US" altLang="en-US" sz="2400" baseline="-25000" dirty="0">
                <a:sym typeface="Symbol" pitchFamily="18" charset="2"/>
              </a:rPr>
              <a:t>6</a:t>
            </a:r>
            <a:r>
              <a:rPr lang="en-US" altLang="en-US" sz="2400" dirty="0">
                <a:sym typeface="Symbol" pitchFamily="18" charset="2"/>
              </a:rPr>
              <a:t>; (2, 1) is in R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, R</a:t>
            </a:r>
            <a:r>
              <a:rPr lang="en-US" altLang="en-US" sz="2400" baseline="-25000" dirty="0">
                <a:sym typeface="Symbol" pitchFamily="18" charset="2"/>
              </a:rPr>
              <a:t>5</a:t>
            </a:r>
            <a:r>
              <a:rPr lang="en-US" altLang="en-US" sz="2400" dirty="0">
                <a:sym typeface="Symbol" pitchFamily="18" charset="2"/>
              </a:rPr>
              <a:t> and R</a:t>
            </a:r>
            <a:r>
              <a:rPr lang="en-US" altLang="en-US" sz="2400" baseline="-25000" dirty="0">
                <a:sym typeface="Symbol" pitchFamily="18" charset="2"/>
              </a:rPr>
              <a:t>6</a:t>
            </a:r>
            <a:r>
              <a:rPr lang="en-US" altLang="en-US" sz="2400" dirty="0">
                <a:sym typeface="Symbol" pitchFamily="18" charset="2"/>
              </a:rPr>
              <a:t>; (1, -1) is in R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, R</a:t>
            </a:r>
            <a:r>
              <a:rPr lang="en-US" altLang="en-US" sz="2400" baseline="-25000" dirty="0">
                <a:sym typeface="Symbol" pitchFamily="18" charset="2"/>
              </a:rPr>
              <a:t>3 </a:t>
            </a:r>
            <a:r>
              <a:rPr lang="en-US" altLang="en-US" sz="2400" dirty="0">
                <a:sym typeface="Symbol" pitchFamily="18" charset="2"/>
              </a:rPr>
              <a:t>and R</a:t>
            </a:r>
            <a:r>
              <a:rPr lang="en-US" altLang="en-US" sz="2400" baseline="-25000" dirty="0">
                <a:sym typeface="Symbol" pitchFamily="18" charset="2"/>
              </a:rPr>
              <a:t>6</a:t>
            </a:r>
            <a:r>
              <a:rPr lang="en-US" altLang="en-US" sz="2400" dirty="0">
                <a:sym typeface="Symbol" pitchFamily="18" charset="2"/>
              </a:rPr>
              <a:t>; and finally, (2, 2) is in R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dirty="0">
                <a:sym typeface="Symbol" pitchFamily="18" charset="2"/>
              </a:rPr>
              <a:t>, R</a:t>
            </a:r>
            <a:r>
              <a:rPr lang="en-US" altLang="en-US" sz="2400" baseline="-25000" dirty="0">
                <a:sym typeface="Symbol" pitchFamily="18" charset="2"/>
              </a:rPr>
              <a:t>3</a:t>
            </a:r>
            <a:r>
              <a:rPr lang="en-US" altLang="en-US" sz="2400" dirty="0">
                <a:sym typeface="Symbol" pitchFamily="18" charset="2"/>
              </a:rPr>
              <a:t> and R</a:t>
            </a:r>
            <a:r>
              <a:rPr lang="en-US" altLang="en-US" sz="2400" baseline="-25000" dirty="0">
                <a:sym typeface="Symbol" pitchFamily="18" charset="2"/>
              </a:rPr>
              <a:t>4</a:t>
            </a:r>
            <a:r>
              <a:rPr lang="en-US" altLang="en-US" sz="2400" dirty="0">
                <a:sym typeface="Symbol" pitchFamily="18" charset="2"/>
              </a:rPr>
              <a:t>.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>
                <a:solidFill>
                  <a:schemeClr val="accent2"/>
                </a:solidFill>
                <a:latin typeface="+mn-lt"/>
              </a:rPr>
              <a:t>Relations –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78ECDCE-E625-46C4-AEDD-3D81711685F4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1A455D-952E-4A47-A0A9-5EC1CF291603}" type="slidenum">
              <a:rPr lang="ar-SA" altLang="en-US"/>
              <a:pPr/>
              <a:t>8</a:t>
            </a:fld>
            <a:endParaRPr lang="en-US" alt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 dirty="0">
                <a:solidFill>
                  <a:schemeClr val="accent2"/>
                </a:solidFill>
                <a:latin typeface="+mn-lt"/>
              </a:rPr>
              <a:t>Relations – Representations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086600" cy="4648200"/>
          </a:xfrm>
        </p:spPr>
        <p:txBody>
          <a:bodyPr/>
          <a:lstStyle/>
          <a:p>
            <a:pPr marL="457200" indent="-457200" algn="l" rtl="0" eaLnBrk="1" hangingPunct="1">
              <a:buNone/>
            </a:pPr>
            <a:r>
              <a:rPr lang="en-US" altLang="en-US" sz="2400" dirty="0">
                <a:solidFill>
                  <a:schemeClr val="accent6"/>
                </a:solidFill>
                <a:sym typeface="Symbol" pitchFamily="18" charset="2"/>
              </a:rPr>
              <a:t>1    Coordinate diagram:</a:t>
            </a:r>
          </a:p>
          <a:p>
            <a:pPr marL="457200" indent="-457200" algn="l" rtl="0" eaLnBrk="1" hangingPunct="1">
              <a:buNone/>
            </a:pPr>
            <a:r>
              <a:rPr lang="en-US" altLang="en-US" sz="2400" dirty="0">
                <a:sym typeface="Symbol" pitchFamily="18" charset="2"/>
              </a:rPr>
              <a:t>	Let A={1,2,3} and B={x , y}. Let R be a relation from A to B defined as R={(1,y),(2,x),(2,y),(3,x)}</a:t>
            </a:r>
          </a:p>
          <a:p>
            <a:pPr marL="457200" indent="-457200" algn="l" rtl="0" eaLnBrk="1" hangingPunct="1">
              <a:buNone/>
            </a:pPr>
            <a:endParaRPr lang="en-US" altLang="en-US" sz="2400" dirty="0">
              <a:sym typeface="Symbol" pitchFamily="18" charset="2"/>
            </a:endParaRPr>
          </a:p>
          <a:p>
            <a:pPr marL="457200" indent="-457200" algn="l" rtl="0" eaLnBrk="1" hangingPunct="1">
              <a:buNone/>
            </a:pP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5334000" y="3124200"/>
            <a:ext cx="0" cy="220980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334000" y="5334000"/>
            <a:ext cx="2895600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334000" y="5334000"/>
            <a:ext cx="0" cy="7620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019800" y="5334000"/>
            <a:ext cx="0" cy="7620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629400" y="5334000"/>
            <a:ext cx="0" cy="7620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162800" y="5334000"/>
            <a:ext cx="0" cy="7620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5257800" y="4800600"/>
            <a:ext cx="76200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5257800" y="4267200"/>
            <a:ext cx="76200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029200" y="4114800"/>
            <a:ext cx="381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57800" y="510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29200" y="4648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1600" y="5486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7400" y="5486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10400" y="5486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7000" y="5486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867400" y="4267200"/>
            <a:ext cx="45719" cy="76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  <a:cs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553200" y="4800600"/>
            <a:ext cx="76200" cy="45719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  <a:cs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477000" y="4267200"/>
            <a:ext cx="76200" cy="76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  <a:cs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62800" y="4800600"/>
            <a:ext cx="45719" cy="762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9" grpId="0"/>
      <p:bldP spid="35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78ECDCE-E625-46C4-AEDD-3D81711685F4}" type="datetime1">
              <a:rPr lang="en-US" altLang="en-US" smtClean="0">
                <a:ea typeface="MS PGothic" pitchFamily="34" charset="-128"/>
              </a:rPr>
              <a:pPr/>
              <a:t>10/12/2022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1A455D-952E-4A47-A0A9-5EC1CF291603}" type="slidenum">
              <a:rPr lang="ar-SA" altLang="en-US"/>
              <a:pPr/>
              <a:t>9</a:t>
            </a:fld>
            <a:endParaRPr lang="en-US" alt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0" eaLnBrk="1" hangingPunct="1"/>
            <a:r>
              <a:rPr lang="en-US" altLang="en-US" sz="3000" dirty="0">
                <a:solidFill>
                  <a:schemeClr val="accent2"/>
                </a:solidFill>
                <a:latin typeface="+mn-lt"/>
              </a:rPr>
              <a:t>Relations – Representations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15200" cy="1905000"/>
          </a:xfrm>
          <a:noFill/>
        </p:spPr>
        <p:txBody>
          <a:bodyPr/>
          <a:lstStyle/>
          <a:p>
            <a:pPr marL="457200" indent="-457200" algn="l" rtl="0" eaLnBrk="1" hangingPunct="1">
              <a:buNone/>
            </a:pPr>
            <a:r>
              <a:rPr lang="en-US" altLang="en-US" sz="2400" dirty="0">
                <a:solidFill>
                  <a:schemeClr val="accent6"/>
                </a:solidFill>
                <a:sym typeface="Symbol" pitchFamily="18" charset="2"/>
              </a:rPr>
              <a:t>2    Arrow diagram:</a:t>
            </a:r>
          </a:p>
          <a:p>
            <a:pPr marL="457200" indent="-457200" algn="l" rtl="0" eaLnBrk="1" hangingPunct="1">
              <a:buNone/>
            </a:pPr>
            <a:r>
              <a:rPr lang="en-US" altLang="en-US" sz="2400" dirty="0">
                <a:sym typeface="Symbol" pitchFamily="18" charset="2"/>
              </a:rPr>
              <a:t>	Let A={1,2,3} and B={x , y}. Let R be a relation from A to B defined as R={(1,y),(2,x),(2,y),(3,x)}</a:t>
            </a:r>
          </a:p>
          <a:p>
            <a:pPr marL="457200" indent="-457200" algn="l" rtl="0" eaLnBrk="1" hangingPunct="1">
              <a:buNone/>
            </a:pPr>
            <a:endParaRPr lang="en-US" altLang="en-US" sz="2400" dirty="0">
              <a:sym typeface="Symbol" pitchFamily="18" charset="2"/>
            </a:endParaRPr>
          </a:p>
          <a:p>
            <a:pPr marL="457200" indent="-457200" algn="l" rtl="0" eaLnBrk="1" hangingPunct="1">
              <a:buNone/>
            </a:pPr>
            <a:endParaRPr lang="en-US" altLang="en-US" sz="2400" dirty="0">
              <a:sym typeface="Symbol" pitchFamily="18" charset="2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828800" y="3581400"/>
            <a:ext cx="1371600" cy="2362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  <a:cs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419600" y="3657600"/>
            <a:ext cx="1371600" cy="2362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2200" y="3962400"/>
            <a:ext cx="68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00600" y="4191000"/>
            <a:ext cx="53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590800" y="4114800"/>
            <a:ext cx="2209800" cy="106680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2667000" y="4419600"/>
            <a:ext cx="2133600" cy="22860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2667000" y="4724400"/>
            <a:ext cx="2133600" cy="45720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2743200" y="4495800"/>
            <a:ext cx="1981200" cy="68580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3816</Words>
  <Application>Microsoft Office PowerPoint</Application>
  <PresentationFormat>On-screen Show (4:3)</PresentationFormat>
  <Paragraphs>470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Comic Sans MS</vt:lpstr>
      <vt:lpstr>Times New Roman</vt:lpstr>
      <vt:lpstr>Wingdings</vt:lpstr>
      <vt:lpstr>Office Theme</vt:lpstr>
      <vt:lpstr>Discrete Structures (Discrete Mathematics)</vt:lpstr>
      <vt:lpstr>PowerPoint Presentation</vt:lpstr>
      <vt:lpstr>Relations</vt:lpstr>
      <vt:lpstr>Relations – Definition</vt:lpstr>
      <vt:lpstr>Relations – Example</vt:lpstr>
      <vt:lpstr>Relations – On a Set</vt:lpstr>
      <vt:lpstr>Relations – Examples</vt:lpstr>
      <vt:lpstr>Relations – Representations</vt:lpstr>
      <vt:lpstr>Relations – Representations</vt:lpstr>
      <vt:lpstr>Relations – Representations</vt:lpstr>
      <vt:lpstr>Relations – Representations</vt:lpstr>
      <vt:lpstr>Relations – Questions</vt:lpstr>
      <vt:lpstr>Relations – Properties</vt:lpstr>
      <vt:lpstr>Relations – Properties</vt:lpstr>
      <vt:lpstr>Relations – Properties</vt:lpstr>
      <vt:lpstr>Relations – Properties</vt:lpstr>
      <vt:lpstr>Relations – Properties</vt:lpstr>
      <vt:lpstr>Relations – Properties</vt:lpstr>
      <vt:lpstr>Relations – Examples</vt:lpstr>
      <vt:lpstr>Relations – Examples</vt:lpstr>
      <vt:lpstr>Relations – Question</vt:lpstr>
      <vt:lpstr>Relations – Equivalence relations</vt:lpstr>
      <vt:lpstr>Relations – Example</vt:lpstr>
      <vt:lpstr>Functions</vt:lpstr>
      <vt:lpstr>Definition of Functions</vt:lpstr>
      <vt:lpstr>Graphical Representations</vt:lpstr>
      <vt:lpstr>Some Function Terminology</vt:lpstr>
      <vt:lpstr>Range vs. Codomain - Example</vt:lpstr>
      <vt:lpstr>One-to-One Functions</vt:lpstr>
      <vt:lpstr>One-to-One Illustration</vt:lpstr>
      <vt:lpstr>Onto (Surjective) Functions</vt:lpstr>
      <vt:lpstr>Illustration of Onto</vt:lpstr>
      <vt:lpstr>Bijections</vt:lpstr>
      <vt:lpstr>A Couple of Key Functions</vt:lpstr>
      <vt:lpstr>Visualizing Floor &amp; Ceiling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Sayaanri</dc:creator>
  <cp:lastModifiedBy>UCP</cp:lastModifiedBy>
  <cp:revision>7</cp:revision>
  <dcterms:created xsi:type="dcterms:W3CDTF">2019-06-25T19:33:47Z</dcterms:created>
  <dcterms:modified xsi:type="dcterms:W3CDTF">2022-10-12T13:14:58Z</dcterms:modified>
</cp:coreProperties>
</file>