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9"/>
  </p:notesMasterIdLst>
  <p:sldIdLst>
    <p:sldId id="256" r:id="rId2"/>
    <p:sldId id="282" r:id="rId3"/>
    <p:sldId id="310" r:id="rId4"/>
    <p:sldId id="398" r:id="rId5"/>
    <p:sldId id="399" r:id="rId6"/>
    <p:sldId id="402" r:id="rId7"/>
    <p:sldId id="346" r:id="rId8"/>
    <p:sldId id="374" r:id="rId9"/>
    <p:sldId id="375" r:id="rId10"/>
    <p:sldId id="376" r:id="rId11"/>
    <p:sldId id="377" r:id="rId12"/>
    <p:sldId id="379" r:id="rId13"/>
    <p:sldId id="380" r:id="rId14"/>
    <p:sldId id="381" r:id="rId15"/>
    <p:sldId id="347" r:id="rId16"/>
    <p:sldId id="382" r:id="rId17"/>
    <p:sldId id="383" r:id="rId18"/>
    <p:sldId id="384" r:id="rId19"/>
    <p:sldId id="385" r:id="rId20"/>
    <p:sldId id="386" r:id="rId21"/>
    <p:sldId id="388" r:id="rId22"/>
    <p:sldId id="389" r:id="rId23"/>
    <p:sldId id="404" r:id="rId24"/>
    <p:sldId id="348" r:id="rId25"/>
    <p:sldId id="390" r:id="rId26"/>
    <p:sldId id="391" r:id="rId27"/>
    <p:sldId id="371" r:id="rId28"/>
    <p:sldId id="372" r:id="rId29"/>
    <p:sldId id="392" r:id="rId30"/>
    <p:sldId id="394" r:id="rId31"/>
    <p:sldId id="395" r:id="rId32"/>
    <p:sldId id="393" r:id="rId33"/>
    <p:sldId id="396" r:id="rId34"/>
    <p:sldId id="397" r:id="rId35"/>
    <p:sldId id="350" r:id="rId36"/>
    <p:sldId id="351" r:id="rId37"/>
    <p:sldId id="355" r:id="rId38"/>
    <p:sldId id="356" r:id="rId39"/>
    <p:sldId id="357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28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4075" autoAdjust="0"/>
  </p:normalViewPr>
  <p:slideViewPr>
    <p:cSldViewPr snapToGrid="0">
      <p:cViewPr varScale="1">
        <p:scale>
          <a:sx n="86" d="100"/>
          <a:sy n="86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CA1D-BA98-4335-BD8F-F92666363AD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7ADCA-25E7-45D0-B735-DEFBF64C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4333-6044-4008-BA57-BBF75149E3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305C-69B2-4B48-ADC7-1BFC4E84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yiam.zahoor@ucp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020" y="137556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Let’s Count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b="1" i="1" dirty="0">
                <a:solidFill>
                  <a:srgbClr val="C00000"/>
                </a:solidFill>
                <a:latin typeface="Centaur" panose="02030504050205020304" pitchFamily="18" charset="0"/>
              </a:rPr>
              <a:t>Seriously</a:t>
            </a:r>
            <a:br>
              <a:rPr lang="en-US" dirty="0"/>
            </a:b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020" y="342099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Mr. Asim Raza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asim.raza@ucp.edu.pk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" y="400922"/>
            <a:ext cx="1865957" cy="1791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332" y="4936984"/>
            <a:ext cx="3261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My office: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F202- A Building</a:t>
            </a:r>
          </a:p>
        </p:txBody>
      </p:sp>
    </p:spTree>
    <p:extLst>
      <p:ext uri="{BB962C8B-B14F-4D97-AF65-F5344CB8AC3E}">
        <p14:creationId xmlns:p14="http://schemas.microsoft.com/office/powerpoint/2010/main" val="22107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046" y="1325563"/>
                <a:ext cx="11242182" cy="52040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entaur" panose="02030504050205020304" pitchFamily="18" charset="0"/>
                  </a:rPr>
                  <a:t>If we have a list of </a:t>
                </a:r>
                <a:r>
                  <a:rPr lang="en-US" i="1" dirty="0">
                    <a:latin typeface="Centaur" panose="02030504050205020304" pitchFamily="18" charset="0"/>
                  </a:rPr>
                  <a:t>n </a:t>
                </a:r>
                <a:r>
                  <a:rPr lang="en-US" dirty="0">
                    <a:latin typeface="Centaur" panose="02030504050205020304" pitchFamily="18" charset="0"/>
                  </a:rPr>
                  <a:t>objects (an ordered set, where it is specified which element is the first, second, etc.), and we rearrange them so that they are in another order, this is called </a:t>
                </a:r>
                <a:r>
                  <a:rPr lang="en-US" b="1" i="1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permuting</a:t>
                </a:r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them; the new order is called a </a:t>
                </a:r>
                <a:r>
                  <a:rPr lang="en-US" b="1" i="1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permutation</a:t>
                </a:r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of the objects.</a:t>
                </a:r>
              </a:p>
              <a:p>
                <a:endParaRPr lang="en-US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  <a:p>
                <a:r>
                  <a:rPr lang="en-US" dirty="0">
                    <a:latin typeface="Centaur" panose="02030504050205020304" pitchFamily="18" charset="0"/>
                  </a:rPr>
                  <a:t>So the question is to determine the number of ways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objects can be ordered. The solution found by the people at the party works in general: </a:t>
                </a:r>
              </a:p>
              <a:p>
                <a:r>
                  <a:rPr lang="en-US" dirty="0">
                    <a:latin typeface="Centaur" panose="02030504050205020304" pitchFamily="18" charset="0"/>
                  </a:rPr>
                  <a:t>We can put any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people in the first place; no matter whom we choose,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choices for the second.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entaur" panose="02030504050205020304" pitchFamily="18" charset="0"/>
                  </a:rPr>
                  <a:t>So the number of ways to fill the first two positions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entaur" panose="02030504050205020304" pitchFamily="18" charset="0"/>
                  </a:rPr>
                  <a:t>No matter how we have filled the first and second positions,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choices for the third position, so the number of ways to fill the first three </a:t>
                </a:r>
                <a:r>
                  <a:rPr lang="pt-BR" dirty="0">
                    <a:latin typeface="Centaur" panose="02030504050205020304" pitchFamily="18" charset="0"/>
                  </a:rPr>
                  <a:t>positions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Centaur" panose="02030504050205020304" pitchFamily="18" charset="0"/>
                  </a:rPr>
                  <a:t>.</a:t>
                </a:r>
                <a:endParaRPr lang="en-US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046" y="1325563"/>
                <a:ext cx="11242182" cy="5204026"/>
              </a:xfrm>
              <a:blipFill rotWithShape="0">
                <a:blip r:embed="rId2"/>
                <a:stretch>
                  <a:fillRect l="-1139" t="-2459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046" y="1325563"/>
                <a:ext cx="11589912" cy="52040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entaur" panose="02030504050205020304" pitchFamily="18" charset="0"/>
                  </a:rPr>
                  <a:t>So the question is to determine the number of ways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objects can be ordered. The solution found by the people at the party works in general: </a:t>
                </a:r>
              </a:p>
              <a:p>
                <a:r>
                  <a:rPr lang="en-US" dirty="0">
                    <a:latin typeface="Centaur" panose="02030504050205020304" pitchFamily="18" charset="0"/>
                  </a:rPr>
                  <a:t>We can put any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people in the first place; no matter whom we choose,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choices for the second.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entaur" panose="02030504050205020304" pitchFamily="18" charset="0"/>
                  </a:rPr>
                  <a:t>So the number of ways to fill the first two positions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entaur" panose="02030504050205020304" pitchFamily="18" charset="0"/>
                  </a:rPr>
                  <a:t>No matter how we have filled the first and second positions,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choices for the third position, so the number of ways to fill the first three </a:t>
                </a:r>
                <a:r>
                  <a:rPr lang="pt-BR" dirty="0">
                    <a:latin typeface="Centaur" panose="02030504050205020304" pitchFamily="18" charset="0"/>
                  </a:rPr>
                  <a:t>positions is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Centaur" panose="02030504050205020304" pitchFamily="18" charset="0"/>
                  </a:rPr>
                  <a:t>.</a:t>
                </a:r>
              </a:p>
              <a:p>
                <a:r>
                  <a:rPr lang="en-US" dirty="0">
                    <a:latin typeface="Centaur" panose="02030504050205020304" pitchFamily="18" charset="0"/>
                  </a:rPr>
                  <a:t>It is clear that this argument goes on like this until all positions are filled.</a:t>
                </a:r>
              </a:p>
              <a:p>
                <a:r>
                  <a:rPr lang="en-US" dirty="0">
                    <a:latin typeface="Centaur" panose="02030504050205020304" pitchFamily="18" charset="0"/>
                  </a:rPr>
                  <a:t>Thus the number of ways to fill all positions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  --- factorial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046" y="1325563"/>
                <a:ext cx="11589912" cy="5204026"/>
              </a:xfrm>
              <a:blipFill rotWithShape="0">
                <a:blip r:embed="rId2"/>
                <a:stretch>
                  <a:fillRect l="-1105" t="-2459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6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6" y="1325563"/>
            <a:ext cx="11589912" cy="5204026"/>
          </a:xfrm>
        </p:spPr>
        <p:txBody>
          <a:bodyPr>
            <a:normAutofit/>
          </a:bodyPr>
          <a:lstStyle/>
          <a:p>
            <a:r>
              <a:rPr lang="en-US" dirty="0">
                <a:latin typeface="Centaur" panose="02030504050205020304" pitchFamily="18" charset="0"/>
              </a:rPr>
              <a:t>If we have a list of </a:t>
            </a:r>
            <a:r>
              <a:rPr lang="en-US" i="1" dirty="0">
                <a:latin typeface="Centaur" panose="02030504050205020304" pitchFamily="18" charset="0"/>
              </a:rPr>
              <a:t>n </a:t>
            </a:r>
            <a:r>
              <a:rPr lang="en-US" dirty="0">
                <a:latin typeface="Centaur" panose="02030504050205020304" pitchFamily="18" charset="0"/>
              </a:rPr>
              <a:t>objects (an ordered set, where it is specified which element is the first, second, etc.), and we rearrange them so that they are in another order, this is called </a:t>
            </a:r>
            <a:r>
              <a:rPr lang="en-US" b="1" i="1" u="sng" dirty="0">
                <a:solidFill>
                  <a:srgbClr val="00B050"/>
                </a:solidFill>
                <a:latin typeface="Centaur" panose="02030504050205020304" pitchFamily="18" charset="0"/>
              </a:rPr>
              <a:t>permuting</a:t>
            </a:r>
            <a:r>
              <a:rPr lang="en-US" i="1" dirty="0">
                <a:latin typeface="Centaur" panose="02030504050205020304" pitchFamily="18" charset="0"/>
              </a:rPr>
              <a:t> </a:t>
            </a:r>
            <a:r>
              <a:rPr lang="en-US" dirty="0">
                <a:latin typeface="Centaur" panose="02030504050205020304" pitchFamily="18" charset="0"/>
              </a:rPr>
              <a:t>them; the new order is called a </a:t>
            </a:r>
            <a:r>
              <a:rPr lang="en-US" b="1" i="1" u="sng" dirty="0">
                <a:solidFill>
                  <a:srgbClr val="00B050"/>
                </a:solidFill>
                <a:latin typeface="Centaur" panose="02030504050205020304" pitchFamily="18" charset="0"/>
              </a:rPr>
              <a:t>permutation</a:t>
            </a:r>
            <a:r>
              <a:rPr lang="en-US" i="1" dirty="0">
                <a:latin typeface="Centaur" panose="02030504050205020304" pitchFamily="18" charset="0"/>
              </a:rPr>
              <a:t> </a:t>
            </a:r>
            <a:r>
              <a:rPr lang="en-US" dirty="0">
                <a:latin typeface="Centaur" panose="02030504050205020304" pitchFamily="18" charset="0"/>
              </a:rPr>
              <a:t>of the objects.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6" y="3809454"/>
            <a:ext cx="11387944" cy="5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6" y="1325563"/>
            <a:ext cx="11589912" cy="52040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6" y="1325563"/>
            <a:ext cx="11387944" cy="504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12" y="2504661"/>
            <a:ext cx="7545678" cy="37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5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6" y="1325563"/>
            <a:ext cx="11589912" cy="520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Problems from Book – </a:t>
            </a:r>
            <a:r>
              <a:rPr lang="en-US" i="1" dirty="0">
                <a:solidFill>
                  <a:srgbClr val="7030A0"/>
                </a:solidFill>
                <a:latin typeface="Centaur" panose="02030504050205020304" pitchFamily="18" charset="0"/>
              </a:rPr>
              <a:t>Do it by yourself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7x5x3x1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6" y="2226435"/>
            <a:ext cx="9708203" cy="24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Ordered Subsets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1.7)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924" y="1325562"/>
                <a:ext cx="11602791" cy="519114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At a competition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athletes, only the order of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is recorded.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How many different outcomes does the competition have?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 1 = 100 x 99 x 98 x … x 91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)×⋯×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24" y="1325562"/>
                <a:ext cx="11602791" cy="5191147"/>
              </a:xfrm>
              <a:blipFill rotWithShape="0">
                <a:blip r:embed="rId2"/>
                <a:stretch>
                  <a:fillRect l="-1051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0" y="4049601"/>
            <a:ext cx="4607859" cy="25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Ordered Subsets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4" y="1325562"/>
            <a:ext cx="11602791" cy="5191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At a competition of 100 athletes, only the order of the first 10 is recorded.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How many different outcomes does the competition have?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The first place can be won by any of the 100 athletes;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no matter who wins, there are 99 possible second place winners,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so the first two prizes can go 100</a:t>
            </a:r>
            <a:r>
              <a:rPr lang="en-US" i="1" dirty="0">
                <a:solidFill>
                  <a:srgbClr val="0070C0"/>
                </a:solidFill>
                <a:latin typeface="Centaur" panose="02030504050205020304" pitchFamily="18" charset="0"/>
              </a:rPr>
              <a:t>・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99 ways.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Given the first two, there are 98 athletes who can be third etc.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So the answer is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100 </a:t>
            </a:r>
            <a:r>
              <a:rPr lang="en-US" i="1" dirty="0">
                <a:solidFill>
                  <a:srgbClr val="FF0000"/>
                </a:solidFill>
                <a:latin typeface="Centaur" panose="02030504050205020304" pitchFamily="18" charset="0"/>
              </a:rPr>
              <a:t>・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99 </a:t>
            </a:r>
            <a:r>
              <a:rPr lang="en-US" i="1" dirty="0">
                <a:solidFill>
                  <a:srgbClr val="FF0000"/>
                </a:solidFill>
                <a:latin typeface="Centaur" panose="02030504050205020304" pitchFamily="18" charset="0"/>
              </a:rPr>
              <a:t>・ ・ ・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91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4346619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2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Ordered Subsets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4" y="1325562"/>
            <a:ext cx="11602791" cy="5191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At a competition of 100 athletes, only the order of the first 10 is recorded.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How many different outcomes does the competition have?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So the answer is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100 </a:t>
            </a:r>
            <a:r>
              <a:rPr lang="en-US" i="1" dirty="0">
                <a:solidFill>
                  <a:srgbClr val="FF0000"/>
                </a:solidFill>
                <a:latin typeface="Centaur" panose="02030504050205020304" pitchFamily="18" charset="0"/>
              </a:rPr>
              <a:t>・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99 </a:t>
            </a:r>
            <a:r>
              <a:rPr lang="en-US" i="1" dirty="0">
                <a:solidFill>
                  <a:srgbClr val="FF0000"/>
                </a:solidFill>
                <a:latin typeface="Centaur" panose="02030504050205020304" pitchFamily="18" charset="0"/>
              </a:rPr>
              <a:t>・ ・ ・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91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2060"/>
                </a:solidFill>
                <a:latin typeface="Centaur" panose="02030504050205020304" pitchFamily="18" charset="0"/>
              </a:rPr>
              <a:t>Try it at your own: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4346619"/>
            <a:ext cx="4464676" cy="2511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9" y="4346619"/>
            <a:ext cx="7339885" cy="21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Ordered Subsets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4" y="1325562"/>
            <a:ext cx="11602791" cy="5191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At a competition of 100 athletes, only the order of the first 10 is recorded.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How many different outcomes does the competition have?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So the answer is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100 </a:t>
            </a:r>
            <a:r>
              <a:rPr lang="en-US" i="1" dirty="0">
                <a:solidFill>
                  <a:srgbClr val="FF0000"/>
                </a:solidFill>
                <a:latin typeface="Centaur" panose="02030504050205020304" pitchFamily="18" charset="0"/>
              </a:rPr>
              <a:t>・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99 </a:t>
            </a:r>
            <a:r>
              <a:rPr lang="en-US" i="1" dirty="0">
                <a:solidFill>
                  <a:srgbClr val="FF0000"/>
                </a:solidFill>
                <a:latin typeface="Centaur" panose="02030504050205020304" pitchFamily="18" charset="0"/>
              </a:rPr>
              <a:t>・ ・ ・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91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r>
              <a:rPr lang="en-US" dirty="0">
                <a:latin typeface="Centaur" panose="02030504050205020304" pitchFamily="18" charset="0"/>
              </a:rPr>
              <a:t>We may also view this as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selecting a subset </a:t>
            </a:r>
            <a:r>
              <a:rPr lang="en-US" dirty="0">
                <a:latin typeface="Centaur" panose="02030504050205020304" pitchFamily="18" charset="0"/>
              </a:rPr>
              <a:t>of the athletes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containing </a:t>
            </a:r>
            <a:r>
              <a:rPr lang="en-US" i="1" u="sng" dirty="0">
                <a:solidFill>
                  <a:srgbClr val="00B050"/>
                </a:solidFill>
                <a:latin typeface="Centaur" panose="02030504050205020304" pitchFamily="18" charset="0"/>
              </a:rPr>
              <a:t>k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elements</a:t>
            </a:r>
            <a:r>
              <a:rPr lang="en-US" dirty="0">
                <a:latin typeface="Centaur" panose="02030504050205020304" pitchFamily="18" charset="0"/>
              </a:rPr>
              <a:t>, and then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ordering</a:t>
            </a:r>
            <a:r>
              <a:rPr lang="en-US" dirty="0">
                <a:latin typeface="Centaur" panose="02030504050205020304" pitchFamily="18" charset="0"/>
              </a:rPr>
              <a:t> them.</a:t>
            </a:r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4346619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Ordered Subsets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4" y="1325562"/>
            <a:ext cx="11602791" cy="5191147"/>
          </a:xfrm>
        </p:spPr>
        <p:txBody>
          <a:bodyPr>
            <a:normAutofit/>
          </a:bodyPr>
          <a:lstStyle/>
          <a:p>
            <a:r>
              <a:rPr lang="en-US" dirty="0">
                <a:latin typeface="Centaur" panose="02030504050205020304" pitchFamily="18" charset="0"/>
              </a:rPr>
              <a:t>We may also view this as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selecting a subset </a:t>
            </a:r>
            <a:r>
              <a:rPr lang="en-US" dirty="0">
                <a:latin typeface="Centaur" panose="02030504050205020304" pitchFamily="18" charset="0"/>
              </a:rPr>
              <a:t>of the athletes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containing </a:t>
            </a:r>
            <a:r>
              <a:rPr lang="en-US" i="1" u="sng" dirty="0">
                <a:solidFill>
                  <a:srgbClr val="00B050"/>
                </a:solidFill>
                <a:latin typeface="Centaur" panose="02030504050205020304" pitchFamily="18" charset="0"/>
              </a:rPr>
              <a:t>k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elements</a:t>
            </a:r>
            <a:r>
              <a:rPr lang="en-US" dirty="0">
                <a:latin typeface="Centaur" panose="02030504050205020304" pitchFamily="18" charset="0"/>
              </a:rPr>
              <a:t>, and then </a:t>
            </a:r>
            <a:r>
              <a:rPr lang="en-US" u="sng" dirty="0">
                <a:solidFill>
                  <a:srgbClr val="00B050"/>
                </a:solidFill>
                <a:latin typeface="Centaur" panose="02030504050205020304" pitchFamily="18" charset="0"/>
              </a:rPr>
              <a:t>ordering</a:t>
            </a:r>
            <a:r>
              <a:rPr lang="en-US" dirty="0">
                <a:latin typeface="Centaur" panose="02030504050205020304" pitchFamily="18" charset="0"/>
              </a:rPr>
              <a:t> them.</a:t>
            </a:r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4" y="2644328"/>
            <a:ext cx="10913080" cy="89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4" y="3921135"/>
            <a:ext cx="7181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0"/>
            <a:ext cx="4593465" cy="2823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Segoe Script" panose="030B0504020000000003" pitchFamily="66" charset="0"/>
              </a:rPr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457" y="1325563"/>
                <a:ext cx="10515600" cy="54100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We covered some </a:t>
                </a:r>
                <a:r>
                  <a:rPr lang="en-US" sz="3200" b="1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important</a:t>
                </a:r>
                <a:r>
                  <a:rPr lang="en-US" sz="3200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results: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Number of subsets of an </a:t>
                </a:r>
                <a:r>
                  <a:rPr lang="en-US" i="1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n–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set</a:t>
                </a:r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  <a:ea typeface="SimSun" panose="0201060003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Number of leaf nodes in a complete binary tree with </a:t>
                </a:r>
                <a:r>
                  <a:rPr lang="en-US" i="1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levels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Number of binary strings of 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entaur" panose="020305040502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Number possible sequences of 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from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elements</a:t>
                </a:r>
                <a:endParaRPr lang="en-US" dirty="0">
                  <a:solidFill>
                    <a:srgbClr val="002060"/>
                  </a:solidFill>
                  <a:latin typeface="Centaur" panose="020305040502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Number possible sequences of 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length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, if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objects, each object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possible symbols/types,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types,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types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  <a:ea typeface="SimSun" panose="02010600030101010101" pitchFamily="2" charset="-122"/>
                  </a:rPr>
                  <a:t>  </a:t>
                </a:r>
                <a:endParaRPr lang="en-US" dirty="0">
                  <a:solidFill>
                    <a:srgbClr val="FF0000"/>
                  </a:solidFill>
                  <a:latin typeface="Candara" panose="020E0502030303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457" y="1325563"/>
                <a:ext cx="10515600" cy="5410088"/>
              </a:xfrm>
              <a:blipFill rotWithShape="0">
                <a:blip r:embed="rId3"/>
                <a:stretch>
                  <a:fillRect l="-133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Ordered Subsets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1.7)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924" y="1325562"/>
                <a:ext cx="11602791" cy="51911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latin typeface="Centaur" panose="02030504050205020304" pitchFamily="18" charset="0"/>
                  </a:rPr>
                  <a:t>We may also view this as </a:t>
                </a:r>
                <a:r>
                  <a:rPr lang="en-US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selecting a subset </a:t>
                </a:r>
                <a:r>
                  <a:rPr lang="en-US" dirty="0">
                    <a:latin typeface="Centaur" panose="02030504050205020304" pitchFamily="18" charset="0"/>
                  </a:rPr>
                  <a:t>of the athletes </a:t>
                </a:r>
                <a:r>
                  <a:rPr lang="en-US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containing </a:t>
                </a:r>
                <a:r>
                  <a:rPr lang="en-US" i="1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k </a:t>
                </a:r>
                <a:r>
                  <a:rPr lang="en-US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elements</a:t>
                </a:r>
                <a:r>
                  <a:rPr lang="en-US" dirty="0">
                    <a:latin typeface="Centaur" panose="02030504050205020304" pitchFamily="18" charset="0"/>
                  </a:rPr>
                  <a:t>, and then </a:t>
                </a:r>
                <a:r>
                  <a:rPr lang="en-US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ordering</a:t>
                </a:r>
                <a:r>
                  <a:rPr lang="en-US" dirty="0">
                    <a:latin typeface="Centaur" panose="02030504050205020304" pitchFamily="18" charset="0"/>
                  </a:rPr>
                  <a:t> them.</a:t>
                </a:r>
              </a:p>
              <a:p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)×…×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)! = 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)×…×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×⋯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×⋯×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×⋯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×⋯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×⋯×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entaur" panose="020305040502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Centaur" panose="020305040502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entaur" panose="02030504050205020304" pitchFamily="18" charset="0"/>
                  </a:rPr>
                  <a:t>We may write it as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24" y="1325562"/>
                <a:ext cx="11602791" cy="5191147"/>
              </a:xfrm>
              <a:blipFill rotWithShape="0">
                <a:blip r:embed="rId2"/>
                <a:stretch>
                  <a:fillRect l="-578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4" y="2066825"/>
            <a:ext cx="10913080" cy="897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96" y="5500174"/>
            <a:ext cx="1446176" cy="8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Papyrus" panose="03070502060502030205" pitchFamily="66" charset="0"/>
              </a:rPr>
              <a:t>Permutations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902"/>
            <a:ext cx="9379148" cy="19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Papyrus" panose="03070502060502030205" pitchFamily="66" charset="0"/>
              </a:rPr>
              <a:t>Permutations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902"/>
            <a:ext cx="9379148" cy="1965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581"/>
            <a:ext cx="9468804" cy="9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5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78" y="785609"/>
            <a:ext cx="9678027" cy="52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7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25563"/>
            <a:ext cx="11500833" cy="5410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From here, we can easily derive one of the most important counting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0" y="2261181"/>
            <a:ext cx="7716782" cy="14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25563"/>
            <a:ext cx="11500833" cy="5410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From here, we can easily derive one of the most important counting results.</a:t>
            </a:r>
          </a:p>
          <a:p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70C0"/>
              </a:solidFill>
              <a:latin typeface="Centaur" panose="020305040502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We have a special term for it: &lt;</a:t>
            </a:r>
            <a:r>
              <a:rPr lang="en-US" i="1" dirty="0">
                <a:solidFill>
                  <a:srgbClr val="0070C0"/>
                </a:solidFill>
                <a:latin typeface="Centaur" panose="02030504050205020304" pitchFamily="18" charset="0"/>
              </a:rPr>
              <a:t>n choose k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" y="2235423"/>
            <a:ext cx="7716782" cy="1473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83" y="5142534"/>
            <a:ext cx="2753181" cy="10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457" y="1325563"/>
                <a:ext cx="11500833" cy="5410088"/>
              </a:xfrm>
            </p:spPr>
            <p:txBody>
              <a:bodyPr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The number of different lottery tickets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, 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the number of handshakes at the start of Alice’s birthday party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etc. 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are also called </a:t>
                </a:r>
                <a:r>
                  <a:rPr lang="en-US" b="1" i="1" u="sng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binomial coefficients</a:t>
                </a:r>
                <a:endParaRPr lang="en-US" b="1" u="sng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457" y="1325563"/>
                <a:ext cx="11500833" cy="5410088"/>
              </a:xfrm>
              <a:blipFill rotWithShape="0"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" y="1325563"/>
            <a:ext cx="7716782" cy="14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4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Combinations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51" y="1574778"/>
            <a:ext cx="10133897" cy="17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7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Combinations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73" y="1690688"/>
            <a:ext cx="10133897" cy="1799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" y="4041067"/>
            <a:ext cx="3255948" cy="492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165" y="4761425"/>
            <a:ext cx="4790041" cy="8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457" y="1325563"/>
                <a:ext cx="11500833" cy="5410088"/>
              </a:xfrm>
            </p:spPr>
            <p:txBody>
              <a:bodyPr/>
              <a:lstStyle/>
              <a:p>
                <a:r>
                  <a:rPr lang="en-US" dirty="0">
                    <a:latin typeface="Centaur" panose="02030504050205020304" pitchFamily="18" charset="0"/>
                  </a:rPr>
                  <a:t>The value of </a:t>
                </a: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– how?</a:t>
                </a:r>
              </a:p>
              <a:p>
                <a:endParaRPr lang="en-US" dirty="0">
                  <a:latin typeface="Centaur" panose="02030504050205020304" pitchFamily="18" charset="0"/>
                </a:endParaRPr>
              </a:p>
              <a:p>
                <a:endParaRPr lang="en-US" dirty="0">
                  <a:latin typeface="Centaur" panose="02030504050205020304" pitchFamily="18" charset="0"/>
                </a:endParaRPr>
              </a:p>
              <a:p>
                <a:r>
                  <a:rPr lang="en-US" dirty="0">
                    <a:latin typeface="Centaur" panose="02030504050205020304" pitchFamily="18" charset="0"/>
                  </a:rPr>
                  <a:t>The value of </a:t>
                </a: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– how?</a:t>
                </a:r>
              </a:p>
              <a:p>
                <a:endParaRPr lang="en-US" dirty="0">
                  <a:latin typeface="Centaur" panose="020305040502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latin typeface="Centaur" panose="02030504050205020304" pitchFamily="18" charset="0"/>
                </a:endParaRPr>
              </a:p>
              <a:p>
                <a:endParaRPr lang="en-US" b="0" dirty="0">
                  <a:latin typeface="Centaur" panose="02030504050205020304" pitchFamily="18" charset="0"/>
                </a:endParaRPr>
              </a:p>
              <a:p>
                <a:endParaRPr lang="en-US" dirty="0"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457" y="1325563"/>
                <a:ext cx="11500833" cy="5410088"/>
              </a:xfrm>
              <a:blipFill rotWithShape="0"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Try to solve this one? </a:t>
            </a:r>
            <a:b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pyrus" panose="03070502060502030205" pitchFamily="66" charset="0"/>
              </a:rPr>
              <a:t>You have one minute to answer</a:t>
            </a:r>
            <a:endParaRPr lang="en-US" b="1" dirty="0">
              <a:solidFill>
                <a:srgbClr val="0070C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6" y="1426379"/>
            <a:ext cx="11486881" cy="487138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In how many ways you can arrange these fruits?</a:t>
            </a: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Factorial of 8 = 8!</a:t>
            </a: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10" y="2039868"/>
            <a:ext cx="5856394" cy="12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457" y="1204540"/>
                <a:ext cx="11500833" cy="54100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entaur" panose="02030504050205020304" pitchFamily="18" charset="0"/>
                  </a:rPr>
                  <a:t>The value of </a:t>
                </a: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is </a:t>
                </a: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1</a:t>
                </a:r>
                <a:r>
                  <a:rPr lang="en-US" dirty="0">
                    <a:latin typeface="Centaur" panose="02030504050205020304" pitchFamily="18" charset="0"/>
                  </a:rPr>
                  <a:t> – how?</a:t>
                </a:r>
              </a:p>
              <a:p>
                <a:endParaRPr lang="en-US" dirty="0">
                  <a:latin typeface="Centaur" panose="02030504050205020304" pitchFamily="18" charset="0"/>
                </a:endParaRPr>
              </a:p>
              <a:p>
                <a:r>
                  <a:rPr lang="en-US" dirty="0">
                    <a:latin typeface="Centaur" panose="02030504050205020304" pitchFamily="18" charset="0"/>
                  </a:rPr>
                  <a:t>The value of </a:t>
                </a: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entaur" panose="02030504050205020304" pitchFamily="18" charset="0"/>
                  </a:rPr>
                  <a:t> is </a:t>
                </a: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1</a:t>
                </a:r>
                <a:r>
                  <a:rPr lang="en-US" dirty="0">
                    <a:latin typeface="Centaur" panose="02030504050205020304" pitchFamily="18" charset="0"/>
                  </a:rPr>
                  <a:t> – how?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Proof: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457" y="1204540"/>
                <a:ext cx="11500833" cy="5410088"/>
              </a:xfrm>
              <a:blipFill rotWithShape="0"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3760151"/>
            <a:ext cx="8008715" cy="13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4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25563"/>
            <a:ext cx="11500833" cy="5410088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Proof: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1325562"/>
            <a:ext cx="6433463" cy="12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1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25563"/>
            <a:ext cx="11500833" cy="5410088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Combinatorial Proof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1704706"/>
            <a:ext cx="6976460" cy="9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4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25563"/>
            <a:ext cx="11500833" cy="5410088"/>
          </a:xfrm>
        </p:spPr>
        <p:txBody>
          <a:bodyPr/>
          <a:lstStyle/>
          <a:p>
            <a:r>
              <a:rPr lang="en-US" b="1" i="1" u="sng" dirty="0">
                <a:solidFill>
                  <a:srgbClr val="002060"/>
                </a:solidFill>
                <a:latin typeface="Centaur" panose="02030504050205020304" pitchFamily="18" charset="0"/>
              </a:rPr>
              <a:t>Try it at your own: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1973016"/>
            <a:ext cx="7318728" cy="564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2537137"/>
            <a:ext cx="10150855" cy="33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9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Number of Subsets of a Given Size </a:t>
            </a:r>
            <a:r>
              <a:rPr lang="en-US" sz="18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1.8)</a:t>
            </a:r>
            <a:endParaRPr lang="en-US" sz="1800" b="1" dirty="0">
              <a:solidFill>
                <a:srgbClr val="C0000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25563"/>
            <a:ext cx="11500833" cy="5410088"/>
          </a:xfrm>
        </p:spPr>
        <p:txBody>
          <a:bodyPr/>
          <a:lstStyle/>
          <a:p>
            <a:r>
              <a:rPr lang="en-US" b="1" i="1" u="sng" dirty="0">
                <a:solidFill>
                  <a:srgbClr val="002060"/>
                </a:solidFill>
                <a:latin typeface="Centaur" panose="02030504050205020304" pitchFamily="18" charset="0"/>
              </a:rPr>
              <a:t>Try it at your own: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1973016"/>
            <a:ext cx="7318728" cy="564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2537137"/>
            <a:ext cx="10150855" cy="3361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20" y="4043966"/>
            <a:ext cx="4783627" cy="26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2917559"/>
            <a:ext cx="10802112" cy="7400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Permutations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291" y="1327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1</a:t>
            </a:r>
          </a:p>
        </p:txBody>
      </p:sp>
    </p:spTree>
    <p:extLst>
      <p:ext uri="{BB962C8B-B14F-4D97-AF65-F5344CB8AC3E}">
        <p14:creationId xmlns:p14="http://schemas.microsoft.com/office/powerpoint/2010/main" val="824326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25" y="2811149"/>
            <a:ext cx="10580675" cy="70478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Permutations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22291" y="3978323"/>
            <a:ext cx="7661855" cy="1791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2 – permutations are possible?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1 – permutations are possible? 	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3 – permutations are possible?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80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004284"/>
            <a:ext cx="10674760" cy="57604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Permutations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3</a:t>
            </a:r>
          </a:p>
        </p:txBody>
      </p:sp>
    </p:spTree>
    <p:extLst>
      <p:ext uri="{BB962C8B-B14F-4D97-AF65-F5344CB8AC3E}">
        <p14:creationId xmlns:p14="http://schemas.microsoft.com/office/powerpoint/2010/main" val="3831014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197515"/>
            <a:ext cx="10551559" cy="4987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4</a:t>
            </a:r>
          </a:p>
        </p:txBody>
      </p:sp>
    </p:spTree>
    <p:extLst>
      <p:ext uri="{BB962C8B-B14F-4D97-AF65-F5344CB8AC3E}">
        <p14:creationId xmlns:p14="http://schemas.microsoft.com/office/powerpoint/2010/main" val="389390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001892"/>
            <a:ext cx="10639283" cy="9764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5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722291" y="4339084"/>
            <a:ext cx="7661855" cy="2087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1 – combinations are possible?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2 – combinations are possible?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3 – combinations are possible?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How many 4 – combinations are possible?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Try to solve this one? </a:t>
            </a:r>
            <a:b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pyrus" panose="03070502060502030205" pitchFamily="66" charset="0"/>
              </a:rPr>
              <a:t>You have one minute to answer</a:t>
            </a:r>
            <a:endParaRPr lang="en-US" b="1" dirty="0">
              <a:solidFill>
                <a:srgbClr val="0070C0"/>
              </a:solidFill>
              <a:latin typeface="Papyrus" panose="030705020605020302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668" y="1426379"/>
                <a:ext cx="11486881" cy="543162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In how many ways you can arrange these fruits?</a:t>
                </a:r>
              </a:p>
              <a:p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In how many ways, we can make 3 people stand out of these 8 people?</a:t>
                </a:r>
              </a:p>
              <a:p>
                <a:endParaRPr lang="en-US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8 x 7 x 6</a:t>
                </a:r>
              </a:p>
              <a:p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In case of a meeting, order does not matter 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 </a:t>
                </a:r>
              </a:p>
              <a:p>
                <a:endParaRPr lang="en-US" b="0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endParaRPr lang="en-US" b="0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5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668" y="1426379"/>
                <a:ext cx="11486881" cy="5431621"/>
              </a:xfrm>
              <a:blipFill rotWithShape="0">
                <a:blip r:embed="rId2"/>
                <a:stretch>
                  <a:fillRect l="-1061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98" y="1804048"/>
            <a:ext cx="5856394" cy="1299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9" y="4151399"/>
            <a:ext cx="5349960" cy="26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2901299"/>
            <a:ext cx="6445980" cy="92372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Combinatorial Identities --- </a:t>
            </a:r>
          </a:p>
          <a:p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6</a:t>
            </a:r>
          </a:p>
        </p:txBody>
      </p:sp>
    </p:spTree>
    <p:extLst>
      <p:ext uri="{BB962C8B-B14F-4D97-AF65-F5344CB8AC3E}">
        <p14:creationId xmlns:p14="http://schemas.microsoft.com/office/powerpoint/2010/main" val="1885352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274789"/>
            <a:ext cx="6383587" cy="8593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Combinatorial Identities --- </a:t>
            </a:r>
          </a:p>
          <a:p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7</a:t>
            </a:r>
          </a:p>
        </p:txBody>
      </p:sp>
    </p:spTree>
    <p:extLst>
      <p:ext uri="{BB962C8B-B14F-4D97-AF65-F5344CB8AC3E}">
        <p14:creationId xmlns:p14="http://schemas.microsoft.com/office/powerpoint/2010/main" val="1781525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352062"/>
            <a:ext cx="7326411" cy="7691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Combinatorial Identities --- </a:t>
            </a:r>
          </a:p>
          <a:p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8</a:t>
            </a:r>
          </a:p>
        </p:txBody>
      </p:sp>
    </p:spTree>
    <p:extLst>
      <p:ext uri="{BB962C8B-B14F-4D97-AF65-F5344CB8AC3E}">
        <p14:creationId xmlns:p14="http://schemas.microsoft.com/office/powerpoint/2010/main" val="3251050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223802"/>
            <a:ext cx="8821776" cy="6919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Combinatorial Identities --- </a:t>
            </a:r>
          </a:p>
          <a:p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9</a:t>
            </a:r>
          </a:p>
        </p:txBody>
      </p:sp>
    </p:spTree>
    <p:extLst>
      <p:ext uri="{BB962C8B-B14F-4D97-AF65-F5344CB8AC3E}">
        <p14:creationId xmlns:p14="http://schemas.microsoft.com/office/powerpoint/2010/main" val="583738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3" y="3146001"/>
            <a:ext cx="10363687" cy="9881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10</a:t>
            </a:r>
          </a:p>
        </p:txBody>
      </p:sp>
    </p:spTree>
    <p:extLst>
      <p:ext uri="{BB962C8B-B14F-4D97-AF65-F5344CB8AC3E}">
        <p14:creationId xmlns:p14="http://schemas.microsoft.com/office/powerpoint/2010/main" val="4210864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068726"/>
            <a:ext cx="9717405" cy="129721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11</a:t>
            </a:r>
          </a:p>
        </p:txBody>
      </p:sp>
    </p:spTree>
    <p:extLst>
      <p:ext uri="{BB962C8B-B14F-4D97-AF65-F5344CB8AC3E}">
        <p14:creationId xmlns:p14="http://schemas.microsoft.com/office/powerpoint/2010/main" val="3112744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1" y="3081607"/>
            <a:ext cx="10359775" cy="13873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953" y="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Examples: Combinations --- </a:t>
            </a:r>
            <a:r>
              <a:rPr lang="en-US" sz="3200" b="1" dirty="0">
                <a:solidFill>
                  <a:srgbClr val="002060"/>
                </a:solidFill>
                <a:latin typeface="Papyrus" panose="03070502060502030205" pitchFamily="66" charset="0"/>
              </a:rPr>
              <a:t>Do it by yourself</a:t>
            </a:r>
            <a:endParaRPr lang="en-US" b="1" dirty="0">
              <a:solidFill>
                <a:srgbClr val="002060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291" y="132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Problem 12</a:t>
            </a:r>
          </a:p>
        </p:txBody>
      </p:sp>
    </p:spTree>
    <p:extLst>
      <p:ext uri="{BB962C8B-B14F-4D97-AF65-F5344CB8AC3E}">
        <p14:creationId xmlns:p14="http://schemas.microsoft.com/office/powerpoint/2010/main" val="1357399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46833"/>
            <a:ext cx="10515600" cy="581154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Stay Safe and Healthy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					Gracias!!!</a:t>
            </a: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  <a:p>
            <a:endParaRPr lang="en-US" sz="32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88" y="3075299"/>
            <a:ext cx="2319790" cy="17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Try to solve this one? </a:t>
            </a:r>
            <a:b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pyrus" panose="03070502060502030205" pitchFamily="66" charset="0"/>
              </a:rPr>
              <a:t>You have one minute to answer</a:t>
            </a:r>
            <a:endParaRPr lang="en-US" b="1" dirty="0">
              <a:solidFill>
                <a:srgbClr val="0070C0"/>
              </a:solidFill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6" y="1426379"/>
            <a:ext cx="11486881" cy="487138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In how many ways you can color 4 houses using 3 colors –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red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blue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aur" panose="02030504050205020304" pitchFamily="18" charset="0"/>
              </a:rPr>
              <a:t>green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?</a:t>
            </a: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Similar problem as making words of 4 characters , with 3 letters = 3^4 = 81</a:t>
            </a: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22" y="2689605"/>
            <a:ext cx="6448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What kind of counting problems a Computer Scientist may come across? </a:t>
            </a:r>
            <a:endParaRPr lang="en-US" b="1" dirty="0">
              <a:solidFill>
                <a:srgbClr val="0070C0"/>
              </a:solidFill>
              <a:latin typeface="Papyrus" panose="03070502060502030205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3" y="1524000"/>
            <a:ext cx="10485697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6" y="1325563"/>
            <a:ext cx="11242182" cy="52040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Recall Alice Party ..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How many ways can we seat </a:t>
            </a:r>
            <a:r>
              <a:rPr lang="en-US" i="1" dirty="0">
                <a:latin typeface="Centaur" panose="02030504050205020304" pitchFamily="18" charset="0"/>
              </a:rPr>
              <a:t>n </a:t>
            </a:r>
            <a:r>
              <a:rPr lang="en-US" dirty="0">
                <a:latin typeface="Centaur" panose="02030504050205020304" pitchFamily="18" charset="0"/>
              </a:rPr>
              <a:t>people on </a:t>
            </a:r>
            <a:r>
              <a:rPr lang="en-US" i="1" dirty="0">
                <a:latin typeface="Centaur" panose="02030504050205020304" pitchFamily="18" charset="0"/>
              </a:rPr>
              <a:t>n </a:t>
            </a:r>
            <a:r>
              <a:rPr lang="en-US" dirty="0">
                <a:latin typeface="Centaur" panose="02030504050205020304" pitchFamily="18" charset="0"/>
              </a:rPr>
              <a:t>chairs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Centaur" panose="02030504050205020304" pitchFamily="18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order the people in a single line, in how may ways we can stand them up?</a:t>
            </a: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N!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6" y="1325563"/>
            <a:ext cx="11242182" cy="52040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Recall Alice Party ..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How many ways can we seat </a:t>
            </a:r>
            <a:r>
              <a:rPr lang="en-US" i="1" dirty="0">
                <a:latin typeface="Centaur" panose="02030504050205020304" pitchFamily="18" charset="0"/>
              </a:rPr>
              <a:t>n </a:t>
            </a:r>
            <a:r>
              <a:rPr lang="en-US" dirty="0">
                <a:latin typeface="Centaur" panose="02030504050205020304" pitchFamily="18" charset="0"/>
              </a:rPr>
              <a:t>people on </a:t>
            </a:r>
            <a:r>
              <a:rPr lang="en-US" i="1" dirty="0">
                <a:latin typeface="Centaur" panose="02030504050205020304" pitchFamily="18" charset="0"/>
              </a:rPr>
              <a:t>n </a:t>
            </a:r>
            <a:r>
              <a:rPr lang="en-US" dirty="0">
                <a:latin typeface="Centaur" panose="02030504050205020304" pitchFamily="18" charset="0"/>
              </a:rPr>
              <a:t>chairs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r>
              <a:rPr lang="en-US" dirty="0">
                <a:latin typeface="Centaur" panose="02030504050205020304" pitchFamily="18" charset="0"/>
              </a:rPr>
              <a:t>If we have a list of </a:t>
            </a:r>
            <a:r>
              <a:rPr lang="en-US" i="1" dirty="0">
                <a:latin typeface="Centaur" panose="02030504050205020304" pitchFamily="18" charset="0"/>
              </a:rPr>
              <a:t>n </a:t>
            </a:r>
            <a:r>
              <a:rPr lang="en-US" dirty="0">
                <a:latin typeface="Centaur" panose="02030504050205020304" pitchFamily="18" charset="0"/>
              </a:rPr>
              <a:t>objects (an ordered set, where it is specified which element is the first, second, etc.), and we rearrange them so that they are in another order, this is called </a:t>
            </a:r>
            <a:r>
              <a:rPr lang="en-US" b="1" i="1" u="sng" dirty="0">
                <a:solidFill>
                  <a:srgbClr val="00B050"/>
                </a:solidFill>
                <a:latin typeface="Centaur" panose="02030504050205020304" pitchFamily="18" charset="0"/>
              </a:rPr>
              <a:t>permuting</a:t>
            </a:r>
            <a:r>
              <a:rPr lang="en-US" i="1" dirty="0">
                <a:latin typeface="Centaur" panose="02030504050205020304" pitchFamily="18" charset="0"/>
              </a:rPr>
              <a:t> </a:t>
            </a:r>
            <a:r>
              <a:rPr lang="en-US" dirty="0">
                <a:latin typeface="Centaur" panose="02030504050205020304" pitchFamily="18" charset="0"/>
              </a:rPr>
              <a:t>them; the new order is called a </a:t>
            </a:r>
            <a:r>
              <a:rPr lang="en-US" b="1" i="1" u="sng" dirty="0">
                <a:solidFill>
                  <a:srgbClr val="00B050"/>
                </a:solidFill>
                <a:latin typeface="Centaur" panose="02030504050205020304" pitchFamily="18" charset="0"/>
              </a:rPr>
              <a:t>permutation</a:t>
            </a:r>
            <a:r>
              <a:rPr lang="en-US" i="1" dirty="0">
                <a:latin typeface="Centaur" panose="02030504050205020304" pitchFamily="18" charset="0"/>
              </a:rPr>
              <a:t> </a:t>
            </a:r>
            <a:r>
              <a:rPr lang="en-US" dirty="0">
                <a:latin typeface="Centaur" panose="02030504050205020304" pitchFamily="18" charset="0"/>
              </a:rPr>
              <a:t>of the objects.</a:t>
            </a:r>
            <a:endParaRPr lang="en-US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apyrus" panose="03070502060502030205" pitchFamily="66" charset="0"/>
              </a:rPr>
              <a:t>Permutations </a:t>
            </a:r>
            <a:r>
              <a:rPr lang="en-US" sz="2400" b="1" dirty="0">
                <a:solidFill>
                  <a:srgbClr val="002060"/>
                </a:solidFill>
                <a:latin typeface="Papyrus" panose="03070502060502030205" pitchFamily="66" charset="0"/>
              </a:rPr>
              <a:t>(Section 1.6 of book)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046" y="1325563"/>
                <a:ext cx="11242182" cy="52040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entaur" panose="02030504050205020304" pitchFamily="18" charset="0"/>
                  </a:rPr>
                  <a:t>If we have a list of </a:t>
                </a:r>
                <a:r>
                  <a:rPr lang="en-US" i="1" dirty="0">
                    <a:latin typeface="Centaur" panose="02030504050205020304" pitchFamily="18" charset="0"/>
                  </a:rPr>
                  <a:t>n </a:t>
                </a:r>
                <a:r>
                  <a:rPr lang="en-US" dirty="0">
                    <a:latin typeface="Centaur" panose="02030504050205020304" pitchFamily="18" charset="0"/>
                  </a:rPr>
                  <a:t>objects (an ordered set, where it is specified which element is the first, second, etc.), and we rearrange them so that they are in another order, this is called </a:t>
                </a:r>
                <a:r>
                  <a:rPr lang="en-US" b="1" i="1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permuting</a:t>
                </a:r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them; the new order is called a </a:t>
                </a:r>
                <a:r>
                  <a:rPr lang="en-US" b="1" i="1" u="sng" dirty="0">
                    <a:solidFill>
                      <a:srgbClr val="00B050"/>
                    </a:solidFill>
                    <a:latin typeface="Centaur" panose="02030504050205020304" pitchFamily="18" charset="0"/>
                  </a:rPr>
                  <a:t>permutation</a:t>
                </a:r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of the objects.</a:t>
                </a:r>
              </a:p>
              <a:p>
                <a:endParaRPr lang="en-US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  <a:p>
                <a:r>
                  <a:rPr lang="en-US" dirty="0">
                    <a:latin typeface="Centaur" panose="02030504050205020304" pitchFamily="18" charset="0"/>
                  </a:rPr>
                  <a:t>For example,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entaur" panose="02030504050205020304" pitchFamily="18" charset="0"/>
                  </a:rPr>
                  <a:t> </a:t>
                </a:r>
                <a:r>
                  <a:rPr lang="en-US" dirty="0">
                    <a:latin typeface="Centaur" panose="02030504050205020304" pitchFamily="18" charset="0"/>
                  </a:rPr>
                  <a:t>has the following 6 permutations: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entaur" panose="02030504050205020304" pitchFamily="18" charset="0"/>
                  </a:rPr>
                  <a:t>			</a:t>
                </a:r>
                <a:r>
                  <a:rPr lang="en-US" i="1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abc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en-US" i="1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acb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en-US" i="1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bac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en-US" i="1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bca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, cab, </a:t>
                </a:r>
                <a:r>
                  <a:rPr lang="en-US" i="1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cba</a:t>
                </a:r>
                <a:endParaRPr lang="en-US" i="1" dirty="0">
                  <a:solidFill>
                    <a:schemeClr val="accent2">
                      <a:lumMod val="75000"/>
                    </a:schemeClr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How many 2-permutations of {</a:t>
                </a:r>
                <a:r>
                  <a:rPr lang="en-US" dirty="0" err="1">
                    <a:solidFill>
                      <a:srgbClr val="FF0000"/>
                    </a:solidFill>
                    <a:latin typeface="Centaur" panose="02030504050205020304" pitchFamily="18" charset="0"/>
                  </a:rPr>
                  <a:t>a,b,c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} are possible?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ab,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ba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, ac, ca,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bc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entaur" panose="02030504050205020304" pitchFamily="18" charset="0"/>
                  </a:rPr>
                  <a:t>cb</a:t>
                </a:r>
                <a:r>
                  <a:rPr lang="en-US" dirty="0">
                    <a:solidFill>
                      <a:srgbClr val="FF0000"/>
                    </a:solidFill>
                    <a:latin typeface="Centaur" panose="02030504050205020304" pitchFamily="18" charset="0"/>
                  </a:rPr>
                  <a:t>  		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How many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permutations of {</a:t>
                </a:r>
                <a:r>
                  <a:rPr lang="en-US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a,b,c</a:t>
                </a:r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} are possible?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 , b , c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046" y="1325563"/>
                <a:ext cx="11242182" cy="5204026"/>
              </a:xfrm>
              <a:blipFill rotWithShape="0">
                <a:blip r:embed="rId2"/>
                <a:stretch>
                  <a:fillRect l="-1139" t="-2459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17444</TotalTime>
  <Words>1799</Words>
  <Application>Microsoft Office PowerPoint</Application>
  <PresentationFormat>Widescreen</PresentationFormat>
  <Paragraphs>252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Candara</vt:lpstr>
      <vt:lpstr>Centaur</vt:lpstr>
      <vt:lpstr>Papyrus</vt:lpstr>
      <vt:lpstr>Segoe Script</vt:lpstr>
      <vt:lpstr>Tempus Sans ITC</vt:lpstr>
      <vt:lpstr>Office Theme</vt:lpstr>
      <vt:lpstr>Let’s Count Seriously </vt:lpstr>
      <vt:lpstr>Recap</vt:lpstr>
      <vt:lpstr>Try to solve this one?  You have one minute to answer</vt:lpstr>
      <vt:lpstr>Try to solve this one?  You have one minute to answer</vt:lpstr>
      <vt:lpstr>Try to solve this one?  You have one minute to answer</vt:lpstr>
      <vt:lpstr>What kind of counting problems a Computer Scientist may come across? </vt:lpstr>
      <vt:lpstr>Permutations (Section 1.6 of book)</vt:lpstr>
      <vt:lpstr>Permutations (Section 1.6 of book)</vt:lpstr>
      <vt:lpstr>Permutations (Section 1.6 of book)</vt:lpstr>
      <vt:lpstr>Permutations (Section 1.6 of book)</vt:lpstr>
      <vt:lpstr>Permutations (Section 1.6 of book)</vt:lpstr>
      <vt:lpstr>Permutations (Section 1.6 of book)</vt:lpstr>
      <vt:lpstr>Permutations (Section 1.6 of book)</vt:lpstr>
      <vt:lpstr>Permutations (Section 1.6 of book)</vt:lpstr>
      <vt:lpstr>Number of Ordered Subsets (Section 1.7)</vt:lpstr>
      <vt:lpstr>Number of Ordered Subsets (Section 1.7)</vt:lpstr>
      <vt:lpstr>Number of Ordered Subsets (Section 1.7)</vt:lpstr>
      <vt:lpstr>Number of Ordered Subsets (Section 1.7)</vt:lpstr>
      <vt:lpstr>Number of Ordered Subsets (Section 1.7)</vt:lpstr>
      <vt:lpstr>Number of Ordered Subsets (Section 1.7)</vt:lpstr>
      <vt:lpstr>Permutations</vt:lpstr>
      <vt:lpstr>Permutations</vt:lpstr>
      <vt:lpstr>PowerPoint Presentation</vt:lpstr>
      <vt:lpstr>Number of Subsets of a Given Size (Section 1.8)</vt:lpstr>
      <vt:lpstr>Number of Subsets of a Given Size (Section 1.8)</vt:lpstr>
      <vt:lpstr>Number of Subsets of a Given Size (Section 1.8)</vt:lpstr>
      <vt:lpstr>Combinations</vt:lpstr>
      <vt:lpstr>Combinations</vt:lpstr>
      <vt:lpstr>Number of Subsets of a Given Size (Section 1.8)</vt:lpstr>
      <vt:lpstr>Number of Subsets of a Given Size (Section 1.8)</vt:lpstr>
      <vt:lpstr>Number of Subsets of a Given Size (Section 1.8)</vt:lpstr>
      <vt:lpstr>Number of Subsets of a Given Size (Section 1.8)</vt:lpstr>
      <vt:lpstr>Number of Subsets of a Given Size (Section 1.8)</vt:lpstr>
      <vt:lpstr>Number of Subsets of a Given Size (Section 1.8)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UCP</cp:lastModifiedBy>
  <cp:revision>215</cp:revision>
  <dcterms:created xsi:type="dcterms:W3CDTF">2017-10-15T17:49:02Z</dcterms:created>
  <dcterms:modified xsi:type="dcterms:W3CDTF">2022-11-17T07:12:42Z</dcterms:modified>
</cp:coreProperties>
</file>