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406" r:id="rId3"/>
    <p:sldId id="405" r:id="rId4"/>
    <p:sldId id="447" r:id="rId5"/>
    <p:sldId id="439" r:id="rId6"/>
    <p:sldId id="448" r:id="rId7"/>
    <p:sldId id="432" r:id="rId8"/>
    <p:sldId id="433" r:id="rId9"/>
    <p:sldId id="440" r:id="rId10"/>
    <p:sldId id="441" r:id="rId11"/>
    <p:sldId id="434" r:id="rId12"/>
    <p:sldId id="449" r:id="rId13"/>
    <p:sldId id="383" r:id="rId14"/>
    <p:sldId id="442" r:id="rId15"/>
    <p:sldId id="385" r:id="rId16"/>
    <p:sldId id="450" r:id="rId17"/>
    <p:sldId id="403" r:id="rId18"/>
    <p:sldId id="404" r:id="rId19"/>
    <p:sldId id="418" r:id="rId20"/>
    <p:sldId id="451" r:id="rId21"/>
    <p:sldId id="419" r:id="rId22"/>
    <p:sldId id="420" r:id="rId23"/>
    <p:sldId id="421" r:id="rId24"/>
    <p:sldId id="443" r:id="rId25"/>
    <p:sldId id="422" r:id="rId26"/>
    <p:sldId id="423" r:id="rId27"/>
    <p:sldId id="444" r:id="rId28"/>
    <p:sldId id="424" r:id="rId29"/>
    <p:sldId id="425" r:id="rId30"/>
    <p:sldId id="435" r:id="rId31"/>
    <p:sldId id="426" r:id="rId32"/>
    <p:sldId id="427" r:id="rId33"/>
    <p:sldId id="436" r:id="rId34"/>
    <p:sldId id="437" r:id="rId35"/>
    <p:sldId id="438" r:id="rId36"/>
    <p:sldId id="428" r:id="rId37"/>
    <p:sldId id="445" r:id="rId38"/>
    <p:sldId id="446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84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18626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577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985432"/>
            <a:ext cx="9601196" cy="3890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1999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7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9130" y="1649190"/>
            <a:ext cx="6815669" cy="151553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Basic Proof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[Direct Proofs – Common Mistakes in Proofs ]</a:t>
            </a:r>
          </a:p>
          <a:p>
            <a:r>
              <a:rPr lang="en-US" i="1" dirty="0" err="1">
                <a:solidFill>
                  <a:schemeClr val="accent3">
                    <a:lumMod val="50000"/>
                  </a:schemeClr>
                </a:solidFill>
              </a:rPr>
              <a:t>Aamir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50000"/>
                  </a:schemeClr>
                </a:solidFill>
              </a:rPr>
              <a:t>Shahzad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 Hashmi</a:t>
            </a:r>
          </a:p>
        </p:txBody>
      </p:sp>
    </p:spTree>
    <p:extLst>
      <p:ext uri="{BB962C8B-B14F-4D97-AF65-F5344CB8AC3E}">
        <p14:creationId xmlns:p14="http://schemas.microsoft.com/office/powerpoint/2010/main" val="2353010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Recall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200" dirty="0">
                    <a:ea typeface="Cambria Math" panose="02040503050406030204" pitchFamily="18" charset="0"/>
                  </a:rPr>
                  <a:t>We can write a number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>
                    <a:ea typeface="Cambria Math" panose="02040503050406030204" pitchFamily="18" charset="0"/>
                  </a:rPr>
                  <a:t> as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when we divide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remqinder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𝑚𝑞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e.g.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/ 4 = 3 </m:t>
                    </m:r>
                  </m:oMath>
                </a14:m>
                <a:r>
                  <a:rPr lang="en-US" dirty="0"/>
                  <a:t>quotient, remainder 2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14,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4,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3,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=2</m:t>
                    </m:r>
                  </m:oMath>
                </a14:m>
                <a:r>
                  <a:rPr lang="en-US" dirty="0"/>
                  <a:t>. We can write down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4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 +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42" t="-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98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Direct Proof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1" y="1985431"/>
                <a:ext cx="9601196" cy="41014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⋯1=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1985431"/>
                <a:ext cx="9601196" cy="4101469"/>
              </a:xfrm>
              <a:blipFill rotWithShape="0">
                <a:blip r:embed="rId2"/>
                <a:stretch>
                  <a:fillRect l="-1017" t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760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Direct Proof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1" y="1985431"/>
                <a:ext cx="9601196" cy="410146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⋯1=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!=</m:t>
                    </m:r>
                    <m:f>
                      <m:f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!=</m:t>
                    </m:r>
                    <m:f>
                      <m:f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!=</m:t>
                    </m:r>
                    <m:f>
                      <m:f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!=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=1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1985431"/>
                <a:ext cx="9601196" cy="4101469"/>
              </a:xfrm>
              <a:blipFill rotWithShape="0">
                <a:blip r:embed="rId2"/>
                <a:stretch>
                  <a:fillRect l="-826" t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295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Direct Proof (4)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089999"/>
            <a:ext cx="9343634" cy="6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95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Direct Proof 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704562"/>
                <a:ext cx="9601196" cy="3171306"/>
              </a:xfrm>
            </p:spPr>
            <p:txBody>
              <a:bodyPr/>
              <a:lstStyle/>
              <a:p>
                <a:r>
                  <a:rPr lang="en-US" b="1" u="sng" dirty="0">
                    <a:solidFill>
                      <a:srgbClr val="7030A0"/>
                    </a:solidFill>
                  </a:rPr>
                  <a:t>Proof: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, both are perfect squares.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Then, the product is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, again a perfect square.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Hence proved.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704562"/>
                <a:ext cx="9601196" cy="3171306"/>
              </a:xfrm>
              <a:blipFill rotWithShape="0">
                <a:blip r:embed="rId2"/>
                <a:stretch>
                  <a:fillRect l="-1144" t="-3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2089999"/>
            <a:ext cx="9343634" cy="6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42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Direct Proof (5) – Exercises – </a:t>
            </a:r>
            <a:r>
              <a:rPr lang="en-US" sz="3100" i="1" dirty="0">
                <a:solidFill>
                  <a:srgbClr val="C00000"/>
                </a:solidFill>
              </a:rPr>
              <a:t>(Do it by yourself)</a:t>
            </a:r>
            <a:r>
              <a:rPr lang="en-US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949262"/>
            <a:ext cx="9601196" cy="2926605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033386"/>
            <a:ext cx="6002701" cy="91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45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Direct Proof (5) – Exercises – </a:t>
            </a:r>
            <a:r>
              <a:rPr lang="en-US" sz="3100" i="1" dirty="0">
                <a:solidFill>
                  <a:srgbClr val="C00000"/>
                </a:solidFill>
              </a:rPr>
              <a:t>(Do it by yourself)</a:t>
            </a:r>
            <a:r>
              <a:rPr lang="en-US" dirty="0">
                <a:solidFill>
                  <a:srgbClr val="C00000"/>
                </a:solidFill>
              </a:rPr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949262"/>
                <a:ext cx="9601196" cy="292660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Let two odd integers be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Then their sum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+1+2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+1=2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+2=2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A multiple of 2. An even number.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Hence prove.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949262"/>
                <a:ext cx="9601196" cy="2926605"/>
              </a:xfrm>
              <a:blipFill rotWithShape="0">
                <a:blip r:embed="rId2"/>
                <a:stretch>
                  <a:fillRect l="-1144" t="-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2033386"/>
            <a:ext cx="6002701" cy="91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97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Direct Proof (5) – Exercises – </a:t>
            </a:r>
            <a:r>
              <a:rPr lang="en-US" sz="3100" i="1" dirty="0">
                <a:solidFill>
                  <a:srgbClr val="C00000"/>
                </a:solidFill>
              </a:rPr>
              <a:t>(Do it by yourself)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112671"/>
            <a:ext cx="6225860" cy="195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79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Direct Proof (5) – Exercises – </a:t>
            </a:r>
            <a:r>
              <a:rPr lang="en-US" sz="3100" i="1" dirty="0">
                <a:solidFill>
                  <a:srgbClr val="C00000"/>
                </a:solidFill>
              </a:rPr>
              <a:t>(Do it by yourself)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038819"/>
            <a:ext cx="6264497" cy="289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75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Proof by Counter-Example  (</a:t>
            </a:r>
            <a:r>
              <a:rPr lang="en-US" i="1" dirty="0">
                <a:solidFill>
                  <a:srgbClr val="7030A0"/>
                </a:solidFill>
              </a:rPr>
              <a:t>Disproving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730320"/>
                <a:ext cx="9601196" cy="31455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730320"/>
                <a:ext cx="9601196" cy="3145547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2098115"/>
            <a:ext cx="9425617" cy="63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209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b="1" i="1"/>
              <a:t>The Proof Process</a:t>
            </a: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03060" y="1493947"/>
            <a:ext cx="7382812" cy="4545167"/>
            <a:chOff x="3258356" y="1584100"/>
            <a:chExt cx="7382812" cy="4545167"/>
          </a:xfrm>
        </p:grpSpPr>
        <p:sp>
          <p:nvSpPr>
            <p:cNvPr id="22533" name="Rectangle 5"/>
            <p:cNvSpPr>
              <a:spLocks noChangeArrowheads="1"/>
            </p:cNvSpPr>
            <p:nvPr/>
          </p:nvSpPr>
          <p:spPr bwMode="auto">
            <a:xfrm>
              <a:off x="4212462" y="1584100"/>
              <a:ext cx="2819400" cy="977720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4" name="Text Box 6"/>
            <p:cNvSpPr txBox="1">
              <a:spLocks noChangeArrowheads="1"/>
            </p:cNvSpPr>
            <p:nvPr/>
          </p:nvSpPr>
          <p:spPr bwMode="auto">
            <a:xfrm>
              <a:off x="4914365" y="1859855"/>
              <a:ext cx="135966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Assumptions</a:t>
              </a:r>
            </a:p>
          </p:txBody>
        </p:sp>
        <p:sp>
          <p:nvSpPr>
            <p:cNvPr id="22535" name="Rectangle 7"/>
            <p:cNvSpPr>
              <a:spLocks noChangeArrowheads="1"/>
            </p:cNvSpPr>
            <p:nvPr/>
          </p:nvSpPr>
          <p:spPr bwMode="auto">
            <a:xfrm>
              <a:off x="4199583" y="3286257"/>
              <a:ext cx="2819400" cy="1295400"/>
            </a:xfrm>
            <a:prstGeom prst="rect">
              <a:avLst/>
            </a:prstGeom>
            <a:noFill/>
            <a:ln w="1905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6" name="Text Box 8"/>
            <p:cNvSpPr txBox="1">
              <a:spLocks noChangeArrowheads="1"/>
            </p:cNvSpPr>
            <p:nvPr/>
          </p:nvSpPr>
          <p:spPr bwMode="auto">
            <a:xfrm>
              <a:off x="4915438" y="3718773"/>
              <a:ext cx="136890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Logical Steps</a:t>
              </a:r>
            </a:p>
          </p:txBody>
        </p:sp>
        <p:sp>
          <p:nvSpPr>
            <p:cNvPr id="22537" name="Rectangle 9"/>
            <p:cNvSpPr>
              <a:spLocks noChangeArrowheads="1"/>
            </p:cNvSpPr>
            <p:nvPr/>
          </p:nvSpPr>
          <p:spPr bwMode="auto">
            <a:xfrm>
              <a:off x="3258356" y="5291067"/>
              <a:ext cx="4648200" cy="83820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" name="Text Box 10"/>
            <p:cNvSpPr txBox="1">
              <a:spLocks noChangeArrowheads="1"/>
            </p:cNvSpPr>
            <p:nvPr/>
          </p:nvSpPr>
          <p:spPr bwMode="auto">
            <a:xfrm>
              <a:off x="4148451" y="5449149"/>
              <a:ext cx="2919004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Conclusion</a:t>
              </a:r>
            </a:p>
            <a:p>
              <a:pPr algn="ctr"/>
              <a:r>
                <a:rPr lang="en-US" dirty="0"/>
                <a:t>(That which was to be proved)</a:t>
              </a:r>
            </a:p>
          </p:txBody>
        </p:sp>
        <p:sp>
          <p:nvSpPr>
            <p:cNvPr id="22539" name="AutoShape 11"/>
            <p:cNvSpPr>
              <a:spLocks noChangeArrowheads="1"/>
            </p:cNvSpPr>
            <p:nvPr/>
          </p:nvSpPr>
          <p:spPr bwMode="auto">
            <a:xfrm>
              <a:off x="5418787" y="2599383"/>
              <a:ext cx="381000" cy="609600"/>
            </a:xfrm>
            <a:prstGeom prst="downArrow">
              <a:avLst>
                <a:gd name="adj1" fmla="val 50000"/>
                <a:gd name="adj2" fmla="val 400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0" name="AutoShape 12"/>
            <p:cNvSpPr>
              <a:spLocks noChangeArrowheads="1"/>
            </p:cNvSpPr>
            <p:nvPr/>
          </p:nvSpPr>
          <p:spPr bwMode="auto">
            <a:xfrm>
              <a:off x="5405904" y="4632099"/>
              <a:ext cx="381000" cy="609600"/>
            </a:xfrm>
            <a:prstGeom prst="downArrow">
              <a:avLst>
                <a:gd name="adj1" fmla="val 50000"/>
                <a:gd name="adj2" fmla="val 400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1" name="Text Box 13"/>
            <p:cNvSpPr txBox="1">
              <a:spLocks noChangeArrowheads="1"/>
            </p:cNvSpPr>
            <p:nvPr/>
          </p:nvSpPr>
          <p:spPr bwMode="auto">
            <a:xfrm>
              <a:off x="7059768" y="3312016"/>
              <a:ext cx="3581400" cy="1311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19063" indent="-1190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000" dirty="0">
                  <a:latin typeface="Helvetica" panose="020B0604020202020204" pitchFamily="34" charset="0"/>
                </a:rPr>
                <a:t>-Definitions</a:t>
              </a:r>
            </a:p>
            <a:p>
              <a:r>
                <a:rPr lang="en-US" sz="2000" dirty="0">
                  <a:latin typeface="Helvetica" panose="020B0604020202020204" pitchFamily="34" charset="0"/>
                </a:rPr>
                <a:t>-Already-proved equivalences</a:t>
              </a:r>
            </a:p>
            <a:p>
              <a:r>
                <a:rPr lang="en-US" sz="2000" dirty="0">
                  <a:latin typeface="Helvetica" panose="020B0604020202020204" pitchFamily="34" charset="0"/>
                </a:rPr>
                <a:t>-Statements (e.g., arithmetic or algebraic)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1876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Proof by Counter-Example  (</a:t>
            </a:r>
            <a:r>
              <a:rPr lang="en-US" i="1" dirty="0">
                <a:solidFill>
                  <a:srgbClr val="7030A0"/>
                </a:solidFill>
              </a:rPr>
              <a:t>Disproving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730320"/>
                <a:ext cx="9601196" cy="31455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Claim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e.g.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 =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+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?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Counter Example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730320"/>
                <a:ext cx="9601196" cy="3145547"/>
              </a:xfrm>
              <a:blipFill rotWithShape="0">
                <a:blip r:embed="rId2"/>
                <a:stretch>
                  <a:fillRect l="-1017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098115"/>
            <a:ext cx="9425617" cy="63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94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Proof by Counter-Example – 2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112135"/>
            <a:ext cx="9601196" cy="3763733"/>
          </a:xfrm>
        </p:spPr>
        <p:txBody>
          <a:bodyPr/>
          <a:lstStyle/>
          <a:p>
            <a:r>
              <a:rPr lang="en-US" dirty="0"/>
              <a:t>All rectangles are square.</a:t>
            </a:r>
          </a:p>
        </p:txBody>
      </p:sp>
      <p:sp>
        <p:nvSpPr>
          <p:cNvPr id="4" name="Rectangle 3"/>
          <p:cNvSpPr/>
          <p:nvPr/>
        </p:nvSpPr>
        <p:spPr>
          <a:xfrm>
            <a:off x="3771362" y="3552492"/>
            <a:ext cx="4649273" cy="1944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53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Proof by Counter-Example – 2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112135"/>
            <a:ext cx="9601196" cy="3763733"/>
          </a:xfrm>
        </p:spPr>
        <p:txBody>
          <a:bodyPr/>
          <a:lstStyle/>
          <a:p>
            <a:r>
              <a:rPr lang="en-US" dirty="0"/>
              <a:t>All rectangles are square</a:t>
            </a:r>
          </a:p>
          <a:p>
            <a:r>
              <a:rPr lang="en-US" dirty="0">
                <a:solidFill>
                  <a:srgbClr val="0070C0"/>
                </a:solidFill>
              </a:rPr>
              <a:t>All prime numbers are odd.</a:t>
            </a:r>
            <a:r>
              <a:rPr lang="en-US" dirty="0"/>
              <a:t>     </a:t>
            </a:r>
            <a:r>
              <a:rPr lang="en-US" dirty="0">
                <a:solidFill>
                  <a:srgbClr val="FF0000"/>
                </a:solidFill>
              </a:rPr>
              <a:t>(Counter example: 2 is prime but even)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44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Proof by Counter-Example – 2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112135"/>
                <a:ext cx="9601196" cy="3763733"/>
              </a:xfrm>
            </p:spPr>
            <p:txBody>
              <a:bodyPr/>
              <a:lstStyle/>
              <a:p>
                <a:r>
                  <a:rPr lang="en-US" dirty="0"/>
                  <a:t>All rectangles are square</a:t>
                </a:r>
              </a:p>
              <a:p>
                <a:r>
                  <a:rPr lang="en-US" dirty="0"/>
                  <a:t>All prime numbers are odd.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For all integers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112135"/>
                <a:ext cx="9601196" cy="3763733"/>
              </a:xfrm>
              <a:blipFill rotWithShape="0">
                <a:blip r:embed="rId2"/>
                <a:stretch>
                  <a:fillRect l="-1144" t="-2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085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Proof by Counter-Example – 2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112135"/>
                <a:ext cx="9601196" cy="3763733"/>
              </a:xfrm>
            </p:spPr>
            <p:txBody>
              <a:bodyPr/>
              <a:lstStyle/>
              <a:p>
                <a:r>
                  <a:rPr lang="en-US" dirty="0"/>
                  <a:t>All rectangles are square</a:t>
                </a:r>
              </a:p>
              <a:p>
                <a:r>
                  <a:rPr lang="en-US" dirty="0"/>
                  <a:t>All prime numbers are odd.</a:t>
                </a:r>
              </a:p>
              <a:p>
                <a:r>
                  <a:rPr lang="en-US" dirty="0"/>
                  <a:t>For all integers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B050"/>
                    </a:solidFill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divides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completely ---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B050"/>
                    </a:solidFill>
                  </a:rPr>
                  <a:t>Keep in mind, </a:t>
                </a:r>
                <a:r>
                  <a:rPr lang="en-US" dirty="0">
                    <a:solidFill>
                      <a:srgbClr val="FF0000"/>
                    </a:solidFill>
                  </a:rPr>
                  <a:t>it is NOT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𝑑𝑖𝑣𝑖𝑑𝑒𝑑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endParaRPr lang="en-US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2|−2 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−2|2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2≠−2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112135"/>
                <a:ext cx="9601196" cy="3763733"/>
              </a:xfrm>
              <a:blipFill rotWithShape="0">
                <a:blip r:embed="rId2"/>
                <a:stretch>
                  <a:fillRect l="-1144" t="-2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065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l"/>
                <a:r>
                  <a:rPr lang="en-US" dirty="0">
                    <a:solidFill>
                      <a:srgbClr val="C00000"/>
                    </a:solidFill>
                  </a:rPr>
                  <a:t>What’s wrong in this Proof: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1=2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87" t="-10484" b="-31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6087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l"/>
                <a:r>
                  <a:rPr lang="en-US" dirty="0">
                    <a:solidFill>
                      <a:srgbClr val="C00000"/>
                    </a:solidFill>
                  </a:rPr>
                  <a:t>What’s wrong in this Proof: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1=2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87" t="-10484" b="-31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1934544"/>
            <a:ext cx="9711455" cy="414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49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l"/>
                <a:r>
                  <a:rPr lang="en-US" dirty="0">
                    <a:solidFill>
                      <a:srgbClr val="C00000"/>
                    </a:solidFill>
                  </a:rPr>
                  <a:t>What’s wrong in this Proof: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1=2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87" t="-10484" b="-31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43" y="1934544"/>
            <a:ext cx="9711455" cy="4147601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787094" y="4586417"/>
            <a:ext cx="4468967" cy="3992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393251" y="4219702"/>
                <a:ext cx="143794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=0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, we can not divide by zero on both sides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3251" y="4219702"/>
                <a:ext cx="1437949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3814" t="-2030" r="-635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451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Theorem, Lemma, Corollary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several common terms for a proposition that has been proved. The different terms hint at the role of the proposition within a larger body of work.</a:t>
            </a:r>
          </a:p>
          <a:p>
            <a:r>
              <a:rPr lang="en-US" dirty="0"/>
              <a:t>Important propositions are called </a:t>
            </a:r>
            <a:r>
              <a:rPr lang="en-US" b="1" dirty="0">
                <a:solidFill>
                  <a:srgbClr val="FF0000"/>
                </a:solidFill>
              </a:rPr>
              <a:t>theorems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lemma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preliminary proposition useful for proving later propositions.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corollary</a:t>
            </a:r>
            <a:r>
              <a:rPr lang="en-US" dirty="0"/>
              <a:t> is a proposition that follows in just a few logical steps from a lemma or a theorem.</a:t>
            </a:r>
          </a:p>
        </p:txBody>
      </p:sp>
    </p:spTree>
    <p:extLst>
      <p:ext uri="{BB962C8B-B14F-4D97-AF65-F5344CB8AC3E}">
        <p14:creationId xmlns:p14="http://schemas.microsoft.com/office/powerpoint/2010/main" val="3111771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In Proving: </a:t>
            </a:r>
            <a:r>
              <a:rPr lang="en-US" b="1" i="1" u="sng" dirty="0">
                <a:solidFill>
                  <a:srgbClr val="FF0000"/>
                </a:solidFill>
              </a:rPr>
              <a:t>NEVER TO DO </a:t>
            </a:r>
            <a:r>
              <a:rPr lang="en-US" dirty="0">
                <a:solidFill>
                  <a:srgbClr val="C00000"/>
                </a:solidFill>
              </a:rPr>
              <a:t>things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95401" y="1985432"/>
            <a:ext cx="9977650" cy="3890436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Proofs are generalized.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Never take some particular numerical values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show LHS = RHS – </a:t>
            </a:r>
            <a:r>
              <a:rPr lang="en-US" dirty="0">
                <a:solidFill>
                  <a:srgbClr val="7030A0"/>
                </a:solidFill>
              </a:rPr>
              <a:t>Always give a generalized proof</a:t>
            </a:r>
          </a:p>
          <a:p>
            <a:r>
              <a:rPr lang="en-US" dirty="0">
                <a:solidFill>
                  <a:srgbClr val="0070C0"/>
                </a:solidFill>
              </a:rPr>
              <a:t>Don’t take some mathematically wrong supposition.</a:t>
            </a:r>
          </a:p>
          <a:p>
            <a:r>
              <a:rPr lang="en-US" dirty="0"/>
              <a:t>Avoid </a:t>
            </a:r>
            <a:r>
              <a:rPr lang="en-US" dirty="0">
                <a:solidFill>
                  <a:srgbClr val="FF0000"/>
                </a:solidFill>
              </a:rPr>
              <a:t>Circular Reasoning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Not to use the fact which you are going to prove.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6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Direct Proof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5431"/>
                <a:ext cx="10114127" cy="4237947"/>
              </a:xfrm>
            </p:spPr>
            <p:txBody>
              <a:bodyPr/>
              <a:lstStyle/>
              <a:p>
                <a:r>
                  <a:rPr lang="en-US" dirty="0"/>
                  <a:t>Give a proof of the statement, “If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an even number,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also even’’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Proof: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5431"/>
                <a:ext cx="10114127" cy="4237947"/>
              </a:xfrm>
              <a:blipFill rotWithShape="0">
                <a:blip r:embed="rId2"/>
                <a:stretch>
                  <a:fillRect l="-1085" t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681904" y="3500207"/>
                <a:ext cx="783139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00B050"/>
                    </a:solidFill>
                  </a:rPr>
                  <a:t>Even numbers</a:t>
                </a:r>
                <a:r>
                  <a:rPr lang="en-US" sz="2400" dirty="0">
                    <a:solidFill>
                      <a:srgbClr val="00B050"/>
                    </a:solidFill>
                  </a:rPr>
                  <a:t>: multiple of 2,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, k is any integer.</a:t>
                </a:r>
              </a:p>
              <a:p>
                <a:r>
                  <a:rPr lang="en-US" sz="2400" b="1" dirty="0">
                    <a:solidFill>
                      <a:srgbClr val="00B050"/>
                    </a:solidFill>
                  </a:rPr>
                  <a:t>Odd numbers</a:t>
                </a:r>
                <a:r>
                  <a:rPr lang="en-US" sz="2400" dirty="0">
                    <a:solidFill>
                      <a:srgbClr val="00B050"/>
                    </a:solidFill>
                  </a:rPr>
                  <a:t>: Not a multiple of 2,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+1</a:t>
                </a:r>
                <a:r>
                  <a:rPr lang="en-US" sz="2400" dirty="0">
                    <a:solidFill>
                      <a:srgbClr val="00B050"/>
                    </a:solidFill>
                  </a:rPr>
                  <a:t>, k is any integer.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904" y="3500207"/>
                <a:ext cx="7831394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245" t="-5882" r="-856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113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In Proving: </a:t>
            </a:r>
            <a:r>
              <a:rPr lang="en-US" b="1" i="1" u="sng" dirty="0">
                <a:solidFill>
                  <a:srgbClr val="C00000"/>
                </a:solidFill>
              </a:rPr>
              <a:t>NEVER TO DO </a:t>
            </a:r>
            <a:r>
              <a:rPr lang="en-US" dirty="0">
                <a:solidFill>
                  <a:srgbClr val="C00000"/>
                </a:solidFill>
              </a:rPr>
              <a:t>things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Proofs are generalized. </a:t>
            </a:r>
            <a:r>
              <a:rPr lang="en-US" b="1" dirty="0"/>
              <a:t>Never take some particular numerical values</a:t>
            </a:r>
            <a:r>
              <a:rPr lang="en-US" dirty="0"/>
              <a:t> and show LHS = RHS</a:t>
            </a:r>
          </a:p>
          <a:p>
            <a:r>
              <a:rPr lang="en-US" dirty="0"/>
              <a:t>Don’t take some mathematically wrong supposition.</a:t>
            </a:r>
          </a:p>
          <a:p>
            <a:r>
              <a:rPr lang="en-US" dirty="0"/>
              <a:t>Avoid </a:t>
            </a:r>
            <a:r>
              <a:rPr lang="en-US" dirty="0">
                <a:solidFill>
                  <a:srgbClr val="FF0000"/>
                </a:solidFill>
              </a:rPr>
              <a:t>Circular Reasoning</a:t>
            </a:r>
            <a:r>
              <a:rPr lang="en-US" dirty="0"/>
              <a:t>: Not to use the fact which you are going to prove.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090" y="3819060"/>
            <a:ext cx="2506014" cy="235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7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of two rational numbers is a rational number.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411747"/>
            <a:ext cx="6509196" cy="375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35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Exercises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056795"/>
            <a:ext cx="7581616" cy="277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12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How to check a number is Prime or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check, whether a number is Prime or not. 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FF0000"/>
                </a:solidFill>
              </a:rPr>
              <a:t>	(we did this exercise before, right?)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902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How to check a number is Prime or not?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need to check, whether a number is Prime or not.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 prove that it is sufficient to check till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4" t="-2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665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How to check a number is Prime or not?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need to check, whether a number is Prime or not.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 prove that it is sufficient to check till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dirty="0"/>
                  <a:t>To prove, if n is not prime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smallest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4" t="-2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9031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5293216"/>
            <a:ext cx="9601196" cy="582651"/>
          </a:xfrm>
        </p:spPr>
        <p:txBody>
          <a:bodyPr>
            <a:normAutofit fontScale="92500"/>
          </a:bodyPr>
          <a:lstStyle/>
          <a:p>
            <a:r>
              <a:rPr lang="en-US" dirty="0"/>
              <a:t>Can we cover the modified Checker-board with dominoes? </a:t>
            </a:r>
            <a:r>
              <a:rPr lang="en-US" sz="2600" b="1" dirty="0">
                <a:solidFill>
                  <a:srgbClr val="FF0000"/>
                </a:solidFill>
              </a:rPr>
              <a:t>Why or why not?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1739901"/>
            <a:ext cx="7230413" cy="362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7212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If P is a square , then P is a rectangle.</a:t>
            </a:r>
          </a:p>
          <a:p>
            <a:pPr marL="0" indent="0">
              <a:buNone/>
            </a:pPr>
            <a:r>
              <a:rPr lang="en-US" sz="4800" dirty="0"/>
              <a:t>Write Negation: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796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Inverse and Negation are 2 different things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Inverse: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 ¬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Negation: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P is a square , then P is a rectangle.</a:t>
                </a:r>
              </a:p>
              <a:p>
                <a:pPr marL="0" indent="0">
                  <a:buNone/>
                </a:pPr>
                <a:r>
                  <a:rPr lang="en-US" dirty="0"/>
                  <a:t>Negation: </a:t>
                </a:r>
                <a:r>
                  <a:rPr lang="en-US" dirty="0">
                    <a:solidFill>
                      <a:srgbClr val="FF0000"/>
                    </a:solidFill>
                  </a:rPr>
                  <a:t>P is a square and P is NOT a rectangle.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4" t="-2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259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Direct Proof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5431"/>
                <a:ext cx="10114127" cy="4237947"/>
              </a:xfrm>
            </p:spPr>
            <p:txBody>
              <a:bodyPr/>
              <a:lstStyle/>
              <a:p>
                <a:r>
                  <a:rPr lang="en-US" dirty="0"/>
                  <a:t>Give a proof of the statement, “If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an even number,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also even’’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Proof: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is even number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is even.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:r>
                  <a:rPr lang="en-US" dirty="0">
                    <a:solidFill>
                      <a:srgbClr val="7030A0"/>
                    </a:solidFill>
                  </a:rPr>
                  <a:t>an even number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is a multiple of 2, that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is even number.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Hence proved.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5431"/>
                <a:ext cx="10114127" cy="4237947"/>
              </a:xfrm>
              <a:blipFill rotWithShape="0">
                <a:blip r:embed="rId2"/>
                <a:stretch>
                  <a:fillRect l="-1085" t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849329" y="2444139"/>
                <a:ext cx="783139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00B050"/>
                    </a:solidFill>
                  </a:rPr>
                  <a:t>Even numbers</a:t>
                </a:r>
                <a:r>
                  <a:rPr lang="en-US" sz="2400" dirty="0">
                    <a:solidFill>
                      <a:srgbClr val="00B050"/>
                    </a:solidFill>
                  </a:rPr>
                  <a:t>: multiple of 2,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, k is any integer.</a:t>
                </a:r>
              </a:p>
              <a:p>
                <a:r>
                  <a:rPr lang="en-US" sz="2400" b="1" dirty="0">
                    <a:solidFill>
                      <a:srgbClr val="00B050"/>
                    </a:solidFill>
                  </a:rPr>
                  <a:t>Odd numbers</a:t>
                </a:r>
                <a:r>
                  <a:rPr lang="en-US" sz="2400" dirty="0">
                    <a:solidFill>
                      <a:srgbClr val="00B050"/>
                    </a:solidFill>
                  </a:rPr>
                  <a:t>: Not a multiple of 2,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+1</a:t>
                </a:r>
                <a:r>
                  <a:rPr lang="en-US" sz="2400" dirty="0">
                    <a:solidFill>
                      <a:srgbClr val="00B050"/>
                    </a:solidFill>
                  </a:rPr>
                  <a:t>, k is any integer.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329" y="2444139"/>
                <a:ext cx="7831394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167" t="-5882" r="-934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97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Direct Proof (2)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91" y="2099859"/>
            <a:ext cx="9450017" cy="4887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95400" y="2588653"/>
            <a:ext cx="94500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Proof:</a:t>
            </a:r>
            <a:r>
              <a:rPr lang="en-US" sz="2800" dirty="0"/>
              <a:t>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2432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Direct Proof (2)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91" y="2099859"/>
            <a:ext cx="9450017" cy="4887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95400" y="2588653"/>
                <a:ext cx="9450017" cy="3908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Proof:</a:t>
                </a:r>
                <a:r>
                  <a:rPr lang="en-US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is odd number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is odd.</a:t>
                </a:r>
              </a:p>
              <a:p>
                <a:r>
                  <a:rPr lang="en-US" sz="2800" dirty="0">
                    <a:solidFill>
                      <a:srgbClr val="7030A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, an odd number</a:t>
                </a:r>
              </a:p>
              <a:p>
                <a:r>
                  <a:rPr lang="en-US" sz="2800" dirty="0">
                    <a:solidFill>
                      <a:srgbClr val="7030A0"/>
                    </a:solidFill>
                  </a:rPr>
                  <a:t>Then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 is a NOT a multiple of 2, that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 is odd number. </a:t>
                </a:r>
              </a:p>
              <a:p>
                <a:r>
                  <a:rPr lang="en-US" sz="2800" dirty="0">
                    <a:solidFill>
                      <a:srgbClr val="7030A0"/>
                    </a:solidFill>
                  </a:rPr>
                  <a:t>Hence proved.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588653"/>
                <a:ext cx="9450017" cy="3908762"/>
              </a:xfrm>
              <a:prstGeom prst="rect">
                <a:avLst/>
              </a:prstGeom>
              <a:blipFill rotWithShape="0">
                <a:blip r:embed="rId3"/>
                <a:stretch>
                  <a:fillRect l="-1355" t="-1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9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1" y="1985432"/>
                <a:ext cx="4846092" cy="3890436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set of Natural numbers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set of Integers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set of Positive Integers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set of Negative Integers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set of Real numbers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set of Rational numbers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𝕀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set of Irrational numbers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set of Complex numbers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1985432"/>
                <a:ext cx="4846092" cy="3890436"/>
              </a:xfrm>
              <a:blipFill rotWithShape="0">
                <a:blip r:embed="rId3"/>
                <a:stretch>
                  <a:fillRect l="-2267" t="-3135" b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1556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1" y="1985432"/>
                <a:ext cx="4126605" cy="389043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set of Natural numbers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set of Integers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set of Real numbers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set of Rational numbers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𝕀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set of Irrational numbers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set of Complex numbers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1985432"/>
                <a:ext cx="4126605" cy="3890436"/>
              </a:xfrm>
              <a:blipFill rotWithShape="0">
                <a:blip r:embed="rId2"/>
                <a:stretch>
                  <a:fillRect l="-2663" t="-2194" r="-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5950424" y="1983284"/>
                <a:ext cx="5164044" cy="389043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92500"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0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8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6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0" i="0" dirty="0">
                    <a:latin typeface="+mj-lt"/>
                    <a:ea typeface="Cambria Math" panose="02040503050406030204" pitchFamily="18" charset="0"/>
                  </a:rPr>
                  <a:t>Even numbers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j-lt"/>
                    <a:ea typeface="Cambria Math" panose="02040503050406030204" pitchFamily="18" charset="0"/>
                  </a:rPr>
                  <a:t>Odd numbers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j-lt"/>
                    <a:ea typeface="Cambria Math" panose="02040503050406030204" pitchFamily="18" charset="0"/>
                  </a:rPr>
                  <a:t>Factorial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⋯1</m:t>
                    </m:r>
                  </m:oMath>
                </a14:m>
                <a:endParaRPr lang="en-US" dirty="0"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j-lt"/>
                    <a:ea typeface="Cambria Math" panose="02040503050406030204" pitchFamily="18" charset="0"/>
                  </a:rPr>
                  <a:t>Perfect power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  <a:latin typeface="+mj-lt"/>
                    <a:ea typeface="Cambria Math" panose="02040503050406030204" pitchFamily="18" charset="0"/>
                  </a:rPr>
                  <a:t>, 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j-lt"/>
                    <a:ea typeface="Cambria Math" panose="02040503050406030204" pitchFamily="18" charset="0"/>
                  </a:rPr>
                  <a:t>Perfect square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>
                  <a:ea typeface="Cambria Math" panose="02040503050406030204" pitchFamily="18" charset="0"/>
                </a:endParaRPr>
              </a:p>
              <a:p>
                <a:r>
                  <a:rPr lang="en-US" sz="2200" dirty="0">
                    <a:ea typeface="Cambria Math" panose="02040503050406030204" pitchFamily="18" charset="0"/>
                  </a:rPr>
                  <a:t>Perfect cube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j-lt"/>
                    <a:ea typeface="Cambria Math" panose="02040503050406030204" pitchFamily="18" charset="0"/>
                  </a:rPr>
                  <a:t>We can write 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j-lt"/>
                    <a:ea typeface="Cambria Math" panose="02040503050406030204" pitchFamily="18" charset="0"/>
                  </a:rPr>
                  <a:t> as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𝑚𝑞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when we divide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424" y="1983284"/>
                <a:ext cx="5164044" cy="3890436"/>
              </a:xfrm>
              <a:prstGeom prst="rect">
                <a:avLst/>
              </a:prstGeom>
              <a:blipFill rotWithShape="0">
                <a:blip r:embed="rId3"/>
                <a:stretch>
                  <a:fillRect l="-1771" t="-2034" b="-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53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Recall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>
                    <a:ea typeface="Cambria Math" panose="02040503050406030204" pitchFamily="18" charset="0"/>
                  </a:rPr>
                  <a:t>We can write a number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>
                    <a:ea typeface="Cambria Math" panose="02040503050406030204" pitchFamily="18" charset="0"/>
                  </a:rPr>
                  <a:t> as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when we divide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quotient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remainder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𝑚𝑞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e.g.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12 / 4 = 3</m:t>
                    </m:r>
                  </m:oMath>
                </a14:m>
                <a:r>
                  <a:rPr lang="en-US" dirty="0"/>
                  <a:t> quotient, and reminder is 0.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12,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4,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3,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dirty="0"/>
                  <a:t>. We can write down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12 = 4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 + 0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42" t="-3762" b="-2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273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5858</TotalTime>
  <Words>1454</Words>
  <Application>Microsoft Office PowerPoint</Application>
  <PresentationFormat>Widescreen</PresentationFormat>
  <Paragraphs>186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Cambria Math</vt:lpstr>
      <vt:lpstr>Garamond</vt:lpstr>
      <vt:lpstr>Helvetica</vt:lpstr>
      <vt:lpstr>Times New Roman</vt:lpstr>
      <vt:lpstr>Organic</vt:lpstr>
      <vt:lpstr>Basic Proof Techniques</vt:lpstr>
      <vt:lpstr>PowerPoint Presentation</vt:lpstr>
      <vt:lpstr>Direct Proof (1)</vt:lpstr>
      <vt:lpstr>Direct Proof (1)</vt:lpstr>
      <vt:lpstr>Direct Proof (2)</vt:lpstr>
      <vt:lpstr>Direct Proof (2)</vt:lpstr>
      <vt:lpstr>Notations</vt:lpstr>
      <vt:lpstr>Notations</vt:lpstr>
      <vt:lpstr>Recall</vt:lpstr>
      <vt:lpstr>Recall</vt:lpstr>
      <vt:lpstr>Direct Proof (3)</vt:lpstr>
      <vt:lpstr>Direct Proof (3)</vt:lpstr>
      <vt:lpstr>Direct Proof (4)</vt:lpstr>
      <vt:lpstr>Direct Proof (4)</vt:lpstr>
      <vt:lpstr>Direct Proof (5) – Exercises – (Do it by yourself)  </vt:lpstr>
      <vt:lpstr>Direct Proof (5) – Exercises – (Do it by yourself)  </vt:lpstr>
      <vt:lpstr>Direct Proof (5) – Exercises – (Do it by yourself)</vt:lpstr>
      <vt:lpstr>Direct Proof (5) – Exercises – (Do it by yourself)</vt:lpstr>
      <vt:lpstr>Proof by Counter-Example  (Disproving)</vt:lpstr>
      <vt:lpstr>Proof by Counter-Example  (Disproving)</vt:lpstr>
      <vt:lpstr>Proof by Counter-Example – 2  </vt:lpstr>
      <vt:lpstr>Proof by Counter-Example – 2  </vt:lpstr>
      <vt:lpstr>Proof by Counter-Example – 2  </vt:lpstr>
      <vt:lpstr>Proof by Counter-Example – 2  </vt:lpstr>
      <vt:lpstr>What’s wrong in this Proof: 1=2</vt:lpstr>
      <vt:lpstr>What’s wrong in this Proof: 1=2</vt:lpstr>
      <vt:lpstr>What’s wrong in this Proof: 1=2</vt:lpstr>
      <vt:lpstr>Theorem, Lemma, Corollary</vt:lpstr>
      <vt:lpstr>In Proving: NEVER TO DO things</vt:lpstr>
      <vt:lpstr>In Proving: NEVER TO DO things</vt:lpstr>
      <vt:lpstr>Exercises</vt:lpstr>
      <vt:lpstr>Exercises</vt:lpstr>
      <vt:lpstr>How to check a number is Prime or not?</vt:lpstr>
      <vt:lpstr>How to check a number is Prime or not?</vt:lpstr>
      <vt:lpstr>How to check a number is Prime or not?</vt:lpstr>
      <vt:lpstr>Exercises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talk about Graphs</dc:title>
  <dc:creator>Windows User</dc:creator>
  <cp:lastModifiedBy>UCP</cp:lastModifiedBy>
  <cp:revision>97</cp:revision>
  <dcterms:created xsi:type="dcterms:W3CDTF">2018-01-24T04:17:41Z</dcterms:created>
  <dcterms:modified xsi:type="dcterms:W3CDTF">2022-10-12T13:36:50Z</dcterms:modified>
</cp:coreProperties>
</file>