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7" r:id="rId2"/>
    <p:sldId id="266" r:id="rId3"/>
    <p:sldId id="271" r:id="rId4"/>
    <p:sldId id="275" r:id="rId5"/>
    <p:sldId id="272" r:id="rId6"/>
    <p:sldId id="273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8635B-33C3-4690-BA16-E38A693CBE80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F44AE-985B-4C6A-AA83-B2B398EA0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6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55" y="4742839"/>
            <a:ext cx="9144000" cy="1619326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ENGR. SAJID SALEEM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79558-F13F-4357-8E33-F45ECACB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Computing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8712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7F-98CA-4A3B-BBC2-9CB1740B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expression</a:t>
            </a:r>
          </a:p>
          <a:p>
            <a:pPr lvl="1"/>
            <a:r>
              <a:rPr lang="en-US" dirty="0"/>
              <a:t>Output Numbers (Literal Constants) (</a:t>
            </a:r>
            <a:r>
              <a:rPr lang="en-US" dirty="0" err="1"/>
              <a:t>cout</a:t>
            </a:r>
            <a:r>
              <a:rPr lang="en-US" dirty="0"/>
              <a:t> &lt;&lt; 2 &lt;&lt;  </a:t>
            </a:r>
            <a:r>
              <a:rPr lang="en-US" dirty="0" err="1"/>
              <a:t>endl</a:t>
            </a:r>
            <a:r>
              <a:rPr lang="en-US" dirty="0"/>
              <a:t>;)</a:t>
            </a:r>
          </a:p>
          <a:p>
            <a:pPr lvl="1"/>
            <a:r>
              <a:rPr lang="en-US" dirty="0"/>
              <a:t>Arithmetic Operators (+, -, *, /, %)</a:t>
            </a:r>
          </a:p>
          <a:p>
            <a:pPr lvl="1"/>
            <a:r>
              <a:rPr lang="en-US" dirty="0"/>
              <a:t>Defining Expression/Arithmetic Expression</a:t>
            </a:r>
          </a:p>
          <a:p>
            <a:pPr lvl="1"/>
            <a:r>
              <a:rPr lang="en-US" dirty="0"/>
              <a:t>Operator Precedence &amp; Associativity</a:t>
            </a:r>
          </a:p>
          <a:p>
            <a:pPr lvl="1"/>
            <a:r>
              <a:rPr lang="en-US" dirty="0"/>
              <a:t>Arithmetic Expression evaluation</a:t>
            </a:r>
          </a:p>
          <a:p>
            <a:pPr lvl="1"/>
            <a:r>
              <a:rPr lang="en-US" dirty="0"/>
              <a:t>Output value of an Arithmetic Expression (</a:t>
            </a:r>
            <a:r>
              <a:rPr lang="en-US" dirty="0" err="1"/>
              <a:t>cout</a:t>
            </a:r>
            <a:r>
              <a:rPr lang="en-US" dirty="0"/>
              <a:t> &lt;&lt; 2*3 &lt;&lt; </a:t>
            </a:r>
            <a:r>
              <a:rPr lang="en-US" dirty="0" err="1"/>
              <a:t>endl</a:t>
            </a:r>
            <a:r>
              <a:rPr lang="en-US" dirty="0"/>
              <a:t>;)</a:t>
            </a:r>
          </a:p>
          <a:p>
            <a:pPr lvl="1"/>
            <a:r>
              <a:rPr lang="en-US" dirty="0"/>
              <a:t>Problem Solving using Arithmetic Expression (literal constants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86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in C++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7F-98CA-4A3B-BBC2-9CB1740B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545861" cy="405079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342900" indent="-342900">
              <a:buFont typeface="+mj-lt"/>
              <a:buAutoNum type="arabicPeriod"/>
            </a:pPr>
            <a:r>
              <a:rPr lang="en-P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"Hello World."&lt;&lt;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PK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342900" indent="-342900">
              <a:buFont typeface="+mj-lt"/>
              <a:buAutoNum type="arabicPeriod"/>
            </a:pPr>
            <a:r>
              <a:rPr lang="en-P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EAF46-B1FB-4AB5-BC44-8A8D18F8E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09" t="26128" r="15758" b="45185"/>
          <a:stretch/>
        </p:blipFill>
        <p:spPr>
          <a:xfrm>
            <a:off x="6096000" y="1581451"/>
            <a:ext cx="5892800" cy="1967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4D169-869C-40DC-ABFC-DC1405637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15" t="26801" r="20303" b="52862"/>
          <a:stretch/>
        </p:blipFill>
        <p:spPr>
          <a:xfrm>
            <a:off x="6096000" y="3690205"/>
            <a:ext cx="5264729" cy="1394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945B36-CB18-460E-BFCF-C0BCE49E969A}"/>
              </a:ext>
            </a:extLst>
          </p:cNvPr>
          <p:cNvSpPr txBox="1"/>
          <p:nvPr/>
        </p:nvSpPr>
        <p:spPr>
          <a:xfrm>
            <a:off x="1413164" y="3731983"/>
            <a:ext cx="44057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"Hello World.";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World."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628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in C++</a:t>
            </a:r>
            <a:br>
              <a:rPr lang="en-US" dirty="0"/>
            </a:br>
            <a:r>
              <a:rPr lang="en-US" dirty="0"/>
              <a:t>(comments, keywords, identifiers)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7F-98CA-4A3B-BBC2-9CB1740B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503315" cy="4050792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 Line :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a single line comment</a:t>
            </a:r>
            <a:endParaRPr lang="en-US" dirty="0"/>
          </a:p>
          <a:p>
            <a:pPr lvl="1"/>
            <a:r>
              <a:rPr lang="en-US" dirty="0"/>
              <a:t>Multiple line: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This is a multi line comment that uses forward slash combined with steric */</a:t>
            </a:r>
          </a:p>
          <a:p>
            <a:r>
              <a:rPr lang="en-US" dirty="0"/>
              <a:t>Keywords</a:t>
            </a:r>
          </a:p>
          <a:p>
            <a:pPr lvl="1"/>
            <a:r>
              <a:rPr lang="en-US" dirty="0">
                <a:solidFill>
                  <a:srgbClr val="638EAF"/>
                </a:solidFill>
                <a:latin typeface="AdvTT0688bc49.B"/>
              </a:rPr>
              <a:t>int</a:t>
            </a:r>
            <a:r>
              <a:rPr lang="en-US" sz="2800" dirty="0">
                <a:solidFill>
                  <a:srgbClr val="231F20"/>
                </a:solidFill>
                <a:latin typeface="AdvP800D"/>
              </a:rPr>
              <a:t>, </a:t>
            </a:r>
            <a:r>
              <a:rPr lang="en-US" dirty="0">
                <a:solidFill>
                  <a:srgbClr val="638EAF"/>
                </a:solidFill>
                <a:latin typeface="AdvTT0688bc49.B"/>
              </a:rPr>
              <a:t>float</a:t>
            </a:r>
            <a:r>
              <a:rPr lang="en-US" sz="2800" dirty="0">
                <a:solidFill>
                  <a:srgbClr val="231F20"/>
                </a:solidFill>
                <a:latin typeface="AdvP800D"/>
              </a:rPr>
              <a:t>, </a:t>
            </a:r>
            <a:r>
              <a:rPr lang="en-US" dirty="0">
                <a:solidFill>
                  <a:srgbClr val="638EAF"/>
                </a:solidFill>
                <a:latin typeface="AdvTT0688bc49.B"/>
              </a:rPr>
              <a:t>double</a:t>
            </a:r>
            <a:r>
              <a:rPr lang="en-US" sz="2800" dirty="0">
                <a:solidFill>
                  <a:srgbClr val="231F20"/>
                </a:solidFill>
                <a:latin typeface="AdvP800D"/>
              </a:rPr>
              <a:t>, </a:t>
            </a:r>
            <a:r>
              <a:rPr lang="en-US" dirty="0">
                <a:solidFill>
                  <a:srgbClr val="638EAF"/>
                </a:solidFill>
                <a:latin typeface="AdvTT0688bc49.B"/>
              </a:rPr>
              <a:t>char</a:t>
            </a:r>
            <a:r>
              <a:rPr lang="en-US" sz="2800" dirty="0">
                <a:solidFill>
                  <a:srgbClr val="231F20"/>
                </a:solidFill>
                <a:latin typeface="AdvP800D"/>
              </a:rPr>
              <a:t>, </a:t>
            </a:r>
            <a:r>
              <a:rPr lang="en-US" dirty="0">
                <a:solidFill>
                  <a:srgbClr val="638EAF"/>
                </a:solidFill>
                <a:latin typeface="AdvTT0688bc49.B"/>
              </a:rPr>
              <a:t>const</a:t>
            </a:r>
            <a:r>
              <a:rPr lang="en-US" sz="2800" dirty="0">
                <a:solidFill>
                  <a:srgbClr val="231F20"/>
                </a:solidFill>
                <a:latin typeface="AdvP800D"/>
              </a:rPr>
              <a:t>, </a:t>
            </a:r>
            <a:r>
              <a:rPr lang="en-US" dirty="0">
                <a:solidFill>
                  <a:srgbClr val="638EAF"/>
                </a:solidFill>
                <a:latin typeface="AdvTT0688bc49.B"/>
              </a:rPr>
              <a:t>void</a:t>
            </a:r>
            <a:r>
              <a:rPr lang="en-US" sz="2800" dirty="0">
                <a:solidFill>
                  <a:srgbClr val="231F20"/>
                </a:solidFill>
                <a:latin typeface="AdvP800D"/>
              </a:rPr>
              <a:t>, </a:t>
            </a:r>
            <a:r>
              <a:rPr lang="en-US" dirty="0">
                <a:solidFill>
                  <a:srgbClr val="638EAF"/>
                </a:solidFill>
                <a:latin typeface="AdvTT0688bc49.B"/>
              </a:rPr>
              <a:t>return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 C++ identifier consists of letters, digits, and the underscore character (_ ) and must begin with a letter or underscore.</a:t>
            </a:r>
          </a:p>
          <a:p>
            <a:pPr lvl="1"/>
            <a:r>
              <a:rPr lang="en-US" dirty="0"/>
              <a:t>Like variables, constants and functions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1236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in C++</a:t>
            </a:r>
            <a:br>
              <a:rPr lang="en-US" dirty="0"/>
            </a:br>
            <a:r>
              <a:rPr lang="en-US" dirty="0"/>
              <a:t>(constants, char, string)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7F-98CA-4A3B-BBC2-9CB1740B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901744" cy="438202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342900" indent="-342900">
              <a:buFont typeface="+mj-lt"/>
              <a:buAutoNum type="arabicPeriod"/>
            </a:pPr>
            <a:r>
              <a:rPr lang="en-P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2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2;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'S';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"\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tHello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PK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342900" indent="-342900">
              <a:buFont typeface="+mj-lt"/>
              <a:buAutoNum type="arabicPeriod"/>
            </a:pPr>
            <a:r>
              <a:rPr lang="en-P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465BF-7A6B-4E5E-9FEF-5D24DEE26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4" t="11157" r="30051" b="71700"/>
          <a:stretch/>
        </p:blipFill>
        <p:spPr>
          <a:xfrm>
            <a:off x="6089719" y="2121407"/>
            <a:ext cx="5122508" cy="1175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ACB5B-6EC6-483C-9999-A64B2203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3" t="8980" r="20944" b="74421"/>
          <a:stretch/>
        </p:blipFill>
        <p:spPr>
          <a:xfrm>
            <a:off x="6102282" y="4002833"/>
            <a:ext cx="5019870" cy="11383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8B776B-90EC-4615-B8D6-9C8C3BBDB1A8}"/>
              </a:ext>
            </a:extLst>
          </p:cNvPr>
          <p:cNvSpPr txBox="1"/>
          <p:nvPr/>
        </p:nvSpPr>
        <p:spPr>
          <a:xfrm>
            <a:off x="1381647" y="3432357"/>
            <a:ext cx="55913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2 &lt;&lt; 'S' &lt;&lt;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"Hello";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2;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tHello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00120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in C++</a:t>
            </a:r>
            <a:br>
              <a:rPr lang="en-US" dirty="0"/>
            </a:br>
            <a:r>
              <a:rPr lang="en-US" dirty="0"/>
              <a:t>(Arithmetic operator &amp; precedence)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7F-98CA-4A3B-BBC2-9CB1740B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901744" cy="438202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457200" indent="-457200">
              <a:buFont typeface="+mj-lt"/>
              <a:buAutoNum type="arabicPeriod"/>
            </a:pPr>
            <a:r>
              <a:rPr lang="en-P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endParaRPr lang="en-P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2 + 3 &lt;&lt;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//cout &lt;&lt; 2 + 3 * 4 / 2 &lt;&lt;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P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P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/>
            </a:pPr>
            <a:r>
              <a:rPr lang="en-P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CA663-5956-48E4-B757-942162F71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30" t="32245" r="15203" b="51973"/>
          <a:stretch/>
        </p:blipFill>
        <p:spPr>
          <a:xfrm>
            <a:off x="6096000" y="2093976"/>
            <a:ext cx="4982548" cy="1082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2BF71-E919-48C8-849B-1371923AA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5" t="9932" r="22627" b="73061"/>
          <a:stretch/>
        </p:blipFill>
        <p:spPr>
          <a:xfrm>
            <a:off x="6096000" y="4180861"/>
            <a:ext cx="4982548" cy="11663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8DEA9F-9FF7-457B-9B8F-B37120219973}"/>
              </a:ext>
            </a:extLst>
          </p:cNvPr>
          <p:cNvSpPr txBox="1"/>
          <p:nvPr/>
        </p:nvSpPr>
        <p:spPr>
          <a:xfrm>
            <a:off x="1535203" y="3914607"/>
            <a:ext cx="464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2 + 3 &lt;&lt;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&lt;&lt; 2 + 3 * 4 / 2 &lt;&lt;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2409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55" y="4742839"/>
            <a:ext cx="9144000" cy="1619326"/>
          </a:xfrm>
        </p:spPr>
        <p:txBody>
          <a:bodyPr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79558-F13F-4357-8E33-F45ECACB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95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300</TotalTime>
  <Words>385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AdvP800D</vt:lpstr>
      <vt:lpstr>AdvTT0688bc49.B</vt:lpstr>
      <vt:lpstr>Calibri</vt:lpstr>
      <vt:lpstr>Consolas</vt:lpstr>
      <vt:lpstr>Rockwell</vt:lpstr>
      <vt:lpstr>Rockwell Condensed</vt:lpstr>
      <vt:lpstr>Wingdings</vt:lpstr>
      <vt:lpstr>Wood Type</vt:lpstr>
      <vt:lpstr>Introduction to Computing</vt:lpstr>
      <vt:lpstr>Outline</vt:lpstr>
      <vt:lpstr>First steps in C++</vt:lpstr>
      <vt:lpstr>First steps in C++ (comments, keywords, identifiers)</vt:lpstr>
      <vt:lpstr>First steps in C++ (constants, char, string) </vt:lpstr>
      <vt:lpstr>First steps in C++ (Arithmetic operator &amp; precedence)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haroonaw</dc:creator>
  <cp:lastModifiedBy>Lenovos</cp:lastModifiedBy>
  <cp:revision>41</cp:revision>
  <dcterms:created xsi:type="dcterms:W3CDTF">2017-03-05T08:04:53Z</dcterms:created>
  <dcterms:modified xsi:type="dcterms:W3CDTF">2021-11-13T03:39:10Z</dcterms:modified>
</cp:coreProperties>
</file>