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8635B-33C3-4690-BA16-E38A693CBE80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F44AE-985B-4C6A-AA83-B2B398EA0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6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55" y="4742839"/>
            <a:ext cx="9144000" cy="1619326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ENGR. SAJID SALEEM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79558-F13F-4357-8E33-F45ECACB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Computing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712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Program in C++</a:t>
            </a:r>
          </a:p>
          <a:p>
            <a:pPr lvl="1"/>
            <a:r>
              <a:rPr lang="en-US" dirty="0"/>
              <a:t>Processing a C++ program/Execution Flow</a:t>
            </a:r>
          </a:p>
          <a:p>
            <a:pPr lvl="1"/>
            <a:r>
              <a:rPr lang="en-US" dirty="0"/>
              <a:t>Syntax of C++ (</a:t>
            </a:r>
            <a:r>
              <a:rPr lang="en-US" dirty="0" err="1"/>
              <a:t>cout</a:t>
            </a:r>
            <a:r>
              <a:rPr lang="en-US" dirty="0"/>
              <a:t> &lt;&lt; “literal string \n”)</a:t>
            </a:r>
          </a:p>
          <a:p>
            <a:pPr lvl="1"/>
            <a:r>
              <a:rPr lang="en-US" dirty="0"/>
              <a:t>Syntax of C++ (</a:t>
            </a:r>
            <a:r>
              <a:rPr lang="en-US" dirty="0" err="1"/>
              <a:t>cout</a:t>
            </a:r>
            <a:r>
              <a:rPr lang="en-US" dirty="0"/>
              <a:t> &lt;&lt; Numeric Constant/Expression )</a:t>
            </a:r>
          </a:p>
          <a:p>
            <a:pPr lvl="1"/>
            <a:r>
              <a:rPr lang="en-US" dirty="0"/>
              <a:t>Comments/ Importance of Comments</a:t>
            </a:r>
          </a:p>
          <a:p>
            <a:pPr lvl="1"/>
            <a:r>
              <a:rPr lang="en-US" dirty="0"/>
              <a:t>Syntax Errors</a:t>
            </a:r>
          </a:p>
          <a:p>
            <a:pPr lvl="1"/>
            <a:r>
              <a:rPr lang="en-US" dirty="0"/>
              <a:t>Syntax vs. Semantics</a:t>
            </a:r>
          </a:p>
        </p:txBody>
      </p:sp>
    </p:spTree>
    <p:extLst>
      <p:ext uri="{BB962C8B-B14F-4D97-AF65-F5344CB8AC3E}">
        <p14:creationId xmlns:p14="http://schemas.microsoft.com/office/powerpoint/2010/main" val="415527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towards C++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855"/>
            <a:ext cx="10058399" cy="48583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Machine Languages</a:t>
            </a:r>
          </a:p>
          <a:p>
            <a:pPr lvl="1"/>
            <a:r>
              <a:rPr lang="en-US" dirty="0"/>
              <a:t>Any computer can directly understand only its own machine language (also called machine code), defined by its hardware architecture. </a:t>
            </a:r>
          </a:p>
          <a:p>
            <a:pPr lvl="1"/>
            <a:r>
              <a:rPr lang="en-US" dirty="0"/>
              <a:t>Machine languages generally consist of numbers (ultimately reduced to 1s and 0s).</a:t>
            </a:r>
          </a:p>
          <a:p>
            <a:r>
              <a:rPr lang="en-US" dirty="0"/>
              <a:t>Assembly Languages</a:t>
            </a:r>
          </a:p>
          <a:p>
            <a:pPr lvl="1"/>
            <a:r>
              <a:rPr lang="en-US" dirty="0"/>
              <a:t>Programming using English-like abbreviations to represent elementary operations formed the basis of assembly languages. </a:t>
            </a:r>
          </a:p>
          <a:p>
            <a:pPr lvl="1"/>
            <a:r>
              <a:rPr lang="en-US" dirty="0"/>
              <a:t>Translator programs called </a:t>
            </a:r>
            <a:r>
              <a:rPr lang="en-US" b="1" i="1" u="sng" dirty="0">
                <a:solidFill>
                  <a:srgbClr val="FF0000"/>
                </a:solidFill>
              </a:rPr>
              <a:t>assemblers</a:t>
            </a:r>
            <a:r>
              <a:rPr lang="en-US" dirty="0"/>
              <a:t> were developed to convert assembly-language programs to machine language. </a:t>
            </a:r>
          </a:p>
          <a:p>
            <a:r>
              <a:rPr lang="en-US" dirty="0"/>
              <a:t>High-Level Languages</a:t>
            </a:r>
          </a:p>
          <a:p>
            <a:pPr lvl="1"/>
            <a:r>
              <a:rPr lang="en-US" dirty="0"/>
              <a:t>High-level languages were developed in which single statements could be written to accomplish substantial tasks. High-level languages, such as C++, Java, C# and Visual Basic, allow you to write instructions that look more like everyday English and contain commonly used mathematical expressions. </a:t>
            </a:r>
          </a:p>
          <a:p>
            <a:pPr lvl="1"/>
            <a:r>
              <a:rPr lang="en-US" dirty="0"/>
              <a:t>Translator programs called </a:t>
            </a:r>
            <a:r>
              <a:rPr lang="en-US" b="1" i="1" u="sng" dirty="0">
                <a:solidFill>
                  <a:srgbClr val="FF0000"/>
                </a:solidFill>
              </a:rPr>
              <a:t>compilers</a:t>
            </a:r>
            <a:r>
              <a:rPr lang="en-US" dirty="0"/>
              <a:t> convert high-level language programs into machine language.</a:t>
            </a:r>
          </a:p>
          <a:p>
            <a:pPr lvl="2"/>
            <a:r>
              <a:rPr lang="en-US" dirty="0"/>
              <a:t>The process of compiling a large high-level language program into machine language can take a considerable amount of computer time. </a:t>
            </a:r>
          </a:p>
          <a:p>
            <a:pPr lvl="1"/>
            <a:r>
              <a:rPr lang="en-US" b="1" i="1" u="sng" dirty="0">
                <a:solidFill>
                  <a:srgbClr val="FF0000"/>
                </a:solidFill>
              </a:rPr>
              <a:t>Interpreter</a:t>
            </a:r>
            <a:r>
              <a:rPr lang="en-US" dirty="0"/>
              <a:t> programs were developed to execute high-level language programs directly (without the need for compilation), although more slowly than compiled programs. </a:t>
            </a:r>
          </a:p>
          <a:p>
            <a:pPr lvl="1"/>
            <a:r>
              <a:rPr lang="en-US" dirty="0"/>
              <a:t>Scripting languages such as the popular web languages JavaScript and PHP are processed by interpreters.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41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C++ Begin . . 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28988" cy="4050792"/>
          </a:xfrm>
        </p:spPr>
        <p:txBody>
          <a:bodyPr>
            <a:normAutofit/>
          </a:bodyPr>
          <a:lstStyle/>
          <a:p>
            <a:r>
              <a:rPr lang="en-US" dirty="0"/>
              <a:t>Hello World Program in C++</a:t>
            </a:r>
          </a:p>
          <a:p>
            <a:pPr lvl="1"/>
            <a:r>
              <a:rPr lang="en-US" dirty="0"/>
              <a:t>You use a text editor to create a C++ program following the rules, or </a:t>
            </a:r>
            <a:r>
              <a:rPr lang="en-US" b="1" i="1" u="sng" dirty="0">
                <a:solidFill>
                  <a:srgbClr val="FF0000"/>
                </a:solidFill>
              </a:rPr>
              <a:t>syntax</a:t>
            </a:r>
            <a:r>
              <a:rPr lang="en-US" dirty="0"/>
              <a:t>, of the high-level language. </a:t>
            </a:r>
          </a:p>
          <a:p>
            <a:pPr lvl="1"/>
            <a:r>
              <a:rPr lang="en-US" dirty="0"/>
              <a:t>This program is called the </a:t>
            </a:r>
            <a:r>
              <a:rPr lang="en-US" b="1" i="1" u="sng" dirty="0">
                <a:solidFill>
                  <a:srgbClr val="FF0000"/>
                </a:solidFill>
              </a:rPr>
              <a:t>source code</a:t>
            </a:r>
            <a:r>
              <a:rPr lang="en-US" dirty="0"/>
              <a:t>, or </a:t>
            </a:r>
            <a:r>
              <a:rPr lang="en-US" b="1" i="1" u="sng" dirty="0">
                <a:solidFill>
                  <a:srgbClr val="FF0000"/>
                </a:solidFill>
              </a:rPr>
              <a:t>source program</a:t>
            </a:r>
            <a:r>
              <a:rPr lang="en-US" dirty="0"/>
              <a:t> (A program written in high level language).</a:t>
            </a:r>
          </a:p>
          <a:p>
            <a:pPr lvl="1"/>
            <a:r>
              <a:rPr lang="en-US" dirty="0"/>
              <a:t>The program must be saved in a text file that has the extension </a:t>
            </a:r>
            <a:r>
              <a:rPr lang="en-US" b="1" i="1" u="sng" dirty="0">
                <a:solidFill>
                  <a:srgbClr val="FF0000"/>
                </a:solidFill>
              </a:rPr>
              <a:t>.</a:t>
            </a:r>
            <a:r>
              <a:rPr lang="en-US" b="1" i="1" u="sng" dirty="0" err="1">
                <a:solidFill>
                  <a:srgbClr val="FF0000"/>
                </a:solidFill>
              </a:rPr>
              <a:t>cpp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F30A2-B696-4B4D-9682-0F90E5C5C043}"/>
              </a:ext>
            </a:extLst>
          </p:cNvPr>
          <p:cNvSpPr txBox="1"/>
          <p:nvPr/>
        </p:nvSpPr>
        <p:spPr>
          <a:xfrm>
            <a:off x="6493166" y="2020529"/>
            <a:ext cx="56988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P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World.\n"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//indicate successful ending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B2B39-4F4B-4825-9455-9C379ED8960A}"/>
              </a:ext>
            </a:extLst>
          </p:cNvPr>
          <p:cNvSpPr txBox="1"/>
          <p:nvPr/>
        </p:nvSpPr>
        <p:spPr>
          <a:xfrm>
            <a:off x="6096001" y="294196"/>
            <a:ext cx="314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1: Statements that begin with the symbol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WarnockPro-Regular"/>
              </a:rPr>
              <a:t>#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are called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preprocessor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directives. These statements are processed by a program called </a:t>
            </a:r>
            <a:r>
              <a:rPr lang="en-US" sz="1800" b="1" i="0" u="none" strike="noStrike" baseline="0" dirty="0">
                <a:solidFill>
                  <a:srgbClr val="211808"/>
                </a:solidFill>
                <a:latin typeface="WarnockPro-Bold"/>
              </a:rPr>
              <a:t>preprocessor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.</a:t>
            </a:r>
            <a:endParaRPr lang="en-PK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E5A0D4B-9503-4B99-B592-C957E0E39E24}"/>
              </a:ext>
            </a:extLst>
          </p:cNvPr>
          <p:cNvSpPr/>
          <p:nvPr/>
        </p:nvSpPr>
        <p:spPr>
          <a:xfrm>
            <a:off x="10839241" y="2121408"/>
            <a:ext cx="491097" cy="203132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24283-96F3-45F2-AFCE-C440A8E69175}"/>
              </a:ext>
            </a:extLst>
          </p:cNvPr>
          <p:cNvSpPr txBox="1"/>
          <p:nvPr/>
        </p:nvSpPr>
        <p:spPr>
          <a:xfrm>
            <a:off x="9774137" y="442095"/>
            <a:ext cx="2621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2: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Compiler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checks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Syntax</a:t>
            </a:r>
            <a:r>
              <a:rPr lang="en-US" sz="1800" strike="noStrike" baseline="0" dirty="0">
                <a:latin typeface="WarnockPro-Regular"/>
              </a:rPr>
              <a:t> and converts to machine readable code (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object program</a:t>
            </a:r>
            <a:r>
              <a:rPr lang="en-US" sz="1800" strike="noStrike" baseline="0" dirty="0">
                <a:latin typeface="WarnockPro-Regular"/>
              </a:rPr>
              <a:t>)</a:t>
            </a:r>
            <a:endParaRPr lang="en-P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95E8D3-7C12-4139-B3CF-38EFAC5A5F2B}"/>
              </a:ext>
            </a:extLst>
          </p:cNvPr>
          <p:cNvSpPr/>
          <p:nvPr/>
        </p:nvSpPr>
        <p:spPr>
          <a:xfrm flipV="1">
            <a:off x="11328768" y="1642424"/>
            <a:ext cx="499054" cy="1516232"/>
          </a:xfrm>
          <a:custGeom>
            <a:avLst/>
            <a:gdLst>
              <a:gd name="connsiteX0" fmla="*/ 0 w 499054"/>
              <a:gd name="connsiteY0" fmla="*/ 1349136 h 1349136"/>
              <a:gd name="connsiteX1" fmla="*/ 18472 w 499054"/>
              <a:gd name="connsiteY1" fmla="*/ 1293718 h 1349136"/>
              <a:gd name="connsiteX2" fmla="*/ 46182 w 499054"/>
              <a:gd name="connsiteY2" fmla="*/ 1256773 h 1349136"/>
              <a:gd name="connsiteX3" fmla="*/ 64654 w 499054"/>
              <a:gd name="connsiteY3" fmla="*/ 1219827 h 1349136"/>
              <a:gd name="connsiteX4" fmla="*/ 83127 w 499054"/>
              <a:gd name="connsiteY4" fmla="*/ 1192118 h 1349136"/>
              <a:gd name="connsiteX5" fmla="*/ 120072 w 499054"/>
              <a:gd name="connsiteY5" fmla="*/ 1127464 h 1349136"/>
              <a:gd name="connsiteX6" fmla="*/ 147782 w 499054"/>
              <a:gd name="connsiteY6" fmla="*/ 1081282 h 1349136"/>
              <a:gd name="connsiteX7" fmla="*/ 212436 w 499054"/>
              <a:gd name="connsiteY7" fmla="*/ 998154 h 1349136"/>
              <a:gd name="connsiteX8" fmla="*/ 240145 w 499054"/>
              <a:gd name="connsiteY8" fmla="*/ 942736 h 1349136"/>
              <a:gd name="connsiteX9" fmla="*/ 267854 w 499054"/>
              <a:gd name="connsiteY9" fmla="*/ 905791 h 1349136"/>
              <a:gd name="connsiteX10" fmla="*/ 341745 w 499054"/>
              <a:gd name="connsiteY10" fmla="*/ 767245 h 1349136"/>
              <a:gd name="connsiteX11" fmla="*/ 350982 w 499054"/>
              <a:gd name="connsiteY11" fmla="*/ 730300 h 1349136"/>
              <a:gd name="connsiteX12" fmla="*/ 369454 w 499054"/>
              <a:gd name="connsiteY12" fmla="*/ 693354 h 1349136"/>
              <a:gd name="connsiteX13" fmla="*/ 443345 w 499054"/>
              <a:gd name="connsiteY13" fmla="*/ 573282 h 1349136"/>
              <a:gd name="connsiteX14" fmla="*/ 471054 w 499054"/>
              <a:gd name="connsiteY14" fmla="*/ 499391 h 1349136"/>
              <a:gd name="connsiteX15" fmla="*/ 489527 w 499054"/>
              <a:gd name="connsiteY15" fmla="*/ 443973 h 1349136"/>
              <a:gd name="connsiteX16" fmla="*/ 498763 w 499054"/>
              <a:gd name="connsiteY16" fmla="*/ 416264 h 1349136"/>
              <a:gd name="connsiteX17" fmla="*/ 480291 w 499054"/>
              <a:gd name="connsiteY17" fmla="*/ 148409 h 1349136"/>
              <a:gd name="connsiteX18" fmla="*/ 461818 w 499054"/>
              <a:gd name="connsiteY18" fmla="*/ 102227 h 1349136"/>
              <a:gd name="connsiteX19" fmla="*/ 434109 w 499054"/>
              <a:gd name="connsiteY19" fmla="*/ 83754 h 1349136"/>
              <a:gd name="connsiteX20" fmla="*/ 360218 w 499054"/>
              <a:gd name="connsiteY20" fmla="*/ 37573 h 1349136"/>
              <a:gd name="connsiteX21" fmla="*/ 304800 w 499054"/>
              <a:gd name="connsiteY21" fmla="*/ 28336 h 1349136"/>
              <a:gd name="connsiteX22" fmla="*/ 55418 w 499054"/>
              <a:gd name="connsiteY22" fmla="*/ 9864 h 134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9054" h="1349136">
                <a:moveTo>
                  <a:pt x="0" y="1349136"/>
                </a:moveTo>
                <a:cubicBezTo>
                  <a:pt x="6157" y="1330663"/>
                  <a:pt x="9764" y="1311134"/>
                  <a:pt x="18472" y="1293718"/>
                </a:cubicBezTo>
                <a:cubicBezTo>
                  <a:pt x="25356" y="1279949"/>
                  <a:pt x="38023" y="1269827"/>
                  <a:pt x="46182" y="1256773"/>
                </a:cubicBezTo>
                <a:cubicBezTo>
                  <a:pt x="53479" y="1245097"/>
                  <a:pt x="57823" y="1231782"/>
                  <a:pt x="64654" y="1219827"/>
                </a:cubicBezTo>
                <a:cubicBezTo>
                  <a:pt x="70161" y="1210189"/>
                  <a:pt x="77619" y="1201756"/>
                  <a:pt x="83127" y="1192118"/>
                </a:cubicBezTo>
                <a:cubicBezTo>
                  <a:pt x="167217" y="1044965"/>
                  <a:pt x="45064" y="1247477"/>
                  <a:pt x="120072" y="1127464"/>
                </a:cubicBezTo>
                <a:cubicBezTo>
                  <a:pt x="129587" y="1112240"/>
                  <a:pt x="137010" y="1095644"/>
                  <a:pt x="147782" y="1081282"/>
                </a:cubicBezTo>
                <a:cubicBezTo>
                  <a:pt x="193395" y="1020466"/>
                  <a:pt x="164498" y="1094030"/>
                  <a:pt x="212436" y="998154"/>
                </a:cubicBezTo>
                <a:cubicBezTo>
                  <a:pt x="221672" y="979681"/>
                  <a:pt x="229519" y="960446"/>
                  <a:pt x="240145" y="942736"/>
                </a:cubicBezTo>
                <a:cubicBezTo>
                  <a:pt x="248065" y="929536"/>
                  <a:pt x="260307" y="919208"/>
                  <a:pt x="267854" y="905791"/>
                </a:cubicBezTo>
                <a:cubicBezTo>
                  <a:pt x="376538" y="712574"/>
                  <a:pt x="287378" y="848794"/>
                  <a:pt x="341745" y="767245"/>
                </a:cubicBezTo>
                <a:cubicBezTo>
                  <a:pt x="344824" y="754930"/>
                  <a:pt x="346525" y="742186"/>
                  <a:pt x="350982" y="730300"/>
                </a:cubicBezTo>
                <a:cubicBezTo>
                  <a:pt x="355817" y="717408"/>
                  <a:pt x="362623" y="705309"/>
                  <a:pt x="369454" y="693354"/>
                </a:cubicBezTo>
                <a:cubicBezTo>
                  <a:pt x="410204" y="622040"/>
                  <a:pt x="411256" y="621414"/>
                  <a:pt x="443345" y="573282"/>
                </a:cubicBezTo>
                <a:cubicBezTo>
                  <a:pt x="463344" y="493291"/>
                  <a:pt x="438855" y="579889"/>
                  <a:pt x="471054" y="499391"/>
                </a:cubicBezTo>
                <a:cubicBezTo>
                  <a:pt x="478286" y="481312"/>
                  <a:pt x="483369" y="462446"/>
                  <a:pt x="489527" y="443973"/>
                </a:cubicBezTo>
                <a:lnTo>
                  <a:pt x="498763" y="416264"/>
                </a:lnTo>
                <a:cubicBezTo>
                  <a:pt x="496721" y="365211"/>
                  <a:pt x="506940" y="228357"/>
                  <a:pt x="480291" y="148409"/>
                </a:cubicBezTo>
                <a:cubicBezTo>
                  <a:pt x="475048" y="132680"/>
                  <a:pt x="471455" y="115719"/>
                  <a:pt x="461818" y="102227"/>
                </a:cubicBezTo>
                <a:cubicBezTo>
                  <a:pt x="455366" y="93194"/>
                  <a:pt x="443142" y="90206"/>
                  <a:pt x="434109" y="83754"/>
                </a:cubicBezTo>
                <a:cubicBezTo>
                  <a:pt x="409386" y="66095"/>
                  <a:pt x="390148" y="46552"/>
                  <a:pt x="360218" y="37573"/>
                </a:cubicBezTo>
                <a:cubicBezTo>
                  <a:pt x="342280" y="32192"/>
                  <a:pt x="323273" y="31415"/>
                  <a:pt x="304800" y="28336"/>
                </a:cubicBezTo>
                <a:cubicBezTo>
                  <a:pt x="204517" y="-21803"/>
                  <a:pt x="281623" y="9864"/>
                  <a:pt x="55418" y="986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1582A-4EF7-4694-A7EA-ECBB417BB6CE}"/>
              </a:ext>
            </a:extLst>
          </p:cNvPr>
          <p:cNvSpPr txBox="1"/>
          <p:nvPr/>
        </p:nvSpPr>
        <p:spPr>
          <a:xfrm>
            <a:off x="8904490" y="4764025"/>
            <a:ext cx="2992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4: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Loader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loads the executable file into memory and executes the program.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</a:t>
            </a:r>
            <a:endParaRPr lang="en-P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33E82-D5FD-4BD6-8110-BF363A5FB026}"/>
              </a:ext>
            </a:extLst>
          </p:cNvPr>
          <p:cNvSpPr txBox="1"/>
          <p:nvPr/>
        </p:nvSpPr>
        <p:spPr>
          <a:xfrm>
            <a:off x="5387968" y="4764025"/>
            <a:ext cx="32564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3: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Linker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combines the object program with library programs to create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.exe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file.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</a:t>
            </a:r>
          </a:p>
          <a:p>
            <a:pPr algn="l"/>
            <a:r>
              <a:rPr lang="en-US" dirty="0">
                <a:solidFill>
                  <a:srgbClr val="211808"/>
                </a:solidFill>
                <a:latin typeface="WarnockPro-Regular"/>
              </a:rPr>
              <a:t>(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Program is developed using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IDE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. IDE has many prewritten programs in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library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.) </a:t>
            </a:r>
            <a:endParaRPr lang="en-PK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996933-D514-4142-835D-77569D77E438}"/>
              </a:ext>
            </a:extLst>
          </p:cNvPr>
          <p:cNvSpPr/>
          <p:nvPr/>
        </p:nvSpPr>
        <p:spPr>
          <a:xfrm>
            <a:off x="6292646" y="1702701"/>
            <a:ext cx="275304" cy="650112"/>
          </a:xfrm>
          <a:custGeom>
            <a:avLst/>
            <a:gdLst>
              <a:gd name="connsiteX0" fmla="*/ 0 w 255639"/>
              <a:gd name="connsiteY0" fmla="*/ 0 h 491613"/>
              <a:gd name="connsiteX1" fmla="*/ 9832 w 255639"/>
              <a:gd name="connsiteY1" fmla="*/ 49161 h 491613"/>
              <a:gd name="connsiteX2" fmla="*/ 19665 w 255639"/>
              <a:gd name="connsiteY2" fmla="*/ 216310 h 491613"/>
              <a:gd name="connsiteX3" fmla="*/ 29497 w 255639"/>
              <a:gd name="connsiteY3" fmla="*/ 412955 h 491613"/>
              <a:gd name="connsiteX4" fmla="*/ 49161 w 255639"/>
              <a:gd name="connsiteY4" fmla="*/ 491613 h 491613"/>
              <a:gd name="connsiteX5" fmla="*/ 88490 w 255639"/>
              <a:gd name="connsiteY5" fmla="*/ 481781 h 491613"/>
              <a:gd name="connsiteX6" fmla="*/ 167149 w 255639"/>
              <a:gd name="connsiteY6" fmla="*/ 432619 h 491613"/>
              <a:gd name="connsiteX7" fmla="*/ 235974 w 255639"/>
              <a:gd name="connsiteY7" fmla="*/ 373626 h 491613"/>
              <a:gd name="connsiteX8" fmla="*/ 255639 w 255639"/>
              <a:gd name="connsiteY8" fmla="*/ 373626 h 4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639" h="491613">
                <a:moveTo>
                  <a:pt x="0" y="0"/>
                </a:moveTo>
                <a:cubicBezTo>
                  <a:pt x="3277" y="16387"/>
                  <a:pt x="8319" y="32518"/>
                  <a:pt x="9832" y="49161"/>
                </a:cubicBezTo>
                <a:cubicBezTo>
                  <a:pt x="14885" y="104744"/>
                  <a:pt x="16652" y="160579"/>
                  <a:pt x="19665" y="216310"/>
                </a:cubicBezTo>
                <a:cubicBezTo>
                  <a:pt x="23207" y="281845"/>
                  <a:pt x="22505" y="347698"/>
                  <a:pt x="29497" y="412955"/>
                </a:cubicBezTo>
                <a:cubicBezTo>
                  <a:pt x="32376" y="439827"/>
                  <a:pt x="42606" y="465394"/>
                  <a:pt x="49161" y="491613"/>
                </a:cubicBezTo>
                <a:cubicBezTo>
                  <a:pt x="62271" y="488336"/>
                  <a:pt x="76677" y="488343"/>
                  <a:pt x="88490" y="481781"/>
                </a:cubicBezTo>
                <a:cubicBezTo>
                  <a:pt x="208733" y="414980"/>
                  <a:pt x="86635" y="459459"/>
                  <a:pt x="167149" y="432619"/>
                </a:cubicBezTo>
                <a:cubicBezTo>
                  <a:pt x="183508" y="416260"/>
                  <a:pt x="211018" y="383608"/>
                  <a:pt x="235974" y="373626"/>
                </a:cubicBezTo>
                <a:cubicBezTo>
                  <a:pt x="242060" y="371192"/>
                  <a:pt x="249084" y="373626"/>
                  <a:pt x="255639" y="373626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82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14" grpId="0" animBg="1"/>
      <p:bldP spid="15" grpId="0"/>
      <p:bldP spid="16" grpId="0" animBg="1"/>
      <p:bldP spid="17" grpId="0"/>
      <p:bldP spid="18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C++ Begin . . .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F30A2-B696-4B4D-9682-0F90E5C5C043}"/>
              </a:ext>
            </a:extLst>
          </p:cNvPr>
          <p:cNvSpPr txBox="1"/>
          <p:nvPr/>
        </p:nvSpPr>
        <p:spPr>
          <a:xfrm>
            <a:off x="6493166" y="2065982"/>
            <a:ext cx="56988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World.\n"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//indicate successful ending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B2B39-4F4B-4825-9455-9C379ED8960A}"/>
              </a:ext>
            </a:extLst>
          </p:cNvPr>
          <p:cNvSpPr txBox="1"/>
          <p:nvPr/>
        </p:nvSpPr>
        <p:spPr>
          <a:xfrm>
            <a:off x="6096000" y="339649"/>
            <a:ext cx="314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1: Statements that begin with the symbol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WarnockPro-Regular"/>
              </a:rPr>
              <a:t>#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are called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preprocessor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directives. These statements are processed by a program called </a:t>
            </a:r>
            <a:r>
              <a:rPr lang="en-US" sz="1800" b="1" i="0" u="none" strike="noStrike" baseline="0" dirty="0">
                <a:solidFill>
                  <a:srgbClr val="211808"/>
                </a:solidFill>
                <a:latin typeface="WarnockPro-Bold"/>
              </a:rPr>
              <a:t>preprocessor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.</a:t>
            </a:r>
            <a:endParaRPr lang="en-PK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E5A0D4B-9503-4B99-B592-C957E0E39E24}"/>
              </a:ext>
            </a:extLst>
          </p:cNvPr>
          <p:cNvSpPr/>
          <p:nvPr/>
        </p:nvSpPr>
        <p:spPr>
          <a:xfrm>
            <a:off x="10843485" y="2166860"/>
            <a:ext cx="491097" cy="203132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24283-96F3-45F2-AFCE-C440A8E69175}"/>
              </a:ext>
            </a:extLst>
          </p:cNvPr>
          <p:cNvSpPr txBox="1"/>
          <p:nvPr/>
        </p:nvSpPr>
        <p:spPr>
          <a:xfrm>
            <a:off x="9774136" y="487548"/>
            <a:ext cx="2621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2: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Compiler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checks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Syntax</a:t>
            </a:r>
            <a:r>
              <a:rPr lang="en-US" sz="1800" strike="noStrike" baseline="0" dirty="0">
                <a:latin typeface="WarnockPro-Regular"/>
              </a:rPr>
              <a:t> and converts to machine readable code (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object program</a:t>
            </a:r>
            <a:r>
              <a:rPr lang="en-US" sz="1800" strike="noStrike" baseline="0" dirty="0">
                <a:latin typeface="WarnockPro-Regular"/>
              </a:rPr>
              <a:t>)</a:t>
            </a:r>
            <a:endParaRPr lang="en-P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95E8D3-7C12-4139-B3CF-38EFAC5A5F2B}"/>
              </a:ext>
            </a:extLst>
          </p:cNvPr>
          <p:cNvSpPr/>
          <p:nvPr/>
        </p:nvSpPr>
        <p:spPr>
          <a:xfrm flipV="1">
            <a:off x="11307177" y="1687876"/>
            <a:ext cx="499054" cy="1516232"/>
          </a:xfrm>
          <a:custGeom>
            <a:avLst/>
            <a:gdLst>
              <a:gd name="connsiteX0" fmla="*/ 0 w 499054"/>
              <a:gd name="connsiteY0" fmla="*/ 1349136 h 1349136"/>
              <a:gd name="connsiteX1" fmla="*/ 18472 w 499054"/>
              <a:gd name="connsiteY1" fmla="*/ 1293718 h 1349136"/>
              <a:gd name="connsiteX2" fmla="*/ 46182 w 499054"/>
              <a:gd name="connsiteY2" fmla="*/ 1256773 h 1349136"/>
              <a:gd name="connsiteX3" fmla="*/ 64654 w 499054"/>
              <a:gd name="connsiteY3" fmla="*/ 1219827 h 1349136"/>
              <a:gd name="connsiteX4" fmla="*/ 83127 w 499054"/>
              <a:gd name="connsiteY4" fmla="*/ 1192118 h 1349136"/>
              <a:gd name="connsiteX5" fmla="*/ 120072 w 499054"/>
              <a:gd name="connsiteY5" fmla="*/ 1127464 h 1349136"/>
              <a:gd name="connsiteX6" fmla="*/ 147782 w 499054"/>
              <a:gd name="connsiteY6" fmla="*/ 1081282 h 1349136"/>
              <a:gd name="connsiteX7" fmla="*/ 212436 w 499054"/>
              <a:gd name="connsiteY7" fmla="*/ 998154 h 1349136"/>
              <a:gd name="connsiteX8" fmla="*/ 240145 w 499054"/>
              <a:gd name="connsiteY8" fmla="*/ 942736 h 1349136"/>
              <a:gd name="connsiteX9" fmla="*/ 267854 w 499054"/>
              <a:gd name="connsiteY9" fmla="*/ 905791 h 1349136"/>
              <a:gd name="connsiteX10" fmla="*/ 341745 w 499054"/>
              <a:gd name="connsiteY10" fmla="*/ 767245 h 1349136"/>
              <a:gd name="connsiteX11" fmla="*/ 350982 w 499054"/>
              <a:gd name="connsiteY11" fmla="*/ 730300 h 1349136"/>
              <a:gd name="connsiteX12" fmla="*/ 369454 w 499054"/>
              <a:gd name="connsiteY12" fmla="*/ 693354 h 1349136"/>
              <a:gd name="connsiteX13" fmla="*/ 443345 w 499054"/>
              <a:gd name="connsiteY13" fmla="*/ 573282 h 1349136"/>
              <a:gd name="connsiteX14" fmla="*/ 471054 w 499054"/>
              <a:gd name="connsiteY14" fmla="*/ 499391 h 1349136"/>
              <a:gd name="connsiteX15" fmla="*/ 489527 w 499054"/>
              <a:gd name="connsiteY15" fmla="*/ 443973 h 1349136"/>
              <a:gd name="connsiteX16" fmla="*/ 498763 w 499054"/>
              <a:gd name="connsiteY16" fmla="*/ 416264 h 1349136"/>
              <a:gd name="connsiteX17" fmla="*/ 480291 w 499054"/>
              <a:gd name="connsiteY17" fmla="*/ 148409 h 1349136"/>
              <a:gd name="connsiteX18" fmla="*/ 461818 w 499054"/>
              <a:gd name="connsiteY18" fmla="*/ 102227 h 1349136"/>
              <a:gd name="connsiteX19" fmla="*/ 434109 w 499054"/>
              <a:gd name="connsiteY19" fmla="*/ 83754 h 1349136"/>
              <a:gd name="connsiteX20" fmla="*/ 360218 w 499054"/>
              <a:gd name="connsiteY20" fmla="*/ 37573 h 1349136"/>
              <a:gd name="connsiteX21" fmla="*/ 304800 w 499054"/>
              <a:gd name="connsiteY21" fmla="*/ 28336 h 1349136"/>
              <a:gd name="connsiteX22" fmla="*/ 55418 w 499054"/>
              <a:gd name="connsiteY22" fmla="*/ 9864 h 134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9054" h="1349136">
                <a:moveTo>
                  <a:pt x="0" y="1349136"/>
                </a:moveTo>
                <a:cubicBezTo>
                  <a:pt x="6157" y="1330663"/>
                  <a:pt x="9764" y="1311134"/>
                  <a:pt x="18472" y="1293718"/>
                </a:cubicBezTo>
                <a:cubicBezTo>
                  <a:pt x="25356" y="1279949"/>
                  <a:pt x="38023" y="1269827"/>
                  <a:pt x="46182" y="1256773"/>
                </a:cubicBezTo>
                <a:cubicBezTo>
                  <a:pt x="53479" y="1245097"/>
                  <a:pt x="57823" y="1231782"/>
                  <a:pt x="64654" y="1219827"/>
                </a:cubicBezTo>
                <a:cubicBezTo>
                  <a:pt x="70161" y="1210189"/>
                  <a:pt x="77619" y="1201756"/>
                  <a:pt x="83127" y="1192118"/>
                </a:cubicBezTo>
                <a:cubicBezTo>
                  <a:pt x="167217" y="1044965"/>
                  <a:pt x="45064" y="1247477"/>
                  <a:pt x="120072" y="1127464"/>
                </a:cubicBezTo>
                <a:cubicBezTo>
                  <a:pt x="129587" y="1112240"/>
                  <a:pt x="137010" y="1095644"/>
                  <a:pt x="147782" y="1081282"/>
                </a:cubicBezTo>
                <a:cubicBezTo>
                  <a:pt x="193395" y="1020466"/>
                  <a:pt x="164498" y="1094030"/>
                  <a:pt x="212436" y="998154"/>
                </a:cubicBezTo>
                <a:cubicBezTo>
                  <a:pt x="221672" y="979681"/>
                  <a:pt x="229519" y="960446"/>
                  <a:pt x="240145" y="942736"/>
                </a:cubicBezTo>
                <a:cubicBezTo>
                  <a:pt x="248065" y="929536"/>
                  <a:pt x="260307" y="919208"/>
                  <a:pt x="267854" y="905791"/>
                </a:cubicBezTo>
                <a:cubicBezTo>
                  <a:pt x="376538" y="712574"/>
                  <a:pt x="287378" y="848794"/>
                  <a:pt x="341745" y="767245"/>
                </a:cubicBezTo>
                <a:cubicBezTo>
                  <a:pt x="344824" y="754930"/>
                  <a:pt x="346525" y="742186"/>
                  <a:pt x="350982" y="730300"/>
                </a:cubicBezTo>
                <a:cubicBezTo>
                  <a:pt x="355817" y="717408"/>
                  <a:pt x="362623" y="705309"/>
                  <a:pt x="369454" y="693354"/>
                </a:cubicBezTo>
                <a:cubicBezTo>
                  <a:pt x="410204" y="622040"/>
                  <a:pt x="411256" y="621414"/>
                  <a:pt x="443345" y="573282"/>
                </a:cubicBezTo>
                <a:cubicBezTo>
                  <a:pt x="463344" y="493291"/>
                  <a:pt x="438855" y="579889"/>
                  <a:pt x="471054" y="499391"/>
                </a:cubicBezTo>
                <a:cubicBezTo>
                  <a:pt x="478286" y="481312"/>
                  <a:pt x="483369" y="462446"/>
                  <a:pt x="489527" y="443973"/>
                </a:cubicBezTo>
                <a:lnTo>
                  <a:pt x="498763" y="416264"/>
                </a:lnTo>
                <a:cubicBezTo>
                  <a:pt x="496721" y="365211"/>
                  <a:pt x="506940" y="228357"/>
                  <a:pt x="480291" y="148409"/>
                </a:cubicBezTo>
                <a:cubicBezTo>
                  <a:pt x="475048" y="132680"/>
                  <a:pt x="471455" y="115719"/>
                  <a:pt x="461818" y="102227"/>
                </a:cubicBezTo>
                <a:cubicBezTo>
                  <a:pt x="455366" y="93194"/>
                  <a:pt x="443142" y="90206"/>
                  <a:pt x="434109" y="83754"/>
                </a:cubicBezTo>
                <a:cubicBezTo>
                  <a:pt x="409386" y="66095"/>
                  <a:pt x="390148" y="46552"/>
                  <a:pt x="360218" y="37573"/>
                </a:cubicBezTo>
                <a:cubicBezTo>
                  <a:pt x="342280" y="32192"/>
                  <a:pt x="323273" y="31415"/>
                  <a:pt x="304800" y="28336"/>
                </a:cubicBezTo>
                <a:cubicBezTo>
                  <a:pt x="204517" y="-21803"/>
                  <a:pt x="281623" y="9864"/>
                  <a:pt x="55418" y="986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1582A-4EF7-4694-A7EA-ECBB417BB6CE}"/>
              </a:ext>
            </a:extLst>
          </p:cNvPr>
          <p:cNvSpPr txBox="1"/>
          <p:nvPr/>
        </p:nvSpPr>
        <p:spPr>
          <a:xfrm>
            <a:off x="8904490" y="4764025"/>
            <a:ext cx="2992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4: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Loader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loads the executable file into memory and executes the program.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</a:t>
            </a:r>
            <a:endParaRPr lang="en-P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33E82-D5FD-4BD6-8110-BF363A5FB026}"/>
              </a:ext>
            </a:extLst>
          </p:cNvPr>
          <p:cNvSpPr txBox="1"/>
          <p:nvPr/>
        </p:nvSpPr>
        <p:spPr>
          <a:xfrm>
            <a:off x="5387968" y="4764025"/>
            <a:ext cx="32564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3: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Linker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combines the object program with library programs to create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.exe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file.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</a:t>
            </a:r>
          </a:p>
          <a:p>
            <a:pPr algn="l"/>
            <a:r>
              <a:rPr lang="en-US" dirty="0">
                <a:solidFill>
                  <a:srgbClr val="211808"/>
                </a:solidFill>
                <a:latin typeface="WarnockPro-Regular"/>
              </a:rPr>
              <a:t>(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Program is developed using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IDE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. IDE has many prewritten programs in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library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.) </a:t>
            </a:r>
            <a:endParaRPr lang="en-PK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996933-D514-4142-835D-77569D77E438}"/>
              </a:ext>
            </a:extLst>
          </p:cNvPr>
          <p:cNvSpPr/>
          <p:nvPr/>
        </p:nvSpPr>
        <p:spPr>
          <a:xfrm>
            <a:off x="6292646" y="1748154"/>
            <a:ext cx="275304" cy="650112"/>
          </a:xfrm>
          <a:custGeom>
            <a:avLst/>
            <a:gdLst>
              <a:gd name="connsiteX0" fmla="*/ 0 w 255639"/>
              <a:gd name="connsiteY0" fmla="*/ 0 h 491613"/>
              <a:gd name="connsiteX1" fmla="*/ 9832 w 255639"/>
              <a:gd name="connsiteY1" fmla="*/ 49161 h 491613"/>
              <a:gd name="connsiteX2" fmla="*/ 19665 w 255639"/>
              <a:gd name="connsiteY2" fmla="*/ 216310 h 491613"/>
              <a:gd name="connsiteX3" fmla="*/ 29497 w 255639"/>
              <a:gd name="connsiteY3" fmla="*/ 412955 h 491613"/>
              <a:gd name="connsiteX4" fmla="*/ 49161 w 255639"/>
              <a:gd name="connsiteY4" fmla="*/ 491613 h 491613"/>
              <a:gd name="connsiteX5" fmla="*/ 88490 w 255639"/>
              <a:gd name="connsiteY5" fmla="*/ 481781 h 491613"/>
              <a:gd name="connsiteX6" fmla="*/ 167149 w 255639"/>
              <a:gd name="connsiteY6" fmla="*/ 432619 h 491613"/>
              <a:gd name="connsiteX7" fmla="*/ 235974 w 255639"/>
              <a:gd name="connsiteY7" fmla="*/ 373626 h 491613"/>
              <a:gd name="connsiteX8" fmla="*/ 255639 w 255639"/>
              <a:gd name="connsiteY8" fmla="*/ 373626 h 4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639" h="491613">
                <a:moveTo>
                  <a:pt x="0" y="0"/>
                </a:moveTo>
                <a:cubicBezTo>
                  <a:pt x="3277" y="16387"/>
                  <a:pt x="8319" y="32518"/>
                  <a:pt x="9832" y="49161"/>
                </a:cubicBezTo>
                <a:cubicBezTo>
                  <a:pt x="14885" y="104744"/>
                  <a:pt x="16652" y="160579"/>
                  <a:pt x="19665" y="216310"/>
                </a:cubicBezTo>
                <a:cubicBezTo>
                  <a:pt x="23207" y="281845"/>
                  <a:pt x="22505" y="347698"/>
                  <a:pt x="29497" y="412955"/>
                </a:cubicBezTo>
                <a:cubicBezTo>
                  <a:pt x="32376" y="439827"/>
                  <a:pt x="42606" y="465394"/>
                  <a:pt x="49161" y="491613"/>
                </a:cubicBezTo>
                <a:cubicBezTo>
                  <a:pt x="62271" y="488336"/>
                  <a:pt x="76677" y="488343"/>
                  <a:pt x="88490" y="481781"/>
                </a:cubicBezTo>
                <a:cubicBezTo>
                  <a:pt x="208733" y="414980"/>
                  <a:pt x="86635" y="459459"/>
                  <a:pt x="167149" y="432619"/>
                </a:cubicBezTo>
                <a:cubicBezTo>
                  <a:pt x="183508" y="416260"/>
                  <a:pt x="211018" y="383608"/>
                  <a:pt x="235974" y="373626"/>
                </a:cubicBezTo>
                <a:cubicBezTo>
                  <a:pt x="242060" y="371192"/>
                  <a:pt x="249084" y="373626"/>
                  <a:pt x="255639" y="373626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4F39BB-620B-4506-B62A-A0FA7379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8" y="1816977"/>
            <a:ext cx="4687910" cy="39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8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C++ Begin . . .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F30A2-B696-4B4D-9682-0F90E5C5C043}"/>
              </a:ext>
            </a:extLst>
          </p:cNvPr>
          <p:cNvSpPr txBox="1"/>
          <p:nvPr/>
        </p:nvSpPr>
        <p:spPr>
          <a:xfrm>
            <a:off x="6493166" y="2065982"/>
            <a:ext cx="56988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World.\n"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//indicate successful ending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PK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B2B39-4F4B-4825-9455-9C379ED8960A}"/>
              </a:ext>
            </a:extLst>
          </p:cNvPr>
          <p:cNvSpPr txBox="1"/>
          <p:nvPr/>
        </p:nvSpPr>
        <p:spPr>
          <a:xfrm>
            <a:off x="6096000" y="339649"/>
            <a:ext cx="314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1: Statements that begin with the symbol </a:t>
            </a:r>
            <a:r>
              <a:rPr lang="en-US" sz="1800" b="1" i="1" u="none" strike="noStrike" baseline="0" dirty="0">
                <a:solidFill>
                  <a:srgbClr val="FF0000"/>
                </a:solidFill>
                <a:latin typeface="WarnockPro-Regular"/>
              </a:rPr>
              <a:t>#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are called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preprocessor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directives. These statements are processed by a program called </a:t>
            </a:r>
            <a:r>
              <a:rPr lang="en-US" sz="1800" b="1" i="0" u="none" strike="noStrike" baseline="0" dirty="0">
                <a:solidFill>
                  <a:srgbClr val="211808"/>
                </a:solidFill>
                <a:latin typeface="WarnockPro-Bold"/>
              </a:rPr>
              <a:t>preprocessor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.</a:t>
            </a:r>
            <a:endParaRPr lang="en-PK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E5A0D4B-9503-4B99-B592-C957E0E39E24}"/>
              </a:ext>
            </a:extLst>
          </p:cNvPr>
          <p:cNvSpPr/>
          <p:nvPr/>
        </p:nvSpPr>
        <p:spPr>
          <a:xfrm>
            <a:off x="10880435" y="2166860"/>
            <a:ext cx="491097" cy="203132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24283-96F3-45F2-AFCE-C440A8E69175}"/>
              </a:ext>
            </a:extLst>
          </p:cNvPr>
          <p:cNvSpPr txBox="1"/>
          <p:nvPr/>
        </p:nvSpPr>
        <p:spPr>
          <a:xfrm>
            <a:off x="9774136" y="487548"/>
            <a:ext cx="2621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2: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Compiler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checks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Syntax</a:t>
            </a:r>
            <a:r>
              <a:rPr lang="en-US" sz="1800" strike="noStrike" baseline="0" dirty="0">
                <a:latin typeface="WarnockPro-Regular"/>
              </a:rPr>
              <a:t> and converts to machine readable code (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object program</a:t>
            </a:r>
            <a:r>
              <a:rPr lang="en-US" sz="1800" strike="noStrike" baseline="0" dirty="0">
                <a:latin typeface="WarnockPro-Regular"/>
              </a:rPr>
              <a:t>)</a:t>
            </a:r>
            <a:endParaRPr lang="en-P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1582A-4EF7-4694-A7EA-ECBB417BB6CE}"/>
              </a:ext>
            </a:extLst>
          </p:cNvPr>
          <p:cNvSpPr txBox="1"/>
          <p:nvPr/>
        </p:nvSpPr>
        <p:spPr>
          <a:xfrm>
            <a:off x="8904490" y="4764025"/>
            <a:ext cx="2992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4: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Loader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loads the executable file into memory and executes the program.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</a:t>
            </a:r>
            <a:endParaRPr lang="en-P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33E82-D5FD-4BD6-8110-BF363A5FB026}"/>
              </a:ext>
            </a:extLst>
          </p:cNvPr>
          <p:cNvSpPr txBox="1"/>
          <p:nvPr/>
        </p:nvSpPr>
        <p:spPr>
          <a:xfrm>
            <a:off x="5387968" y="4764025"/>
            <a:ext cx="32564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Step 3: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Linker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combines the object program with library programs to create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.exe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 file.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 </a:t>
            </a:r>
          </a:p>
          <a:p>
            <a:pPr algn="l"/>
            <a:r>
              <a:rPr lang="en-US" dirty="0">
                <a:solidFill>
                  <a:srgbClr val="211808"/>
                </a:solidFill>
                <a:latin typeface="WarnockPro-Regular"/>
              </a:rPr>
              <a:t>(</a:t>
            </a:r>
            <a:r>
              <a:rPr lang="en-US" sz="1800" b="0" i="0" u="none" strike="noStrike" baseline="0" dirty="0">
                <a:solidFill>
                  <a:srgbClr val="211808"/>
                </a:solidFill>
                <a:latin typeface="WarnockPro-Regular"/>
              </a:rPr>
              <a:t>Program is developed using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IDE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. IDE has many prewritten programs in </a:t>
            </a:r>
            <a:r>
              <a:rPr lang="en-US" sz="1800" b="1" i="1" u="sng" strike="noStrike" baseline="0" dirty="0">
                <a:solidFill>
                  <a:srgbClr val="FF0000"/>
                </a:solidFill>
                <a:latin typeface="WarnockPro-Regular"/>
              </a:rPr>
              <a:t>library</a:t>
            </a:r>
            <a:r>
              <a:rPr lang="en-US" sz="1800" strike="noStrike" baseline="0" dirty="0">
                <a:solidFill>
                  <a:srgbClr val="211808"/>
                </a:solidFill>
                <a:latin typeface="WarnockPro-Regular"/>
              </a:rPr>
              <a:t>.) </a:t>
            </a:r>
            <a:endParaRPr lang="en-PK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996933-D514-4142-835D-77569D77E438}"/>
              </a:ext>
            </a:extLst>
          </p:cNvPr>
          <p:cNvSpPr/>
          <p:nvPr/>
        </p:nvSpPr>
        <p:spPr>
          <a:xfrm>
            <a:off x="6292646" y="1748154"/>
            <a:ext cx="275304" cy="650112"/>
          </a:xfrm>
          <a:custGeom>
            <a:avLst/>
            <a:gdLst>
              <a:gd name="connsiteX0" fmla="*/ 0 w 255639"/>
              <a:gd name="connsiteY0" fmla="*/ 0 h 491613"/>
              <a:gd name="connsiteX1" fmla="*/ 9832 w 255639"/>
              <a:gd name="connsiteY1" fmla="*/ 49161 h 491613"/>
              <a:gd name="connsiteX2" fmla="*/ 19665 w 255639"/>
              <a:gd name="connsiteY2" fmla="*/ 216310 h 491613"/>
              <a:gd name="connsiteX3" fmla="*/ 29497 w 255639"/>
              <a:gd name="connsiteY3" fmla="*/ 412955 h 491613"/>
              <a:gd name="connsiteX4" fmla="*/ 49161 w 255639"/>
              <a:gd name="connsiteY4" fmla="*/ 491613 h 491613"/>
              <a:gd name="connsiteX5" fmla="*/ 88490 w 255639"/>
              <a:gd name="connsiteY5" fmla="*/ 481781 h 491613"/>
              <a:gd name="connsiteX6" fmla="*/ 167149 w 255639"/>
              <a:gd name="connsiteY6" fmla="*/ 432619 h 491613"/>
              <a:gd name="connsiteX7" fmla="*/ 235974 w 255639"/>
              <a:gd name="connsiteY7" fmla="*/ 373626 h 491613"/>
              <a:gd name="connsiteX8" fmla="*/ 255639 w 255639"/>
              <a:gd name="connsiteY8" fmla="*/ 373626 h 4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639" h="491613">
                <a:moveTo>
                  <a:pt x="0" y="0"/>
                </a:moveTo>
                <a:cubicBezTo>
                  <a:pt x="3277" y="16387"/>
                  <a:pt x="8319" y="32518"/>
                  <a:pt x="9832" y="49161"/>
                </a:cubicBezTo>
                <a:cubicBezTo>
                  <a:pt x="14885" y="104744"/>
                  <a:pt x="16652" y="160579"/>
                  <a:pt x="19665" y="216310"/>
                </a:cubicBezTo>
                <a:cubicBezTo>
                  <a:pt x="23207" y="281845"/>
                  <a:pt x="22505" y="347698"/>
                  <a:pt x="29497" y="412955"/>
                </a:cubicBezTo>
                <a:cubicBezTo>
                  <a:pt x="32376" y="439827"/>
                  <a:pt x="42606" y="465394"/>
                  <a:pt x="49161" y="491613"/>
                </a:cubicBezTo>
                <a:cubicBezTo>
                  <a:pt x="62271" y="488336"/>
                  <a:pt x="76677" y="488343"/>
                  <a:pt x="88490" y="481781"/>
                </a:cubicBezTo>
                <a:cubicBezTo>
                  <a:pt x="208733" y="414980"/>
                  <a:pt x="86635" y="459459"/>
                  <a:pt x="167149" y="432619"/>
                </a:cubicBezTo>
                <a:cubicBezTo>
                  <a:pt x="183508" y="416260"/>
                  <a:pt x="211018" y="383608"/>
                  <a:pt x="235974" y="373626"/>
                </a:cubicBezTo>
                <a:cubicBezTo>
                  <a:pt x="242060" y="371192"/>
                  <a:pt x="249084" y="373626"/>
                  <a:pt x="255639" y="373626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D80FE9-882A-4AD4-8B9C-A2542C510EA3}"/>
              </a:ext>
            </a:extLst>
          </p:cNvPr>
          <p:cNvSpPr/>
          <p:nvPr/>
        </p:nvSpPr>
        <p:spPr>
          <a:xfrm flipV="1">
            <a:off x="11344127" y="1687877"/>
            <a:ext cx="499054" cy="1516232"/>
          </a:xfrm>
          <a:custGeom>
            <a:avLst/>
            <a:gdLst>
              <a:gd name="connsiteX0" fmla="*/ 0 w 499054"/>
              <a:gd name="connsiteY0" fmla="*/ 1349136 h 1349136"/>
              <a:gd name="connsiteX1" fmla="*/ 18472 w 499054"/>
              <a:gd name="connsiteY1" fmla="*/ 1293718 h 1349136"/>
              <a:gd name="connsiteX2" fmla="*/ 46182 w 499054"/>
              <a:gd name="connsiteY2" fmla="*/ 1256773 h 1349136"/>
              <a:gd name="connsiteX3" fmla="*/ 64654 w 499054"/>
              <a:gd name="connsiteY3" fmla="*/ 1219827 h 1349136"/>
              <a:gd name="connsiteX4" fmla="*/ 83127 w 499054"/>
              <a:gd name="connsiteY4" fmla="*/ 1192118 h 1349136"/>
              <a:gd name="connsiteX5" fmla="*/ 120072 w 499054"/>
              <a:gd name="connsiteY5" fmla="*/ 1127464 h 1349136"/>
              <a:gd name="connsiteX6" fmla="*/ 147782 w 499054"/>
              <a:gd name="connsiteY6" fmla="*/ 1081282 h 1349136"/>
              <a:gd name="connsiteX7" fmla="*/ 212436 w 499054"/>
              <a:gd name="connsiteY7" fmla="*/ 998154 h 1349136"/>
              <a:gd name="connsiteX8" fmla="*/ 240145 w 499054"/>
              <a:gd name="connsiteY8" fmla="*/ 942736 h 1349136"/>
              <a:gd name="connsiteX9" fmla="*/ 267854 w 499054"/>
              <a:gd name="connsiteY9" fmla="*/ 905791 h 1349136"/>
              <a:gd name="connsiteX10" fmla="*/ 341745 w 499054"/>
              <a:gd name="connsiteY10" fmla="*/ 767245 h 1349136"/>
              <a:gd name="connsiteX11" fmla="*/ 350982 w 499054"/>
              <a:gd name="connsiteY11" fmla="*/ 730300 h 1349136"/>
              <a:gd name="connsiteX12" fmla="*/ 369454 w 499054"/>
              <a:gd name="connsiteY12" fmla="*/ 693354 h 1349136"/>
              <a:gd name="connsiteX13" fmla="*/ 443345 w 499054"/>
              <a:gd name="connsiteY13" fmla="*/ 573282 h 1349136"/>
              <a:gd name="connsiteX14" fmla="*/ 471054 w 499054"/>
              <a:gd name="connsiteY14" fmla="*/ 499391 h 1349136"/>
              <a:gd name="connsiteX15" fmla="*/ 489527 w 499054"/>
              <a:gd name="connsiteY15" fmla="*/ 443973 h 1349136"/>
              <a:gd name="connsiteX16" fmla="*/ 498763 w 499054"/>
              <a:gd name="connsiteY16" fmla="*/ 416264 h 1349136"/>
              <a:gd name="connsiteX17" fmla="*/ 480291 w 499054"/>
              <a:gd name="connsiteY17" fmla="*/ 148409 h 1349136"/>
              <a:gd name="connsiteX18" fmla="*/ 461818 w 499054"/>
              <a:gd name="connsiteY18" fmla="*/ 102227 h 1349136"/>
              <a:gd name="connsiteX19" fmla="*/ 434109 w 499054"/>
              <a:gd name="connsiteY19" fmla="*/ 83754 h 1349136"/>
              <a:gd name="connsiteX20" fmla="*/ 360218 w 499054"/>
              <a:gd name="connsiteY20" fmla="*/ 37573 h 1349136"/>
              <a:gd name="connsiteX21" fmla="*/ 304800 w 499054"/>
              <a:gd name="connsiteY21" fmla="*/ 28336 h 1349136"/>
              <a:gd name="connsiteX22" fmla="*/ 55418 w 499054"/>
              <a:gd name="connsiteY22" fmla="*/ 9864 h 134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9054" h="1349136">
                <a:moveTo>
                  <a:pt x="0" y="1349136"/>
                </a:moveTo>
                <a:cubicBezTo>
                  <a:pt x="6157" y="1330663"/>
                  <a:pt x="9764" y="1311134"/>
                  <a:pt x="18472" y="1293718"/>
                </a:cubicBezTo>
                <a:cubicBezTo>
                  <a:pt x="25356" y="1279949"/>
                  <a:pt x="38023" y="1269827"/>
                  <a:pt x="46182" y="1256773"/>
                </a:cubicBezTo>
                <a:cubicBezTo>
                  <a:pt x="53479" y="1245097"/>
                  <a:pt x="57823" y="1231782"/>
                  <a:pt x="64654" y="1219827"/>
                </a:cubicBezTo>
                <a:cubicBezTo>
                  <a:pt x="70161" y="1210189"/>
                  <a:pt x="77619" y="1201756"/>
                  <a:pt x="83127" y="1192118"/>
                </a:cubicBezTo>
                <a:cubicBezTo>
                  <a:pt x="167217" y="1044965"/>
                  <a:pt x="45064" y="1247477"/>
                  <a:pt x="120072" y="1127464"/>
                </a:cubicBezTo>
                <a:cubicBezTo>
                  <a:pt x="129587" y="1112240"/>
                  <a:pt x="137010" y="1095644"/>
                  <a:pt x="147782" y="1081282"/>
                </a:cubicBezTo>
                <a:cubicBezTo>
                  <a:pt x="193395" y="1020466"/>
                  <a:pt x="164498" y="1094030"/>
                  <a:pt x="212436" y="998154"/>
                </a:cubicBezTo>
                <a:cubicBezTo>
                  <a:pt x="221672" y="979681"/>
                  <a:pt x="229519" y="960446"/>
                  <a:pt x="240145" y="942736"/>
                </a:cubicBezTo>
                <a:cubicBezTo>
                  <a:pt x="248065" y="929536"/>
                  <a:pt x="260307" y="919208"/>
                  <a:pt x="267854" y="905791"/>
                </a:cubicBezTo>
                <a:cubicBezTo>
                  <a:pt x="376538" y="712574"/>
                  <a:pt x="287378" y="848794"/>
                  <a:pt x="341745" y="767245"/>
                </a:cubicBezTo>
                <a:cubicBezTo>
                  <a:pt x="344824" y="754930"/>
                  <a:pt x="346525" y="742186"/>
                  <a:pt x="350982" y="730300"/>
                </a:cubicBezTo>
                <a:cubicBezTo>
                  <a:pt x="355817" y="717408"/>
                  <a:pt x="362623" y="705309"/>
                  <a:pt x="369454" y="693354"/>
                </a:cubicBezTo>
                <a:cubicBezTo>
                  <a:pt x="410204" y="622040"/>
                  <a:pt x="411256" y="621414"/>
                  <a:pt x="443345" y="573282"/>
                </a:cubicBezTo>
                <a:cubicBezTo>
                  <a:pt x="463344" y="493291"/>
                  <a:pt x="438855" y="579889"/>
                  <a:pt x="471054" y="499391"/>
                </a:cubicBezTo>
                <a:cubicBezTo>
                  <a:pt x="478286" y="481312"/>
                  <a:pt x="483369" y="462446"/>
                  <a:pt x="489527" y="443973"/>
                </a:cubicBezTo>
                <a:lnTo>
                  <a:pt x="498763" y="416264"/>
                </a:lnTo>
                <a:cubicBezTo>
                  <a:pt x="496721" y="365211"/>
                  <a:pt x="506940" y="228357"/>
                  <a:pt x="480291" y="148409"/>
                </a:cubicBezTo>
                <a:cubicBezTo>
                  <a:pt x="475048" y="132680"/>
                  <a:pt x="471455" y="115719"/>
                  <a:pt x="461818" y="102227"/>
                </a:cubicBezTo>
                <a:cubicBezTo>
                  <a:pt x="455366" y="93194"/>
                  <a:pt x="443142" y="90206"/>
                  <a:pt x="434109" y="83754"/>
                </a:cubicBezTo>
                <a:cubicBezTo>
                  <a:pt x="409386" y="66095"/>
                  <a:pt x="390148" y="46552"/>
                  <a:pt x="360218" y="37573"/>
                </a:cubicBezTo>
                <a:cubicBezTo>
                  <a:pt x="342280" y="32192"/>
                  <a:pt x="323273" y="31415"/>
                  <a:pt x="304800" y="28336"/>
                </a:cubicBezTo>
                <a:cubicBezTo>
                  <a:pt x="204517" y="-21803"/>
                  <a:pt x="281623" y="9864"/>
                  <a:pt x="55418" y="9864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E67BAA-3150-414B-857C-AE724A3A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70806" cy="4050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and Without 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en-US" dirty="0"/>
              <a:t>”</a:t>
            </a:r>
          </a:p>
          <a:p>
            <a:r>
              <a:rPr lang="en-US" dirty="0"/>
              <a:t>“{”            -&gt; Begin body</a:t>
            </a:r>
          </a:p>
          <a:p>
            <a:r>
              <a:rPr lang="en-US" dirty="0"/>
              <a:t>“</a:t>
            </a:r>
            <a:r>
              <a:rPr lang="en-US" dirty="0" err="1"/>
              <a:t>cout</a:t>
            </a:r>
            <a:r>
              <a:rPr lang="en-US" dirty="0"/>
              <a:t>”     -&gt; console output</a:t>
            </a:r>
          </a:p>
          <a:p>
            <a:r>
              <a:rPr lang="en-US" dirty="0"/>
              <a:t>“&lt;&lt;”       -&gt; stream insertion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/>
              <a:t>”         -&gt; Escape Sequence</a:t>
            </a:r>
          </a:p>
          <a:p>
            <a:r>
              <a:rPr lang="en-US" dirty="0"/>
              <a:t>“</a:t>
            </a:r>
            <a:r>
              <a:rPr lang="en-US" dirty="0" err="1"/>
              <a:t>endl</a:t>
            </a:r>
            <a:r>
              <a:rPr lang="en-US" dirty="0"/>
              <a:t>”    -&gt; end line</a:t>
            </a:r>
          </a:p>
          <a:p>
            <a:r>
              <a:rPr lang="en-US" dirty="0"/>
              <a:t>“;”           -&gt; statement terminator</a:t>
            </a:r>
          </a:p>
          <a:p>
            <a:r>
              <a:rPr lang="en-US" dirty="0"/>
              <a:t>“return 0” 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/>
              <a:t>”        -&gt; Single line comment </a:t>
            </a:r>
          </a:p>
          <a:p>
            <a:r>
              <a:rPr lang="en-US" dirty="0"/>
              <a:t>“}”           -&gt; End body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59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C++ Begin . . 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6D3E-2CD0-418B-98C9-355856AF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97" y="1760951"/>
            <a:ext cx="8943405" cy="44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55" y="4742839"/>
            <a:ext cx="9144000" cy="1619326"/>
          </a:xfrm>
        </p:spPr>
        <p:txBody>
          <a:bodyPr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79558-F13F-4357-8E33-F45ECACB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95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248</TotalTime>
  <Words>763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WarnockPro-Bold</vt:lpstr>
      <vt:lpstr>WarnockPro-Regular</vt:lpstr>
      <vt:lpstr>Calibri</vt:lpstr>
      <vt:lpstr>Consolas</vt:lpstr>
      <vt:lpstr>Rockwell</vt:lpstr>
      <vt:lpstr>Rockwell Condensed</vt:lpstr>
      <vt:lpstr>Wingdings</vt:lpstr>
      <vt:lpstr>Wood Type</vt:lpstr>
      <vt:lpstr>Introduction to Computing</vt:lpstr>
      <vt:lpstr>Outline</vt:lpstr>
      <vt:lpstr>Moving towards C++</vt:lpstr>
      <vt:lpstr>Let C++ Begin . . .</vt:lpstr>
      <vt:lpstr>Let C++ Begin . . .</vt:lpstr>
      <vt:lpstr>Let C++ Begin . . .</vt:lpstr>
      <vt:lpstr>Let C++ Begin . . 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haroonaw</dc:creator>
  <cp:lastModifiedBy>Lenovos</cp:lastModifiedBy>
  <cp:revision>38</cp:revision>
  <dcterms:created xsi:type="dcterms:W3CDTF">2017-03-05T08:04:53Z</dcterms:created>
  <dcterms:modified xsi:type="dcterms:W3CDTF">2021-11-11T08:53:29Z</dcterms:modified>
</cp:coreProperties>
</file>