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  <p:sldMasterId id="2147483732" r:id="rId6"/>
    <p:sldMasterId id="2147483744" r:id="rId7"/>
    <p:sldMasterId id="2147483756" r:id="rId8"/>
    <p:sldMasterId id="2147483768" r:id="rId9"/>
  </p:sldMasterIdLst>
  <p:notesMasterIdLst>
    <p:notesMasterId r:id="rId81"/>
  </p:notesMasterIdLst>
  <p:sldIdLst>
    <p:sldId id="256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62" d="100"/>
          <a:sy n="62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theme" Target="theme/theme1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61" Type="http://schemas.openxmlformats.org/officeDocument/2006/relationships/slide" Target="slides/slide52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0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returns</a:t>
            </a:r>
            <a:r>
              <a:rPr lang="en-US" baseline="0" dirty="0" smtClean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1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1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23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2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77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4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00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359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05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99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98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5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76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8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B6C11FF-AA8B-4C1C-BCC2-CC465FE25C0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453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A6D0167-6A60-41B8-9556-23EF950D0B9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187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AA3554-A2C9-48EE-9D32-4FCF1F5A734C}" type="slidenum">
              <a:rPr lang="en-US" altLang="en-US">
                <a:solidFill>
                  <a:prstClr val="black"/>
                </a:solidFill>
              </a:rPr>
              <a:pPr/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05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0DB1B9-8D72-497E-94A6-42EDF3D6178A}" type="slidenum">
              <a:rPr lang="en-US" altLang="en-US">
                <a:solidFill>
                  <a:prstClr val="black"/>
                </a:solidFill>
              </a:rPr>
              <a:pPr/>
              <a:t>42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862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85B4CC-892D-4D14-845E-01639A540685}" type="slidenum">
              <a:rPr lang="en-US" altLang="en-US">
                <a:solidFill>
                  <a:prstClr val="black"/>
                </a:solidFill>
              </a:rPr>
              <a:pPr/>
              <a:t>43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67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9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54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0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A8AEB9-30E3-4852-98DB-D0B9FB53F93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0484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002854-634C-4561-B0F1-BC3225B2A28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253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5353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59ED9-DFF7-431E-BD99-DFE4BFF5CC6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268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48C2552-B046-4C37-A38E-6212D7DC5E79}" type="slidenum">
              <a:rPr lang="en-US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61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738E6A-D355-4933-8D32-567A7CEFFF65}" type="slidenum">
              <a:rPr lang="en-US" altLang="en-US">
                <a:solidFill>
                  <a:prstClr val="black"/>
                </a:solidFill>
              </a:rPr>
              <a:pPr/>
              <a:t>56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7A4B17BE-061A-42BF-9084-A43E2202A99B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56</a:t>
            </a:fld>
            <a:endParaRPr lang="en-US" altLang="en-US" sz="1200"/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2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4FEF66-F405-4424-BD42-A87C2C5ECA27}" type="slidenum">
              <a:rPr lang="en-US" altLang="en-US">
                <a:solidFill>
                  <a:prstClr val="black"/>
                </a:solidFill>
              </a:rPr>
              <a:pPr/>
              <a:t>57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E479C13B-7303-4C2C-86F8-5647E7CFA660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57</a:t>
            </a:fld>
            <a:endParaRPr lang="en-US" altLang="en-US" sz="1200"/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101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5B00A-EEBF-47F5-AC9C-2DABA3E29EF5}" type="slidenum">
              <a:rPr lang="en-US" altLang="en-US">
                <a:solidFill>
                  <a:prstClr val="black"/>
                </a:solidFill>
              </a:rPr>
              <a:pPr/>
              <a:t>58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95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515D13-8807-4568-AF5E-FD550E890B97}" type="slidenum">
              <a:rPr lang="en-US" altLang="en-US">
                <a:solidFill>
                  <a:prstClr val="black"/>
                </a:solidFill>
              </a:rPr>
              <a:pPr/>
              <a:t>59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0F3EA2A7-6849-4BC5-8C96-584F7A459A69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59</a:t>
            </a:fld>
            <a:endParaRPr lang="en-US" altLang="en-US" sz="1200"/>
          </a:p>
        </p:txBody>
      </p:sp>
      <p:sp>
        <p:nvSpPr>
          <p:cNvPr id="31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05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1F45E-D0C2-4526-A131-CA62B48C9FFB}" type="slidenum">
              <a:rPr lang="en-US" altLang="en-US">
                <a:solidFill>
                  <a:prstClr val="black"/>
                </a:solidFill>
              </a:rPr>
              <a:pPr/>
              <a:t>60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987C52BB-FD41-482C-83E1-A7B15B37F978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60</a:t>
            </a:fld>
            <a:endParaRPr lang="en-US" altLang="en-US" sz="1200"/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84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89D3F-777A-4E6F-A492-CEBA98ABBD03}" type="slidenum">
              <a:rPr lang="en-US" altLang="en-US">
                <a:solidFill>
                  <a:prstClr val="black"/>
                </a:solidFill>
              </a:rPr>
              <a:pPr/>
              <a:t>61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7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26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7729B-380A-4838-8150-F6DD0DB817EA}" type="slidenum">
              <a:rPr lang="en-US" altLang="en-US">
                <a:solidFill>
                  <a:prstClr val="black"/>
                </a:solidFill>
              </a:rPr>
              <a:pPr/>
              <a:t>62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B48036B-064E-429F-AB43-1D8724258619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62</a:t>
            </a:fld>
            <a:endParaRPr lang="en-US" altLang="en-US" sz="1200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4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8C413E-14D7-4A02-AD62-16866FD82F89}" type="slidenum">
              <a:rPr lang="en-US" altLang="en-US">
                <a:solidFill>
                  <a:prstClr val="black"/>
                </a:solidFill>
              </a:rPr>
              <a:pPr/>
              <a:t>63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E2D572B-AFB1-4304-890E-3D16A93DF3A6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63</a:t>
            </a:fld>
            <a:endParaRPr lang="en-US" altLang="en-US" sz="1200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38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9DBE8-E7A5-4DFF-B11E-A445AD5DA59F}" type="slidenum">
              <a:rPr lang="en-US" altLang="en-US">
                <a:solidFill>
                  <a:prstClr val="black"/>
                </a:solidFill>
              </a:rPr>
              <a:pPr/>
              <a:t>64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C7CD53B-C7C3-4E91-80A8-4D63046BEC54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64</a:t>
            </a:fld>
            <a:endParaRPr lang="en-US" altLang="en-US" sz="1200"/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136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2FB0F4-92FA-4C12-BED6-84E2556E1D81}" type="slidenum">
              <a:rPr lang="en-US" altLang="en-US">
                <a:solidFill>
                  <a:prstClr val="black"/>
                </a:solidFill>
              </a:rPr>
              <a:pPr/>
              <a:t>65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376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FBA792-D7C6-4B13-83DD-2F14967E7514}" type="slidenum">
              <a:rPr lang="en-US" altLang="en-US">
                <a:solidFill>
                  <a:prstClr val="black"/>
                </a:solidFill>
              </a:rPr>
              <a:pPr/>
              <a:t>66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902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DFB46C-C10F-47FD-9A46-1ED941B3CBD2}" type="slidenum">
              <a:rPr lang="en-US" altLang="en-US">
                <a:solidFill>
                  <a:prstClr val="black"/>
                </a:solidFill>
              </a:rPr>
              <a:pPr/>
              <a:t>67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861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6E62D9-DE0D-4329-9CC7-F06AAB33337B}" type="slidenum">
              <a:rPr lang="en-US" altLang="en-US">
                <a:solidFill>
                  <a:prstClr val="black"/>
                </a:solidFill>
              </a:rPr>
              <a:pPr/>
              <a:t>68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6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en-US" baseline="0" dirty="0" smtClean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4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“end” means up to, but not including.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68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743200" y="1447800"/>
            <a:ext cx="6604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447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8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815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99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2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0"/>
            <a:ext cx="2895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483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BE7C-370F-449B-B319-98C38B4B5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321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84782-537B-47D1-9F87-6068DF88E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0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BF56F-BFE1-4132-B779-7E46894EB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79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0"/>
            <a:ext cx="5687484" cy="556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0"/>
            <a:ext cx="5689600" cy="556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AC92B-82E0-4C04-944D-2ECDC1AE2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26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CA54C-2906-4091-B0F2-46363BA42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977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649C7-A1C2-40C2-ACE8-AD2A6CFEC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778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701A-AF71-4A51-A413-E608EA2AC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7CF50-19B3-4C35-B215-6C3C699B7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39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11AF5-60DE-43D7-99DC-9CACCC659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46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281D1-9A36-48A5-A014-C08FA491F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63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1"/>
            <a:ext cx="2893484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"/>
            <a:ext cx="8483600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56BF2-EBA0-4836-AD89-D03C658DEB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555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189169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9AFDAD6A-140E-4A2F-BA1D-9B8B7C72B846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374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F2202B5B-686F-4FEA-9A30-B09A7CA54E59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718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962E644-1965-4461-8FF0-9883AB28EB51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0559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2BE18E59-1C01-49A0-8B91-DC839B28C214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0904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81334680-4AD5-4368-B78E-9A1906FC6048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7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49E6525-39B3-4608-AF48-F2B4EBECE61A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9896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DFEDD8D5-44AD-4060-B9B9-D145698DC94D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516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A642C40-525D-4A0B-A41C-E2F0A50E2254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032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4BEAA57B-ABC8-450B-B802-549AC2EA07D3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771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C1AF6D76-312F-4648-A4F6-6258AD48AE85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1022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78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2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9078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0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1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437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111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566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13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6392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639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34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20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9654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95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95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56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67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5241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38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3866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52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6392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639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56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12192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712977-598D-41AB-8CAC-1FBEFFE15D9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9481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5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133600" y="741364"/>
            <a:ext cx="72136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/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lnSpc>
                <a:spcPct val="102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45252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66D38-1953-4B82-9F5A-AEBDC169A6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0191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A9F1E-05EB-4049-9FFC-60FC3B84FA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820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5994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9944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9CE758-9558-4433-8033-7801543CCA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9158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6D3C6A-AA79-446F-AD14-58892A211B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466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94B0E1-56D7-4BD0-8881-FF83BC2073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5599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BAA745-8C92-419C-BEF6-E800FF363DE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15586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22D8C1-9996-4FB3-8114-2F916069A2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602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D0165-2AD5-4340-9475-38DF886051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75258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D30F0-D96D-45C0-9B60-52017F5E0E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522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F99952-78ED-4E09-885C-D12BCB772F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800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743200" y="1447800"/>
            <a:ext cx="6604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447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1708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3550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06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29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187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891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638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2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0"/>
            <a:ext cx="2895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483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86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12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5981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95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74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49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574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67923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8703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6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58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ts val="500"/>
              </a:spcBef>
              <a:spcAft>
                <a:spcPct val="0"/>
              </a:spcAft>
            </a:pPr>
            <a:fld id="{6C4FDADB-5EC0-489D-ABE7-F9B1FA63CE81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ヒラギノ角ゴ Pro W3" charset="-128"/>
          <a:cs typeface="ヒラギノ角ゴ Pro W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"/>
            <a:ext cx="10970684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9000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0"/>
            <a:ext cx="11580284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1341101" y="6443664"/>
            <a:ext cx="27516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>
                <a:solidFill>
                  <a:srgbClr val="424242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</a:pPr>
            <a:fld id="{2BF3171C-07E6-43FB-8C1C-BD36A1B91F7E}" type="slidenum">
              <a:rPr lang="en-US" altLang="en-US"/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2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ts val="500"/>
              </a:spcBef>
              <a:spcAft>
                <a:spcPct val="0"/>
              </a:spcAft>
              <a:buSzPct val="100000"/>
            </a:pPr>
            <a:fld id="{703B35DE-E79A-4D7C-8486-140522A74836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defTabSz="457200" eaLnBrk="1" fontAlgn="base" hangingPunct="1">
                <a:spcBef>
                  <a:spcPts val="50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2448" t="10524" r="5743" b="1579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449263" fontAlgn="base">
              <a:spcBef>
                <a:spcPts val="500"/>
              </a:spcBef>
              <a:spcAft>
                <a:spcPct val="0"/>
              </a:spcAft>
              <a:buSzPct val="55000"/>
            </a:pPr>
            <a:fld id="{09CF87E4-DBCB-41C6-A1AD-ACE992682E8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pPr algn="r" defTabSz="449263" fontAlgn="base">
                <a:spcBef>
                  <a:spcPts val="500"/>
                </a:spcBef>
                <a:spcAft>
                  <a:spcPct val="0"/>
                </a:spcAft>
                <a:buSzPct val="55000"/>
              </a:pPr>
              <a:t>‹#›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5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6"/>
            <a:ext cx="1727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804651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12192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F432C1AD-8088-464C-9AC3-9A414A52810F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fontAlgn="base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4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58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ts val="500"/>
              </a:spcBef>
              <a:spcAft>
                <a:spcPct val="0"/>
              </a:spcAft>
            </a:pPr>
            <a:fld id="{8A6E85EB-1859-46F2-AA8D-8990474C21BB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2448" t="10524" r="5743" b="1579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ts val="500"/>
              </a:spcBef>
              <a:spcAft>
                <a:spcPct val="0"/>
              </a:spcAft>
              <a:buSzPct val="100000"/>
            </a:pPr>
            <a:fld id="{26E17154-F4B2-474E-9358-71E2C3315497}" type="slidenum">
              <a:rPr lang="en-CA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CA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832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Introduction to Python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621195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Boolean test whether a value is inside a container:</a:t>
            </a:r>
            <a:endParaRPr lang="en-US" altLang="en-US" sz="2000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For strings, tests for substrings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a = '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abcde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range gives a sequence of </a:t>
            </a:r>
            <a:r>
              <a:rPr lang="en-US" sz="3200" dirty="0" smtClean="0"/>
              <a:t>integers “to</a:t>
            </a:r>
            <a:r>
              <a:rPr lang="en-US" sz="3200" dirty="0"/>
              <a:t>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7953" y="4334166"/>
            <a:ext cx="489396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range(5):	[0, 1, 2, 3, 4]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range(7, 9):	[7, 8]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0521" y="3775578"/>
            <a:ext cx="1930400" cy="2511101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from 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(Inclusive.</a:t>
              </a: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72521" y="3715986"/>
            <a:ext cx="1828800" cy="2570693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to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98121" y="3715986"/>
            <a:ext cx="2336800" cy="2570693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step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42121" y="2788476"/>
            <a:ext cx="8636000" cy="1016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44546A"/>
                </a:solidFill>
              </a:rPr>
              <a:t>range(2, 10, 3)</a:t>
            </a:r>
            <a:r>
              <a:rPr lang="en-US" b="1" dirty="0">
                <a:solidFill>
                  <a:srgbClr val="44546A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31258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416176" y="265043"/>
            <a:ext cx="7358063" cy="715618"/>
          </a:xfrm>
          <a:prstGeom prst="rect">
            <a:avLst/>
          </a:prstGeom>
          <a:ln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9pPr>
          </a:lstStyle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altLang="en-US" kern="0" dirty="0" smtClean="0"/>
              <a:t>list indexing</a:t>
            </a:r>
            <a:endParaRPr lang="en-CA" altLang="en-US" kern="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87897" y="1619250"/>
            <a:ext cx="10469216" cy="1304925"/>
          </a:xfrm>
          <a:prstGeom prst="rect">
            <a:avLst/>
          </a:prstGeom>
          <a:ln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7413" indent="-571500">
              <a:spcBef>
                <a:spcPts val="2400"/>
              </a:spcBef>
              <a:buSzPct val="171000"/>
              <a:buFont typeface="Gill Sans" pitchFamily="32" charset="0"/>
              <a:buChar char="•"/>
              <a:tabLst>
                <a:tab pos="1457325" algn="l"/>
                <a:tab pos="2371725" algn="l"/>
                <a:tab pos="3286125" algn="l"/>
                <a:tab pos="4200525" algn="l"/>
                <a:tab pos="5114925" algn="l"/>
                <a:tab pos="6029325" algn="l"/>
                <a:tab pos="6943725" algn="l"/>
                <a:tab pos="7858125" algn="l"/>
                <a:tab pos="8772525" algn="l"/>
                <a:tab pos="9686925" algn="l"/>
                <a:tab pos="10601325" algn="l"/>
              </a:tabLst>
            </a:pPr>
            <a:r>
              <a:rPr lang="en-CA" altLang="en-US" kern="0" dirty="0" smtClean="0"/>
              <a:t>lists can be indexed with positive or negative numbers (we’ve seen this before!)</a:t>
            </a:r>
            <a:endParaRPr lang="en-CA" altLang="en-US" kern="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741488" y="2924175"/>
          <a:ext cx="8674100" cy="3397113"/>
        </p:xfrm>
        <a:graphic>
          <a:graphicData uri="http://schemas.openxmlformats.org/drawingml/2006/table">
            <a:tbl>
              <a:tblPr/>
              <a:tblGrid>
                <a:gridCol w="142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index</a:t>
                      </a:r>
                    </a:p>
                  </a:txBody>
                  <a:tcPr marL="63360" marR="63360" marT="95112" marB="633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0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4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5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6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7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value</a:t>
                      </a:r>
                    </a:p>
                  </a:txBody>
                  <a:tcPr marL="63360" marR="63360" marT="98640" marB="63360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9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14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12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19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16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18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24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15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index</a:t>
                      </a:r>
                    </a:p>
                  </a:txBody>
                  <a:tcPr marL="63360" marR="63360" marT="98640" marB="633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-8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-7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-6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-5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-4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-3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-2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-1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9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1200" y="2399269"/>
            <a:ext cx="10668000" cy="1817132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0400" y="4511814"/>
            <a:ext cx="10668000" cy="1740932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</a:t>
              </a:r>
              <a:r>
                <a:rPr lang="en-US" sz="2667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'dog', </a:t>
              </a: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/>
                </a:solidFill>
              </a:rPr>
              <a:t>indexing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any item in the sequence using its index</a:t>
            </a:r>
          </a:p>
        </p:txBody>
      </p:sp>
    </p:spTree>
    <p:extLst>
      <p:ext uri="{BB962C8B-B14F-4D97-AF65-F5344CB8AC3E}">
        <p14:creationId xmlns:p14="http://schemas.microsoft.com/office/powerpoint/2010/main" val="21749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96000" y="2291689"/>
            <a:ext cx="5181600" cy="491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0" y="2819400"/>
          <a:ext cx="10261601" cy="3937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6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Code</a:t>
                      </a:r>
                      <a:endParaRPr lang="en-US" sz="21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Result</a:t>
                      </a:r>
                      <a:endParaRPr lang="en-US" sz="21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Explanation</a:t>
                      </a:r>
                      <a:endParaRPr lang="en-US" sz="21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'omp'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Items 1 to 3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'opt'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Items 1, 3, 5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'puter'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Items 3 to end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'compu'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Items 0 to 4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Last item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'ter'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Last 3 items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'comput'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All except last 2 items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2209801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/>
                </a:solidFill>
              </a:rPr>
              <a:t>slicing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out substrings, </a:t>
            </a:r>
            <a:r>
              <a:rPr lang="en-US" dirty="0" err="1"/>
              <a:t>sublists</a:t>
            </a:r>
            <a:r>
              <a:rPr lang="en-US" dirty="0"/>
              <a:t>, </a:t>
            </a:r>
            <a:r>
              <a:rPr lang="en-US" dirty="0" err="1"/>
              <a:t>subtuples</a:t>
            </a:r>
            <a:r>
              <a:rPr lang="en-US" dirty="0"/>
              <a:t> using indexes</a:t>
            </a:r>
            <a:br>
              <a:rPr lang="en-US" dirty="0"/>
            </a:br>
            <a:r>
              <a:rPr lang="en-US" dirty="0"/>
              <a:t>[start : end : step]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sz="3200" b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3, 4, 5, 6]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8339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817132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[‘dog', 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'cow'] + ['horse']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</a:t>
              </a:r>
              <a:r>
                <a:rPr lang="en-US" sz="240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[‘dog', 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adding / </a:t>
            </a:r>
            <a:r>
              <a:rPr lang="en-US" sz="6600" b="1" dirty="0" smtClean="0">
                <a:solidFill>
                  <a:schemeClr val="accent1"/>
                </a:solidFill>
              </a:rPr>
              <a:t>concatenating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2 sequences of the same type using </a:t>
            </a:r>
            <a:r>
              <a:rPr lang="en-US" b="1" dirty="0" smtClean="0"/>
              <a:t>+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0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30991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02E92AB6-7DD4-48F9-AB8A-1F26E4FBAACC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18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8920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String Concatenation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676400" y="10668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Integers and strings cannot be concatenated in Python.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Workarounds: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	- converts a value into a string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value)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- prints values, separated by a space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2057400" y="2895600"/>
            <a:ext cx="8305800" cy="32004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print("Thou shalt not count to " + </a:t>
            </a:r>
            <a:r>
              <a:rPr lang="en-US" altLang="en-US" sz="1800">
                <a:solidFill>
                  <a:srgbClr val="8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>
                <a:solidFill>
                  <a:srgbClr val="8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TypeError: cannot concatenate 'str' and 'int' objects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>
              <a:solidFill>
                <a:srgbClr val="80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print("Thou shalt not count to " + </a:t>
            </a:r>
            <a:r>
              <a:rPr lang="en-US" altLang="en-US" sz="1800">
                <a:solidFill>
                  <a:srgbClr val="333399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str(x)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 shalt not count to 4.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print(x + 1, "is out of the question.")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is out of the question.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62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multiplying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Multiply a sequence using </a:t>
            </a:r>
            <a:r>
              <a:rPr lang="en-US" sz="32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Interpreted Languages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interpreted</a:t>
            </a:r>
          </a:p>
          <a:p>
            <a:pPr lvl="1" eaLnBrk="1" hangingPunct="1"/>
            <a:r>
              <a:rPr lang="en-US" altLang="en-US" smtClean="0">
                <a:ea typeface="ヒラギノ角ゴ Pro W3" charset="-128"/>
              </a:rPr>
              <a:t>Not compiled like Java</a:t>
            </a:r>
          </a:p>
          <a:p>
            <a:pPr lvl="1" eaLnBrk="1" hangingPunct="1"/>
            <a:r>
              <a:rPr lang="en-US" altLang="en-US" smtClean="0">
                <a:ea typeface="ヒラギノ角ゴ Pro W3" charset="-128"/>
              </a:rPr>
              <a:t>Code is written and then directly executed by an </a:t>
            </a:r>
            <a:r>
              <a:rPr lang="en-US" altLang="en-US" b="1" smtClean="0">
                <a:ea typeface="ヒラギノ角ゴ Pro W3" charset="-128"/>
              </a:rPr>
              <a:t>interpreter</a:t>
            </a:r>
          </a:p>
          <a:p>
            <a:pPr lvl="1" eaLnBrk="1" hangingPunct="1"/>
            <a:r>
              <a:rPr lang="en-US" altLang="en-US" smtClean="0">
                <a:ea typeface="ヒラギノ角ゴ Pro W3" charset="-128"/>
              </a:rPr>
              <a:t>Type commands into interpreter and see immediate results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524000" y="3276600"/>
            <a:ext cx="6172200" cy="2203450"/>
            <a:chOff x="860" y="3101"/>
            <a:chExt cx="3843" cy="1153"/>
          </a:xfrm>
        </p:grpSpPr>
        <p:sp>
          <p:nvSpPr>
            <p:cNvPr id="18438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8439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18446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18448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8449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18450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18451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18452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8447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524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18440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18441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18443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8444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18445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18442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70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3767139"/>
            <a:ext cx="25908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3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Test whether an item is </a:t>
            </a:r>
            <a:r>
              <a:rPr lang="en-US" sz="3200" b="1" dirty="0"/>
              <a:t>in</a:t>
            </a:r>
            <a:r>
              <a:rPr lang="en-US" sz="3200" dirty="0"/>
              <a:t> or </a:t>
            </a:r>
            <a:r>
              <a:rPr lang="en-US" sz="3200" b="1" dirty="0"/>
              <a:t>not in </a:t>
            </a:r>
            <a:r>
              <a:rPr lang="en-US" sz="3200" dirty="0"/>
              <a:t>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[‘dog', 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462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iterating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Iterate through the items in</a:t>
            </a:r>
            <a:r>
              <a:rPr lang="en-US" sz="3200" b="1" dirty="0"/>
              <a:t> </a:t>
            </a:r>
            <a:r>
              <a:rPr lang="en-US" sz="3200" dirty="0"/>
              <a:t>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918732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5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2020332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number of items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Count the number of items in 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sz="2667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[‘dog', </a:t>
              </a: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660873"/>
          </a:xfrm>
        </p:spPr>
        <p:txBody>
          <a:bodyPr>
            <a:normAutofit lnSpcReduction="1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sum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Find the sum of items in a sequence</a:t>
            </a:r>
          </a:p>
          <a:p>
            <a:pPr lvl="1"/>
            <a:r>
              <a:rPr lang="en-US" sz="32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5262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6467"/>
            <a:ext cx="10668000" cy="2022133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272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685801"/>
            <a:ext cx="10972800" cy="1930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sorting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a new list of items in </a:t>
            </a:r>
            <a:r>
              <a:rPr lang="en-US" sz="3200" b="1" dirty="0"/>
              <a:t>sorted</a:t>
            </a:r>
            <a:r>
              <a:rPr lang="en-US" sz="3200" dirty="0"/>
              <a:t> order</a:t>
            </a:r>
          </a:p>
          <a:p>
            <a:pPr lvl="1"/>
            <a:r>
              <a:rPr lang="en-US" sz="32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7294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863069"/>
            <a:ext cx="10871200" cy="1715532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['pig', 'cow', 'horse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</a:t>
              </a:r>
              <a:endParaRPr lang="en-US" sz="3733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(sorted(x))	     # prints ['cow', 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‘dog', ‘horse']</a:t>
              </a:r>
              <a:endParaRPr lang="en-US" sz="3733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71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count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4566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dog', 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'horse', 'cow']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71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index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4566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sz="3733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['dog', 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'cow', 'horse', 'cow']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67" dirty="0"/>
              <a:t>All operations from Sequences, plus:</a:t>
            </a:r>
          </a:p>
          <a:p>
            <a:r>
              <a:rPr lang="en-US" sz="2667" dirty="0"/>
              <a:t>constructors</a:t>
            </a:r>
          </a:p>
          <a:p>
            <a:r>
              <a:rPr lang="en-US" sz="2667" dirty="0"/>
              <a:t>del list1[2]			delete item from list1</a:t>
            </a:r>
          </a:p>
          <a:p>
            <a:r>
              <a:rPr lang="en-US" sz="2667" dirty="0"/>
              <a:t>list1.append(item)		appends an item to list1</a:t>
            </a:r>
          </a:p>
          <a:p>
            <a:r>
              <a:rPr lang="en-US" sz="2667" dirty="0"/>
              <a:t>list1.extend(sequence1)	appends a sequence to list1</a:t>
            </a:r>
          </a:p>
          <a:p>
            <a:r>
              <a:rPr lang="en-US" sz="2667" dirty="0"/>
              <a:t>list1.insert(index, item)		inserts item at index</a:t>
            </a:r>
          </a:p>
          <a:p>
            <a:r>
              <a:rPr lang="en-US" sz="2667" dirty="0"/>
              <a:t>list1.pop()			pops last item</a:t>
            </a:r>
          </a:p>
          <a:p>
            <a:r>
              <a:rPr lang="en-US" sz="2667" dirty="0"/>
              <a:t>list1.remove(item)		removes first instance of item</a:t>
            </a:r>
          </a:p>
          <a:p>
            <a:r>
              <a:rPr lang="en-US" sz="2667" dirty="0"/>
              <a:t>list1.reverse()			reverses list order</a:t>
            </a:r>
          </a:p>
          <a:p>
            <a:r>
              <a:rPr lang="en-US" sz="2667" dirty="0"/>
              <a:t>list1.sort()			sorts list in place</a:t>
            </a:r>
          </a:p>
          <a:p>
            <a:r>
              <a:rPr lang="en-US" sz="2667" dirty="0"/>
              <a:t>list1.clear()			empties list</a:t>
            </a:r>
          </a:p>
        </p:txBody>
      </p:sp>
    </p:spTree>
    <p:extLst>
      <p:ext uri="{BB962C8B-B14F-4D97-AF65-F5344CB8AC3E}">
        <p14:creationId xmlns:p14="http://schemas.microsoft.com/office/powerpoint/2010/main" val="3042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974035"/>
          </a:xfrm>
        </p:spPr>
        <p:txBody>
          <a:bodyPr>
            <a:normAutofit fontScale="92500" lnSpcReduction="2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delete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1819966"/>
            <a:ext cx="11277600" cy="182328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905554"/>
            <a:ext cx="11074400" cy="34163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del(x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			# deletes list x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400" y="3935896"/>
            <a:ext cx="10972800" cy="1014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rgbClr val="5B9BD5"/>
                </a:solidFill>
              </a:rPr>
              <a:t>append</a:t>
            </a:r>
            <a:r>
              <a:rPr lang="en-US" b="1" dirty="0" smtClean="0">
                <a:solidFill>
                  <a:srgbClr val="5B9BD5"/>
                </a:solidFill>
              </a:rPr>
              <a:t>	</a:t>
            </a:r>
          </a:p>
          <a:p>
            <a:pPr lvl="1"/>
            <a:r>
              <a:rPr lang="en-US" sz="3200" dirty="0" smtClean="0">
                <a:solidFill>
                  <a:prstClr val="black"/>
                </a:solidFill>
              </a:rPr>
              <a:t>Append an item to a list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400" y="4950792"/>
            <a:ext cx="11277600" cy="1678608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5103192"/>
            <a:ext cx="11074400" cy="115514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718800" y="127000"/>
            <a:ext cx="17272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 smtClean="0">
                <a:solidFill>
                  <a:prstClr val="white">
                    <a:lumMod val="50000"/>
                  </a:prstClr>
                </a:solidFill>
              </a:rPr>
              <a:t>LISTS</a:t>
            </a:r>
            <a:endParaRPr lang="en-US" sz="2667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95" y="483703"/>
            <a:ext cx="10972800" cy="76089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extend: </a:t>
            </a:r>
            <a:r>
              <a:rPr lang="en-US" sz="3200" dirty="0" smtClean="0"/>
              <a:t>Append </a:t>
            </a:r>
            <a:r>
              <a:rPr lang="en-US" sz="3200" dirty="0"/>
              <a:t>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495" y="1244597"/>
            <a:ext cx="11277600" cy="1789044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495" y="1444485"/>
            <a:ext cx="11074400" cy="168192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495" y="3326294"/>
            <a:ext cx="10972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rgbClr val="5B9BD5"/>
                </a:solidFill>
              </a:rPr>
              <a:t>insert: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Insert an item at given index	</a:t>
            </a:r>
            <a:r>
              <a:rPr lang="en-US" sz="32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3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(index, item)</a:t>
            </a:r>
            <a:endParaRPr lang="en-US" sz="3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895" y="4746489"/>
            <a:ext cx="11277600" cy="1789044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895" y="4746489"/>
            <a:ext cx="11074400" cy="1789044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,['a','m'])	# [5, ['a', 'm'], 7, 3, 8, 6] 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80" y="2744013"/>
            <a:ext cx="7831240" cy="3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</a:t>
            </a:r>
            <a:r>
              <a:rPr lang="en-US" alt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method vs  </a:t>
            </a:r>
            <a:r>
              <a:rPr lang="en-US" altLang="en-US" sz="44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+</a:t>
            </a:r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800" b="0"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sz="2800" b="0">
                <a:ea typeface="ＭＳ Ｐゴシック" panose="020B0600070205080204" pitchFamily="34" charset="-128"/>
              </a:rPr>
              <a:t> operates on list </a:t>
            </a:r>
            <a:r>
              <a:rPr lang="en-US" altLang="en-US" sz="28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800" b="0">
                <a:ea typeface="ＭＳ Ｐゴシック" panose="020B0600070205080204" pitchFamily="34" charset="-128"/>
              </a:rPr>
              <a:t> in place.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sz="1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li.extend([9, 8, 7])           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sz="1000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Potentially confusing</a:t>
            </a:r>
            <a:r>
              <a:rPr lang="en-US" altLang="en-US" sz="2800" b="0"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sz="2400"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append</a:t>
            </a:r>
            <a:r>
              <a:rPr lang="en-US" altLang="en-US" sz="2400">
                <a:ea typeface="ＭＳ Ｐゴシック" panose="020B0600070205080204" pitchFamily="34" charset="-128"/>
              </a:rPr>
              <a:t> takes a singleton as an argument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li.append([10, 11, 12])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7, [10, 11, 12]]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85476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pop: </a:t>
            </a:r>
            <a:r>
              <a:rPr lang="en-US" sz="3200" dirty="0" smtClean="0"/>
              <a:t>Pops </a:t>
            </a:r>
            <a:r>
              <a:rPr lang="en-US" sz="3200" dirty="0"/>
              <a:t>last item off the list, and returns item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000" y="1802295"/>
            <a:ext cx="11277600" cy="1775791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962427"/>
            <a:ext cx="11074400" cy="161566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x.pop()		# [5, 3, 8</a:t>
            </a: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and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returns the 6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667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	# prints </a:t>
            </a: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8, x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 now [5, 3]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04" y="3906077"/>
            <a:ext cx="10972800" cy="7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smtClean="0">
                <a:solidFill>
                  <a:srgbClr val="5B9BD5"/>
                </a:solidFill>
              </a:rPr>
              <a:t>remove: </a:t>
            </a:r>
            <a:r>
              <a:rPr lang="en-US" sz="3200" smtClean="0">
                <a:solidFill>
                  <a:prstClr val="black"/>
                </a:solidFill>
              </a:rPr>
              <a:t>Remove first instance of an item</a:t>
            </a:r>
            <a:endParaRPr lang="en-US" sz="3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000" y="4770781"/>
            <a:ext cx="11277600" cy="1589156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8000" y="5075581"/>
            <a:ext cx="11074400" cy="1143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</p:spTree>
    <p:extLst>
      <p:ext uri="{BB962C8B-B14F-4D97-AF65-F5344CB8AC3E}">
        <p14:creationId xmlns:p14="http://schemas.microsoft.com/office/powerpoint/2010/main" val="32317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8415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reverse: </a:t>
            </a:r>
            <a:r>
              <a:rPr lang="en-US" sz="3200" dirty="0" smtClean="0"/>
              <a:t>Reverse </a:t>
            </a:r>
            <a:r>
              <a:rPr lang="en-US" sz="3200" dirty="0"/>
              <a:t>the order of the list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6400" y="1679713"/>
            <a:ext cx="11277600" cy="1457739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400" y="1879601"/>
            <a:ext cx="11074400" cy="1143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3518765"/>
            <a:ext cx="10972800" cy="79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smtClean="0">
                <a:solidFill>
                  <a:srgbClr val="5B9BD5"/>
                </a:solidFill>
              </a:rPr>
              <a:t>sort: </a:t>
            </a:r>
            <a:r>
              <a:rPr lang="en-US" sz="3200" smtClean="0">
                <a:solidFill>
                  <a:prstClr val="black"/>
                </a:solidFill>
              </a:rPr>
              <a:t>Sort the list in place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400" y="4526722"/>
            <a:ext cx="11277600" cy="1615661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6400" y="4831523"/>
            <a:ext cx="11074400" cy="120484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x.sort()			# [3, 5, 6, 8</a:t>
            </a:r>
            <a:r>
              <a:rPr lang="en-US" sz="2667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12278"/>
            <a:ext cx="10972800" cy="88758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clear: </a:t>
            </a:r>
            <a:r>
              <a:rPr lang="en-US" sz="3200" dirty="0" smtClean="0"/>
              <a:t>delete </a:t>
            </a:r>
            <a:r>
              <a:rPr lang="en-US" sz="3200" dirty="0"/>
              <a:t>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2413000"/>
            <a:ext cx="11277600" cy="1522896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400" y="2717801"/>
            <a:ext cx="11074400" cy="11253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Dictionaries are lookup tables.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They map from a “key” to a “value”.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symbol_to_name</a:t>
            </a:r>
            <a:r>
              <a:rPr lang="en-US" altLang="en-US" sz="2400" dirty="0"/>
              <a:t> =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"H": "hydrogen",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"He": "helium",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"Li": "lithium",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"C": "carbon",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"O": "oxygen",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"N": "nitrogen"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Duplicate keys are not allowed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Duplicate values are just fine</a:t>
            </a:r>
          </a:p>
        </p:txBody>
      </p:sp>
    </p:spTree>
    <p:extLst>
      <p:ext uri="{BB962C8B-B14F-4D97-AF65-F5344CB8AC3E}">
        <p14:creationId xmlns:p14="http://schemas.microsoft.com/office/powerpoint/2010/main" val="23147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{'lamb':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25.3, 'beef':33.8, 'chicken':22.7}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dict([(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'lamb',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25.3),('beef', 33.8),('chicken', 22.7)])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(lamb=25.3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beef=33.8, chicken=22.7)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4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16000" y="1710512"/>
          <a:ext cx="10160000" cy="47766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628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Description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Code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Add or change item in dict 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Remove</a:t>
                      </a:r>
                      <a:r>
                        <a:rPr lang="en-US" sz="2700" baseline="0" dirty="0" smtClean="0"/>
                        <a:t> item from dict 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Get length of </a:t>
                      </a:r>
                      <a:r>
                        <a:rPr lang="en-US" sz="2700" baseline="0" dirty="0" smtClean="0"/>
                        <a:t>dict </a:t>
                      </a:r>
                      <a:r>
                        <a:rPr lang="en-US" sz="2700" dirty="0" smtClean="0"/>
                        <a:t>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Check membership in x</a:t>
                      </a:r>
                      <a:br>
                        <a:rPr lang="en-US" sz="2700" dirty="0" smtClean="0"/>
                      </a:br>
                      <a:r>
                        <a:rPr lang="en-US" sz="2700" dirty="0" smtClean="0"/>
                        <a:t>  (only looks in keys, not values)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Delete all items from </a:t>
                      </a:r>
                      <a:r>
                        <a:rPr lang="en-US" sz="2700" baseline="0" dirty="0" smtClean="0"/>
                        <a:t>dict </a:t>
                      </a:r>
                      <a:r>
                        <a:rPr lang="en-US" sz="2700" dirty="0" smtClean="0"/>
                        <a:t>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/>
                        <a:t>Delete </a:t>
                      </a:r>
                      <a:r>
                        <a:rPr lang="en-US" sz="2700" baseline="0" dirty="0" smtClean="0"/>
                        <a:t>dict </a:t>
                      </a:r>
                      <a:r>
                        <a:rPr lang="en-US" sz="2700" dirty="0" smtClean="0"/>
                        <a:t>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700" baseline="0" dirty="0" smtClean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basic dict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30772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iterating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Note: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Entries in a dict are in random order.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Functions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</a:p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Syntax: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...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Must be declared above the 'main' code</a:t>
            </a: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Statements inside the function must be indented</a:t>
            </a:r>
          </a:p>
          <a:p>
            <a:pPr marL="742950" lvl="1" defTabSz="457200" eaLnBrk="1" fontAlgn="base" hangingPunct="1">
              <a:lnSpc>
                <a:spcPct val="5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5618164" y="1981201"/>
          <a:ext cx="4670425" cy="2480213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hello2.py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25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marL="41400" marR="82800" marT="291276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</a:txBody>
                  <a:tcPr marL="41400" marR="165960" marT="291276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</a:p>
          <a:p>
            <a:endParaRPr lang="en-US" dirty="0"/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https://www.jetbrains.com/pycharm/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</p:txBody>
      </p:sp>
      <p:pic>
        <p:nvPicPr>
          <p:cNvPr id="2050" name="Picture 2" descr="Image result for pych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5" y="2914581"/>
            <a:ext cx="1662182" cy="16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43" y="329959"/>
            <a:ext cx="3048237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776" y="496437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Whitespace Significance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Python uses indentation to indicate blocks, instead of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{}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Makes the code simpler and more readable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In Java, indenting is optional.  In Python, you </a:t>
            </a:r>
            <a:r>
              <a:rPr lang="en-US" altLang="en-US" sz="2200" b="1">
                <a:solidFill>
                  <a:srgbClr val="000000"/>
                </a:solidFill>
                <a:latin typeface="Tahoma" panose="020B0604030504040204" pitchFamily="34" charset="0"/>
              </a:rPr>
              <a:t>must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indent.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You may use either tabs or spaces, but you </a:t>
            </a:r>
            <a:r>
              <a:rPr lang="en-US" altLang="en-US" sz="2200" b="1">
                <a:solidFill>
                  <a:srgbClr val="000000"/>
                </a:solidFill>
                <a:latin typeface="Tahoma" panose="020B0604030504040204" pitchFamily="34" charset="0"/>
              </a:rPr>
              <a:t>must 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be consistent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3733801" y="3409950"/>
          <a:ext cx="4822825" cy="2716560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hello3.py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5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8</a:t>
                      </a:r>
                    </a:p>
                  </a:txBody>
                  <a:tcPr marL="41400" marR="82800" marT="291276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Prints a welcoming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</a:txBody>
                  <a:tcPr marL="41400" marR="165960" marT="291276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453" name="Group 15"/>
          <p:cNvGrpSpPr>
            <a:grpSpLocks/>
          </p:cNvGrpSpPr>
          <p:nvPr/>
        </p:nvGrpSpPr>
        <p:grpSpPr bwMode="auto">
          <a:xfrm>
            <a:off x="4367213" y="4676776"/>
            <a:ext cx="482600" cy="276225"/>
            <a:chOff x="1791" y="2496"/>
            <a:chExt cx="304" cy="174"/>
          </a:xfrm>
        </p:grpSpPr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>
              <a:off x="1791" y="2496"/>
              <a:ext cx="305" cy="1"/>
            </a:xfrm>
            <a:prstGeom prst="line">
              <a:avLst/>
            </a:prstGeom>
            <a:noFill/>
            <a:ln w="1015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>
              <a:off x="1791" y="2671"/>
              <a:ext cx="305" cy="1"/>
            </a:xfrm>
            <a:prstGeom prst="line">
              <a:avLst/>
            </a:prstGeom>
            <a:noFill/>
            <a:ln w="1015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916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Default Parameter Values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def </a:t>
            </a: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Verdan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>
                <a:latin typeface="Verdana" panose="020B0604030504040204" pitchFamily="34" charset="0"/>
              </a:rPr>
              <a:t>...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Tahom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):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Tahoma" panose="020B0604030504040204" pitchFamily="34" charset="0"/>
              </a:rPr>
              <a:t>statements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 i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Can make parameter(s) optional by specifying a default value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b="1">
                <a:latin typeface="Tahoma" panose="020B0604030504040204" pitchFamily="34" charset="0"/>
              </a:rPr>
              <a:t>Exercise:</a:t>
            </a:r>
            <a:r>
              <a:rPr lang="en-US" altLang="en-US" sz="2200">
                <a:latin typeface="Tahoma" panose="020B0604030504040204" pitchFamily="34" charset="0"/>
              </a:rPr>
              <a:t> Modify </a:t>
            </a:r>
            <a:r>
              <a:rPr lang="en-US" altLang="en-US" sz="2200">
                <a:latin typeface="Courier New" panose="02070309020205020404" pitchFamily="49" charset="0"/>
              </a:rPr>
              <a:t>stars.py</a:t>
            </a:r>
            <a:r>
              <a:rPr lang="en-US" altLang="en-US" sz="2200">
                <a:latin typeface="Tahoma" panose="020B0604030504040204" pitchFamily="34" charset="0"/>
              </a:rPr>
              <a:t> to add an optional parameter for the character to use for the outline of the box (default </a:t>
            </a:r>
            <a:r>
              <a:rPr lang="en-US" altLang="en-US" sz="2200">
                <a:latin typeface="Courier New" panose="02070309020205020404" pitchFamily="49" charset="0"/>
              </a:rPr>
              <a:t>"*"</a:t>
            </a:r>
            <a:r>
              <a:rPr lang="en-US" altLang="en-US" sz="2200">
                <a:latin typeface="Tahoma" panose="020B0604030504040204" pitchFamily="34" charset="0"/>
              </a:rPr>
              <a:t>).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60763" y="2444750"/>
            <a:ext cx="5162550" cy="2622256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def print_many(word, </a:t>
            </a:r>
            <a:r>
              <a:rPr lang="en-US" altLang="en-US" b="1">
                <a:latin typeface="Courier New" panose="02070309020205020404" pitchFamily="49" charset="0"/>
              </a:rPr>
              <a:t>n=1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for i in range(n):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    print(word)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print_many("shrubbery")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print_many("shrubbery", 4)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</p:txBody>
      </p:sp>
    </p:spTree>
    <p:extLst>
      <p:ext uri="{BB962C8B-B14F-4D97-AF65-F5344CB8AC3E}">
        <p14:creationId xmlns:p14="http://schemas.microsoft.com/office/powerpoint/2010/main" val="3868975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Parameter Keywords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Verdan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>
                <a:latin typeface="Verdana" panose="020B0604030504040204" pitchFamily="34" charset="0"/>
              </a:rPr>
              <a:t>...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Tahom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 i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Can specify the names of parameters as you call a function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This allows you to pass the parameters in any order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324225" y="2911476"/>
            <a:ext cx="5619750" cy="3425553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def print_many(word, n):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for i in range(n):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    print(word)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print_many(word="shrubbery", n=4)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print_many(n=3, word="Ni!")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</p:txBody>
      </p:sp>
    </p:spTree>
    <p:extLst>
      <p:ext uri="{BB962C8B-B14F-4D97-AF65-F5344CB8AC3E}">
        <p14:creationId xmlns:p14="http://schemas.microsoft.com/office/powerpoint/2010/main" val="3292769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Returning Values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(</a:t>
            </a:r>
            <a:r>
              <a:rPr lang="en-US" altLang="en-US" sz="2400" b="1">
                <a:latin typeface="Tahoma" panose="020B0604030504040204" pitchFamily="34" charset="0"/>
              </a:rPr>
              <a:t>parameters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 b="1">
                <a:latin typeface="Tahoma" panose="020B0604030504040204" pitchFamily="34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...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return </a:t>
            </a:r>
            <a:r>
              <a:rPr lang="en-US" altLang="en-US" sz="2400" b="1">
                <a:latin typeface="Tahoma" panose="020B0604030504040204" pitchFamily="34" charset="0"/>
              </a:rPr>
              <a:t>value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81200" y="3124200"/>
            <a:ext cx="8305800" cy="168046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def ftoc(temp):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tempc = 5.0 / 9.0 * (temp - 32)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</a:t>
            </a:r>
            <a:r>
              <a:rPr lang="en-US" altLang="en-US" b="1">
                <a:latin typeface="Courier New" panose="02070309020205020404" pitchFamily="49" charset="0"/>
              </a:rPr>
              <a:t>return tempc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ftoc(98.6)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37.0</a:t>
            </a:r>
          </a:p>
        </p:txBody>
      </p:sp>
    </p:spTree>
    <p:extLst>
      <p:ext uri="{BB962C8B-B14F-4D97-AF65-F5344CB8AC3E}">
        <p14:creationId xmlns:p14="http://schemas.microsoft.com/office/powerpoint/2010/main" val="137895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"""factorial done recursively and iteratively"""</a:t>
            </a:r>
          </a:p>
          <a:p>
            <a:pPr>
              <a:lnSpc>
                <a:spcPts val="2475"/>
              </a:lnSpc>
              <a:buNone/>
            </a:pPr>
            <a:endParaRPr lang="en-US" altLang="en-US" sz="2000" b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def fact1(n):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ans =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for i in range(2,n):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    ans = ans * 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return ans</a:t>
            </a:r>
          </a:p>
          <a:p>
            <a:pPr>
              <a:lnSpc>
                <a:spcPts val="2475"/>
              </a:lnSpc>
              <a:buNone/>
            </a:pPr>
            <a:endParaRPr lang="en-US" altLang="en-US" b="0" smtClean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def fact2(n):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if n &lt; 1: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    return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else: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smtClean="0">
                <a:latin typeface="Courier" pitchFamily="-65" charset="0"/>
                <a:ea typeface="Helvetica" panose="020B0604020202020204" pitchFamily="34" charset="0"/>
              </a:rPr>
              <a:t>        return n * fact2(n - 1)</a:t>
            </a:r>
          </a:p>
          <a:p>
            <a:pPr>
              <a:lnSpc>
                <a:spcPts val="2475"/>
              </a:lnSpc>
              <a:buNone/>
            </a:pPr>
            <a:endParaRPr lang="en-US" altLang="en-US" b="0" smtClean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51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671&gt;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python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Python 2.5.2 …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import ex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ex.fact1(6)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1296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ex.fact2(200)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&lt;function fact1 at 0x902470&gt;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Traceback (most recent call last):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  File "&lt;stdin&gt;", line 1, in &lt;module&gt;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NameError: name 'fact1' is not defined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&gt;&gt;&gt; </a:t>
            </a:r>
          </a:p>
          <a:p>
            <a:pPr>
              <a:lnSpc>
                <a:spcPts val="2475"/>
              </a:lnSpc>
              <a:buNone/>
            </a:pPr>
            <a:endParaRPr lang="en-US" altLang="en-US" b="0" smtClean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ED57CE7D-8C95-432B-B119-6838702D4F60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46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3016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301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The </a:t>
            </a:r>
            <a:r>
              <a:rPr lang="en-US" altLang="en-US" sz="4400">
                <a:solidFill>
                  <a:srgbClr val="FFFFFF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for</a:t>
            </a: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 Loop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24161750" indent="-24161750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22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Repeats for values 0 (inclusive) to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(exclusive)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524250" y="3073400"/>
            <a:ext cx="5156200" cy="18542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range(5):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985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AC848A79-32A1-44C6-802A-F84DD90C36A6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47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5064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506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for</a:t>
            </a: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 Loop Variations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24161750" indent="-24161750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min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8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min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step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8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Can specify a minimum other than 0, and a step other than 1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3829050" y="3454400"/>
            <a:ext cx="4546600" cy="2768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range(2, 6):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range(15, 0, -5):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2488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8193F9A3-4570-49B3-9D34-D416541CF32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48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7129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713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Nested Loops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Nested loops are often replaced by string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and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 eaLnBrk="1" hangingPunct="1">
              <a:spcBef>
                <a:spcPts val="500"/>
              </a:spcBef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graphicFrame>
        <p:nvGraphicFramePr>
          <p:cNvPr id="14344" name="Group 8"/>
          <p:cNvGraphicFramePr>
            <a:graphicFrameLocks noGrp="1"/>
          </p:cNvGraphicFramePr>
          <p:nvPr/>
        </p:nvGraphicFramePr>
        <p:xfrm>
          <a:off x="3536950" y="1909763"/>
          <a:ext cx="6827838" cy="225425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Java</a:t>
                      </a:r>
                    </a:p>
                  </a:txBody>
                  <a:tcPr marL="38160" marR="38160" marT="38160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0"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 Bold" panose="02070609020205020404" pitchFamily="49" charset="0"/>
                        <a:ea typeface="ヒラギノ角ゴ ProN W3" charset="-128"/>
                        <a:cs typeface="Courier New Bold" panose="02070609020205020404" pitchFamily="49" charset="0"/>
                      </a:endParaRP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1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2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3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4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5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6</a:t>
                      </a:r>
                    </a:p>
                  </a:txBody>
                  <a:tcPr marL="38160" marR="38160" marT="122076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for (int line = 1; line &lt;= 5; line++) {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for (int j = 1; j &lt;= (5 - line); j++) {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    System.out.print(".");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System.out.println(line);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60" marR="38160" marT="122076" marB="381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56" name="Group 20"/>
          <p:cNvGraphicFramePr>
            <a:graphicFrameLocks noGrp="1"/>
          </p:cNvGraphicFramePr>
          <p:nvPr/>
        </p:nvGraphicFramePr>
        <p:xfrm>
          <a:off x="3536950" y="4468813"/>
          <a:ext cx="6827838" cy="1295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Python</a:t>
                      </a:r>
                    </a:p>
                  </a:txBody>
                  <a:tcPr marL="38160" marR="38160" marT="38160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 Bold" panose="02070609020205020404" pitchFamily="49" charset="0"/>
                        <a:ea typeface="ヒラギノ角ゴ ProN W3" charset="-128"/>
                        <a:cs typeface="Courier New Bold" panose="02070609020205020404" pitchFamily="49" charset="0"/>
                      </a:endParaRP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1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2</a:t>
                      </a:r>
                    </a:p>
                  </a:txBody>
                  <a:tcPr marL="38160" marR="38160" marT="122076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for line in range(1, 6):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(5 - line) * ".",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line, sep=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""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38160" marR="38160" marT="122076" marB="381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66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689975" cy="86995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input</a:t>
            </a:r>
            <a:r>
              <a:rPr lang="en-US" altLang="en-US" smtClean="0">
                <a:ea typeface="ＭＳ Ｐゴシック" panose="020B0600070205080204" pitchFamily="34" charset="-128"/>
              </a:rPr>
              <a:t> : Reads a string from the user's keyboard.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ea typeface="ＭＳ Ｐゴシック" panose="020B0600070205080204" pitchFamily="34" charset="-128"/>
              </a:rPr>
              <a:t>reads and returns an entire line of 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endParaRPr lang="en-US" altLang="en-US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90800" y="2501900"/>
            <a:ext cx="7086600" cy="146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name =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input(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"Howdy. What's yer name? 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Howdy. What's yer name? </a:t>
            </a:r>
            <a:r>
              <a:rPr lang="en-US" altLang="en-US" sz="1800" b="1" u="sng">
                <a:solidFill>
                  <a:srgbClr val="000000"/>
                </a:solidFill>
                <a:latin typeface="Courier New" panose="02070309020205020404" pitchFamily="49" charset="0"/>
              </a:rPr>
              <a:t>Paris Hilton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name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'Paris Hilton'</a:t>
            </a:r>
          </a:p>
        </p:txBody>
      </p:sp>
    </p:spTree>
    <p:extLst>
      <p:ext uri="{BB962C8B-B14F-4D97-AF65-F5344CB8AC3E}">
        <p14:creationId xmlns:p14="http://schemas.microsoft.com/office/powerpoint/2010/main" val="353701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" y="1397000"/>
            <a:ext cx="1625600" cy="5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99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sz="2933" b="1" dirty="0">
                <a:solidFill>
                  <a:schemeClr val="accent1"/>
                </a:solidFill>
              </a:rPr>
              <a:t>Symbol	Function	Example	Result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+</a:t>
            </a:r>
            <a:r>
              <a:rPr lang="en-US" dirty="0" smtClean="0"/>
              <a:t>	addition	5 + 3	8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–</a:t>
            </a:r>
            <a:r>
              <a:rPr lang="en-US" dirty="0" smtClean="0"/>
              <a:t> 	subtraction	10 – 6	4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*</a:t>
            </a:r>
            <a:r>
              <a:rPr lang="en-US" dirty="0" smtClean="0"/>
              <a:t>	multiplication	3 * 7	21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//</a:t>
            </a:r>
            <a:r>
              <a:rPr lang="en-US" dirty="0" smtClean="0"/>
              <a:t>	integer division	15 // 6	2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/</a:t>
            </a:r>
            <a:r>
              <a:rPr lang="en-US" dirty="0" smtClean="0"/>
              <a:t>	float division	15 / 6	2.5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 smtClean="0"/>
              <a:t>**</a:t>
            </a:r>
            <a:r>
              <a:rPr lang="en-US" dirty="0" smtClean="0"/>
              <a:t>	power	7 ** 2	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689975" cy="398145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read a number, cast the result of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an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endParaRPr lang="en-US" altLang="en-US" sz="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>Only numbers can be cast as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!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>
                <a:ea typeface="ＭＳ Ｐゴシック" panose="020B0600070205080204" pitchFamily="34" charset="-128"/>
              </a:rPr>
              <a:t>Example: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age =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input("How old are you? ")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print("Your age is", age)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print("You have", 65 - age, "years until retirement“)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>
                <a:ea typeface="ＭＳ Ｐゴシック" panose="020B0600070205080204" pitchFamily="34" charset="-128"/>
              </a:rPr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000" dirty="0"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How old are you? </a:t>
            </a:r>
            <a:r>
              <a:rPr lang="en-GB" altLang="en-US" sz="2000" b="1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You have 12 years until retirement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GB" altLang="en-US" smtClean="0">
                <a:ea typeface="ＭＳ Ｐゴシック" panose="020B0600070205080204" pitchFamily="34" charset="-128"/>
              </a:rPr>
              <a:t> for numbers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83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if/else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if </a:t>
            </a:r>
            <a:r>
              <a:rPr lang="en-US" altLang="en-US" sz="2200" b="1">
                <a:ea typeface="ＭＳ Ｐゴシック" panose="020B0600070205080204" pitchFamily="34" charset="-128"/>
              </a:rPr>
              <a:t>condition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elif </a:t>
            </a:r>
            <a:r>
              <a:rPr lang="en-US" altLang="en-US" sz="2200" b="1">
                <a:ea typeface="ＭＳ Ｐゴシック" panose="020B0600070205080204" pitchFamily="34" charset="-128"/>
              </a:rPr>
              <a:t>condition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ea typeface="ＭＳ Ｐゴシック" panose="020B0600070205080204" pitchFamily="34" charset="-128"/>
              </a:rPr>
              <a:t>	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gpa = int(input("What is your GPA? "))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gpa &gt; 3.5: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print("You have qualified for the honor roll.")</a:t>
            </a:r>
            <a:endParaRPr lang="en-US" altLang="en-US" sz="19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elif gpa &gt; 2.0: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print("Welcome to Moon University!")</a:t>
            </a:r>
            <a:endParaRPr lang="en-US" altLang="en-US" sz="19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print("Apply again in Spring.")</a:t>
            </a:r>
          </a:p>
        </p:txBody>
      </p:sp>
    </p:spTree>
    <p:extLst>
      <p:ext uri="{BB962C8B-B14F-4D97-AF65-F5344CB8AC3E}">
        <p14:creationId xmlns:p14="http://schemas.microsoft.com/office/powerpoint/2010/main" val="3322684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mtClean="0">
                <a:ea typeface="ＭＳ Ｐゴシック" panose="020B0600070205080204" pitchFamily="34" charset="-128"/>
              </a:rPr>
              <a:t>...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in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if </a:t>
            </a:r>
            <a:r>
              <a:rPr lang="en-US" altLang="en-US" sz="2200" b="1">
                <a:ea typeface="ＭＳ Ｐゴシック" panose="020B0600070205080204" pitchFamily="34" charset="-128"/>
              </a:rPr>
              <a:t>value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00" b="1">
                <a:ea typeface="ＭＳ Ｐゴシック" panose="020B0600070205080204" pitchFamily="34" charset="-128"/>
              </a:rPr>
              <a:t>sequence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sequence can be a range, string, tuple, or 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ea typeface="ＭＳ Ｐゴシック" panose="020B0600070205080204" pitchFamily="34" charset="-128"/>
              </a:rPr>
              <a:t>	</a:t>
            </a:r>
            <a:endParaRPr lang="en-US" altLang="en-US" sz="19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x in range(0, 10):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print("x is between 0 and 9“)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9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name = input("What is your name? 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name = name.lower()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name[0] in "aeiou":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print("Your name starts with a vowel!“)</a:t>
            </a:r>
          </a:p>
        </p:txBody>
      </p:sp>
    </p:spTree>
    <p:extLst>
      <p:ext uri="{BB962C8B-B14F-4D97-AF65-F5344CB8AC3E}">
        <p14:creationId xmlns:p14="http://schemas.microsoft.com/office/powerpoint/2010/main" val="238710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while </a:t>
            </a:r>
            <a:r>
              <a:rPr lang="en-US" altLang="en-US" b="1" smtClean="0"/>
              <a:t>test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b="1" smtClean="0"/>
              <a:t>statements</a:t>
            </a:r>
            <a:endParaRPr lang="en-US" altLang="en-US" smtClean="0"/>
          </a:p>
        </p:txBody>
      </p:sp>
      <p:sp>
        <p:nvSpPr>
          <p:cNvPr id="49156" name="Text Box 28"/>
          <p:cNvSpPr txBox="1">
            <a:spLocks noChangeArrowheads="1"/>
          </p:cNvSpPr>
          <p:nvPr/>
        </p:nvSpPr>
        <p:spPr bwMode="auto">
          <a:xfrm>
            <a:off x="2819400" y="2667000"/>
            <a:ext cx="6629400" cy="2451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n = 91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factor = 2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# find first factor of 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333399"/>
                </a:solidFill>
                <a:latin typeface="Courier New" panose="02070309020205020404" pitchFamily="49" charset="0"/>
              </a:rPr>
              <a:t>while n % factor != 0: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...     factor += 1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factor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88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Logical Operators</a:t>
            </a:r>
          </a:p>
        </p:txBody>
      </p:sp>
      <p:graphicFrame>
        <p:nvGraphicFramePr>
          <p:cNvPr id="42053" name="Group 69"/>
          <p:cNvGraphicFramePr>
            <a:graphicFrameLocks noGrp="1"/>
          </p:cNvGraphicFramePr>
          <p:nvPr/>
        </p:nvGraphicFramePr>
        <p:xfrm>
          <a:off x="3276600" y="4038600"/>
          <a:ext cx="5564188" cy="1371600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(2 == 3) and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(2 == 3) or 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not 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010" name="Group 26"/>
          <p:cNvGraphicFramePr>
            <a:graphicFrameLocks noGrp="1"/>
          </p:cNvGraphicFramePr>
          <p:nvPr/>
        </p:nvGraphicFramePr>
        <p:xfrm>
          <a:off x="2286001" y="1371600"/>
          <a:ext cx="7585075" cy="23469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25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bag.py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class Bag: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__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__(self):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self.data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= []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add(self, x):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self.data.append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addtwice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invoke: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from bag import *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l = Bag()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('first')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('second')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l.data</a:t>
            </a:r>
            <a:endParaRPr lang="en-US" altLang="en-US" sz="20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['first', 'second']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4BB9-2A11-4CB1-AD50-68974BC04765}" type="datetime5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27-Oct-20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Advanced Programming</a:t>
            </a:r>
          </a:p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Spring 2002</a:t>
            </a:r>
          </a:p>
        </p:txBody>
      </p:sp>
    </p:spTree>
    <p:extLst>
      <p:ext uri="{BB962C8B-B14F-4D97-AF65-F5344CB8AC3E}">
        <p14:creationId xmlns:p14="http://schemas.microsoft.com/office/powerpoint/2010/main" val="8901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Defining a Class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Declaring a class: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Tahoma" panose="020B0604030504040204" pitchFamily="34" charset="0"/>
            </a:endParaRP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class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...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class name is capitalized (e.g. </a:t>
            </a:r>
            <a:r>
              <a:rPr lang="en-US" altLang="en-US" sz="2200">
                <a:latin typeface="Courier New" panose="02070309020205020404" pitchFamily="49" charset="0"/>
              </a:rPr>
              <a:t>Point</a:t>
            </a:r>
            <a:r>
              <a:rPr lang="en-US" altLang="en-US" sz="2200">
                <a:latin typeface="Tahoma" panose="020B0604030504040204" pitchFamily="34" charset="0"/>
              </a:rPr>
              <a:t>)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saved into a file named </a:t>
            </a: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.py</a:t>
            </a:r>
            <a:r>
              <a:rPr lang="en-US" altLang="en-US" sz="2200">
                <a:latin typeface="Tahoma" panose="020B0604030504040204" pitchFamily="34" charset="0"/>
              </a:rPr>
              <a:t> (filename is lowercase)</a:t>
            </a:r>
          </a:p>
        </p:txBody>
      </p:sp>
    </p:spTree>
    <p:extLst>
      <p:ext uri="{BB962C8B-B14F-4D97-AF65-F5344CB8AC3E}">
        <p14:creationId xmlns:p14="http://schemas.microsoft.com/office/powerpoint/2010/main" val="431771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Fields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CA" altLang="en-US" sz="2400">
                <a:latin typeface="Tahoma" panose="020B0604030504040204" pitchFamily="34" charset="0"/>
              </a:rPr>
              <a:t>Declaring a field: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>
              <a:latin typeface="Tahoma" panose="020B0604030504040204" pitchFamily="34" charset="0"/>
            </a:endParaRP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CA" altLang="en-US" sz="2400">
                <a:latin typeface="Courier New" panose="02070309020205020404" pitchFamily="49" charset="0"/>
              </a:rPr>
              <a:t>	</a:t>
            </a:r>
            <a:r>
              <a:rPr lang="en-CA" altLang="en-US" sz="2400" b="1">
                <a:latin typeface="Tahoma" panose="020B0604030504040204" pitchFamily="34" charset="0"/>
              </a:rPr>
              <a:t>name</a:t>
            </a:r>
            <a:r>
              <a:rPr lang="en-CA" altLang="en-US" sz="2400">
                <a:latin typeface="Courier New" panose="02070309020205020404" pitchFamily="49" charset="0"/>
              </a:rPr>
              <a:t> = </a:t>
            </a:r>
            <a:r>
              <a:rPr lang="en-CA" altLang="en-US" sz="2400" b="1">
                <a:latin typeface="Verdana" panose="020B0604030504040204" pitchFamily="34" charset="0"/>
              </a:rPr>
              <a:t>value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 b="1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Example:</a:t>
            </a:r>
          </a:p>
          <a:p>
            <a:pPr marL="742950" lvl="1" defTabSz="449263" fontAlgn="base">
              <a:lnSpc>
                <a:spcPct val="6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Tahoma" panose="020B0604030504040204" pitchFamily="34" charset="0"/>
              </a:rPr>
              <a:t>	</a:t>
            </a:r>
            <a:r>
              <a:rPr lang="en-CA" altLang="en-US" sz="2100">
                <a:latin typeface="Courier New" panose="02070309020205020404" pitchFamily="49" charset="0"/>
              </a:rPr>
              <a:t>class Point: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Courier New" panose="02070309020205020404" pitchFamily="49" charset="0"/>
              </a:rPr>
              <a:t>	    x = 0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Courier New" panose="02070309020205020404" pitchFamily="49" charset="0"/>
              </a:rPr>
              <a:t>	    y = 0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6858000" y="1905001"/>
          <a:ext cx="2717800" cy="1553751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0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x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y = 0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24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Using a Class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CA" altLang="en-US" sz="2400">
                <a:latin typeface="Courier New" panose="02070309020205020404" pitchFamily="49" charset="0"/>
              </a:rPr>
              <a:t>	from </a:t>
            </a:r>
            <a:r>
              <a:rPr lang="en-CA" altLang="en-US" sz="2400" b="1">
                <a:latin typeface="Tahoma" panose="020B0604030504040204" pitchFamily="34" charset="0"/>
              </a:rPr>
              <a:t>name</a:t>
            </a:r>
            <a:r>
              <a:rPr lang="en-CA" altLang="en-US" sz="2400">
                <a:latin typeface="Courier New" panose="02070309020205020404" pitchFamily="49" charset="0"/>
              </a:rPr>
              <a:t> import *</a:t>
            </a:r>
          </a:p>
          <a:p>
            <a:pPr marL="742950" lvl="1" defTabSz="449263" fontAlgn="base"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 b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client programs must import the classes they use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the file name (lowercase), not class name, is used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855788" y="2967038"/>
          <a:ext cx="8432800" cy="2932262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point_main.py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41400" marR="82800" marT="26859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point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CA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# main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 = Point()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p1.x = 7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p1.y = -3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CA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...</a:t>
                      </a:r>
                    </a:p>
                  </a:txBody>
                  <a:tcPr marL="41400" marR="165960" marT="26859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21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81200" y="-144463"/>
            <a:ext cx="82296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"Implicit" Parameter (</a:t>
            </a:r>
            <a:r>
              <a:rPr lang="en-CA" altLang="en-US" sz="4400" b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Java object methods refer to the object's fields implicitly: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public void translate(int dx, int dy) {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100">
                <a:latin typeface="Courier New" panose="02070309020205020404" pitchFamily="49" charset="0"/>
              </a:rPr>
              <a:t> += dx;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100">
                <a:latin typeface="Courier New" panose="02070309020205020404" pitchFamily="49" charset="0"/>
              </a:rPr>
              <a:t> += dy; 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// change this object's x/y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}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Python's implicit parameter is named </a:t>
            </a:r>
            <a:r>
              <a:rPr lang="en-US" altLang="en-US" sz="2400">
                <a:latin typeface="Courier New" panose="02070309020205020404" pitchFamily="49" charset="0"/>
              </a:rPr>
              <a:t>self</a:t>
            </a:r>
          </a:p>
          <a:p>
            <a:pPr marL="742950" lvl="1" defTabSz="449263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–"/>
            </a:pPr>
            <a:r>
              <a:rPr lang="en-US" altLang="en-US" sz="2200">
                <a:latin typeface="Courier New" panose="02070309020205020404" pitchFamily="49" charset="0"/>
              </a:rPr>
              <a:t>self</a:t>
            </a:r>
            <a:r>
              <a:rPr lang="en-US" altLang="en-US" sz="2200">
                <a:latin typeface="Tahoma" panose="020B0604030504040204" pitchFamily="34" charset="0"/>
              </a:rPr>
              <a:t> must be the first parameter of any object method</a:t>
            </a:r>
          </a:p>
          <a:p>
            <a:pPr marL="742950" lvl="1" defTabSz="449263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access the object's fields as </a:t>
            </a:r>
            <a:r>
              <a:rPr lang="en-US" altLang="en-US" sz="2200">
                <a:latin typeface="Courier New" panose="02070309020205020404" pitchFamily="49" charset="0"/>
              </a:rPr>
              <a:t>self.</a:t>
            </a:r>
            <a:r>
              <a:rPr lang="en-US" altLang="en-US" sz="2200" b="1">
                <a:latin typeface="Tahoma" panose="020B0604030504040204" pitchFamily="34" charset="0"/>
              </a:rPr>
              <a:t>field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def translate(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>
                <a:latin typeface="Courier New" panose="02070309020205020404" pitchFamily="49" charset="0"/>
              </a:rPr>
              <a:t>, dx, dy):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 b="1">
                <a:latin typeface="Courier New" panose="02070309020205020404" pitchFamily="49" charset="0"/>
              </a:rPr>
              <a:t>.x</a:t>
            </a:r>
            <a:r>
              <a:rPr lang="en-US" altLang="en-US" sz="2100">
                <a:latin typeface="Courier New" panose="02070309020205020404" pitchFamily="49" charset="0"/>
              </a:rPr>
              <a:t> += dx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 b="1">
                <a:latin typeface="Courier New" panose="02070309020205020404" pitchFamily="49" charset="0"/>
              </a:rPr>
              <a:t>.y</a:t>
            </a:r>
            <a:r>
              <a:rPr lang="en-US" altLang="en-US" sz="2100">
                <a:latin typeface="Courier New" panose="02070309020205020404" pitchFamily="49" charset="0"/>
              </a:rPr>
              <a:t> += dy</a:t>
            </a:r>
          </a:p>
        </p:txBody>
      </p:sp>
    </p:spTree>
    <p:extLst>
      <p:ext uri="{BB962C8B-B14F-4D97-AF65-F5344CB8AC3E}">
        <p14:creationId xmlns:p14="http://schemas.microsoft.com/office/powerpoint/2010/main" val="3912761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32A4F404-F1A9-4C4B-88E8-19801BD1DC05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6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0728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072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Expressions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Arithmetic is very similar to Java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Operators: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* / %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(plus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for exponentiation)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Precedence: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/ %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Integers vs. real numbers (doubles)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You may use // for integer division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4752976" y="3505200"/>
            <a:ext cx="2608263" cy="3195638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wrap="none" lIns="88920" tIns="88920" rIns="182880" bIns="88920">
            <a:spAutoFit/>
          </a:bodyPr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+ 1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+ 3 * 4 - 2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 //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 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7.0 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pPr eaLnBrk="1" hangingPunct="1"/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9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marL="1141413" indent="-2270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(self</a:t>
            </a:r>
            <a:r>
              <a:rPr lang="en-US" altLang="en-US" sz="2400" b="1">
                <a:latin typeface="Tahoma" panose="020B0604030504040204" pitchFamily="34" charset="0"/>
              </a:rPr>
              <a:t> [, parameter, ..., parameter]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b="1">
              <a:latin typeface="Tahoma" panose="020B0604030504040204" pitchFamily="34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Example: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Tahoma" panose="020B0604030504040204" pitchFamily="34" charset="0"/>
              </a:rPr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 b="1">
                <a:latin typeface="Courier New" panose="02070309020205020404" pitchFamily="49" charset="0"/>
              </a:rPr>
              <a:t>	    def translate(self, dx, dy):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self.x += dx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self.y += dy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Exercise: Write the following methods in class </a:t>
            </a:r>
            <a:r>
              <a:rPr lang="en-US" altLang="en-US" sz="2200">
                <a:latin typeface="Courier New" panose="02070309020205020404" pitchFamily="49" charset="0"/>
              </a:rPr>
              <a:t>Point</a:t>
            </a:r>
            <a:r>
              <a:rPr lang="en-US" altLang="en-US" sz="2200">
                <a:latin typeface="Tahoma" panose="020B0604030504040204" pitchFamily="34" charset="0"/>
              </a:rPr>
              <a:t>: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set_location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draw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848255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Exercise Answer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/>
        </p:nvGraphicFramePr>
        <p:xfrm>
          <a:off x="1897064" y="1144588"/>
          <a:ext cx="8467725" cy="5576888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3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math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x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y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set_location(self,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draw(self, panel):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panel.canvas.create_oval(self.x, self.y, \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        self.x + 3, self.y + 3)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panel.canvas.create_text(self.x, self.y, \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        text=str(self), anchor="sw")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dx = self.x - other.x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dy = self.y - other.y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sqrt(dx * dx + dy * dy)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Initializing Objects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Right now, clients must initialize </a:t>
            </a:r>
            <a:r>
              <a:rPr lang="en-US" altLang="en-US" sz="2400">
                <a:latin typeface="Courier New" panose="02070309020205020404" pitchFamily="49" charset="0"/>
              </a:rPr>
              <a:t>Point</a:t>
            </a:r>
            <a:r>
              <a:rPr lang="en-US" altLang="en-US" sz="2400">
                <a:latin typeface="Tahoma" panose="020B0604030504040204" pitchFamily="34" charset="0"/>
              </a:rPr>
              <a:t>s like this: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 = Point()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p.x = 3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p.y = -5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We'd prefer to be able to say: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 = Point(</a:t>
            </a:r>
            <a:r>
              <a:rPr lang="en-US" altLang="en-US" sz="2200" b="1">
                <a:solidFill>
                  <a:srgbClr val="333399"/>
                </a:solidFill>
                <a:latin typeface="Courier New" panose="02070309020205020404" pitchFamily="49" charset="0"/>
              </a:rPr>
              <a:t>3, -5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2249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Constructors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__init__(self</a:t>
            </a:r>
            <a:r>
              <a:rPr lang="en-US" altLang="en-US" sz="2400" b="1">
                <a:latin typeface="Tahoma" panose="020B0604030504040204" pitchFamily="34" charset="0"/>
              </a:rPr>
              <a:t> [, parameter, ..., parameter]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b="1">
              <a:latin typeface="Tahoma" panose="020B0604030504040204" pitchFamily="34" charset="0"/>
            </a:endParaRP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a constructor is a special method with the name </a:t>
            </a:r>
            <a:r>
              <a:rPr lang="en-US" altLang="en-US" sz="2200">
                <a:latin typeface="Courier New" panose="02070309020205020404" pitchFamily="49" charset="0"/>
              </a:rPr>
              <a:t>__init__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Tahoma" panose="020B0604030504040204" pitchFamily="34" charset="0"/>
              </a:rPr>
              <a:t>that initializes the state of an object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Example:</a:t>
            </a:r>
          </a:p>
          <a:p>
            <a:pPr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Tahoma" panose="020B0604030504040204" pitchFamily="34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Tahoma" panose="020B0604030504040204" pitchFamily="34" charset="0"/>
              </a:rPr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y):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self.x = x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self.y = y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696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More About Fields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fields can be declared directly inside class,</a:t>
            </a:r>
            <a:br>
              <a:rPr lang="en-CA" altLang="en-US" sz="2200">
                <a:latin typeface="Tahoma" panose="020B0604030504040204" pitchFamily="34" charset="0"/>
              </a:rPr>
            </a:br>
            <a:r>
              <a:rPr lang="en-CA" altLang="en-US" sz="2200">
                <a:latin typeface="Tahoma" panose="020B0604030504040204" pitchFamily="34" charset="0"/>
              </a:rPr>
              <a:t>or just in the constructor as shown here (more common)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3678238" y="1219201"/>
          <a:ext cx="4781550" cy="2178051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7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...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657600" y="3352801"/>
            <a:ext cx="4857750" cy="1564571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94002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8229600" cy="11430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altLang="en-US"/>
              <a:t>Printing Objects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86800" cy="4953000"/>
          </a:xfrm>
          <a:ln/>
        </p:spPr>
        <p:txBody>
          <a:bodyPr/>
          <a:lstStyle/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en-US"/>
              <a:t>By default, Python doesn't know how to print an object: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en-US"/>
              <a:t>We'd like to be able to print a </a:t>
            </a:r>
            <a:r>
              <a:rPr lang="en-CA" altLang="en-US">
                <a:latin typeface="Courier New" panose="02070309020205020404" pitchFamily="49" charset="0"/>
              </a:rPr>
              <a:t>Point</a:t>
            </a:r>
            <a:r>
              <a:rPr lang="en-CA" altLang="en-US"/>
              <a:t> object and have its state shown as the output.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657600" y="2160588"/>
            <a:ext cx="4857750" cy="1001712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&lt;Point instance at 0x00A8A850&gt;</a:t>
            </a:r>
          </a:p>
        </p:txBody>
      </p:sp>
    </p:spTree>
    <p:extLst>
      <p:ext uri="{BB962C8B-B14F-4D97-AF65-F5344CB8AC3E}">
        <p14:creationId xmlns:p14="http://schemas.microsoft.com/office/powerpoint/2010/main" val="144495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81200" y="-144463"/>
            <a:ext cx="82296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Printable Objects: </a:t>
            </a:r>
            <a:r>
              <a:rPr lang="en-US" altLang="en-US" sz="4400" b="1">
                <a:solidFill>
                  <a:srgbClr val="FFFFFF"/>
                </a:solidFill>
                <a:latin typeface="Courier New" panose="02070309020205020404" pitchFamily="49" charset="0"/>
              </a:rPr>
              <a:t>__str__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__str__(self):</a:t>
            </a: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return </a:t>
            </a:r>
            <a:r>
              <a:rPr lang="en-US" altLang="en-US" sz="2400" b="1">
                <a:latin typeface="Tahoma" panose="020B0604030504040204" pitchFamily="34" charset="0"/>
              </a:rPr>
              <a:t>string</a:t>
            </a:r>
          </a:p>
          <a:p>
            <a:pPr marL="742950" lvl="1" defTabSz="449263" fontAlgn="base"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converts an object into a string (like Java </a:t>
            </a:r>
            <a:r>
              <a:rPr lang="en-US" altLang="en-US" sz="2200">
                <a:latin typeface="Courier New" panose="02070309020205020404" pitchFamily="49" charset="0"/>
              </a:rPr>
              <a:t>toString</a:t>
            </a:r>
            <a:r>
              <a:rPr lang="en-US" altLang="en-US" sz="2200">
                <a:latin typeface="Tahoma" panose="020B0604030504040204" pitchFamily="34" charset="0"/>
              </a:rPr>
              <a:t> method)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invoked automatically when </a:t>
            </a:r>
            <a:r>
              <a:rPr lang="en-US" altLang="en-US" sz="2200">
                <a:latin typeface="Courier New" panose="02070309020205020404" pitchFamily="49" charset="0"/>
              </a:rPr>
              <a:t>str</a:t>
            </a:r>
            <a:r>
              <a:rPr lang="en-US" altLang="en-US" sz="2200">
                <a:latin typeface="Tahoma" panose="020B0604030504040204" pitchFamily="34" charset="0"/>
              </a:rPr>
              <a:t> or </a:t>
            </a:r>
            <a:r>
              <a:rPr lang="en-US" altLang="en-US" sz="2200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Tahoma" panose="020B0604030504040204" pitchFamily="34" charset="0"/>
              </a:rPr>
              <a:t> is called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475"/>
              </a:spcBef>
              <a:spcAft>
                <a:spcPct val="0"/>
              </a:spcAft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def __str__(self):</a:t>
            </a:r>
          </a:p>
          <a:p>
            <a:pPr marL="742950" lvl="1" defTabSz="449263" fontAlgn="base">
              <a:spcBef>
                <a:spcPts val="475"/>
              </a:spcBef>
              <a:spcAft>
                <a:spcPct val="0"/>
              </a:spcAft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    return "(" + str(self.x) + ", " + str(self.y) + ")"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4506914"/>
            <a:ext cx="6019800" cy="1564571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"The point is " + str(p) + "!"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The point is (5, -2)!</a:t>
            </a:r>
          </a:p>
        </p:txBody>
      </p:sp>
    </p:spTree>
    <p:extLst>
      <p:ext uri="{BB962C8B-B14F-4D97-AF65-F5344CB8AC3E}">
        <p14:creationId xmlns:p14="http://schemas.microsoft.com/office/powerpoint/2010/main" val="321746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Complete Point Class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1855788" y="1219201"/>
          <a:ext cx="8432800" cy="525621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638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21</a:t>
                      </a:r>
                    </a:p>
                  </a:txBody>
                  <a:tcPr marL="41400" marR="82800" marT="281951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math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distance_from_origin(self):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sqrt(self.x * self.x + self.y * self.y)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dx = self.x - other.x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dy = self.y - other.y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sqrt(dx * dx + dy * dy)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translate(self, dx, dy):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+= dx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+= dy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__str__(self):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"(" + str(self.x) + ", " + str(self.y) + ")"</a:t>
                      </a:r>
                    </a:p>
                  </a:txBody>
                  <a:tcPr marL="41400" marR="165960" marT="281951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26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Python Object Details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36738" y="1260475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Drawbacks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Does not have encapsulation like Java (ability to protect fields' data from access by client code)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Not easy to have a class with multiple constructors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Must explicitly declare </a:t>
            </a:r>
            <a:r>
              <a:rPr lang="en-US" altLang="en-US" sz="2200">
                <a:latin typeface="Courier New" panose="02070309020205020404" pitchFamily="49" charset="0"/>
              </a:rPr>
              <a:t>self</a:t>
            </a:r>
            <a:r>
              <a:rPr lang="en-US" altLang="en-US" sz="2200">
                <a:latin typeface="Tahoma" panose="020B0604030504040204" pitchFamily="34" charset="0"/>
              </a:rPr>
              <a:t> parameter in all methods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Strange names like </a:t>
            </a:r>
            <a:r>
              <a:rPr lang="en-US" altLang="en-US" sz="2200">
                <a:latin typeface="Courier New" panose="02070309020205020404" pitchFamily="49" charset="0"/>
              </a:rPr>
              <a:t>__str__</a:t>
            </a:r>
            <a:r>
              <a:rPr lang="en-US" altLang="en-US" sz="2200">
                <a:latin typeface="Tahoma" panose="020B0604030504040204" pitchFamily="34" charset="0"/>
              </a:rPr>
              <a:t>, </a:t>
            </a:r>
            <a:r>
              <a:rPr lang="en-US" altLang="en-US" sz="2200">
                <a:latin typeface="Courier New" panose="02070309020205020404" pitchFamily="49" charset="0"/>
              </a:rPr>
              <a:t>__init__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Benefits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b="1">
                <a:latin typeface="Tahoma" panose="020B0604030504040204" pitchFamily="34" charset="0"/>
              </a:rPr>
              <a:t>operator overloading</a:t>
            </a:r>
            <a:r>
              <a:rPr lang="en-US" altLang="en-US" sz="2200">
                <a:latin typeface="Tahoma" panose="020B0604030504040204" pitchFamily="34" charset="0"/>
              </a:rPr>
              <a:t>: Define </a:t>
            </a:r>
            <a:r>
              <a:rPr lang="en-US" altLang="en-US" sz="2200">
                <a:latin typeface="Courier New" panose="02070309020205020404" pitchFamily="49" charset="0"/>
              </a:rPr>
              <a:t>&lt;</a:t>
            </a:r>
            <a:r>
              <a:rPr lang="en-US" altLang="en-US" sz="2200">
                <a:latin typeface="Tahoma" panose="020B0604030504040204" pitchFamily="34" charset="0"/>
              </a:rPr>
              <a:t> by writing </a:t>
            </a:r>
            <a:r>
              <a:rPr lang="en-US" altLang="en-US" sz="2200">
                <a:latin typeface="Courier New" panose="02070309020205020404" pitchFamily="49" charset="0"/>
              </a:rPr>
              <a:t>__lt__</a:t>
            </a:r>
            <a:r>
              <a:rPr lang="en-US" altLang="en-US" sz="2200">
                <a:latin typeface="Tahoma" panose="020B0604030504040204" pitchFamily="34" charset="0"/>
              </a:rPr>
              <a:t> , etc.</a:t>
            </a:r>
          </a:p>
          <a:p>
            <a:pPr marL="1143000" lvl="2" defTabSz="449263" fontAlgn="base">
              <a:spcBef>
                <a:spcPts val="500"/>
              </a:spcBef>
              <a:spcAft>
                <a:spcPct val="0"/>
              </a:spcAft>
              <a:buSzPct val="100000"/>
            </a:pPr>
            <a:r>
              <a:rPr lang="en-US" altLang="en-US" sz="2000">
                <a:latin typeface="Tahoma" panose="020B0604030504040204" pitchFamily="34" charset="0"/>
              </a:rPr>
              <a:t>http://docs.python.org/ref/customization.html</a:t>
            </a:r>
          </a:p>
        </p:txBody>
      </p:sp>
    </p:spTree>
    <p:extLst>
      <p:ext uri="{BB962C8B-B14F-4D97-AF65-F5344CB8AC3E}">
        <p14:creationId xmlns:p14="http://schemas.microsoft.com/office/powerpoint/2010/main" val="604743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Files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open("</a:t>
            </a:r>
            <a:r>
              <a:rPr lang="en-US" altLang="en-US" b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90000"/>
              </a:lnSpc>
              <a:tabLst>
                <a:tab pos="3884613" algn="l"/>
              </a:tabLst>
            </a:pPr>
            <a:r>
              <a:rPr lang="en-US" altLang="en-US" smtClean="0">
                <a:ea typeface="ヒラギノ角ゴ Pro W3" charset="-128"/>
              </a:rPr>
              <a:t>opens the given file for reading, and returns a file object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.read()	- </a:t>
            </a:r>
            <a:r>
              <a:rPr lang="en-US" altLang="en-US" sz="2200"/>
              <a:t>file's entire contents as a string</a:t>
            </a:r>
            <a:endParaRPr lang="en-US" altLang="en-US" sz="8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76600" y="3429000"/>
            <a:ext cx="5410200" cy="146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456 Brad 4.0 11.6 6.5 2.7 12\n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789 Jenn 8.0 8.0 8.0 8.0 7.5\n'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print</a:t>
            </a:r>
            <a:r>
              <a:rPr lang="en-US" altLang="en-US" smtClean="0"/>
              <a:t> Statement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ea typeface="ヒラギノ角ゴ Pro W3" charset="-128"/>
              </a:rPr>
              <a:t>print("</a:t>
            </a:r>
            <a:r>
              <a:rPr lang="en-US" altLang="en-US" b="1" dirty="0" smtClean="0">
                <a:ea typeface="ヒラギノ角ゴ Pro W3" charset="-128"/>
              </a:rPr>
              <a:t>text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charset="-128"/>
              </a:rPr>
              <a:t>”)</a:t>
            </a:r>
          </a:p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ea typeface="ヒラギノ角ゴ Pro W3" charset="-128"/>
              </a:rPr>
              <a:t>print()</a:t>
            </a:r>
            <a:r>
              <a:rPr lang="en-US" altLang="en-US" dirty="0" smtClean="0">
                <a:ea typeface="ヒラギノ角ゴ Pro W3" charset="-128"/>
              </a:rPr>
              <a:t>	(a blank line)</a:t>
            </a:r>
          </a:p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endParaRPr lang="en-US" altLang="en-US" sz="800" dirty="0">
              <a:ea typeface="ヒラギノ角ゴ Pro W3" charset="-128"/>
            </a:endParaRP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 dirty="0" smtClean="0">
                <a:ea typeface="ヒラギノ角ゴ Pro W3" charset="-128"/>
              </a:rPr>
              <a:t>Escape sequences such as 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charset="-128"/>
              </a:rPr>
              <a:t>\"</a:t>
            </a:r>
            <a:r>
              <a:rPr lang="en-US" altLang="en-US" dirty="0" smtClean="0">
                <a:ea typeface="ヒラギノ角ゴ Pro W3" charset="-128"/>
              </a:rPr>
              <a:t> are the same as in Java</a:t>
            </a: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 dirty="0" smtClean="0">
                <a:ea typeface="ヒラギノ角ゴ Pro W3" charset="-128"/>
              </a:rPr>
              <a:t>Strings can also start/end with 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charset="-128"/>
              </a:rPr>
              <a:t>'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2133600" y="3254375"/>
          <a:ext cx="7924800" cy="192165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swallows.py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88">
                <a:tc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print("Hello, world!”)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print("Suppose two swallows \"carry\" it together.”)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Print('African or "European" swallows?’)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Line-based File Processing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388461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.readline()	- </a:t>
            </a:r>
            <a:r>
              <a:rPr lang="en-US" altLang="en-US" sz="2200"/>
              <a:t>next line from file as a string </a:t>
            </a:r>
          </a:p>
          <a:p>
            <a:pPr lvl="1" eaLnBrk="1" hangingPunct="1">
              <a:tabLst>
                <a:tab pos="3884613" algn="l"/>
              </a:tabLst>
            </a:pPr>
            <a:r>
              <a:rPr lang="en-US" altLang="en-US" smtClean="0">
                <a:ea typeface="ヒラギノ角ゴ Pro W3" charset="-128"/>
              </a:rPr>
              <a:t>Returns an empty string if there are no more lines in the file</a:t>
            </a:r>
          </a:p>
          <a:p>
            <a:pPr eaLnBrk="1" hangingPunct="1">
              <a:buNone/>
              <a:tabLst>
                <a:tab pos="3884613" algn="l"/>
              </a:tabLst>
            </a:pPr>
            <a:endParaRPr lang="en-US" altLang="en-US" sz="800"/>
          </a:p>
          <a:p>
            <a:pPr eaLnBrk="1" hangingPunct="1">
              <a:buNone/>
              <a:tabLst>
                <a:tab pos="3884613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.readlines()	- </a:t>
            </a:r>
            <a:r>
              <a:rPr lang="en-US" altLang="en-US" sz="2200"/>
              <a:t>file's contents as a list of lines</a:t>
            </a:r>
          </a:p>
          <a:p>
            <a:pPr lvl="1" eaLnBrk="1" hangingPunct="1">
              <a:tabLst>
                <a:tab pos="3884613" algn="l"/>
              </a:tabLst>
            </a:pPr>
            <a:r>
              <a:rPr lang="en-US" altLang="en-US" smtClean="0">
                <a:ea typeface="ヒラギノ角ゴ Pro W3" charset="-128"/>
              </a:rPr>
              <a:t>(we will discuss lists in detail next week)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52800" y="3429001"/>
            <a:ext cx="5410200" cy="2422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f.readline()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3.2\n'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f.readlines()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3.2\n',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'456 Brad 4.0 11.6 6.5 2.7 12\n',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'789 Jenn 8.0 8.0 8.0 8.0 7.5\n']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open("</a:t>
            </a:r>
            <a:r>
              <a:rPr lang="en-US" altLang="en-US" b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",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"w"</a:t>
            </a:r>
            <a:r>
              <a:rPr lang="en-US" altLang="en-US" smtClean="0">
                <a:latin typeface="Courier New" panose="02070309020205020404" pitchFamily="49" charset="0"/>
              </a:rPr>
              <a:t>)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# write</a:t>
            </a:r>
          </a:p>
          <a:p>
            <a:pPr eaLnBrk="1" hangingPunct="1"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open("</a:t>
            </a:r>
            <a:r>
              <a:rPr lang="en-US" altLang="en-US" b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",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"a"</a:t>
            </a:r>
            <a:r>
              <a:rPr lang="en-US" altLang="en-US" smtClean="0">
                <a:latin typeface="Courier New" panose="02070309020205020404" pitchFamily="49" charset="0"/>
              </a:rPr>
              <a:t>)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# append</a:t>
            </a: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endParaRPr lang="en-US" altLang="en-US" sz="800">
              <a:ea typeface="ヒラギノ角ゴ Pro W3" charset="-128"/>
            </a:endParaRP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r>
              <a:rPr lang="en-US" altLang="en-US" smtClean="0">
                <a:ea typeface="ヒラギノ角ゴ Pro W3" charset="-128"/>
              </a:rPr>
              <a:t>opens file for </a:t>
            </a:r>
            <a:r>
              <a:rPr lang="en-US" altLang="en-US" u="sng" smtClean="0">
                <a:ea typeface="ヒラギノ角ゴ Pro W3" charset="-128"/>
              </a:rPr>
              <a:t>write</a:t>
            </a:r>
            <a:r>
              <a:rPr lang="en-US" altLang="en-US" smtClean="0">
                <a:ea typeface="ヒラギノ角ゴ Pro W3" charset="-128"/>
              </a:rPr>
              <a:t> (deletes any previous contents) , or</a:t>
            </a: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r>
              <a:rPr lang="en-US" altLang="en-US" smtClean="0">
                <a:ea typeface="ヒラギノ角ゴ Pro W3" charset="-128"/>
              </a:rPr>
              <a:t>opens file for </a:t>
            </a:r>
            <a:r>
              <a:rPr lang="en-US" altLang="en-US" u="sng" smtClean="0">
                <a:ea typeface="ヒラギノ角ゴ Pro W3" charset="-128"/>
              </a:rPr>
              <a:t>append</a:t>
            </a:r>
            <a:r>
              <a:rPr lang="en-US" altLang="en-US" smtClean="0">
                <a:ea typeface="ヒラギノ角ゴ Pro W3" charset="-128"/>
              </a:rPr>
              <a:t> (new data is placed after previous data)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3775075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lvl="1" eaLnBrk="1" hangingPunct="1">
              <a:lnSpc>
                <a:spcPct val="90000"/>
              </a:lnSpc>
              <a:buNone/>
              <a:tabLst>
                <a:tab pos="3775075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eaLnBrk="1" hangingPunct="1">
              <a:buNone/>
              <a:tabLst>
                <a:tab pos="37750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.write(</a:t>
            </a:r>
            <a:r>
              <a:rPr lang="en-US" altLang="en-US" b="1" smtClean="0">
                <a:latin typeface="Verdana" panose="020B0604030504040204" pitchFamily="34" charset="0"/>
              </a:rPr>
              <a:t>str</a:t>
            </a:r>
            <a:r>
              <a:rPr lang="en-US" altLang="en-US" smtClean="0">
                <a:latin typeface="Courier New" panose="02070309020205020404" pitchFamily="49" charset="0"/>
              </a:rPr>
              <a:t>)	- </a:t>
            </a:r>
            <a:r>
              <a:rPr lang="en-US" altLang="en-US" sz="2200"/>
              <a:t>writes the given string to the file</a:t>
            </a:r>
          </a:p>
          <a:p>
            <a:pPr eaLnBrk="1" hangingPunct="1">
              <a:buNone/>
              <a:tabLst>
                <a:tab pos="377507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.close()	- </a:t>
            </a:r>
            <a:r>
              <a:rPr lang="en-US" altLang="en-US" sz="2200"/>
              <a:t>closes file once writing is done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276600" y="4419601"/>
            <a:ext cx="5410200" cy="19923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 = open("output.txt", "w")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out.write("Hello, world!\n")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out.write("How are you?")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out.close()</a:t>
            </a:r>
          </a:p>
          <a:p>
            <a:pPr eaLnBrk="1" hangingPunct="1"/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open("output.txt").read()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Hello, world!\nHow are you?'</a:t>
            </a:r>
          </a:p>
        </p:txBody>
      </p:sp>
    </p:spTree>
    <p:extLst>
      <p:ext uri="{BB962C8B-B14F-4D97-AF65-F5344CB8AC3E}">
        <p14:creationId xmlns:p14="http://schemas.microsoft.com/office/powerpoint/2010/main" val="29577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99E88D3-832A-4E6A-9FA5-D9BE2678FF32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8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1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2786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278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Variables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Declaring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no type is written; same syntax as assignment</a:t>
            </a:r>
          </a:p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Operators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no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or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operators (must manually adjust by 1)</a:t>
            </a:r>
          </a:p>
        </p:txBody>
      </p:sp>
      <p:graphicFrame>
        <p:nvGraphicFramePr>
          <p:cNvPr id="7176" name="Group 8"/>
          <p:cNvGraphicFramePr>
            <a:graphicFrameLocks noGrp="1"/>
          </p:cNvGraphicFramePr>
          <p:nvPr/>
        </p:nvGraphicFramePr>
        <p:xfrm>
          <a:off x="3543300" y="3200400"/>
          <a:ext cx="5145088" cy="3054334"/>
        </p:xfrm>
        <a:graphic>
          <a:graphicData uri="http://schemas.openxmlformats.org/drawingml/2006/table">
            <a:tbl>
              <a:tblPr/>
              <a:tblGrid>
                <a:gridCol w="344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39688" marR="0" lvl="0" indent="0" algn="ctr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Java</a:t>
                      </a:r>
                    </a:p>
                  </a:txBody>
                  <a:tcPr marL="50760" marR="50760" marT="50760" marB="5076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39688" marR="0" lvl="0" indent="0" algn="ctr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Python</a:t>
                      </a:r>
                    </a:p>
                  </a:txBody>
                  <a:tcPr marL="50760" marR="50760" marT="50760" marB="5076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438">
                <a:tc>
                  <a:txBody>
                    <a:bodyPr/>
                    <a:lstStyle>
                      <a:lvl1pPr marL="93663" eaLnBrk="0" hangingPunct="0">
                        <a:spcBef>
                          <a:spcPts val="6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int x = 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x++;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* 8;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double d = 3.2;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d / 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System.out.println(d);</a:t>
                      </a:r>
                    </a:p>
                  </a:txBody>
                  <a:tcPr marL="88920" marR="88920" marT="166032" marB="8892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 eaLnBrk="0" hangingPunct="0">
                        <a:spcBef>
                          <a:spcPts val="6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+ 1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* 8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3.2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d / 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print(d)</a:t>
                      </a:r>
                    </a:p>
                  </a:txBody>
                  <a:tcPr marL="88920" marR="88920" marT="166032" marB="8892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1000"/>
            <a:ext cx="3251200" cy="44396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3733" dirty="0"/>
              <a:t>1. ( )</a:t>
            </a:r>
          </a:p>
          <a:p>
            <a:pPr marL="0" indent="0">
              <a:buNone/>
            </a:pPr>
            <a:r>
              <a:rPr lang="en-US" sz="3733" dirty="0"/>
              <a:t>2. **</a:t>
            </a:r>
          </a:p>
          <a:p>
            <a:pPr marL="0" indent="0">
              <a:buNone/>
            </a:pPr>
            <a:r>
              <a:rPr lang="en-US" sz="3733" dirty="0"/>
              <a:t>3. *  /   //   %</a:t>
            </a:r>
          </a:p>
          <a:p>
            <a:pPr marL="0" indent="0">
              <a:buNone/>
            </a:pPr>
            <a:r>
              <a:rPr lang="en-US" sz="3733" dirty="0"/>
              <a:t>4. + –</a:t>
            </a:r>
          </a:p>
          <a:p>
            <a:pPr marL="0" indent="0">
              <a:buNone/>
            </a:pPr>
            <a:r>
              <a:rPr lang="en-US" sz="3733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67200" y="865827"/>
            <a:ext cx="7823200" cy="765172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</a:rPr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Example:</a:t>
              </a:r>
              <a:endParaRPr lang="en-US" sz="3733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584201"/>
            <a:ext cx="5689600" cy="19611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00800" y="584201"/>
            <a:ext cx="5689600" cy="29771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584201"/>
            <a:ext cx="5689600" cy="57203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84201"/>
            <a:ext cx="5689600" cy="38915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00800" y="584201"/>
            <a:ext cx="5689600" cy="48059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5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 Bold"/>
        <a:ea typeface="ヒラギノ角ゴ ProN W6"/>
        <a:cs typeface="ヒラギノ角ゴ ProN W6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SimSun"/>
        <a:cs typeface="SimSun"/>
      </a:majorFont>
      <a:minorFont>
        <a:latin typeface="Tahoma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3346</Words>
  <Application>Microsoft Office PowerPoint</Application>
  <PresentationFormat>Widescreen</PresentationFormat>
  <Paragraphs>1131</Paragraphs>
  <Slides>71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71</vt:i4>
      </vt:variant>
    </vt:vector>
  </HeadingPairs>
  <TitlesOfParts>
    <vt:vector size="104" baseType="lpstr">
      <vt:lpstr>ＭＳ Ｐゴシック</vt:lpstr>
      <vt:lpstr>SimSun</vt:lpstr>
      <vt:lpstr>Andale Mono</vt:lpstr>
      <vt:lpstr>Arial</vt:lpstr>
      <vt:lpstr>Bahnschrift</vt:lpstr>
      <vt:lpstr>Calibri</vt:lpstr>
      <vt:lpstr>Calibri Light</vt:lpstr>
      <vt:lpstr>Courier</vt:lpstr>
      <vt:lpstr>Courier New</vt:lpstr>
      <vt:lpstr>Courier New Bold</vt:lpstr>
      <vt:lpstr>DejaVu Sans</vt:lpstr>
      <vt:lpstr>Gill Sans</vt:lpstr>
      <vt:lpstr>Helvetica</vt:lpstr>
      <vt:lpstr>Lucida Console</vt:lpstr>
      <vt:lpstr>Monaco</vt:lpstr>
      <vt:lpstr>Symbol</vt:lpstr>
      <vt:lpstr>Tahoma</vt:lpstr>
      <vt:lpstr>Tahoma Bold</vt:lpstr>
      <vt:lpstr>Times New Roman</vt:lpstr>
      <vt:lpstr>Verdana</vt:lpstr>
      <vt:lpstr>Wingdings</vt:lpstr>
      <vt:lpstr>ヒラギノ角ゴ Pro W3</vt:lpstr>
      <vt:lpstr>ヒラギノ角ゴ ProN W3</vt:lpstr>
      <vt:lpstr>ヒラギノ角ゴ ProN W6</vt:lpstr>
      <vt:lpstr>1_Office Theme</vt:lpstr>
      <vt:lpstr>4_Default Design</vt:lpstr>
      <vt:lpstr>3_Office Theme</vt:lpstr>
      <vt:lpstr>3_bbn-upenn</vt:lpstr>
      <vt:lpstr>2_Office Theme</vt:lpstr>
      <vt:lpstr>5_Office Theme</vt:lpstr>
      <vt:lpstr>Blends</vt:lpstr>
      <vt:lpstr>Default Design</vt:lpstr>
      <vt:lpstr>7_Office Theme</vt:lpstr>
      <vt:lpstr>Introduction to Python</vt:lpstr>
      <vt:lpstr>Interpreted Languages</vt:lpstr>
      <vt:lpstr>Installing Python for Windows</vt:lpstr>
      <vt:lpstr>IDE for Python</vt:lpstr>
      <vt:lpstr>Python Math functions</vt:lpstr>
      <vt:lpstr>PowerPoint Presentation</vt:lpstr>
      <vt:lpstr>The print Statement</vt:lpstr>
      <vt:lpstr>PowerPoint Presentation</vt:lpstr>
      <vt:lpstr>PowerPoint Presentation</vt:lpstr>
      <vt:lpstr>The ‘in’ Operator</vt:lpstr>
      <vt:lpstr>range</vt:lpstr>
      <vt:lpstr>PowerPoint Presentation</vt:lpstr>
      <vt:lpstr>indexing</vt:lpstr>
      <vt:lpstr>slicing</vt:lpstr>
      <vt:lpstr>The + Operator</vt:lpstr>
      <vt:lpstr>adding / concatenating</vt:lpstr>
      <vt:lpstr>The * Operator</vt:lpstr>
      <vt:lpstr>PowerPoint Presentation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PowerPoint Presentation</vt:lpstr>
      <vt:lpstr>PowerPoint Presentation</vt:lpstr>
      <vt:lpstr>The extend method vs  +  </vt:lpstr>
      <vt:lpstr>LISTS</vt:lpstr>
      <vt:lpstr>LISTS</vt:lpstr>
      <vt:lpstr>LISTS</vt:lpstr>
      <vt:lpstr>Dictionaries</vt:lpstr>
      <vt:lpstr>DICTIONARIES</vt:lpstr>
      <vt:lpstr>DICTIONARIES</vt:lpstr>
      <vt:lpstr>DICTIONARIES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functions: ex.py</vt:lpstr>
      <vt:lpstr>Simple functions: ex.py</vt:lpstr>
      <vt:lpstr>PowerPoint Presentation</vt:lpstr>
      <vt:lpstr>PowerPoint Presentation</vt:lpstr>
      <vt:lpstr>PowerPoint Presentation</vt:lpstr>
      <vt:lpstr>input</vt:lpstr>
      <vt:lpstr>input for numbers</vt:lpstr>
      <vt:lpstr>if/else</vt:lpstr>
      <vt:lpstr>if ... in</vt:lpstr>
      <vt:lpstr>while Loops</vt:lpstr>
      <vt:lpstr>Logical Operators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 Objects</vt:lpstr>
      <vt:lpstr>PowerPoint Presentation</vt:lpstr>
      <vt:lpstr>PowerPoint Presentation</vt:lpstr>
      <vt:lpstr>PowerPoint Presentation</vt:lpstr>
      <vt:lpstr>Reading Files</vt:lpstr>
      <vt:lpstr>Line-based File Processing</vt:lpstr>
      <vt:lpstr>Writing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amjad.iqbal</cp:lastModifiedBy>
  <cp:revision>5</cp:revision>
  <dcterms:created xsi:type="dcterms:W3CDTF">2019-03-27T08:58:33Z</dcterms:created>
  <dcterms:modified xsi:type="dcterms:W3CDTF">2020-11-05T12:04:14Z</dcterms:modified>
</cp:coreProperties>
</file>