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72" r:id="rId4"/>
    <p:sldId id="273" r:id="rId5"/>
    <p:sldId id="260" r:id="rId6"/>
    <p:sldId id="261" r:id="rId7"/>
    <p:sldId id="338" r:id="rId8"/>
    <p:sldId id="339" r:id="rId9"/>
    <p:sldId id="340" r:id="rId10"/>
    <p:sldId id="320" r:id="rId11"/>
    <p:sldId id="323" r:id="rId12"/>
    <p:sldId id="322" r:id="rId13"/>
    <p:sldId id="325" r:id="rId14"/>
    <p:sldId id="326" r:id="rId15"/>
    <p:sldId id="324" r:id="rId16"/>
    <p:sldId id="341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5" r:id="rId25"/>
    <p:sldId id="33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36610-BB47-49B4-9420-E51AD1A567D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C086-0C85-48C1-A284-7B4F7B94F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3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6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2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of Uninformed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5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Map searching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6267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3416577" y="2276477"/>
            <a:ext cx="5358845" cy="3289436"/>
            <a:chOff x="624" y="1134"/>
            <a:chExt cx="4368" cy="2544"/>
          </a:xfrm>
        </p:grpSpPr>
        <p:sp>
          <p:nvSpPr>
            <p:cNvPr id="6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7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  <p:sp>
          <p:nvSpPr>
            <p:cNvPr id="9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0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1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3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4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5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6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7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8" name="AutoShape 74"/>
            <p:cNvCxnSpPr>
              <a:cxnSpLocks noChangeShapeType="1"/>
              <a:stCxn id="6" idx="5"/>
              <a:endCxn id="10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75"/>
            <p:cNvCxnSpPr>
              <a:cxnSpLocks noChangeShapeType="1"/>
              <a:stCxn id="10" idx="5"/>
              <a:endCxn id="11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76"/>
            <p:cNvCxnSpPr>
              <a:cxnSpLocks noChangeShapeType="1"/>
              <a:stCxn id="14" idx="3"/>
              <a:endCxn id="11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77"/>
            <p:cNvCxnSpPr>
              <a:cxnSpLocks noChangeShapeType="1"/>
              <a:stCxn id="14" idx="2"/>
              <a:endCxn id="10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78"/>
            <p:cNvCxnSpPr>
              <a:cxnSpLocks noChangeShapeType="1"/>
              <a:stCxn id="13" idx="4"/>
              <a:endCxn id="14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79"/>
            <p:cNvCxnSpPr>
              <a:cxnSpLocks noChangeShapeType="1"/>
              <a:stCxn id="13" idx="5"/>
              <a:endCxn id="17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80"/>
            <p:cNvCxnSpPr>
              <a:cxnSpLocks noChangeShapeType="1"/>
              <a:stCxn id="17" idx="0"/>
              <a:endCxn id="16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81"/>
            <p:cNvCxnSpPr>
              <a:cxnSpLocks noChangeShapeType="1"/>
              <a:stCxn id="16" idx="0"/>
              <a:endCxn id="7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82"/>
            <p:cNvCxnSpPr>
              <a:cxnSpLocks noChangeShapeType="1"/>
              <a:stCxn id="6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83"/>
            <p:cNvCxnSpPr>
              <a:cxnSpLocks noChangeShapeType="1"/>
              <a:stCxn id="8" idx="1"/>
              <a:endCxn id="9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84"/>
            <p:cNvCxnSpPr>
              <a:cxnSpLocks noChangeShapeType="1"/>
              <a:endCxn id="15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85"/>
            <p:cNvCxnSpPr>
              <a:cxnSpLocks noChangeShapeType="1"/>
              <a:stCxn id="12" idx="2"/>
              <a:endCxn id="15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86"/>
            <p:cNvCxnSpPr>
              <a:cxnSpLocks noChangeShapeType="1"/>
              <a:stCxn id="8" idx="7"/>
              <a:endCxn id="12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87"/>
            <p:cNvCxnSpPr>
              <a:cxnSpLocks noChangeShapeType="1"/>
              <a:stCxn id="8" idx="6"/>
              <a:endCxn id="13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88"/>
            <p:cNvCxnSpPr>
              <a:cxnSpLocks noChangeShapeType="1"/>
              <a:stCxn id="16" idx="1"/>
              <a:endCxn id="12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89"/>
            <p:cNvCxnSpPr>
              <a:cxnSpLocks noChangeShapeType="1"/>
              <a:stCxn id="6" idx="6"/>
              <a:endCxn id="13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5232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79409"/>
          </a:xfrm>
        </p:spPr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170358" y="1362077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1487065" y="1515503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77491" y="1330674"/>
            <a:ext cx="2964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root node is expanded first, then all the successors of the node are expanded next, then their successors, and so on.</a:t>
            </a:r>
          </a:p>
        </p:txBody>
      </p:sp>
    </p:spTree>
    <p:extLst>
      <p:ext uri="{BB962C8B-B14F-4D97-AF65-F5344CB8AC3E}">
        <p14:creationId xmlns:p14="http://schemas.microsoft.com/office/powerpoint/2010/main" val="38328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Searching –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93" y="2395123"/>
            <a:ext cx="4254814" cy="3343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922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Searching –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20" y="1690688"/>
            <a:ext cx="4400550" cy="4753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47" y="3108878"/>
            <a:ext cx="3888101" cy="866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94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322980" y="3287993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4034180" y="3592791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503956" y="4096029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4034181" y="4086505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508723" y="4580216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199286" y="4597679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4031005" y="4110317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631086" y="4586567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432645" y="5107272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437410" y="5651779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252583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339235" y="333244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927819" y="3826158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364261" y="4305584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4064343" y="430558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885085" y="428811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362668" y="4861209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4054819" y="4853267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524719" y="4835809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200993" y="482628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286593" y="536444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731093" y="537238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304061" y="5869267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5191468" y="5373967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970810" y="5861333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453410" y="588831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986685" y="6331233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5023193" y="4588158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637433" y="5108858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337523" y="5107268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327993" y="5645429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5116856" y="5647016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5099398" y="6134382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340817" y="3334033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929410" y="382774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723410" y="37610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468068" y="377694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365843" y="4307167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4065936" y="43071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886668" y="428970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364261" y="486279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4056410" y="4846916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526310" y="483739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202585" y="48278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288185" y="536603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732685" y="537396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313585" y="5870858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5193061" y="5375558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972393" y="586291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454993" y="588990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988268" y="633281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364261" y="4854858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365843" y="4299233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4056410" y="4846916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4065936" y="4299233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288185" y="5358091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305643" y="5862916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526310" y="4837391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732685" y="5373967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972393" y="5862916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988268" y="6332816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1412660" y="1637627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  <p:extLst>
      <p:ext uri="{BB962C8B-B14F-4D97-AF65-F5344CB8AC3E}">
        <p14:creationId xmlns:p14="http://schemas.microsoft.com/office/powerpoint/2010/main" val="301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Missionaries and Cannibals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4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Missionaries and Cannibals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missionaries and three cannibals are on one side of a river, with a canoe. They all want to get to the other side of the river. The canoe can only hold one or two people at a time. At no time should there be more cannibals than missionaries on either side of the river, as this would probably result in the missionaries being eaten.</a:t>
            </a:r>
          </a:p>
        </p:txBody>
      </p:sp>
    </p:spTree>
    <p:extLst>
      <p:ext uri="{BB962C8B-B14F-4D97-AF65-F5344CB8AC3E}">
        <p14:creationId xmlns:p14="http://schemas.microsoft.com/office/powerpoint/2010/main" val="40700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Missionaries and Cannibals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97341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Representation</a:t>
            </a:r>
          </a:p>
          <a:p>
            <a:r>
              <a:rPr lang="en-US" dirty="0"/>
              <a:t>(3, 3, 1)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(0, 0, 0)</a:t>
            </a:r>
          </a:p>
          <a:p>
            <a:r>
              <a:rPr lang="en-US" dirty="0"/>
              <a:t>represents the number of cannibals, missionaries, and canoes</a:t>
            </a:r>
          </a:p>
          <a:p>
            <a:r>
              <a:rPr lang="en-US" dirty="0"/>
              <a:t>Number that is on one side is entirely dependent on the number that is on the other side, </a:t>
            </a:r>
          </a:p>
          <a:p>
            <a:pPr lvl="1"/>
            <a:r>
              <a:rPr lang="en-US" dirty="0"/>
              <a:t>we can in fact just show how many of each are on the finishing side, that is</a:t>
            </a:r>
          </a:p>
          <a:p>
            <a:pPr lvl="2"/>
            <a:r>
              <a:rPr lang="en-US" dirty="0"/>
              <a:t>starting state is represented as (0, 0, 0) and the goal state is (3, 3, 1)</a:t>
            </a:r>
          </a:p>
          <a:p>
            <a:pPr lvl="1"/>
            <a:r>
              <a:rPr lang="en-US" dirty="0"/>
              <a:t>An example of a state that must be avoided is</a:t>
            </a:r>
          </a:p>
          <a:p>
            <a:pPr lvl="2"/>
            <a:r>
              <a:rPr lang="en-US" dirty="0"/>
              <a:t>2, 1, 1</a:t>
            </a:r>
          </a:p>
          <a:p>
            <a:r>
              <a:rPr lang="en-US" dirty="0"/>
              <a:t>Actions?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923" y="2610678"/>
            <a:ext cx="4917712" cy="23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Missionaries and Cannibals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26133"/>
            <a:ext cx="2133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Implementation: STATES vs. NODES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state</a:t>
            </a:r>
            <a:r>
              <a:rPr lang="en-US" altLang="en-US" sz="2400" dirty="0"/>
              <a:t> is a (representation of) a physical configuration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node</a:t>
            </a:r>
            <a:r>
              <a:rPr lang="en-US" altLang="en-US" sz="2400" dirty="0"/>
              <a:t> is a data structure constituting part of a search tree includes </a:t>
            </a:r>
            <a:r>
              <a:rPr lang="en-US" altLang="en-US" sz="2400" dirty="0">
                <a:solidFill>
                  <a:srgbClr val="FF0000"/>
                </a:solidFill>
              </a:rPr>
              <a:t>state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parent node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action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path cost</a:t>
            </a:r>
            <a:r>
              <a:rPr lang="en-US" altLang="en-US" sz="2400" dirty="0"/>
              <a:t> </a:t>
            </a:r>
            <a:r>
              <a:rPr lang="en-US" altLang="en-US" sz="2400" i="1" dirty="0"/>
              <a:t>g(x)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depth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Expand</a:t>
            </a:r>
            <a:r>
              <a:rPr lang="en-US" altLang="en-US" sz="2400" dirty="0"/>
              <a:t> function creates new nodes, filling in the various fields and using the </a:t>
            </a:r>
            <a:r>
              <a:rPr lang="en-US" altLang="en-US" sz="2400" dirty="0" err="1">
                <a:latin typeface="Courier New" panose="02070309020205020404" pitchFamily="49" charset="0"/>
              </a:rPr>
              <a:t>SuccessorFn</a:t>
            </a:r>
            <a:r>
              <a:rPr lang="en-US" altLang="en-US" sz="2400" dirty="0"/>
              <a:t> of the problem to create the corresponding states.</a:t>
            </a:r>
          </a:p>
        </p:txBody>
      </p:sp>
      <p:pic>
        <p:nvPicPr>
          <p:cNvPr id="23556" name="Picture 4" descr="state-vs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3080544"/>
            <a:ext cx="49815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1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Missionaries and Cannibals –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90688"/>
            <a:ext cx="5791200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37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Missionaries and Cannibals –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3" y="1927622"/>
            <a:ext cx="5508067" cy="4074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30" y="2164556"/>
            <a:ext cx="5705475" cy="3600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8577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Missionaries and Cannibals –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06" y="2152857"/>
            <a:ext cx="7212987" cy="3863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29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Missionaries and Cannibals –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4" y="1842052"/>
            <a:ext cx="10335412" cy="2040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94" y="4447760"/>
            <a:ext cx="3799232" cy="1480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57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2769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salesman must visit each of a set of cities and then return home. </a:t>
            </a:r>
          </a:p>
          <a:p>
            <a:r>
              <a:rPr lang="en-US" dirty="0"/>
              <a:t>The aim of the problem is to find the shortest path that lets the salesman visit each city.</a:t>
            </a:r>
          </a:p>
          <a:p>
            <a:r>
              <a:rPr lang="en-US" dirty="0"/>
              <a:t>Let us imagine that our salesman is touring the following American cities: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Atlanta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 Boston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Chicago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Dallas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El Paso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3013627"/>
            <a:ext cx="4238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3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15" y="1894232"/>
            <a:ext cx="8038170" cy="41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6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994"/>
            <a:ext cx="6079716" cy="3286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16" y="2174857"/>
            <a:ext cx="4439478" cy="3919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607106"/>
            <a:ext cx="1917967" cy="9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of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algorithms require a data structure to keep track of the search tree that is being constructed.</a:t>
            </a:r>
          </a:p>
          <a:p>
            <a:r>
              <a:rPr lang="en-US" dirty="0"/>
              <a:t>For each node </a:t>
            </a:r>
            <a:r>
              <a:rPr lang="en-US" b="1" i="1" dirty="0"/>
              <a:t>n</a:t>
            </a:r>
            <a:r>
              <a:rPr lang="en-US" dirty="0"/>
              <a:t> of the tree, we have a structure that contains four components:</a:t>
            </a:r>
          </a:p>
          <a:p>
            <a:pPr lvl="1"/>
            <a:r>
              <a:rPr lang="en-US" b="1" i="1" dirty="0" err="1"/>
              <a:t>n</a:t>
            </a:r>
            <a:r>
              <a:rPr lang="en-US" b="1" dirty="0" err="1"/>
              <a:t>.STATE</a:t>
            </a:r>
            <a:r>
              <a:rPr lang="en-US" dirty="0"/>
              <a:t>: the state in the state space to which the node corresponds;</a:t>
            </a:r>
          </a:p>
          <a:p>
            <a:pPr lvl="1"/>
            <a:r>
              <a:rPr lang="en-US" b="1" i="1" dirty="0" err="1"/>
              <a:t>n</a:t>
            </a:r>
            <a:r>
              <a:rPr lang="en-US" b="1" dirty="0" err="1"/>
              <a:t>.PARENT</a:t>
            </a:r>
            <a:r>
              <a:rPr lang="en-US" dirty="0"/>
              <a:t>: the node in the search tree that generated this node;</a:t>
            </a:r>
          </a:p>
          <a:p>
            <a:pPr lvl="1"/>
            <a:r>
              <a:rPr lang="en-US" b="1" i="1" dirty="0" err="1"/>
              <a:t>n</a:t>
            </a:r>
            <a:r>
              <a:rPr lang="en-US" b="1" dirty="0" err="1"/>
              <a:t>.ACTION</a:t>
            </a:r>
            <a:r>
              <a:rPr lang="en-US" dirty="0"/>
              <a:t>: the action that was applied to the root to generate the node;</a:t>
            </a:r>
          </a:p>
          <a:p>
            <a:pPr lvl="1"/>
            <a:r>
              <a:rPr lang="en-US" b="1" i="1" dirty="0" err="1"/>
              <a:t>n</a:t>
            </a:r>
            <a:r>
              <a:rPr lang="en-US" b="1" dirty="0" err="1"/>
              <a:t>.PATH</a:t>
            </a:r>
            <a:r>
              <a:rPr lang="en-US" b="1" dirty="0"/>
              <a:t>-COST</a:t>
            </a:r>
            <a:r>
              <a:rPr lang="en-US" dirty="0"/>
              <a:t>: the cost, traditionally denoted by g(n), of the path from the initial state to the node, as indicated by the parent pointers.</a:t>
            </a:r>
          </a:p>
        </p:txBody>
      </p:sp>
    </p:spTree>
    <p:extLst>
      <p:ext uri="{BB962C8B-B14F-4D97-AF65-F5344CB8AC3E}">
        <p14:creationId xmlns:p14="http://schemas.microsoft.com/office/powerpoint/2010/main" val="94892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Functions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dirty="0"/>
              <a:t>The fringe is implemented as a queue</a:t>
            </a:r>
          </a:p>
          <a:p>
            <a:pPr marL="0" indent="0">
              <a:buNone/>
            </a:pPr>
            <a:endParaRPr lang="en-US" altLang="x-none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x-none" b="1" i="1" dirty="0"/>
              <a:t>MAKE_QUEUE(element,…)</a:t>
            </a:r>
            <a:r>
              <a:rPr lang="en-US" altLang="x-none" dirty="0"/>
              <a:t>: makes a queue with the given elements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x-none" b="1" i="1" dirty="0"/>
              <a:t>EMPTY?(queue)</a:t>
            </a:r>
            <a:r>
              <a:rPr lang="en-US" altLang="x-none" dirty="0"/>
              <a:t>: checks whether </a:t>
            </a:r>
            <a:r>
              <a:rPr lang="en-US" altLang="x-none" i="1" dirty="0"/>
              <a:t>queue</a:t>
            </a:r>
            <a:r>
              <a:rPr lang="en-US" altLang="x-none" dirty="0"/>
              <a:t> is empty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x-none" b="1" i="1" dirty="0"/>
              <a:t>FIRST(queue)</a:t>
            </a:r>
            <a:r>
              <a:rPr lang="en-US" altLang="x-none" dirty="0"/>
              <a:t>: returns 1</a:t>
            </a:r>
            <a:r>
              <a:rPr lang="en-US" altLang="x-none" baseline="30000" dirty="0"/>
              <a:t>st</a:t>
            </a:r>
            <a:r>
              <a:rPr lang="en-US" altLang="x-none" dirty="0"/>
              <a:t> element of queue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x-none" b="1" i="1" dirty="0"/>
              <a:t>REMOVE_FIRST(queue)</a:t>
            </a:r>
            <a:r>
              <a:rPr lang="en-US" altLang="x-none" dirty="0"/>
              <a:t>: returns </a:t>
            </a:r>
            <a:r>
              <a:rPr lang="en-US" altLang="x-none" i="1" dirty="0"/>
              <a:t>FIRST(queue</a:t>
            </a:r>
            <a:r>
              <a:rPr lang="en-US" altLang="x-none" dirty="0"/>
              <a:t>) and removes it from </a:t>
            </a:r>
            <a:r>
              <a:rPr lang="en-US" altLang="x-none" i="1" dirty="0"/>
              <a:t>queue </a:t>
            </a:r>
            <a:r>
              <a:rPr lang="en-US" altLang="x-none" dirty="0" err="1"/>
              <a:t>a.k.a</a:t>
            </a:r>
            <a:r>
              <a:rPr lang="en-US" altLang="x-none" dirty="0"/>
              <a:t> </a:t>
            </a:r>
            <a:r>
              <a:rPr lang="en-US" altLang="x-none" b="1" i="1" dirty="0"/>
              <a:t>POP(queue)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x-none" b="1" i="1" dirty="0"/>
              <a:t>INSERT(element, queue)</a:t>
            </a:r>
            <a:r>
              <a:rPr lang="en-US" altLang="x-none" dirty="0"/>
              <a:t>: add </a:t>
            </a:r>
            <a:r>
              <a:rPr lang="en-US" altLang="x-none" i="1" dirty="0"/>
              <a:t>element </a:t>
            </a:r>
            <a:r>
              <a:rPr lang="en-US" altLang="x-none" dirty="0"/>
              <a:t>to </a:t>
            </a:r>
            <a:r>
              <a:rPr lang="en-US" altLang="x-none" i="1" dirty="0"/>
              <a:t>queue </a:t>
            </a:r>
            <a:r>
              <a:rPr lang="en-US" altLang="x-none" dirty="0"/>
              <a:t>a.k.a.</a:t>
            </a:r>
            <a:r>
              <a:rPr lang="en-US" altLang="x-none" i="1" dirty="0"/>
              <a:t> </a:t>
            </a:r>
            <a:r>
              <a:rPr lang="en-US" altLang="x-none" b="1" i="1" dirty="0"/>
              <a:t>PUSH(</a:t>
            </a:r>
            <a:r>
              <a:rPr lang="en-US" altLang="x-none" b="1" i="1" dirty="0" err="1"/>
              <a:t>element,queue</a:t>
            </a:r>
            <a:r>
              <a:rPr lang="en-US" altLang="x-none" b="1" i="1" dirty="0"/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x-none" b="1" i="1" dirty="0"/>
              <a:t>INSERT_ALL(</a:t>
            </a:r>
            <a:r>
              <a:rPr lang="en-US" altLang="x-none" b="1" i="1" dirty="0" err="1"/>
              <a:t>elements,queue</a:t>
            </a:r>
            <a:r>
              <a:rPr lang="en-US" altLang="x-none" b="1" i="1" dirty="0"/>
              <a:t>)</a:t>
            </a:r>
            <a:r>
              <a:rPr lang="en-US" altLang="x-none" dirty="0"/>
              <a:t>: adds the set elements to queue and return the resulting queue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19C-4FBF-414A-B199-7B5360CB0F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58C2613B-4305-4C1D-8713-D7375A4A251E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4</a:t>
            </a:fld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3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BFS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35" y="2005426"/>
            <a:ext cx="5824330" cy="39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Recursive DFS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84" y="2284757"/>
            <a:ext cx="5208031" cy="40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7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71" y="1668325"/>
            <a:ext cx="8066449" cy="33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8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13" y="94042"/>
            <a:ext cx="4661451" cy="6657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8" y="1967786"/>
            <a:ext cx="6999189" cy="29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6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62" y="79512"/>
            <a:ext cx="4132226" cy="6698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7" y="1973772"/>
            <a:ext cx="6999189" cy="29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764</Words>
  <Application>Microsoft Office PowerPoint</Application>
  <PresentationFormat>Widescreen</PresentationFormat>
  <Paragraphs>179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Implementation of Uninformed Search</vt:lpstr>
      <vt:lpstr>Implementation: STATES vs. NODES</vt:lpstr>
      <vt:lpstr>Infrastructure of Search Algorithms</vt:lpstr>
      <vt:lpstr>Queue Functions</vt:lpstr>
      <vt:lpstr>Implementing BFS</vt:lpstr>
      <vt:lpstr>Implementing Recursive DFS</vt:lpstr>
      <vt:lpstr>PowerPoint Presentation</vt:lpstr>
      <vt:lpstr>PowerPoint Presentation</vt:lpstr>
      <vt:lpstr>PowerPoint Presentation</vt:lpstr>
      <vt:lpstr> Map searching </vt:lpstr>
      <vt:lpstr>Breadth First Search</vt:lpstr>
      <vt:lpstr>Breadth-First Search</vt:lpstr>
      <vt:lpstr>Map Searching – Implementation</vt:lpstr>
      <vt:lpstr>Map Searching – Implementation</vt:lpstr>
      <vt:lpstr>Depth-First Search</vt:lpstr>
      <vt:lpstr>Missionaries and Cannibals</vt:lpstr>
      <vt:lpstr>Missionaries and Cannibals</vt:lpstr>
      <vt:lpstr>Missionaries and Cannibals </vt:lpstr>
      <vt:lpstr>Missionaries and Cannibals</vt:lpstr>
      <vt:lpstr>Missionaries and Cannibals – Implementation</vt:lpstr>
      <vt:lpstr>Missionaries and Cannibals – Implementation</vt:lpstr>
      <vt:lpstr>Missionaries and Cannibals – Implementation</vt:lpstr>
      <vt:lpstr>Missionaries and Cannibals – Implementation</vt:lpstr>
      <vt:lpstr>Traveling Salesman Problem</vt:lpstr>
      <vt:lpstr>Traveling Salesman Problem (TSP)</vt:lpstr>
      <vt:lpstr>Maze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Uninformed Search</dc:title>
  <dc:creator>FARHAN DAWOOD</dc:creator>
  <cp:lastModifiedBy>Rabia Tehseen</cp:lastModifiedBy>
  <cp:revision>66</cp:revision>
  <dcterms:created xsi:type="dcterms:W3CDTF">2019-03-26T05:24:05Z</dcterms:created>
  <dcterms:modified xsi:type="dcterms:W3CDTF">2023-04-04T00:15:13Z</dcterms:modified>
</cp:coreProperties>
</file>