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306" r:id="rId5"/>
    <p:sldId id="260" r:id="rId6"/>
    <p:sldId id="308" r:id="rId7"/>
    <p:sldId id="309" r:id="rId8"/>
    <p:sldId id="310" r:id="rId9"/>
    <p:sldId id="311" r:id="rId10"/>
    <p:sldId id="312" r:id="rId11"/>
    <p:sldId id="313" r:id="rId12"/>
    <p:sldId id="314" r:id="rId13"/>
    <p:sldId id="315" r:id="rId14"/>
    <p:sldId id="316" r:id="rId15"/>
    <p:sldId id="385" r:id="rId16"/>
    <p:sldId id="386" r:id="rId17"/>
    <p:sldId id="387" r:id="rId18"/>
    <p:sldId id="388" r:id="rId19"/>
    <p:sldId id="389" r:id="rId20"/>
    <p:sldId id="390" r:id="rId21"/>
    <p:sldId id="380" r:id="rId22"/>
    <p:sldId id="391" r:id="rId23"/>
    <p:sldId id="262" r:id="rId24"/>
    <p:sldId id="317" r:id="rId25"/>
    <p:sldId id="370" r:id="rId26"/>
    <p:sldId id="318" r:id="rId27"/>
    <p:sldId id="399" r:id="rId28"/>
    <p:sldId id="321" r:id="rId29"/>
    <p:sldId id="322" r:id="rId30"/>
    <p:sldId id="323" r:id="rId31"/>
    <p:sldId id="324" r:id="rId32"/>
    <p:sldId id="325" r:id="rId33"/>
    <p:sldId id="326" r:id="rId34"/>
    <p:sldId id="327" r:id="rId35"/>
    <p:sldId id="328" r:id="rId36"/>
    <p:sldId id="329" r:id="rId37"/>
    <p:sldId id="330" r:id="rId38"/>
    <p:sldId id="352" r:id="rId39"/>
    <p:sldId id="383" r:id="rId40"/>
    <p:sldId id="331" r:id="rId41"/>
    <p:sldId id="349" r:id="rId42"/>
    <p:sldId id="350" r:id="rId43"/>
    <p:sldId id="351" r:id="rId44"/>
    <p:sldId id="271" r:id="rId45"/>
    <p:sldId id="384" r:id="rId46"/>
    <p:sldId id="274" r:id="rId47"/>
    <p:sldId id="299" r:id="rId48"/>
    <p:sldId id="298" r:id="rId49"/>
    <p:sldId id="371" r:id="rId50"/>
    <p:sldId id="362" r:id="rId51"/>
    <p:sldId id="400" r:id="rId52"/>
    <p:sldId id="401" r:id="rId53"/>
    <p:sldId id="402" r:id="rId54"/>
    <p:sldId id="403" r:id="rId55"/>
    <p:sldId id="404" r:id="rId56"/>
    <p:sldId id="405" r:id="rId57"/>
    <p:sldId id="407" r:id="rId58"/>
    <p:sldId id="406" r:id="rId59"/>
    <p:sldId id="408" r:id="rId60"/>
    <p:sldId id="409" r:id="rId61"/>
    <p:sldId id="410" r:id="rId62"/>
    <p:sldId id="411" r:id="rId63"/>
    <p:sldId id="412" r:id="rId64"/>
    <p:sldId id="392" r:id="rId65"/>
    <p:sldId id="393" r:id="rId66"/>
    <p:sldId id="394" r:id="rId67"/>
    <p:sldId id="395" r:id="rId68"/>
    <p:sldId id="396" r:id="rId69"/>
    <p:sldId id="397" r:id="rId70"/>
    <p:sldId id="39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12" autoAdjust="0"/>
  </p:normalViewPr>
  <p:slideViewPr>
    <p:cSldViewPr snapToGrid="0">
      <p:cViewPr varScale="1">
        <p:scale>
          <a:sx n="71" d="100"/>
          <a:sy n="71" d="100"/>
        </p:scale>
        <p:origin x="110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EDD6F-7431-4810-BDEB-6B650A26A409}"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E1682-5074-4A68-9DE2-22E5C6C5318A}" type="slidenum">
              <a:rPr lang="en-US" smtClean="0"/>
              <a:t>‹#›</a:t>
            </a:fld>
            <a:endParaRPr lang="en-US"/>
          </a:p>
        </p:txBody>
      </p:sp>
    </p:spTree>
    <p:extLst>
      <p:ext uri="{BB962C8B-B14F-4D97-AF65-F5344CB8AC3E}">
        <p14:creationId xmlns:p14="http://schemas.microsoft.com/office/powerpoint/2010/main" val="427876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901A524C-0FE5-4D64-AE7F-8C8CC01270F0}" type="slidenum">
              <a:rPr lang="en-US" smtClean="0">
                <a:latin typeface="Arial" charset="0"/>
              </a:rPr>
              <a:pPr/>
              <a:t>5</a:t>
            </a:fld>
            <a:endParaRPr lang="en-US">
              <a:latin typeface="Arial" charset="0"/>
            </a:endParaRPr>
          </a:p>
        </p:txBody>
      </p:sp>
      <p:sp>
        <p:nvSpPr>
          <p:cNvPr id="53251" name="Rectangle 2"/>
          <p:cNvSpPr>
            <a:spLocks noGrp="1" noRot="1" noChangeAspect="1" noChangeArrowheads="1" noTextEdit="1"/>
          </p:cNvSpPr>
          <p:nvPr>
            <p:ph type="sldImg"/>
          </p:nvPr>
        </p:nvSpPr>
        <p:spPr>
          <a:xfrm>
            <a:off x="457200" y="720725"/>
            <a:ext cx="6400800" cy="3600450"/>
          </a:xfrm>
          <a:ln/>
        </p:spPr>
      </p:sp>
      <p:sp>
        <p:nvSpPr>
          <p:cNvPr id="53252" name="Rectangle 3"/>
          <p:cNvSpPr>
            <a:spLocks noGrp="1" noChangeArrowheads="1"/>
          </p:cNvSpPr>
          <p:nvPr>
            <p:ph type="body" idx="1"/>
          </p:nvPr>
        </p:nvSpPr>
        <p:spPr>
          <a:xfrm>
            <a:off x="974924" y="4561576"/>
            <a:ext cx="5365352" cy="4318827"/>
          </a:xfrm>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461634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dirty="0"/>
              <a:t>Also optimally efficient: any search based on h must expand as many nodes as A*. Reason: think of f(n) as saying: this path could lead to the goal as quickly as f(n). So must try it.</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22AE410-7DC0-47E6-8E7C-F4B83A8E7DDA}" type="slidenum">
              <a:rPr lang="en-US" altLang="en-US" sz="1200"/>
              <a:pPr eaLnBrk="1" hangingPunct="1"/>
              <a:t>45</a:t>
            </a:fld>
            <a:endParaRPr lang="en-US" altLang="en-US" sz="1200"/>
          </a:p>
        </p:txBody>
      </p:sp>
    </p:spTree>
    <p:extLst>
      <p:ext uri="{BB962C8B-B14F-4D97-AF65-F5344CB8AC3E}">
        <p14:creationId xmlns:p14="http://schemas.microsoft.com/office/powerpoint/2010/main" val="2909367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DF0E1682-5074-4A68-9DE2-22E5C6C5318A}" type="slidenum">
              <a:rPr lang="en-US" smtClean="0"/>
              <a:t>46</a:t>
            </a:fld>
            <a:endParaRPr lang="en-US"/>
          </a:p>
        </p:txBody>
      </p:sp>
    </p:spTree>
    <p:extLst>
      <p:ext uri="{BB962C8B-B14F-4D97-AF65-F5344CB8AC3E}">
        <p14:creationId xmlns:p14="http://schemas.microsoft.com/office/powerpoint/2010/main" val="206026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33A8B90-739A-4885-B746-93989D4A235C}"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A2DBD-8EDD-4281-B1BB-4AA05A285115}" type="slidenum">
              <a:rPr lang="en-US" smtClean="0"/>
              <a:t>‹#›</a:t>
            </a:fld>
            <a:endParaRPr lang="en-US"/>
          </a:p>
        </p:txBody>
      </p:sp>
    </p:spTree>
    <p:extLst>
      <p:ext uri="{BB962C8B-B14F-4D97-AF65-F5344CB8AC3E}">
        <p14:creationId xmlns:p14="http://schemas.microsoft.com/office/powerpoint/2010/main" val="216541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A8B90-739A-4885-B746-93989D4A235C}"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A2DBD-8EDD-4281-B1BB-4AA05A285115}" type="slidenum">
              <a:rPr lang="en-US" smtClean="0"/>
              <a:t>‹#›</a:t>
            </a:fld>
            <a:endParaRPr lang="en-US"/>
          </a:p>
        </p:txBody>
      </p:sp>
    </p:spTree>
    <p:extLst>
      <p:ext uri="{BB962C8B-B14F-4D97-AF65-F5344CB8AC3E}">
        <p14:creationId xmlns:p14="http://schemas.microsoft.com/office/powerpoint/2010/main" val="199997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A8B90-739A-4885-B746-93989D4A235C}"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A2DBD-8EDD-4281-B1BB-4AA05A285115}" type="slidenum">
              <a:rPr lang="en-US" smtClean="0"/>
              <a:t>‹#›</a:t>
            </a:fld>
            <a:endParaRPr lang="en-US"/>
          </a:p>
        </p:txBody>
      </p:sp>
    </p:spTree>
    <p:extLst>
      <p:ext uri="{BB962C8B-B14F-4D97-AF65-F5344CB8AC3E}">
        <p14:creationId xmlns:p14="http://schemas.microsoft.com/office/powerpoint/2010/main" val="45420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A8B90-739A-4885-B746-93989D4A235C}"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A2DBD-8EDD-4281-B1BB-4AA05A285115}" type="slidenum">
              <a:rPr lang="en-US" smtClean="0"/>
              <a:t>‹#›</a:t>
            </a:fld>
            <a:endParaRPr lang="en-US"/>
          </a:p>
        </p:txBody>
      </p:sp>
    </p:spTree>
    <p:extLst>
      <p:ext uri="{BB962C8B-B14F-4D97-AF65-F5344CB8AC3E}">
        <p14:creationId xmlns:p14="http://schemas.microsoft.com/office/powerpoint/2010/main" val="51472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A8B90-739A-4885-B746-93989D4A235C}"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A2DBD-8EDD-4281-B1BB-4AA05A285115}" type="slidenum">
              <a:rPr lang="en-US" smtClean="0"/>
              <a:t>‹#›</a:t>
            </a:fld>
            <a:endParaRPr lang="en-US"/>
          </a:p>
        </p:txBody>
      </p:sp>
    </p:spTree>
    <p:extLst>
      <p:ext uri="{BB962C8B-B14F-4D97-AF65-F5344CB8AC3E}">
        <p14:creationId xmlns:p14="http://schemas.microsoft.com/office/powerpoint/2010/main" val="162418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3A8B90-739A-4885-B746-93989D4A235C}"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A2DBD-8EDD-4281-B1BB-4AA05A285115}" type="slidenum">
              <a:rPr lang="en-US" smtClean="0"/>
              <a:t>‹#›</a:t>
            </a:fld>
            <a:endParaRPr lang="en-US"/>
          </a:p>
        </p:txBody>
      </p:sp>
    </p:spTree>
    <p:extLst>
      <p:ext uri="{BB962C8B-B14F-4D97-AF65-F5344CB8AC3E}">
        <p14:creationId xmlns:p14="http://schemas.microsoft.com/office/powerpoint/2010/main" val="206769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3A8B90-739A-4885-B746-93989D4A235C}"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8A2DBD-8EDD-4281-B1BB-4AA05A285115}" type="slidenum">
              <a:rPr lang="en-US" smtClean="0"/>
              <a:t>‹#›</a:t>
            </a:fld>
            <a:endParaRPr lang="en-US"/>
          </a:p>
        </p:txBody>
      </p:sp>
    </p:spTree>
    <p:extLst>
      <p:ext uri="{BB962C8B-B14F-4D97-AF65-F5344CB8AC3E}">
        <p14:creationId xmlns:p14="http://schemas.microsoft.com/office/powerpoint/2010/main" val="40556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3A8B90-739A-4885-B746-93989D4A235C}"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8A2DBD-8EDD-4281-B1BB-4AA05A285115}" type="slidenum">
              <a:rPr lang="en-US" smtClean="0"/>
              <a:t>‹#›</a:t>
            </a:fld>
            <a:endParaRPr lang="en-US"/>
          </a:p>
        </p:txBody>
      </p:sp>
    </p:spTree>
    <p:extLst>
      <p:ext uri="{BB962C8B-B14F-4D97-AF65-F5344CB8AC3E}">
        <p14:creationId xmlns:p14="http://schemas.microsoft.com/office/powerpoint/2010/main" val="393117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A8B90-739A-4885-B746-93989D4A235C}"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8A2DBD-8EDD-4281-B1BB-4AA05A285115}" type="slidenum">
              <a:rPr lang="en-US" smtClean="0"/>
              <a:t>‹#›</a:t>
            </a:fld>
            <a:endParaRPr lang="en-US"/>
          </a:p>
        </p:txBody>
      </p:sp>
    </p:spTree>
    <p:extLst>
      <p:ext uri="{BB962C8B-B14F-4D97-AF65-F5344CB8AC3E}">
        <p14:creationId xmlns:p14="http://schemas.microsoft.com/office/powerpoint/2010/main" val="339159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A8B90-739A-4885-B746-93989D4A235C}"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A2DBD-8EDD-4281-B1BB-4AA05A285115}" type="slidenum">
              <a:rPr lang="en-US" smtClean="0"/>
              <a:t>‹#›</a:t>
            </a:fld>
            <a:endParaRPr lang="en-US"/>
          </a:p>
        </p:txBody>
      </p:sp>
    </p:spTree>
    <p:extLst>
      <p:ext uri="{BB962C8B-B14F-4D97-AF65-F5344CB8AC3E}">
        <p14:creationId xmlns:p14="http://schemas.microsoft.com/office/powerpoint/2010/main" val="339708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A8B90-739A-4885-B746-93989D4A235C}"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A2DBD-8EDD-4281-B1BB-4AA05A285115}" type="slidenum">
              <a:rPr lang="en-US" smtClean="0"/>
              <a:t>‹#›</a:t>
            </a:fld>
            <a:endParaRPr lang="en-US"/>
          </a:p>
        </p:txBody>
      </p:sp>
    </p:spTree>
    <p:extLst>
      <p:ext uri="{BB962C8B-B14F-4D97-AF65-F5344CB8AC3E}">
        <p14:creationId xmlns:p14="http://schemas.microsoft.com/office/powerpoint/2010/main" val="4260511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A8B90-739A-4885-B746-93989D4A235C}" type="datetimeFigureOut">
              <a:rPr lang="en-US" smtClean="0"/>
              <a:t>4/18/2023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A2DBD-8EDD-4281-B1BB-4AA05A285115}" type="slidenum">
              <a:rPr lang="en-US" smtClean="0"/>
              <a:t>‹#›</a:t>
            </a:fld>
            <a:endParaRPr lang="en-US"/>
          </a:p>
        </p:txBody>
      </p:sp>
    </p:spTree>
    <p:extLst>
      <p:ext uri="{BB962C8B-B14F-4D97-AF65-F5344CB8AC3E}">
        <p14:creationId xmlns:p14="http://schemas.microsoft.com/office/powerpoint/2010/main" val="2104924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3.xml"/><Relationship Id="rId3" Type="http://schemas.microsoft.com/office/2007/relationships/media" Target="../media/media2.mp4"/><Relationship Id="rId7"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video" Target="../media/media3.mp4"/><Relationship Id="rId5" Type="http://schemas.microsoft.com/office/2007/relationships/media" Target="../media/media3.mp4"/><Relationship Id="rId4" Type="http://schemas.openxmlformats.org/officeDocument/2006/relationships/video" Target="../media/media2.mp4"/><Relationship Id="rId9"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geeksforgeeks.org/a-search-algorithm/" TargetMode="External"/><Relationship Id="rId2" Type="http://schemas.openxmlformats.org/officeDocument/2006/relationships/hyperlink" Target="https://www.geeksforgeeks.org/iterative-deepening-searchids-iterative-deepening-depth-first-searchiddf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93010"/>
            <a:ext cx="9144000" cy="1314768"/>
          </a:xfrm>
        </p:spPr>
        <p:txBody>
          <a:bodyPr/>
          <a:lstStyle/>
          <a:p>
            <a:r>
              <a:rPr lang="en-US" dirty="0"/>
              <a:t>Informed Search - II</a:t>
            </a:r>
          </a:p>
        </p:txBody>
      </p:sp>
      <p:sp>
        <p:nvSpPr>
          <p:cNvPr id="3" name="Subtitle 2"/>
          <p:cNvSpPr>
            <a:spLocks noGrp="1"/>
          </p:cNvSpPr>
          <p:nvPr>
            <p:ph type="subTitle" idx="1"/>
          </p:nvPr>
        </p:nvSpPr>
        <p:spPr>
          <a:xfrm>
            <a:off x="1524000" y="1899246"/>
            <a:ext cx="9144000" cy="1655762"/>
          </a:xfrm>
        </p:spPr>
        <p:txBody>
          <a:bodyPr/>
          <a:lstStyle/>
          <a:p>
            <a:r>
              <a:rPr lang="en-US" dirty="0"/>
              <a:t>A* Search Algorithm</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138988" y="1907778"/>
            <a:ext cx="7914023" cy="4950222"/>
          </a:xfrm>
          <a:prstGeom prst="rect">
            <a:avLst/>
          </a:prstGeom>
          <a:noFill/>
        </p:spPr>
      </p:pic>
    </p:spTree>
    <p:extLst>
      <p:ext uri="{BB962C8B-B14F-4D97-AF65-F5344CB8AC3E}">
        <p14:creationId xmlns:p14="http://schemas.microsoft.com/office/powerpoint/2010/main" val="421546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x-none"/>
              <a:t>A* Search: Tree Search</a:t>
            </a:r>
            <a:endParaRPr lang="en-GB" altLang="x-none"/>
          </a:p>
        </p:txBody>
      </p:sp>
      <p:sp>
        <p:nvSpPr>
          <p:cNvPr id="43" name="Slide Number Placeholder 6"/>
          <p:cNvSpPr>
            <a:spLocks noGrp="1"/>
          </p:cNvSpPr>
          <p:nvPr>
            <p:ph type="sldNum" sz="quarter" idx="12"/>
          </p:nvPr>
        </p:nvSpPr>
        <p:spPr/>
        <p:txBody>
          <a:bodyPr/>
          <a:lstStyle/>
          <a:p>
            <a:fld id="{57AF2EA2-427E-4CBC-B69C-C0E03BE82FF1}" type="slidenum">
              <a:rPr lang="en-GB" altLang="x-none" smtClean="0"/>
              <a:pPr/>
              <a:t>10</a:t>
            </a:fld>
            <a:endParaRPr lang="en-GB" altLang="x-none"/>
          </a:p>
        </p:txBody>
      </p:sp>
      <p:grpSp>
        <p:nvGrpSpPr>
          <p:cNvPr id="243715" name="Group 3"/>
          <p:cNvGrpSpPr>
            <a:grpSpLocks/>
          </p:cNvGrpSpPr>
          <p:nvPr/>
        </p:nvGrpSpPr>
        <p:grpSpPr bwMode="auto">
          <a:xfrm>
            <a:off x="5867400" y="1843088"/>
            <a:ext cx="457200" cy="457200"/>
            <a:chOff x="1344" y="1248"/>
            <a:chExt cx="288" cy="288"/>
          </a:xfrm>
        </p:grpSpPr>
        <p:sp>
          <p:nvSpPr>
            <p:cNvPr id="243716" name="Oval 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7"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43718" name="Group 6"/>
          <p:cNvGrpSpPr>
            <a:grpSpLocks/>
          </p:cNvGrpSpPr>
          <p:nvPr/>
        </p:nvGrpSpPr>
        <p:grpSpPr bwMode="auto">
          <a:xfrm>
            <a:off x="8229600" y="2971800"/>
            <a:ext cx="457200" cy="457200"/>
            <a:chOff x="1344" y="1248"/>
            <a:chExt cx="288" cy="288"/>
          </a:xfrm>
        </p:grpSpPr>
        <p:sp>
          <p:nvSpPr>
            <p:cNvPr id="243719"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43721" name="Group 9"/>
          <p:cNvGrpSpPr>
            <a:grpSpLocks/>
          </p:cNvGrpSpPr>
          <p:nvPr/>
        </p:nvGrpSpPr>
        <p:grpSpPr bwMode="auto">
          <a:xfrm>
            <a:off x="3733800" y="3048000"/>
            <a:ext cx="457200" cy="457200"/>
            <a:chOff x="1344" y="1248"/>
            <a:chExt cx="288" cy="288"/>
          </a:xfrm>
        </p:grpSpPr>
        <p:sp>
          <p:nvSpPr>
            <p:cNvPr id="243722" name="Oval 1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43724" name="Group 12"/>
          <p:cNvGrpSpPr>
            <a:grpSpLocks/>
          </p:cNvGrpSpPr>
          <p:nvPr/>
        </p:nvGrpSpPr>
        <p:grpSpPr bwMode="auto">
          <a:xfrm>
            <a:off x="5943600" y="2986088"/>
            <a:ext cx="457200" cy="457200"/>
            <a:chOff x="1344" y="1248"/>
            <a:chExt cx="288" cy="288"/>
          </a:xfrm>
        </p:grpSpPr>
        <p:sp>
          <p:nvSpPr>
            <p:cNvPr id="243725" name="Oval 13"/>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6"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43727" name="Group 15"/>
          <p:cNvGrpSpPr>
            <a:grpSpLocks/>
          </p:cNvGrpSpPr>
          <p:nvPr/>
        </p:nvGrpSpPr>
        <p:grpSpPr bwMode="auto">
          <a:xfrm>
            <a:off x="6629400" y="3900488"/>
            <a:ext cx="457200" cy="457200"/>
            <a:chOff x="1344" y="1248"/>
            <a:chExt cx="288" cy="288"/>
          </a:xfrm>
        </p:grpSpPr>
        <p:sp>
          <p:nvSpPr>
            <p:cNvPr id="243728" name="Oval 16"/>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9"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sp>
        <p:nvSpPr>
          <p:cNvPr id="243730" name="Line 18"/>
          <p:cNvSpPr>
            <a:spLocks noChangeShapeType="1"/>
          </p:cNvSpPr>
          <p:nvPr/>
        </p:nvSpPr>
        <p:spPr bwMode="auto">
          <a:xfrm>
            <a:off x="6172200" y="3443288"/>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31" name="Text Box 19"/>
          <p:cNvSpPr txBox="1">
            <a:spLocks noChangeArrowheads="1"/>
          </p:cNvSpPr>
          <p:nvPr/>
        </p:nvSpPr>
        <p:spPr bwMode="auto">
          <a:xfrm>
            <a:off x="6400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grpSp>
        <p:nvGrpSpPr>
          <p:cNvPr id="243732" name="Group 20"/>
          <p:cNvGrpSpPr>
            <a:grpSpLocks/>
          </p:cNvGrpSpPr>
          <p:nvPr/>
        </p:nvGrpSpPr>
        <p:grpSpPr bwMode="auto">
          <a:xfrm>
            <a:off x="5105400" y="3900488"/>
            <a:ext cx="457200" cy="457200"/>
            <a:chOff x="1344" y="1248"/>
            <a:chExt cx="288" cy="288"/>
          </a:xfrm>
        </p:grpSpPr>
        <p:sp>
          <p:nvSpPr>
            <p:cNvPr id="243733" name="Oval 21"/>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4"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sp>
        <p:nvSpPr>
          <p:cNvPr id="243735" name="Line 23"/>
          <p:cNvSpPr>
            <a:spLocks noChangeShapeType="1"/>
          </p:cNvSpPr>
          <p:nvPr/>
        </p:nvSpPr>
        <p:spPr bwMode="auto">
          <a:xfrm flipH="1">
            <a:off x="5257800" y="3443288"/>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36" name="Text Box 24"/>
          <p:cNvSpPr txBox="1">
            <a:spLocks noChangeArrowheads="1"/>
          </p:cNvSpPr>
          <p:nvPr/>
        </p:nvSpPr>
        <p:spPr bwMode="auto">
          <a:xfrm>
            <a:off x="5334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43737" name="Line 25"/>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38" name="Line 26"/>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39" name="Line 27"/>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40" name="Text Box 28"/>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43741" name="Text Box 29"/>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43742" name="Text Box 30"/>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43743" name="Text Box 31"/>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grpSp>
        <p:nvGrpSpPr>
          <p:cNvPr id="243749" name="Group 37"/>
          <p:cNvGrpSpPr>
            <a:grpSpLocks/>
          </p:cNvGrpSpPr>
          <p:nvPr/>
        </p:nvGrpSpPr>
        <p:grpSpPr bwMode="auto">
          <a:xfrm>
            <a:off x="4267200" y="4800600"/>
            <a:ext cx="457200" cy="457200"/>
            <a:chOff x="1344" y="1248"/>
            <a:chExt cx="288" cy="288"/>
          </a:xfrm>
        </p:grpSpPr>
        <p:sp>
          <p:nvSpPr>
            <p:cNvPr id="243750" name="Oval 38"/>
            <p:cNvSpPr>
              <a:spLocks noChangeArrowheads="1"/>
            </p:cNvSpPr>
            <p:nvPr/>
          </p:nvSpPr>
          <p:spPr bwMode="auto">
            <a:xfrm>
              <a:off x="1344" y="124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1" name="Text Box 39"/>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H</a:t>
              </a:r>
              <a:endParaRPr lang="en-GB" altLang="x-none"/>
            </a:p>
          </p:txBody>
        </p:sp>
      </p:grpSp>
      <p:sp>
        <p:nvSpPr>
          <p:cNvPr id="243752" name="Line 40"/>
          <p:cNvSpPr>
            <a:spLocks noChangeShapeType="1"/>
          </p:cNvSpPr>
          <p:nvPr/>
        </p:nvSpPr>
        <p:spPr bwMode="auto">
          <a:xfrm flipH="1">
            <a:off x="4572000" y="4343401"/>
            <a:ext cx="762000" cy="442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53" name="Text Box 41"/>
          <p:cNvSpPr txBox="1">
            <a:spLocks noChangeArrowheads="1"/>
          </p:cNvSpPr>
          <p:nvPr/>
        </p:nvSpPr>
        <p:spPr bwMode="auto">
          <a:xfrm>
            <a:off x="4953000" y="44815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97</a:t>
            </a:r>
            <a:endParaRPr lang="en-GB" altLang="x-none" b="1">
              <a:solidFill>
                <a:schemeClr val="hlink"/>
              </a:solidFill>
            </a:endParaRPr>
          </a:p>
        </p:txBody>
      </p:sp>
      <p:sp>
        <p:nvSpPr>
          <p:cNvPr id="243754" name="Text Box 42"/>
          <p:cNvSpPr txBox="1">
            <a:spLocks noChangeArrowheads="1"/>
          </p:cNvSpPr>
          <p:nvPr/>
        </p:nvSpPr>
        <p:spPr bwMode="auto">
          <a:xfrm>
            <a:off x="2819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[317+98=415]</a:t>
            </a:r>
            <a:endParaRPr lang="en-GB" altLang="x-none" dirty="0"/>
          </a:p>
        </p:txBody>
      </p:sp>
      <p:sp>
        <p:nvSpPr>
          <p:cNvPr id="50" name="Text Box 22"/>
          <p:cNvSpPr txBox="1">
            <a:spLocks noChangeArrowheads="1"/>
          </p:cNvSpPr>
          <p:nvPr/>
        </p:nvSpPr>
        <p:spPr bwMode="auto">
          <a:xfrm>
            <a:off x="6400800"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endParaRPr lang="en-GB" altLang="x-none" dirty="0"/>
          </a:p>
        </p:txBody>
      </p:sp>
      <p:sp>
        <p:nvSpPr>
          <p:cNvPr id="51" name="Text Box 23"/>
          <p:cNvSpPr txBox="1">
            <a:spLocks noChangeArrowheads="1"/>
          </p:cNvSpPr>
          <p:nvPr/>
        </p:nvSpPr>
        <p:spPr bwMode="auto">
          <a:xfrm>
            <a:off x="8686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[75+374=449]</a:t>
            </a:r>
            <a:endParaRPr lang="en-GB" altLang="x-none" dirty="0"/>
          </a:p>
        </p:txBody>
      </p:sp>
      <p:sp>
        <p:nvSpPr>
          <p:cNvPr id="52" name="Text Box 24"/>
          <p:cNvSpPr txBox="1">
            <a:spLocks noChangeArrowheads="1"/>
          </p:cNvSpPr>
          <p:nvPr/>
        </p:nvSpPr>
        <p:spPr bwMode="auto">
          <a:xfrm>
            <a:off x="2133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[118+329=447]</a:t>
            </a:r>
            <a:endParaRPr lang="en-GB" altLang="x-none" dirty="0"/>
          </a:p>
        </p:txBody>
      </p:sp>
      <p:sp>
        <p:nvSpPr>
          <p:cNvPr id="53" name="Text Box 35"/>
          <p:cNvSpPr txBox="1">
            <a:spLocks noChangeArrowheads="1"/>
          </p:cNvSpPr>
          <p:nvPr/>
        </p:nvSpPr>
        <p:spPr bwMode="auto">
          <a:xfrm>
            <a:off x="7162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endParaRPr lang="en-GB" altLang="x-none" dirty="0"/>
          </a:p>
        </p:txBody>
      </p:sp>
      <p:sp>
        <p:nvSpPr>
          <p:cNvPr id="54" name="Text Box 36"/>
          <p:cNvSpPr txBox="1">
            <a:spLocks noChangeArrowheads="1"/>
          </p:cNvSpPr>
          <p:nvPr/>
        </p:nvSpPr>
        <p:spPr bwMode="auto">
          <a:xfrm>
            <a:off x="3505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[220+193=413]</a:t>
            </a:r>
            <a:endParaRPr lang="en-GB" altLang="x-none" dirty="0"/>
          </a:p>
        </p:txBody>
      </p:sp>
    </p:spTree>
    <p:extLst>
      <p:ext uri="{BB962C8B-B14F-4D97-AF65-F5344CB8AC3E}">
        <p14:creationId xmlns:p14="http://schemas.microsoft.com/office/powerpoint/2010/main" val="304147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x-none"/>
              <a:t>A* Search: Tree Search</a:t>
            </a:r>
            <a:endParaRPr lang="en-GB" altLang="x-none"/>
          </a:p>
        </p:txBody>
      </p:sp>
      <p:sp>
        <p:nvSpPr>
          <p:cNvPr id="50" name="Slide Number Placeholder 6"/>
          <p:cNvSpPr>
            <a:spLocks noGrp="1"/>
          </p:cNvSpPr>
          <p:nvPr>
            <p:ph type="sldNum" sz="quarter" idx="12"/>
          </p:nvPr>
        </p:nvSpPr>
        <p:spPr/>
        <p:txBody>
          <a:bodyPr/>
          <a:lstStyle/>
          <a:p>
            <a:fld id="{52AE1852-EC00-4D23-AF45-C9E5F4B65C58}" type="slidenum">
              <a:rPr lang="en-GB" altLang="x-none" smtClean="0"/>
              <a:pPr/>
              <a:t>11</a:t>
            </a:fld>
            <a:endParaRPr lang="en-GB" altLang="x-none"/>
          </a:p>
        </p:txBody>
      </p:sp>
      <p:grpSp>
        <p:nvGrpSpPr>
          <p:cNvPr id="217091" name="Group 3"/>
          <p:cNvGrpSpPr>
            <a:grpSpLocks/>
          </p:cNvGrpSpPr>
          <p:nvPr/>
        </p:nvGrpSpPr>
        <p:grpSpPr bwMode="auto">
          <a:xfrm>
            <a:off x="5867400" y="1843088"/>
            <a:ext cx="457200" cy="457200"/>
            <a:chOff x="1344" y="1248"/>
            <a:chExt cx="288" cy="288"/>
          </a:xfrm>
        </p:grpSpPr>
        <p:sp>
          <p:nvSpPr>
            <p:cNvPr id="217092" name="Oval 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17094" name="Group 6"/>
          <p:cNvGrpSpPr>
            <a:grpSpLocks/>
          </p:cNvGrpSpPr>
          <p:nvPr/>
        </p:nvGrpSpPr>
        <p:grpSpPr bwMode="auto">
          <a:xfrm>
            <a:off x="8229600" y="2971800"/>
            <a:ext cx="457200" cy="457200"/>
            <a:chOff x="1344" y="1248"/>
            <a:chExt cx="288" cy="288"/>
          </a:xfrm>
        </p:grpSpPr>
        <p:sp>
          <p:nvSpPr>
            <p:cNvPr id="217095"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17100" name="Group 12"/>
          <p:cNvGrpSpPr>
            <a:grpSpLocks/>
          </p:cNvGrpSpPr>
          <p:nvPr/>
        </p:nvGrpSpPr>
        <p:grpSpPr bwMode="auto">
          <a:xfrm>
            <a:off x="3733800" y="3048000"/>
            <a:ext cx="457200" cy="457200"/>
            <a:chOff x="1344" y="1248"/>
            <a:chExt cx="288" cy="288"/>
          </a:xfrm>
        </p:grpSpPr>
        <p:sp>
          <p:nvSpPr>
            <p:cNvPr id="217101" name="Oval 13"/>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17103" name="Group 15"/>
          <p:cNvGrpSpPr>
            <a:grpSpLocks/>
          </p:cNvGrpSpPr>
          <p:nvPr/>
        </p:nvGrpSpPr>
        <p:grpSpPr bwMode="auto">
          <a:xfrm>
            <a:off x="5943600" y="2986088"/>
            <a:ext cx="457200" cy="457200"/>
            <a:chOff x="1344" y="1248"/>
            <a:chExt cx="288" cy="288"/>
          </a:xfrm>
        </p:grpSpPr>
        <p:sp>
          <p:nvSpPr>
            <p:cNvPr id="217104" name="Oval 16"/>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5"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17106" name="Group 18"/>
          <p:cNvGrpSpPr>
            <a:grpSpLocks/>
          </p:cNvGrpSpPr>
          <p:nvPr/>
        </p:nvGrpSpPr>
        <p:grpSpPr bwMode="auto">
          <a:xfrm>
            <a:off x="6629400" y="3900488"/>
            <a:ext cx="457200" cy="457200"/>
            <a:chOff x="1344" y="1248"/>
            <a:chExt cx="288" cy="288"/>
          </a:xfrm>
        </p:grpSpPr>
        <p:sp>
          <p:nvSpPr>
            <p:cNvPr id="217107" name="Oval 19"/>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8"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grpSp>
        <p:nvGrpSpPr>
          <p:cNvPr id="217109" name="Group 21"/>
          <p:cNvGrpSpPr>
            <a:grpSpLocks/>
          </p:cNvGrpSpPr>
          <p:nvPr/>
        </p:nvGrpSpPr>
        <p:grpSpPr bwMode="auto">
          <a:xfrm>
            <a:off x="3505200" y="5715000"/>
            <a:ext cx="457200" cy="457200"/>
            <a:chOff x="1344" y="1248"/>
            <a:chExt cx="288" cy="288"/>
          </a:xfrm>
        </p:grpSpPr>
        <p:sp>
          <p:nvSpPr>
            <p:cNvPr id="217110" name="Oval 22"/>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11" name="Text Box 2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17112" name="Line 24"/>
          <p:cNvSpPr>
            <a:spLocks noChangeShapeType="1"/>
          </p:cNvSpPr>
          <p:nvPr/>
        </p:nvSpPr>
        <p:spPr bwMode="auto">
          <a:xfrm>
            <a:off x="6172200" y="3443288"/>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14" name="Text Box 26"/>
          <p:cNvSpPr txBox="1">
            <a:spLocks noChangeArrowheads="1"/>
          </p:cNvSpPr>
          <p:nvPr/>
        </p:nvSpPr>
        <p:spPr bwMode="auto">
          <a:xfrm>
            <a:off x="6400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grpSp>
        <p:nvGrpSpPr>
          <p:cNvPr id="217116" name="Group 28"/>
          <p:cNvGrpSpPr>
            <a:grpSpLocks/>
          </p:cNvGrpSpPr>
          <p:nvPr/>
        </p:nvGrpSpPr>
        <p:grpSpPr bwMode="auto">
          <a:xfrm>
            <a:off x="5105400" y="3900488"/>
            <a:ext cx="457200" cy="457200"/>
            <a:chOff x="1344" y="1248"/>
            <a:chExt cx="288" cy="288"/>
          </a:xfrm>
        </p:grpSpPr>
        <p:sp>
          <p:nvSpPr>
            <p:cNvPr id="217117" name="Oval 29"/>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18" name="Text Box 30"/>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grpSp>
        <p:nvGrpSpPr>
          <p:cNvPr id="217119" name="Group 31"/>
          <p:cNvGrpSpPr>
            <a:grpSpLocks/>
          </p:cNvGrpSpPr>
          <p:nvPr/>
        </p:nvGrpSpPr>
        <p:grpSpPr bwMode="auto">
          <a:xfrm>
            <a:off x="4267200" y="4814888"/>
            <a:ext cx="457200" cy="457200"/>
            <a:chOff x="1344" y="1248"/>
            <a:chExt cx="288" cy="288"/>
          </a:xfrm>
        </p:grpSpPr>
        <p:sp>
          <p:nvSpPr>
            <p:cNvPr id="217120" name="Oval 32"/>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21" name="Text Box 33"/>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H</a:t>
              </a:r>
              <a:endParaRPr lang="en-GB" altLang="x-none"/>
            </a:p>
          </p:txBody>
        </p:sp>
      </p:grpSp>
      <p:sp>
        <p:nvSpPr>
          <p:cNvPr id="217122" name="Line 34"/>
          <p:cNvSpPr>
            <a:spLocks noChangeShapeType="1"/>
          </p:cNvSpPr>
          <p:nvPr/>
        </p:nvSpPr>
        <p:spPr bwMode="auto">
          <a:xfrm flipH="1">
            <a:off x="5257800" y="3443288"/>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3" name="Line 35"/>
          <p:cNvSpPr>
            <a:spLocks noChangeShapeType="1"/>
          </p:cNvSpPr>
          <p:nvPr/>
        </p:nvSpPr>
        <p:spPr bwMode="auto">
          <a:xfrm flipH="1">
            <a:off x="4572000" y="4357688"/>
            <a:ext cx="76200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4" name="Line 36"/>
          <p:cNvSpPr>
            <a:spLocks noChangeShapeType="1"/>
          </p:cNvSpPr>
          <p:nvPr/>
        </p:nvSpPr>
        <p:spPr bwMode="auto">
          <a:xfrm flipH="1">
            <a:off x="3733800" y="5272088"/>
            <a:ext cx="76200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5" name="Text Box 37"/>
          <p:cNvSpPr txBox="1">
            <a:spLocks noChangeArrowheads="1"/>
          </p:cNvSpPr>
          <p:nvPr/>
        </p:nvSpPr>
        <p:spPr bwMode="auto">
          <a:xfrm>
            <a:off x="5334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17126" name="Line 38"/>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7" name="Line 39"/>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8" name="Line 40"/>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30" name="Text Box 42"/>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17132" name="Text Box 44"/>
          <p:cNvSpPr txBox="1">
            <a:spLocks noChangeArrowheads="1"/>
          </p:cNvSpPr>
          <p:nvPr/>
        </p:nvSpPr>
        <p:spPr bwMode="auto">
          <a:xfrm>
            <a:off x="4953000" y="44958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97</a:t>
            </a:r>
            <a:endParaRPr lang="en-GB" altLang="x-none" b="1">
              <a:solidFill>
                <a:schemeClr val="hlink"/>
              </a:solidFill>
            </a:endParaRPr>
          </a:p>
        </p:txBody>
      </p:sp>
      <p:sp>
        <p:nvSpPr>
          <p:cNvPr id="217133" name="Text Box 45"/>
          <p:cNvSpPr txBox="1">
            <a:spLocks noChangeArrowheads="1"/>
          </p:cNvSpPr>
          <p:nvPr/>
        </p:nvSpPr>
        <p:spPr bwMode="auto">
          <a:xfrm>
            <a:off x="4038600" y="5424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101</a:t>
            </a:r>
            <a:endParaRPr lang="en-GB" altLang="x-none" b="1">
              <a:solidFill>
                <a:schemeClr val="hlink"/>
              </a:solidFill>
            </a:endParaRPr>
          </a:p>
        </p:txBody>
      </p:sp>
      <p:sp>
        <p:nvSpPr>
          <p:cNvPr id="217134" name="Text Box 46"/>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17135" name="Text Box 47"/>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17173" name="Text Box 85"/>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17182" name="Text Box 94"/>
          <p:cNvSpPr txBox="1">
            <a:spLocks noChangeArrowheads="1"/>
          </p:cNvSpPr>
          <p:nvPr/>
        </p:nvSpPr>
        <p:spPr bwMode="auto">
          <a:xfrm>
            <a:off x="2819400" y="58054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Goal</a:t>
            </a:r>
            <a:endParaRPr lang="en-GB" altLang="x-none" b="1"/>
          </a:p>
        </p:txBody>
      </p:sp>
      <p:sp>
        <p:nvSpPr>
          <p:cNvPr id="217183" name="Text Box 95"/>
          <p:cNvSpPr txBox="1">
            <a:spLocks noChangeArrowheads="1"/>
          </p:cNvSpPr>
          <p:nvPr/>
        </p:nvSpPr>
        <p:spPr bwMode="auto">
          <a:xfrm>
            <a:off x="3962400" y="5791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[418+0=418]</a:t>
            </a:r>
            <a:endParaRPr lang="en-GB" altLang="x-none" dirty="0"/>
          </a:p>
        </p:txBody>
      </p:sp>
      <p:sp>
        <p:nvSpPr>
          <p:cNvPr id="58" name="Text Box 22"/>
          <p:cNvSpPr txBox="1">
            <a:spLocks noChangeArrowheads="1"/>
          </p:cNvSpPr>
          <p:nvPr/>
        </p:nvSpPr>
        <p:spPr bwMode="auto">
          <a:xfrm>
            <a:off x="6400800"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endParaRPr lang="en-GB" altLang="x-none" dirty="0"/>
          </a:p>
        </p:txBody>
      </p:sp>
      <p:sp>
        <p:nvSpPr>
          <p:cNvPr id="59" name="Text Box 23"/>
          <p:cNvSpPr txBox="1">
            <a:spLocks noChangeArrowheads="1"/>
          </p:cNvSpPr>
          <p:nvPr/>
        </p:nvSpPr>
        <p:spPr bwMode="auto">
          <a:xfrm>
            <a:off x="8686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[75+374=449]</a:t>
            </a:r>
            <a:endParaRPr lang="en-GB" altLang="x-none" dirty="0"/>
          </a:p>
        </p:txBody>
      </p:sp>
      <p:sp>
        <p:nvSpPr>
          <p:cNvPr id="60" name="Text Box 24"/>
          <p:cNvSpPr txBox="1">
            <a:spLocks noChangeArrowheads="1"/>
          </p:cNvSpPr>
          <p:nvPr/>
        </p:nvSpPr>
        <p:spPr bwMode="auto">
          <a:xfrm>
            <a:off x="2133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[118+329=447]</a:t>
            </a:r>
            <a:endParaRPr lang="en-GB" altLang="x-none" dirty="0"/>
          </a:p>
        </p:txBody>
      </p:sp>
      <p:sp>
        <p:nvSpPr>
          <p:cNvPr id="61" name="Text Box 42"/>
          <p:cNvSpPr txBox="1">
            <a:spLocks noChangeArrowheads="1"/>
          </p:cNvSpPr>
          <p:nvPr/>
        </p:nvSpPr>
        <p:spPr bwMode="auto">
          <a:xfrm>
            <a:off x="2819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[317+98=415]</a:t>
            </a:r>
            <a:endParaRPr lang="en-GB" altLang="x-none" dirty="0"/>
          </a:p>
        </p:txBody>
      </p:sp>
      <p:sp>
        <p:nvSpPr>
          <p:cNvPr id="62" name="Text Box 35"/>
          <p:cNvSpPr txBox="1">
            <a:spLocks noChangeArrowheads="1"/>
          </p:cNvSpPr>
          <p:nvPr/>
        </p:nvSpPr>
        <p:spPr bwMode="auto">
          <a:xfrm>
            <a:off x="7162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endParaRPr lang="en-GB" altLang="x-none" dirty="0"/>
          </a:p>
        </p:txBody>
      </p:sp>
      <p:sp>
        <p:nvSpPr>
          <p:cNvPr id="63" name="Text Box 36"/>
          <p:cNvSpPr txBox="1">
            <a:spLocks noChangeArrowheads="1"/>
          </p:cNvSpPr>
          <p:nvPr/>
        </p:nvSpPr>
        <p:spPr bwMode="auto">
          <a:xfrm>
            <a:off x="3505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[220+193=413]</a:t>
            </a:r>
            <a:endParaRPr lang="en-GB" altLang="x-none" dirty="0"/>
          </a:p>
        </p:txBody>
      </p:sp>
    </p:spTree>
    <p:extLst>
      <p:ext uri="{BB962C8B-B14F-4D97-AF65-F5344CB8AC3E}">
        <p14:creationId xmlns:p14="http://schemas.microsoft.com/office/powerpoint/2010/main" val="258227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x-none"/>
              <a:t>A* Search: Tree Search</a:t>
            </a:r>
            <a:endParaRPr lang="en-GB" altLang="x-none"/>
          </a:p>
        </p:txBody>
      </p:sp>
      <p:sp>
        <p:nvSpPr>
          <p:cNvPr id="55" name="Slide Number Placeholder 6"/>
          <p:cNvSpPr>
            <a:spLocks noGrp="1"/>
          </p:cNvSpPr>
          <p:nvPr>
            <p:ph type="sldNum" sz="quarter" idx="12"/>
          </p:nvPr>
        </p:nvSpPr>
        <p:spPr/>
        <p:txBody>
          <a:bodyPr/>
          <a:lstStyle/>
          <a:p>
            <a:fld id="{A0F7210D-2E5B-4873-B5F5-71C05E5686FA}" type="slidenum">
              <a:rPr lang="en-GB" altLang="x-none" smtClean="0"/>
              <a:pPr/>
              <a:t>12</a:t>
            </a:fld>
            <a:endParaRPr lang="en-GB" altLang="x-none"/>
          </a:p>
        </p:txBody>
      </p:sp>
      <p:grpSp>
        <p:nvGrpSpPr>
          <p:cNvPr id="246787" name="Group 3"/>
          <p:cNvGrpSpPr>
            <a:grpSpLocks/>
          </p:cNvGrpSpPr>
          <p:nvPr/>
        </p:nvGrpSpPr>
        <p:grpSpPr bwMode="auto">
          <a:xfrm>
            <a:off x="5867400" y="1843088"/>
            <a:ext cx="457200" cy="457200"/>
            <a:chOff x="1344" y="1248"/>
            <a:chExt cx="288" cy="288"/>
          </a:xfrm>
        </p:grpSpPr>
        <p:sp>
          <p:nvSpPr>
            <p:cNvPr id="246788" name="Oval 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89"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46790" name="Group 6"/>
          <p:cNvGrpSpPr>
            <a:grpSpLocks/>
          </p:cNvGrpSpPr>
          <p:nvPr/>
        </p:nvGrpSpPr>
        <p:grpSpPr bwMode="auto">
          <a:xfrm>
            <a:off x="8229600" y="2971800"/>
            <a:ext cx="457200" cy="457200"/>
            <a:chOff x="1344" y="1248"/>
            <a:chExt cx="288" cy="288"/>
          </a:xfrm>
        </p:grpSpPr>
        <p:sp>
          <p:nvSpPr>
            <p:cNvPr id="246791"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9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46793" name="Group 9"/>
          <p:cNvGrpSpPr>
            <a:grpSpLocks/>
          </p:cNvGrpSpPr>
          <p:nvPr/>
        </p:nvGrpSpPr>
        <p:grpSpPr bwMode="auto">
          <a:xfrm>
            <a:off x="3733800" y="3048000"/>
            <a:ext cx="457200" cy="457200"/>
            <a:chOff x="1344" y="1248"/>
            <a:chExt cx="288" cy="288"/>
          </a:xfrm>
        </p:grpSpPr>
        <p:sp>
          <p:nvSpPr>
            <p:cNvPr id="246794" name="Oval 1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9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46796" name="Group 12"/>
          <p:cNvGrpSpPr>
            <a:grpSpLocks/>
          </p:cNvGrpSpPr>
          <p:nvPr/>
        </p:nvGrpSpPr>
        <p:grpSpPr bwMode="auto">
          <a:xfrm>
            <a:off x="5943600" y="2986088"/>
            <a:ext cx="457200" cy="457200"/>
            <a:chOff x="1344" y="1248"/>
            <a:chExt cx="288" cy="288"/>
          </a:xfrm>
        </p:grpSpPr>
        <p:sp>
          <p:nvSpPr>
            <p:cNvPr id="246797" name="Oval 13"/>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98"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46799" name="Group 15"/>
          <p:cNvGrpSpPr>
            <a:grpSpLocks/>
          </p:cNvGrpSpPr>
          <p:nvPr/>
        </p:nvGrpSpPr>
        <p:grpSpPr bwMode="auto">
          <a:xfrm>
            <a:off x="6629400" y="3900488"/>
            <a:ext cx="457200" cy="457200"/>
            <a:chOff x="1344" y="1248"/>
            <a:chExt cx="288" cy="288"/>
          </a:xfrm>
        </p:grpSpPr>
        <p:sp>
          <p:nvSpPr>
            <p:cNvPr id="246800" name="Oval 16"/>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01"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grpSp>
        <p:nvGrpSpPr>
          <p:cNvPr id="246802" name="Group 18"/>
          <p:cNvGrpSpPr>
            <a:grpSpLocks/>
          </p:cNvGrpSpPr>
          <p:nvPr/>
        </p:nvGrpSpPr>
        <p:grpSpPr bwMode="auto">
          <a:xfrm>
            <a:off x="3505200" y="5715000"/>
            <a:ext cx="457200" cy="457200"/>
            <a:chOff x="1344" y="1248"/>
            <a:chExt cx="288" cy="288"/>
          </a:xfrm>
        </p:grpSpPr>
        <p:sp>
          <p:nvSpPr>
            <p:cNvPr id="246803" name="Oval 19"/>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04"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46805" name="Line 21"/>
          <p:cNvSpPr>
            <a:spLocks noChangeShapeType="1"/>
          </p:cNvSpPr>
          <p:nvPr/>
        </p:nvSpPr>
        <p:spPr bwMode="auto">
          <a:xfrm>
            <a:off x="6172200" y="3443288"/>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06" name="Text Box 22"/>
          <p:cNvSpPr txBox="1">
            <a:spLocks noChangeArrowheads="1"/>
          </p:cNvSpPr>
          <p:nvPr/>
        </p:nvSpPr>
        <p:spPr bwMode="auto">
          <a:xfrm>
            <a:off x="6400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grpSp>
        <p:nvGrpSpPr>
          <p:cNvPr id="246807" name="Group 23"/>
          <p:cNvGrpSpPr>
            <a:grpSpLocks/>
          </p:cNvGrpSpPr>
          <p:nvPr/>
        </p:nvGrpSpPr>
        <p:grpSpPr bwMode="auto">
          <a:xfrm>
            <a:off x="5105400" y="3900488"/>
            <a:ext cx="457200" cy="457200"/>
            <a:chOff x="1344" y="1248"/>
            <a:chExt cx="288" cy="288"/>
          </a:xfrm>
        </p:grpSpPr>
        <p:sp>
          <p:nvSpPr>
            <p:cNvPr id="246808" name="Oval 2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09" name="Text Box 2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grpSp>
        <p:nvGrpSpPr>
          <p:cNvPr id="246810" name="Group 26"/>
          <p:cNvGrpSpPr>
            <a:grpSpLocks/>
          </p:cNvGrpSpPr>
          <p:nvPr/>
        </p:nvGrpSpPr>
        <p:grpSpPr bwMode="auto">
          <a:xfrm>
            <a:off x="4267200" y="4814888"/>
            <a:ext cx="457200" cy="457200"/>
            <a:chOff x="1344" y="1248"/>
            <a:chExt cx="288" cy="288"/>
          </a:xfrm>
        </p:grpSpPr>
        <p:sp>
          <p:nvSpPr>
            <p:cNvPr id="246811" name="Oval 27"/>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12" name="Text Box 28"/>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H</a:t>
              </a:r>
              <a:endParaRPr lang="en-GB" altLang="x-none"/>
            </a:p>
          </p:txBody>
        </p:sp>
      </p:grpSp>
      <p:sp>
        <p:nvSpPr>
          <p:cNvPr id="246813" name="Line 29"/>
          <p:cNvSpPr>
            <a:spLocks noChangeShapeType="1"/>
          </p:cNvSpPr>
          <p:nvPr/>
        </p:nvSpPr>
        <p:spPr bwMode="auto">
          <a:xfrm flipH="1">
            <a:off x="5257800" y="3443288"/>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4" name="Line 30"/>
          <p:cNvSpPr>
            <a:spLocks noChangeShapeType="1"/>
          </p:cNvSpPr>
          <p:nvPr/>
        </p:nvSpPr>
        <p:spPr bwMode="auto">
          <a:xfrm flipH="1">
            <a:off x="4572000" y="4357688"/>
            <a:ext cx="76200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5" name="Line 31"/>
          <p:cNvSpPr>
            <a:spLocks noChangeShapeType="1"/>
          </p:cNvSpPr>
          <p:nvPr/>
        </p:nvSpPr>
        <p:spPr bwMode="auto">
          <a:xfrm flipH="1">
            <a:off x="3733800" y="5272088"/>
            <a:ext cx="76200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6" name="Text Box 32"/>
          <p:cNvSpPr txBox="1">
            <a:spLocks noChangeArrowheads="1"/>
          </p:cNvSpPr>
          <p:nvPr/>
        </p:nvSpPr>
        <p:spPr bwMode="auto">
          <a:xfrm>
            <a:off x="5334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46817" name="Line 33"/>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8" name="Line 34"/>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9" name="Line 35"/>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20" name="Text Box 36"/>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46821" name="Text Box 37"/>
          <p:cNvSpPr txBox="1">
            <a:spLocks noChangeArrowheads="1"/>
          </p:cNvSpPr>
          <p:nvPr/>
        </p:nvSpPr>
        <p:spPr bwMode="auto">
          <a:xfrm>
            <a:off x="4953000" y="44958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97</a:t>
            </a:r>
            <a:endParaRPr lang="en-GB" altLang="x-none" b="1">
              <a:solidFill>
                <a:schemeClr val="hlink"/>
              </a:solidFill>
            </a:endParaRPr>
          </a:p>
        </p:txBody>
      </p:sp>
      <p:sp>
        <p:nvSpPr>
          <p:cNvPr id="246822" name="Text Box 38"/>
          <p:cNvSpPr txBox="1">
            <a:spLocks noChangeArrowheads="1"/>
          </p:cNvSpPr>
          <p:nvPr/>
        </p:nvSpPr>
        <p:spPr bwMode="auto">
          <a:xfrm>
            <a:off x="4038600" y="5424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101</a:t>
            </a:r>
            <a:endParaRPr lang="en-GB" altLang="x-none" b="1">
              <a:solidFill>
                <a:schemeClr val="hlink"/>
              </a:solidFill>
            </a:endParaRPr>
          </a:p>
        </p:txBody>
      </p:sp>
      <p:sp>
        <p:nvSpPr>
          <p:cNvPr id="246823" name="Text Box 39"/>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46824" name="Text Box 40"/>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46825" name="Text Box 41"/>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46832" name="Text Box 48"/>
          <p:cNvSpPr txBox="1">
            <a:spLocks noChangeArrowheads="1"/>
          </p:cNvSpPr>
          <p:nvPr/>
        </p:nvSpPr>
        <p:spPr bwMode="auto">
          <a:xfrm>
            <a:off x="2819400" y="58054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Goal</a:t>
            </a:r>
            <a:endParaRPr lang="en-GB" altLang="x-none" b="1"/>
          </a:p>
        </p:txBody>
      </p:sp>
      <p:grpSp>
        <p:nvGrpSpPr>
          <p:cNvPr id="246834" name="Group 50"/>
          <p:cNvGrpSpPr>
            <a:grpSpLocks/>
          </p:cNvGrpSpPr>
          <p:nvPr/>
        </p:nvGrpSpPr>
        <p:grpSpPr bwMode="auto">
          <a:xfrm>
            <a:off x="7315200" y="4800600"/>
            <a:ext cx="457200" cy="457200"/>
            <a:chOff x="1344" y="1248"/>
            <a:chExt cx="288" cy="288"/>
          </a:xfrm>
        </p:grpSpPr>
        <p:sp>
          <p:nvSpPr>
            <p:cNvPr id="246835" name="Oval 51"/>
            <p:cNvSpPr>
              <a:spLocks noChangeArrowheads="1"/>
            </p:cNvSpPr>
            <p:nvPr/>
          </p:nvSpPr>
          <p:spPr bwMode="auto">
            <a:xfrm>
              <a:off x="1344" y="124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36" name="Text Box 5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46837" name="Line 53"/>
          <p:cNvSpPr>
            <a:spLocks noChangeShapeType="1"/>
          </p:cNvSpPr>
          <p:nvPr/>
        </p:nvSpPr>
        <p:spPr bwMode="auto">
          <a:xfrm>
            <a:off x="6934200" y="4343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Text Box 95"/>
          <p:cNvSpPr txBox="1">
            <a:spLocks noChangeArrowheads="1"/>
          </p:cNvSpPr>
          <p:nvPr/>
        </p:nvSpPr>
        <p:spPr bwMode="auto">
          <a:xfrm>
            <a:off x="3962400" y="5791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[418+0=418]</a:t>
            </a:r>
            <a:endParaRPr lang="en-GB" altLang="x-none" dirty="0"/>
          </a:p>
        </p:txBody>
      </p:sp>
      <p:sp>
        <p:nvSpPr>
          <p:cNvPr id="60" name="Text Box 22"/>
          <p:cNvSpPr txBox="1">
            <a:spLocks noChangeArrowheads="1"/>
          </p:cNvSpPr>
          <p:nvPr/>
        </p:nvSpPr>
        <p:spPr bwMode="auto">
          <a:xfrm>
            <a:off x="6400800"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endParaRPr lang="en-GB" altLang="x-none" dirty="0"/>
          </a:p>
        </p:txBody>
      </p:sp>
      <p:sp>
        <p:nvSpPr>
          <p:cNvPr id="61" name="Text Box 23"/>
          <p:cNvSpPr txBox="1">
            <a:spLocks noChangeArrowheads="1"/>
          </p:cNvSpPr>
          <p:nvPr/>
        </p:nvSpPr>
        <p:spPr bwMode="auto">
          <a:xfrm>
            <a:off x="8686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[75+374=449]</a:t>
            </a:r>
            <a:endParaRPr lang="en-GB" altLang="x-none" dirty="0"/>
          </a:p>
        </p:txBody>
      </p:sp>
      <p:sp>
        <p:nvSpPr>
          <p:cNvPr id="62" name="Text Box 24"/>
          <p:cNvSpPr txBox="1">
            <a:spLocks noChangeArrowheads="1"/>
          </p:cNvSpPr>
          <p:nvPr/>
        </p:nvSpPr>
        <p:spPr bwMode="auto">
          <a:xfrm>
            <a:off x="2133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[118+329=447]</a:t>
            </a:r>
            <a:endParaRPr lang="en-GB" altLang="x-none" dirty="0"/>
          </a:p>
        </p:txBody>
      </p:sp>
      <p:sp>
        <p:nvSpPr>
          <p:cNvPr id="63" name="Text Box 42"/>
          <p:cNvSpPr txBox="1">
            <a:spLocks noChangeArrowheads="1"/>
          </p:cNvSpPr>
          <p:nvPr/>
        </p:nvSpPr>
        <p:spPr bwMode="auto">
          <a:xfrm>
            <a:off x="2819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[317+98=415]</a:t>
            </a:r>
            <a:endParaRPr lang="en-GB" altLang="x-none" dirty="0"/>
          </a:p>
        </p:txBody>
      </p:sp>
      <p:sp>
        <p:nvSpPr>
          <p:cNvPr id="64" name="Text Box 35"/>
          <p:cNvSpPr txBox="1">
            <a:spLocks noChangeArrowheads="1"/>
          </p:cNvSpPr>
          <p:nvPr/>
        </p:nvSpPr>
        <p:spPr bwMode="auto">
          <a:xfrm>
            <a:off x="7162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endParaRPr lang="en-GB" altLang="x-none" dirty="0"/>
          </a:p>
        </p:txBody>
      </p:sp>
      <p:sp>
        <p:nvSpPr>
          <p:cNvPr id="65" name="Text Box 36"/>
          <p:cNvSpPr txBox="1">
            <a:spLocks noChangeArrowheads="1"/>
          </p:cNvSpPr>
          <p:nvPr/>
        </p:nvSpPr>
        <p:spPr bwMode="auto">
          <a:xfrm>
            <a:off x="3505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[220+193=413]</a:t>
            </a:r>
            <a:endParaRPr lang="en-GB" altLang="x-none" dirty="0"/>
          </a:p>
        </p:txBody>
      </p:sp>
      <p:sp>
        <p:nvSpPr>
          <p:cNvPr id="66" name="Text Box 54"/>
          <p:cNvSpPr txBox="1">
            <a:spLocks noChangeArrowheads="1"/>
          </p:cNvSpPr>
          <p:nvPr/>
        </p:nvSpPr>
        <p:spPr bwMode="auto">
          <a:xfrm>
            <a:off x="7772400" y="4876800"/>
            <a:ext cx="13981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[450+0=450]</a:t>
            </a:r>
            <a:endParaRPr lang="en-GB" altLang="x-none" dirty="0"/>
          </a:p>
        </p:txBody>
      </p:sp>
      <p:sp>
        <p:nvSpPr>
          <p:cNvPr id="67" name="Text Box 27"/>
          <p:cNvSpPr txBox="1">
            <a:spLocks noChangeArrowheads="1"/>
          </p:cNvSpPr>
          <p:nvPr/>
        </p:nvSpPr>
        <p:spPr bwMode="auto">
          <a:xfrm>
            <a:off x="7391400" y="44196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dirty="0">
                <a:solidFill>
                  <a:schemeClr val="hlink"/>
                </a:solidFill>
              </a:rPr>
              <a:t>211</a:t>
            </a:r>
            <a:endParaRPr lang="en-GB" altLang="x-none" b="1" dirty="0">
              <a:solidFill>
                <a:schemeClr val="hlink"/>
              </a:solidFill>
            </a:endParaRPr>
          </a:p>
        </p:txBody>
      </p:sp>
    </p:spTree>
    <p:extLst>
      <p:ext uri="{BB962C8B-B14F-4D97-AF65-F5344CB8AC3E}">
        <p14:creationId xmlns:p14="http://schemas.microsoft.com/office/powerpoint/2010/main" val="313050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x-none"/>
              <a:t>A* Search: Tree Search</a:t>
            </a:r>
            <a:endParaRPr lang="en-GB" altLang="x-none"/>
          </a:p>
        </p:txBody>
      </p:sp>
      <p:sp>
        <p:nvSpPr>
          <p:cNvPr id="55" name="Slide Number Placeholder 6"/>
          <p:cNvSpPr>
            <a:spLocks noGrp="1"/>
          </p:cNvSpPr>
          <p:nvPr>
            <p:ph type="sldNum" sz="quarter" idx="12"/>
          </p:nvPr>
        </p:nvSpPr>
        <p:spPr/>
        <p:txBody>
          <a:bodyPr/>
          <a:lstStyle/>
          <a:p>
            <a:fld id="{B542A83A-7368-4139-A144-3CD8C53F0715}" type="slidenum">
              <a:rPr lang="en-GB" altLang="x-none" smtClean="0"/>
              <a:pPr/>
              <a:t>13</a:t>
            </a:fld>
            <a:endParaRPr lang="en-GB" altLang="x-none"/>
          </a:p>
        </p:txBody>
      </p:sp>
      <p:grpSp>
        <p:nvGrpSpPr>
          <p:cNvPr id="247811" name="Group 3"/>
          <p:cNvGrpSpPr>
            <a:grpSpLocks/>
          </p:cNvGrpSpPr>
          <p:nvPr/>
        </p:nvGrpSpPr>
        <p:grpSpPr bwMode="auto">
          <a:xfrm>
            <a:off x="5867400" y="1843088"/>
            <a:ext cx="457200" cy="457200"/>
            <a:chOff x="1344" y="1248"/>
            <a:chExt cx="288" cy="288"/>
          </a:xfrm>
        </p:grpSpPr>
        <p:sp>
          <p:nvSpPr>
            <p:cNvPr id="247812" name="Oval 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47814" name="Group 6"/>
          <p:cNvGrpSpPr>
            <a:grpSpLocks/>
          </p:cNvGrpSpPr>
          <p:nvPr/>
        </p:nvGrpSpPr>
        <p:grpSpPr bwMode="auto">
          <a:xfrm>
            <a:off x="8229600" y="2971800"/>
            <a:ext cx="457200" cy="457200"/>
            <a:chOff x="1344" y="1248"/>
            <a:chExt cx="288" cy="288"/>
          </a:xfrm>
        </p:grpSpPr>
        <p:sp>
          <p:nvSpPr>
            <p:cNvPr id="247815"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47817" name="Group 9"/>
          <p:cNvGrpSpPr>
            <a:grpSpLocks/>
          </p:cNvGrpSpPr>
          <p:nvPr/>
        </p:nvGrpSpPr>
        <p:grpSpPr bwMode="auto">
          <a:xfrm>
            <a:off x="3733800" y="3048000"/>
            <a:ext cx="457200" cy="457200"/>
            <a:chOff x="1344" y="1248"/>
            <a:chExt cx="288" cy="288"/>
          </a:xfrm>
        </p:grpSpPr>
        <p:sp>
          <p:nvSpPr>
            <p:cNvPr id="247818" name="Oval 1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47820" name="Group 12"/>
          <p:cNvGrpSpPr>
            <a:grpSpLocks/>
          </p:cNvGrpSpPr>
          <p:nvPr/>
        </p:nvGrpSpPr>
        <p:grpSpPr bwMode="auto">
          <a:xfrm>
            <a:off x="5943600" y="2986088"/>
            <a:ext cx="457200" cy="457200"/>
            <a:chOff x="1344" y="1248"/>
            <a:chExt cx="288" cy="288"/>
          </a:xfrm>
        </p:grpSpPr>
        <p:sp>
          <p:nvSpPr>
            <p:cNvPr id="247821" name="Oval 13"/>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22"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47823" name="Group 15"/>
          <p:cNvGrpSpPr>
            <a:grpSpLocks/>
          </p:cNvGrpSpPr>
          <p:nvPr/>
        </p:nvGrpSpPr>
        <p:grpSpPr bwMode="auto">
          <a:xfrm>
            <a:off x="6629400" y="3900488"/>
            <a:ext cx="457200" cy="457200"/>
            <a:chOff x="1344" y="1248"/>
            <a:chExt cx="288" cy="288"/>
          </a:xfrm>
        </p:grpSpPr>
        <p:sp>
          <p:nvSpPr>
            <p:cNvPr id="247824" name="Oval 16"/>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2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grpSp>
        <p:nvGrpSpPr>
          <p:cNvPr id="247826" name="Group 18"/>
          <p:cNvGrpSpPr>
            <a:grpSpLocks/>
          </p:cNvGrpSpPr>
          <p:nvPr/>
        </p:nvGrpSpPr>
        <p:grpSpPr bwMode="auto">
          <a:xfrm>
            <a:off x="3505200" y="5715000"/>
            <a:ext cx="457200" cy="457200"/>
            <a:chOff x="1344" y="1248"/>
            <a:chExt cx="288" cy="288"/>
          </a:xfrm>
        </p:grpSpPr>
        <p:sp>
          <p:nvSpPr>
            <p:cNvPr id="247827" name="Oval 19"/>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28" name="Text Box 20"/>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47829" name="Line 21"/>
          <p:cNvSpPr>
            <a:spLocks noChangeShapeType="1"/>
          </p:cNvSpPr>
          <p:nvPr/>
        </p:nvSpPr>
        <p:spPr bwMode="auto">
          <a:xfrm>
            <a:off x="6172200" y="3443288"/>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30" name="Text Box 22"/>
          <p:cNvSpPr txBox="1">
            <a:spLocks noChangeArrowheads="1"/>
          </p:cNvSpPr>
          <p:nvPr/>
        </p:nvSpPr>
        <p:spPr bwMode="auto">
          <a:xfrm>
            <a:off x="6400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grpSp>
        <p:nvGrpSpPr>
          <p:cNvPr id="247831" name="Group 23"/>
          <p:cNvGrpSpPr>
            <a:grpSpLocks/>
          </p:cNvGrpSpPr>
          <p:nvPr/>
        </p:nvGrpSpPr>
        <p:grpSpPr bwMode="auto">
          <a:xfrm>
            <a:off x="5105400" y="3900488"/>
            <a:ext cx="457200" cy="457200"/>
            <a:chOff x="1344" y="1248"/>
            <a:chExt cx="288" cy="288"/>
          </a:xfrm>
        </p:grpSpPr>
        <p:sp>
          <p:nvSpPr>
            <p:cNvPr id="247832" name="Oval 2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33" name="Text Box 2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grpSp>
        <p:nvGrpSpPr>
          <p:cNvPr id="247834" name="Group 26"/>
          <p:cNvGrpSpPr>
            <a:grpSpLocks/>
          </p:cNvGrpSpPr>
          <p:nvPr/>
        </p:nvGrpSpPr>
        <p:grpSpPr bwMode="auto">
          <a:xfrm>
            <a:off x="4267200" y="4814888"/>
            <a:ext cx="457200" cy="457200"/>
            <a:chOff x="1344" y="1248"/>
            <a:chExt cx="288" cy="288"/>
          </a:xfrm>
        </p:grpSpPr>
        <p:sp>
          <p:nvSpPr>
            <p:cNvPr id="247835" name="Oval 27"/>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36" name="Text Box 28"/>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H</a:t>
              </a:r>
              <a:endParaRPr lang="en-GB" altLang="x-none"/>
            </a:p>
          </p:txBody>
        </p:sp>
      </p:grpSp>
      <p:sp>
        <p:nvSpPr>
          <p:cNvPr id="247837" name="Line 29"/>
          <p:cNvSpPr>
            <a:spLocks noChangeShapeType="1"/>
          </p:cNvSpPr>
          <p:nvPr/>
        </p:nvSpPr>
        <p:spPr bwMode="auto">
          <a:xfrm flipH="1">
            <a:off x="5257800" y="3443288"/>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38" name="Line 30"/>
          <p:cNvSpPr>
            <a:spLocks noChangeShapeType="1"/>
          </p:cNvSpPr>
          <p:nvPr/>
        </p:nvSpPr>
        <p:spPr bwMode="auto">
          <a:xfrm flipH="1">
            <a:off x="4572000" y="4357688"/>
            <a:ext cx="76200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39" name="Line 31"/>
          <p:cNvSpPr>
            <a:spLocks noChangeShapeType="1"/>
          </p:cNvSpPr>
          <p:nvPr/>
        </p:nvSpPr>
        <p:spPr bwMode="auto">
          <a:xfrm flipH="1">
            <a:off x="3733800" y="5272088"/>
            <a:ext cx="76200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40" name="Text Box 32"/>
          <p:cNvSpPr txBox="1">
            <a:spLocks noChangeArrowheads="1"/>
          </p:cNvSpPr>
          <p:nvPr/>
        </p:nvSpPr>
        <p:spPr bwMode="auto">
          <a:xfrm>
            <a:off x="5334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47841" name="Line 33"/>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42" name="Line 34"/>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43" name="Line 35"/>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44" name="Text Box 36"/>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47845" name="Text Box 37"/>
          <p:cNvSpPr txBox="1">
            <a:spLocks noChangeArrowheads="1"/>
          </p:cNvSpPr>
          <p:nvPr/>
        </p:nvSpPr>
        <p:spPr bwMode="auto">
          <a:xfrm>
            <a:off x="4953000" y="44958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97</a:t>
            </a:r>
            <a:endParaRPr lang="en-GB" altLang="x-none" b="1">
              <a:solidFill>
                <a:schemeClr val="hlink"/>
              </a:solidFill>
            </a:endParaRPr>
          </a:p>
        </p:txBody>
      </p:sp>
      <p:sp>
        <p:nvSpPr>
          <p:cNvPr id="247846" name="Text Box 38"/>
          <p:cNvSpPr txBox="1">
            <a:spLocks noChangeArrowheads="1"/>
          </p:cNvSpPr>
          <p:nvPr/>
        </p:nvSpPr>
        <p:spPr bwMode="auto">
          <a:xfrm>
            <a:off x="4038600" y="5424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101</a:t>
            </a:r>
            <a:endParaRPr lang="en-GB" altLang="x-none" b="1">
              <a:solidFill>
                <a:schemeClr val="hlink"/>
              </a:solidFill>
            </a:endParaRPr>
          </a:p>
        </p:txBody>
      </p:sp>
      <p:sp>
        <p:nvSpPr>
          <p:cNvPr id="247847" name="Text Box 39"/>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47848" name="Text Box 40"/>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47849" name="Text Box 41"/>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47856" name="Text Box 48"/>
          <p:cNvSpPr txBox="1">
            <a:spLocks noChangeArrowheads="1"/>
          </p:cNvSpPr>
          <p:nvPr/>
        </p:nvSpPr>
        <p:spPr bwMode="auto">
          <a:xfrm>
            <a:off x="2819400" y="58054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Goal</a:t>
            </a:r>
            <a:endParaRPr lang="en-GB" altLang="x-none" b="1"/>
          </a:p>
        </p:txBody>
      </p:sp>
      <p:grpSp>
        <p:nvGrpSpPr>
          <p:cNvPr id="247858" name="Group 50"/>
          <p:cNvGrpSpPr>
            <a:grpSpLocks/>
          </p:cNvGrpSpPr>
          <p:nvPr/>
        </p:nvGrpSpPr>
        <p:grpSpPr bwMode="auto">
          <a:xfrm>
            <a:off x="7315200" y="4800600"/>
            <a:ext cx="457200" cy="457200"/>
            <a:chOff x="1344" y="1248"/>
            <a:chExt cx="288" cy="288"/>
          </a:xfrm>
        </p:grpSpPr>
        <p:sp>
          <p:nvSpPr>
            <p:cNvPr id="247859" name="Oval 51"/>
            <p:cNvSpPr>
              <a:spLocks noChangeArrowheads="1"/>
            </p:cNvSpPr>
            <p:nvPr/>
          </p:nvSpPr>
          <p:spPr bwMode="auto">
            <a:xfrm>
              <a:off x="1344" y="124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60" name="Text Box 5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47861" name="Line 53"/>
          <p:cNvSpPr>
            <a:spLocks noChangeShapeType="1"/>
          </p:cNvSpPr>
          <p:nvPr/>
        </p:nvSpPr>
        <p:spPr bwMode="auto">
          <a:xfrm>
            <a:off x="6934200" y="4343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Text Box 95"/>
          <p:cNvSpPr txBox="1">
            <a:spLocks noChangeArrowheads="1"/>
          </p:cNvSpPr>
          <p:nvPr/>
        </p:nvSpPr>
        <p:spPr bwMode="auto">
          <a:xfrm>
            <a:off x="3962400" y="5791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solidFill>
                  <a:srgbClr val="C00000"/>
                </a:solidFill>
              </a:rPr>
              <a:t>[418+0=418]</a:t>
            </a:r>
            <a:endParaRPr lang="en-GB" altLang="x-none" dirty="0">
              <a:solidFill>
                <a:srgbClr val="C00000"/>
              </a:solidFill>
            </a:endParaRPr>
          </a:p>
        </p:txBody>
      </p:sp>
      <p:sp>
        <p:nvSpPr>
          <p:cNvPr id="59" name="Text Box 22"/>
          <p:cNvSpPr txBox="1">
            <a:spLocks noChangeArrowheads="1"/>
          </p:cNvSpPr>
          <p:nvPr/>
        </p:nvSpPr>
        <p:spPr bwMode="auto">
          <a:xfrm>
            <a:off x="6400800"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endParaRPr lang="en-GB" altLang="x-none" dirty="0"/>
          </a:p>
        </p:txBody>
      </p:sp>
      <p:sp>
        <p:nvSpPr>
          <p:cNvPr id="60" name="Text Box 23"/>
          <p:cNvSpPr txBox="1">
            <a:spLocks noChangeArrowheads="1"/>
          </p:cNvSpPr>
          <p:nvPr/>
        </p:nvSpPr>
        <p:spPr bwMode="auto">
          <a:xfrm>
            <a:off x="8686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[75+374=449]</a:t>
            </a:r>
            <a:endParaRPr lang="en-GB" altLang="x-none" dirty="0"/>
          </a:p>
        </p:txBody>
      </p:sp>
      <p:sp>
        <p:nvSpPr>
          <p:cNvPr id="61" name="Text Box 24"/>
          <p:cNvSpPr txBox="1">
            <a:spLocks noChangeArrowheads="1"/>
          </p:cNvSpPr>
          <p:nvPr/>
        </p:nvSpPr>
        <p:spPr bwMode="auto">
          <a:xfrm>
            <a:off x="2133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[118+329=447]</a:t>
            </a:r>
            <a:endParaRPr lang="en-GB" altLang="x-none" dirty="0"/>
          </a:p>
        </p:txBody>
      </p:sp>
      <p:sp>
        <p:nvSpPr>
          <p:cNvPr id="62" name="Text Box 42"/>
          <p:cNvSpPr txBox="1">
            <a:spLocks noChangeArrowheads="1"/>
          </p:cNvSpPr>
          <p:nvPr/>
        </p:nvSpPr>
        <p:spPr bwMode="auto">
          <a:xfrm>
            <a:off x="2819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[317+98=415]</a:t>
            </a:r>
            <a:endParaRPr lang="en-GB" altLang="x-none" dirty="0"/>
          </a:p>
        </p:txBody>
      </p:sp>
      <p:sp>
        <p:nvSpPr>
          <p:cNvPr id="63" name="Text Box 35"/>
          <p:cNvSpPr txBox="1">
            <a:spLocks noChangeArrowheads="1"/>
          </p:cNvSpPr>
          <p:nvPr/>
        </p:nvSpPr>
        <p:spPr bwMode="auto">
          <a:xfrm>
            <a:off x="7162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endParaRPr lang="en-GB" altLang="x-none" dirty="0"/>
          </a:p>
        </p:txBody>
      </p:sp>
      <p:sp>
        <p:nvSpPr>
          <p:cNvPr id="64" name="Text Box 36"/>
          <p:cNvSpPr txBox="1">
            <a:spLocks noChangeArrowheads="1"/>
          </p:cNvSpPr>
          <p:nvPr/>
        </p:nvSpPr>
        <p:spPr bwMode="auto">
          <a:xfrm>
            <a:off x="3505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[220+193=413]</a:t>
            </a:r>
            <a:endParaRPr lang="en-GB" altLang="x-none" dirty="0"/>
          </a:p>
        </p:txBody>
      </p:sp>
      <p:sp>
        <p:nvSpPr>
          <p:cNvPr id="65" name="Text Box 54"/>
          <p:cNvSpPr txBox="1">
            <a:spLocks noChangeArrowheads="1"/>
          </p:cNvSpPr>
          <p:nvPr/>
        </p:nvSpPr>
        <p:spPr bwMode="auto">
          <a:xfrm>
            <a:off x="7772400" y="4876800"/>
            <a:ext cx="13981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[450+0=450]</a:t>
            </a:r>
            <a:endParaRPr lang="en-GB" altLang="x-none" dirty="0"/>
          </a:p>
        </p:txBody>
      </p:sp>
      <p:sp>
        <p:nvSpPr>
          <p:cNvPr id="66" name="Text Box 27"/>
          <p:cNvSpPr txBox="1">
            <a:spLocks noChangeArrowheads="1"/>
          </p:cNvSpPr>
          <p:nvPr/>
        </p:nvSpPr>
        <p:spPr bwMode="auto">
          <a:xfrm>
            <a:off x="7391400" y="44196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dirty="0">
                <a:solidFill>
                  <a:schemeClr val="hlink"/>
                </a:solidFill>
              </a:rPr>
              <a:t>211</a:t>
            </a:r>
            <a:endParaRPr lang="en-GB" altLang="x-none" b="1" dirty="0">
              <a:solidFill>
                <a:schemeClr val="hlink"/>
              </a:solidFill>
            </a:endParaRPr>
          </a:p>
        </p:txBody>
      </p:sp>
    </p:spTree>
    <p:extLst>
      <p:ext uri="{BB962C8B-B14F-4D97-AF65-F5344CB8AC3E}">
        <p14:creationId xmlns:p14="http://schemas.microsoft.com/office/powerpoint/2010/main" val="209409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x-none"/>
              <a:t>A* Search: Tree Search</a:t>
            </a:r>
            <a:endParaRPr lang="en-GB" altLang="x-none"/>
          </a:p>
        </p:txBody>
      </p:sp>
      <p:sp>
        <p:nvSpPr>
          <p:cNvPr id="55" name="Slide Number Placeholder 6"/>
          <p:cNvSpPr>
            <a:spLocks noGrp="1"/>
          </p:cNvSpPr>
          <p:nvPr>
            <p:ph type="sldNum" sz="quarter" idx="12"/>
          </p:nvPr>
        </p:nvSpPr>
        <p:spPr/>
        <p:txBody>
          <a:bodyPr/>
          <a:lstStyle/>
          <a:p>
            <a:fld id="{D9DC7ECD-73C2-455F-9DCB-22BCA0557FF4}" type="slidenum">
              <a:rPr lang="en-GB" altLang="x-none" smtClean="0"/>
              <a:pPr/>
              <a:t>14</a:t>
            </a:fld>
            <a:endParaRPr lang="en-GB" altLang="x-none"/>
          </a:p>
        </p:txBody>
      </p:sp>
      <p:grpSp>
        <p:nvGrpSpPr>
          <p:cNvPr id="248835" name="Group 3"/>
          <p:cNvGrpSpPr>
            <a:grpSpLocks/>
          </p:cNvGrpSpPr>
          <p:nvPr/>
        </p:nvGrpSpPr>
        <p:grpSpPr bwMode="auto">
          <a:xfrm>
            <a:off x="5867400" y="1843088"/>
            <a:ext cx="457200" cy="457200"/>
            <a:chOff x="1344" y="1248"/>
            <a:chExt cx="288" cy="288"/>
          </a:xfrm>
        </p:grpSpPr>
        <p:sp>
          <p:nvSpPr>
            <p:cNvPr id="248836" name="Oval 4"/>
            <p:cNvSpPr>
              <a:spLocks noChangeArrowheads="1"/>
            </p:cNvSpPr>
            <p:nvPr/>
          </p:nvSpPr>
          <p:spPr bwMode="auto">
            <a:xfrm>
              <a:off x="1344" y="124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37" name="Text Box 5"/>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48838" name="Group 6"/>
          <p:cNvGrpSpPr>
            <a:grpSpLocks/>
          </p:cNvGrpSpPr>
          <p:nvPr/>
        </p:nvGrpSpPr>
        <p:grpSpPr bwMode="auto">
          <a:xfrm>
            <a:off x="8229600" y="2971800"/>
            <a:ext cx="457200" cy="457200"/>
            <a:chOff x="1344" y="1248"/>
            <a:chExt cx="288" cy="288"/>
          </a:xfrm>
        </p:grpSpPr>
        <p:sp>
          <p:nvSpPr>
            <p:cNvPr id="248839"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48841" name="Group 9"/>
          <p:cNvGrpSpPr>
            <a:grpSpLocks/>
          </p:cNvGrpSpPr>
          <p:nvPr/>
        </p:nvGrpSpPr>
        <p:grpSpPr bwMode="auto">
          <a:xfrm>
            <a:off x="3733800" y="3048000"/>
            <a:ext cx="457200" cy="457200"/>
            <a:chOff x="1344" y="1248"/>
            <a:chExt cx="288" cy="288"/>
          </a:xfrm>
        </p:grpSpPr>
        <p:sp>
          <p:nvSpPr>
            <p:cNvPr id="248842" name="Oval 1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48844" name="Group 12"/>
          <p:cNvGrpSpPr>
            <a:grpSpLocks/>
          </p:cNvGrpSpPr>
          <p:nvPr/>
        </p:nvGrpSpPr>
        <p:grpSpPr bwMode="auto">
          <a:xfrm>
            <a:off x="5943600" y="2986088"/>
            <a:ext cx="457200" cy="457200"/>
            <a:chOff x="1344" y="1248"/>
            <a:chExt cx="288" cy="288"/>
          </a:xfrm>
        </p:grpSpPr>
        <p:sp>
          <p:nvSpPr>
            <p:cNvPr id="248845" name="Oval 13"/>
            <p:cNvSpPr>
              <a:spLocks noChangeArrowheads="1"/>
            </p:cNvSpPr>
            <p:nvPr/>
          </p:nvSpPr>
          <p:spPr bwMode="auto">
            <a:xfrm>
              <a:off x="1344" y="124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6" name="Text Box 14"/>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48847" name="Group 15"/>
          <p:cNvGrpSpPr>
            <a:grpSpLocks/>
          </p:cNvGrpSpPr>
          <p:nvPr/>
        </p:nvGrpSpPr>
        <p:grpSpPr bwMode="auto">
          <a:xfrm>
            <a:off x="6629400" y="3900488"/>
            <a:ext cx="457200" cy="457200"/>
            <a:chOff x="1344" y="1248"/>
            <a:chExt cx="288" cy="288"/>
          </a:xfrm>
        </p:grpSpPr>
        <p:sp>
          <p:nvSpPr>
            <p:cNvPr id="248848" name="Oval 16"/>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9"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grpSp>
        <p:nvGrpSpPr>
          <p:cNvPr id="248850" name="Group 18"/>
          <p:cNvGrpSpPr>
            <a:grpSpLocks/>
          </p:cNvGrpSpPr>
          <p:nvPr/>
        </p:nvGrpSpPr>
        <p:grpSpPr bwMode="auto">
          <a:xfrm>
            <a:off x="3505200" y="5715000"/>
            <a:ext cx="457200" cy="457200"/>
            <a:chOff x="1344" y="1248"/>
            <a:chExt cx="288" cy="288"/>
          </a:xfrm>
        </p:grpSpPr>
        <p:sp>
          <p:nvSpPr>
            <p:cNvPr id="248851" name="Oval 19"/>
            <p:cNvSpPr>
              <a:spLocks noChangeArrowheads="1"/>
            </p:cNvSpPr>
            <p:nvPr/>
          </p:nvSpPr>
          <p:spPr bwMode="auto">
            <a:xfrm>
              <a:off x="1344" y="124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52" name="Text Box 20"/>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48853" name="Line 21"/>
          <p:cNvSpPr>
            <a:spLocks noChangeShapeType="1"/>
          </p:cNvSpPr>
          <p:nvPr/>
        </p:nvSpPr>
        <p:spPr bwMode="auto">
          <a:xfrm>
            <a:off x="6172200" y="3443288"/>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54" name="Text Box 22"/>
          <p:cNvSpPr txBox="1">
            <a:spLocks noChangeArrowheads="1"/>
          </p:cNvSpPr>
          <p:nvPr/>
        </p:nvSpPr>
        <p:spPr bwMode="auto">
          <a:xfrm>
            <a:off x="6400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grpSp>
        <p:nvGrpSpPr>
          <p:cNvPr id="248855" name="Group 23"/>
          <p:cNvGrpSpPr>
            <a:grpSpLocks/>
          </p:cNvGrpSpPr>
          <p:nvPr/>
        </p:nvGrpSpPr>
        <p:grpSpPr bwMode="auto">
          <a:xfrm>
            <a:off x="5105400" y="3900488"/>
            <a:ext cx="457200" cy="457200"/>
            <a:chOff x="1344" y="1248"/>
            <a:chExt cx="288" cy="288"/>
          </a:xfrm>
        </p:grpSpPr>
        <p:sp>
          <p:nvSpPr>
            <p:cNvPr id="248856" name="Oval 24"/>
            <p:cNvSpPr>
              <a:spLocks noChangeArrowheads="1"/>
            </p:cNvSpPr>
            <p:nvPr/>
          </p:nvSpPr>
          <p:spPr bwMode="auto">
            <a:xfrm>
              <a:off x="1344" y="124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57" name="Text Box 25"/>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grpSp>
        <p:nvGrpSpPr>
          <p:cNvPr id="248858" name="Group 26"/>
          <p:cNvGrpSpPr>
            <a:grpSpLocks/>
          </p:cNvGrpSpPr>
          <p:nvPr/>
        </p:nvGrpSpPr>
        <p:grpSpPr bwMode="auto">
          <a:xfrm>
            <a:off x="4267200" y="4814888"/>
            <a:ext cx="457200" cy="457200"/>
            <a:chOff x="1344" y="1248"/>
            <a:chExt cx="288" cy="288"/>
          </a:xfrm>
        </p:grpSpPr>
        <p:sp>
          <p:nvSpPr>
            <p:cNvPr id="248859" name="Oval 27"/>
            <p:cNvSpPr>
              <a:spLocks noChangeArrowheads="1"/>
            </p:cNvSpPr>
            <p:nvPr/>
          </p:nvSpPr>
          <p:spPr bwMode="auto">
            <a:xfrm>
              <a:off x="1344" y="124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60" name="Text Box 28"/>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H</a:t>
              </a:r>
              <a:endParaRPr lang="en-GB" altLang="x-none"/>
            </a:p>
          </p:txBody>
        </p:sp>
      </p:grpSp>
      <p:sp>
        <p:nvSpPr>
          <p:cNvPr id="248861" name="Line 29"/>
          <p:cNvSpPr>
            <a:spLocks noChangeShapeType="1"/>
          </p:cNvSpPr>
          <p:nvPr/>
        </p:nvSpPr>
        <p:spPr bwMode="auto">
          <a:xfrm flipH="1">
            <a:off x="5257800" y="3443288"/>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2" name="Line 30"/>
          <p:cNvSpPr>
            <a:spLocks noChangeShapeType="1"/>
          </p:cNvSpPr>
          <p:nvPr/>
        </p:nvSpPr>
        <p:spPr bwMode="auto">
          <a:xfrm flipH="1">
            <a:off x="4572000" y="4357688"/>
            <a:ext cx="76200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3" name="Line 31"/>
          <p:cNvSpPr>
            <a:spLocks noChangeShapeType="1"/>
          </p:cNvSpPr>
          <p:nvPr/>
        </p:nvSpPr>
        <p:spPr bwMode="auto">
          <a:xfrm flipH="1">
            <a:off x="3733800" y="5272088"/>
            <a:ext cx="76200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4" name="Text Box 32"/>
          <p:cNvSpPr txBox="1">
            <a:spLocks noChangeArrowheads="1"/>
          </p:cNvSpPr>
          <p:nvPr/>
        </p:nvSpPr>
        <p:spPr bwMode="auto">
          <a:xfrm>
            <a:off x="5334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48865" name="Line 33"/>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6" name="Line 34"/>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7" name="Line 35"/>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8" name="Text Box 36"/>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48869" name="Text Box 37"/>
          <p:cNvSpPr txBox="1">
            <a:spLocks noChangeArrowheads="1"/>
          </p:cNvSpPr>
          <p:nvPr/>
        </p:nvSpPr>
        <p:spPr bwMode="auto">
          <a:xfrm>
            <a:off x="4953000" y="44958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97</a:t>
            </a:r>
            <a:endParaRPr lang="en-GB" altLang="x-none" b="1">
              <a:solidFill>
                <a:schemeClr val="hlink"/>
              </a:solidFill>
            </a:endParaRPr>
          </a:p>
        </p:txBody>
      </p:sp>
      <p:sp>
        <p:nvSpPr>
          <p:cNvPr id="248870" name="Text Box 38"/>
          <p:cNvSpPr txBox="1">
            <a:spLocks noChangeArrowheads="1"/>
          </p:cNvSpPr>
          <p:nvPr/>
        </p:nvSpPr>
        <p:spPr bwMode="auto">
          <a:xfrm>
            <a:off x="4038600" y="5424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101</a:t>
            </a:r>
            <a:endParaRPr lang="en-GB" altLang="x-none" b="1">
              <a:solidFill>
                <a:schemeClr val="hlink"/>
              </a:solidFill>
            </a:endParaRPr>
          </a:p>
        </p:txBody>
      </p:sp>
      <p:sp>
        <p:nvSpPr>
          <p:cNvPr id="248871" name="Text Box 39"/>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48872" name="Text Box 40"/>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48873" name="Text Box 41"/>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48880" name="Text Box 48"/>
          <p:cNvSpPr txBox="1">
            <a:spLocks noChangeArrowheads="1"/>
          </p:cNvSpPr>
          <p:nvPr/>
        </p:nvSpPr>
        <p:spPr bwMode="auto">
          <a:xfrm>
            <a:off x="2819400" y="58054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Goal</a:t>
            </a:r>
            <a:endParaRPr lang="en-GB" altLang="x-none" b="1"/>
          </a:p>
        </p:txBody>
      </p:sp>
      <p:grpSp>
        <p:nvGrpSpPr>
          <p:cNvPr id="248882" name="Group 50"/>
          <p:cNvGrpSpPr>
            <a:grpSpLocks/>
          </p:cNvGrpSpPr>
          <p:nvPr/>
        </p:nvGrpSpPr>
        <p:grpSpPr bwMode="auto">
          <a:xfrm>
            <a:off x="7315200" y="4800600"/>
            <a:ext cx="457200" cy="457200"/>
            <a:chOff x="1344" y="1248"/>
            <a:chExt cx="288" cy="288"/>
          </a:xfrm>
        </p:grpSpPr>
        <p:sp>
          <p:nvSpPr>
            <p:cNvPr id="248883" name="Oval 51"/>
            <p:cNvSpPr>
              <a:spLocks noChangeArrowheads="1"/>
            </p:cNvSpPr>
            <p:nvPr/>
          </p:nvSpPr>
          <p:spPr bwMode="auto">
            <a:xfrm>
              <a:off x="1344" y="124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84" name="Text Box 5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48885" name="Line 53"/>
          <p:cNvSpPr>
            <a:spLocks noChangeShapeType="1"/>
          </p:cNvSpPr>
          <p:nvPr/>
        </p:nvSpPr>
        <p:spPr bwMode="auto">
          <a:xfrm>
            <a:off x="6934200" y="4343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Text Box 95"/>
          <p:cNvSpPr txBox="1">
            <a:spLocks noChangeArrowheads="1"/>
          </p:cNvSpPr>
          <p:nvPr/>
        </p:nvSpPr>
        <p:spPr bwMode="auto">
          <a:xfrm>
            <a:off x="3962400" y="5791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solidFill>
                  <a:srgbClr val="C00000"/>
                </a:solidFill>
              </a:rPr>
              <a:t>[418+0=418]</a:t>
            </a:r>
            <a:endParaRPr lang="en-GB" altLang="x-none" dirty="0">
              <a:solidFill>
                <a:srgbClr val="C00000"/>
              </a:solidFill>
            </a:endParaRPr>
          </a:p>
        </p:txBody>
      </p:sp>
      <p:sp>
        <p:nvSpPr>
          <p:cNvPr id="59" name="Text Box 22"/>
          <p:cNvSpPr txBox="1">
            <a:spLocks noChangeArrowheads="1"/>
          </p:cNvSpPr>
          <p:nvPr/>
        </p:nvSpPr>
        <p:spPr bwMode="auto">
          <a:xfrm>
            <a:off x="6400800"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endParaRPr lang="en-GB" altLang="x-none" dirty="0"/>
          </a:p>
        </p:txBody>
      </p:sp>
      <p:sp>
        <p:nvSpPr>
          <p:cNvPr id="60" name="Text Box 23"/>
          <p:cNvSpPr txBox="1">
            <a:spLocks noChangeArrowheads="1"/>
          </p:cNvSpPr>
          <p:nvPr/>
        </p:nvSpPr>
        <p:spPr bwMode="auto">
          <a:xfrm>
            <a:off x="8686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[75+374=449]</a:t>
            </a:r>
            <a:endParaRPr lang="en-GB" altLang="x-none" dirty="0"/>
          </a:p>
        </p:txBody>
      </p:sp>
      <p:sp>
        <p:nvSpPr>
          <p:cNvPr id="61" name="Text Box 24"/>
          <p:cNvSpPr txBox="1">
            <a:spLocks noChangeArrowheads="1"/>
          </p:cNvSpPr>
          <p:nvPr/>
        </p:nvSpPr>
        <p:spPr bwMode="auto">
          <a:xfrm>
            <a:off x="2133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[118+329=447]</a:t>
            </a:r>
            <a:endParaRPr lang="en-GB" altLang="x-none" dirty="0"/>
          </a:p>
        </p:txBody>
      </p:sp>
      <p:sp>
        <p:nvSpPr>
          <p:cNvPr id="62" name="Text Box 42"/>
          <p:cNvSpPr txBox="1">
            <a:spLocks noChangeArrowheads="1"/>
          </p:cNvSpPr>
          <p:nvPr/>
        </p:nvSpPr>
        <p:spPr bwMode="auto">
          <a:xfrm>
            <a:off x="2819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[317+98=415]</a:t>
            </a:r>
            <a:endParaRPr lang="en-GB" altLang="x-none" dirty="0"/>
          </a:p>
        </p:txBody>
      </p:sp>
      <p:sp>
        <p:nvSpPr>
          <p:cNvPr id="63" name="Text Box 35"/>
          <p:cNvSpPr txBox="1">
            <a:spLocks noChangeArrowheads="1"/>
          </p:cNvSpPr>
          <p:nvPr/>
        </p:nvSpPr>
        <p:spPr bwMode="auto">
          <a:xfrm>
            <a:off x="7162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endParaRPr lang="en-GB" altLang="x-none" dirty="0"/>
          </a:p>
        </p:txBody>
      </p:sp>
      <p:sp>
        <p:nvSpPr>
          <p:cNvPr id="64" name="Text Box 36"/>
          <p:cNvSpPr txBox="1">
            <a:spLocks noChangeArrowheads="1"/>
          </p:cNvSpPr>
          <p:nvPr/>
        </p:nvSpPr>
        <p:spPr bwMode="auto">
          <a:xfrm>
            <a:off x="3505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[220+193=413]</a:t>
            </a:r>
            <a:endParaRPr lang="en-GB" altLang="x-none" dirty="0"/>
          </a:p>
        </p:txBody>
      </p:sp>
      <p:sp>
        <p:nvSpPr>
          <p:cNvPr id="65" name="Text Box 54"/>
          <p:cNvSpPr txBox="1">
            <a:spLocks noChangeArrowheads="1"/>
          </p:cNvSpPr>
          <p:nvPr/>
        </p:nvSpPr>
        <p:spPr bwMode="auto">
          <a:xfrm>
            <a:off x="7772400" y="4876800"/>
            <a:ext cx="13981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[450+0=450]</a:t>
            </a:r>
            <a:endParaRPr lang="en-GB" altLang="x-none" dirty="0"/>
          </a:p>
        </p:txBody>
      </p:sp>
      <p:sp>
        <p:nvSpPr>
          <p:cNvPr id="66" name="Text Box 27"/>
          <p:cNvSpPr txBox="1">
            <a:spLocks noChangeArrowheads="1"/>
          </p:cNvSpPr>
          <p:nvPr/>
        </p:nvSpPr>
        <p:spPr bwMode="auto">
          <a:xfrm>
            <a:off x="7391400" y="44196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dirty="0">
                <a:solidFill>
                  <a:schemeClr val="hlink"/>
                </a:solidFill>
              </a:rPr>
              <a:t>211</a:t>
            </a:r>
            <a:endParaRPr lang="en-GB" altLang="x-none" b="1" dirty="0">
              <a:solidFill>
                <a:schemeClr val="hlink"/>
              </a:solidFill>
            </a:endParaRPr>
          </a:p>
        </p:txBody>
      </p:sp>
      <p:sp>
        <p:nvSpPr>
          <p:cNvPr id="2" name="Rectangle 1"/>
          <p:cNvSpPr/>
          <p:nvPr/>
        </p:nvSpPr>
        <p:spPr>
          <a:xfrm>
            <a:off x="6172200" y="6324600"/>
            <a:ext cx="3769622" cy="369332"/>
          </a:xfrm>
          <a:prstGeom prst="rect">
            <a:avLst/>
          </a:prstGeom>
        </p:spPr>
        <p:txBody>
          <a:bodyPr wrap="none">
            <a:spAutoFit/>
          </a:bodyPr>
          <a:lstStyle/>
          <a:p>
            <a:pPr>
              <a:spcBef>
                <a:spcPct val="50000"/>
              </a:spcBef>
            </a:pPr>
            <a:r>
              <a:rPr lang="en-US" altLang="x-none" b="1" dirty="0" err="1"/>
              <a:t>dist</a:t>
            </a:r>
            <a:r>
              <a:rPr lang="en-US" altLang="x-none" b="1" dirty="0"/>
              <a:t>(A-E-G-H-I) =140+80+97+101=</a:t>
            </a:r>
            <a:r>
              <a:rPr lang="en-US" altLang="x-none" b="1" dirty="0">
                <a:solidFill>
                  <a:srgbClr val="F466E0"/>
                </a:solidFill>
              </a:rPr>
              <a:t>418 </a:t>
            </a:r>
            <a:endParaRPr lang="en-GB" altLang="x-none" b="1" dirty="0">
              <a:solidFill>
                <a:srgbClr val="F466E0"/>
              </a:solidFill>
            </a:endParaRPr>
          </a:p>
        </p:txBody>
      </p:sp>
    </p:spTree>
    <p:extLst>
      <p:ext uri="{BB962C8B-B14F-4D97-AF65-F5344CB8AC3E}">
        <p14:creationId xmlns:p14="http://schemas.microsoft.com/office/powerpoint/2010/main" val="3253806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A</a:t>
            </a:r>
            <a:r>
              <a:rPr lang="en-US" altLang="en-US" baseline="30000"/>
              <a:t>*</a:t>
            </a:r>
            <a:r>
              <a:rPr lang="en-US" altLang="en-US"/>
              <a:t> search example</a:t>
            </a:r>
          </a:p>
        </p:txBody>
      </p:sp>
      <p:pic>
        <p:nvPicPr>
          <p:cNvPr id="16388" name="Picture 4" descr="astar-progress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81200"/>
            <a:ext cx="7616076"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73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astar-progress0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372" y="1769164"/>
            <a:ext cx="8270651" cy="3392714"/>
          </a:xfrm>
          <a:prstGeom prst="rect">
            <a:avLst/>
          </a:prstGeom>
          <a:noFill/>
          <a:extLst>
            <a:ext uri="{909E8E84-426E-40DD-AFC4-6F175D3DCCD1}">
              <a14:hiddenFill xmlns:a14="http://schemas.microsoft.com/office/drawing/2010/main">
                <a:solidFill>
                  <a:srgbClr val="FFFFFF"/>
                </a:solidFill>
              </a14:hiddenFill>
            </a:ext>
          </a:extLst>
        </p:spPr>
      </p:pic>
      <p:sp>
        <p:nvSpPr>
          <p:cNvPr id="17410" name="Rectangle 2"/>
          <p:cNvSpPr>
            <a:spLocks noGrp="1" noChangeArrowheads="1"/>
          </p:cNvSpPr>
          <p:nvPr>
            <p:ph type="title"/>
          </p:nvPr>
        </p:nvSpPr>
        <p:spPr/>
        <p:txBody>
          <a:bodyPr/>
          <a:lstStyle/>
          <a:p>
            <a:r>
              <a:rPr lang="en-US" altLang="en-US"/>
              <a:t>A</a:t>
            </a:r>
            <a:r>
              <a:rPr lang="en-US" altLang="en-US" baseline="30000"/>
              <a:t>*</a:t>
            </a:r>
            <a:r>
              <a:rPr lang="en-US" altLang="en-US"/>
              <a:t> search example</a:t>
            </a:r>
          </a:p>
        </p:txBody>
      </p:sp>
    </p:spTree>
    <p:extLst>
      <p:ext uri="{BB962C8B-B14F-4D97-AF65-F5344CB8AC3E}">
        <p14:creationId xmlns:p14="http://schemas.microsoft.com/office/powerpoint/2010/main" val="195531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A</a:t>
            </a:r>
            <a:r>
              <a:rPr lang="en-US" altLang="en-US" baseline="30000"/>
              <a:t>*</a:t>
            </a:r>
            <a:r>
              <a:rPr lang="en-US" altLang="en-US"/>
              <a:t> search example</a:t>
            </a:r>
          </a:p>
        </p:txBody>
      </p:sp>
      <p:pic>
        <p:nvPicPr>
          <p:cNvPr id="18437" name="Picture 5" descr="astar-progress0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630016"/>
            <a:ext cx="6873044"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611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A</a:t>
            </a:r>
            <a:r>
              <a:rPr lang="en-US" altLang="en-US" baseline="30000"/>
              <a:t>*</a:t>
            </a:r>
            <a:r>
              <a:rPr lang="en-US" altLang="en-US"/>
              <a:t> search example</a:t>
            </a:r>
          </a:p>
        </p:txBody>
      </p:sp>
      <p:pic>
        <p:nvPicPr>
          <p:cNvPr id="19460" name="Picture 4" descr="astar-progress0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505857"/>
            <a:ext cx="854486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623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A</a:t>
            </a:r>
            <a:r>
              <a:rPr lang="en-US" altLang="en-US" baseline="30000"/>
              <a:t>*</a:t>
            </a:r>
            <a:r>
              <a:rPr lang="en-US" altLang="en-US"/>
              <a:t> search example</a:t>
            </a:r>
          </a:p>
        </p:txBody>
      </p:sp>
      <p:pic>
        <p:nvPicPr>
          <p:cNvPr id="20484" name="Picture 4" descr="astar-progress05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83658"/>
            <a:ext cx="8229600" cy="337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82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Lecture </a:t>
            </a:r>
          </a:p>
        </p:txBody>
      </p:sp>
      <p:sp>
        <p:nvSpPr>
          <p:cNvPr id="3" name="Content Placeholder 2"/>
          <p:cNvSpPr>
            <a:spLocks noGrp="1"/>
          </p:cNvSpPr>
          <p:nvPr>
            <p:ph idx="1"/>
          </p:nvPr>
        </p:nvSpPr>
        <p:spPr/>
        <p:txBody>
          <a:bodyPr/>
          <a:lstStyle/>
          <a:p>
            <a:r>
              <a:rPr lang="en-US" dirty="0"/>
              <a:t>Heuristics</a:t>
            </a:r>
          </a:p>
          <a:p>
            <a:r>
              <a:rPr lang="en-US" dirty="0"/>
              <a:t>Greedy Search</a:t>
            </a:r>
          </a:p>
        </p:txBody>
      </p:sp>
    </p:spTree>
    <p:extLst>
      <p:ext uri="{BB962C8B-B14F-4D97-AF65-F5344CB8AC3E}">
        <p14:creationId xmlns:p14="http://schemas.microsoft.com/office/powerpoint/2010/main" val="1492534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t>A</a:t>
            </a:r>
            <a:r>
              <a:rPr lang="en-US" altLang="en-US" baseline="30000" dirty="0"/>
              <a:t>*</a:t>
            </a:r>
            <a:r>
              <a:rPr lang="en-US" altLang="en-US" dirty="0"/>
              <a:t> search example</a:t>
            </a:r>
          </a:p>
        </p:txBody>
      </p:sp>
      <p:pic>
        <p:nvPicPr>
          <p:cNvPr id="21508" name="Picture 4" descr="astar-progress06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676400"/>
            <a:ext cx="7987591"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92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855151" y="2276493"/>
            <a:ext cx="6858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5" name="Oval 4"/>
          <p:cNvSpPr/>
          <p:nvPr/>
        </p:nvSpPr>
        <p:spPr>
          <a:xfrm>
            <a:off x="940751" y="3724293"/>
            <a:ext cx="6858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p:cNvSpPr/>
          <p:nvPr/>
        </p:nvSpPr>
        <p:spPr>
          <a:xfrm>
            <a:off x="3302951" y="3724293"/>
            <a:ext cx="6858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2146085" y="5549348"/>
            <a:ext cx="6858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8" name="Oval 7"/>
          <p:cNvSpPr/>
          <p:nvPr/>
        </p:nvSpPr>
        <p:spPr>
          <a:xfrm>
            <a:off x="3302951" y="4930226"/>
            <a:ext cx="6858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2" name="Straight Arrow Connector 11"/>
          <p:cNvCxnSpPr>
            <a:stCxn id="4" idx="3"/>
            <a:endCxn id="5" idx="0"/>
          </p:cNvCxnSpPr>
          <p:nvPr/>
        </p:nvCxnSpPr>
        <p:spPr>
          <a:xfrm flipH="1">
            <a:off x="1283652" y="2731779"/>
            <a:ext cx="671933" cy="9925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4" idx="5"/>
            <a:endCxn id="6" idx="1"/>
          </p:cNvCxnSpPr>
          <p:nvPr/>
        </p:nvCxnSpPr>
        <p:spPr>
          <a:xfrm>
            <a:off x="2440518" y="2731778"/>
            <a:ext cx="962866" cy="10706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5" idx="4"/>
            <a:endCxn id="7" idx="0"/>
          </p:cNvCxnSpPr>
          <p:nvPr/>
        </p:nvCxnSpPr>
        <p:spPr>
          <a:xfrm>
            <a:off x="1283651" y="4257693"/>
            <a:ext cx="1205334" cy="12916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6" idx="4"/>
            <a:endCxn id="8" idx="0"/>
          </p:cNvCxnSpPr>
          <p:nvPr/>
        </p:nvCxnSpPr>
        <p:spPr>
          <a:xfrm>
            <a:off x="3645851" y="4257693"/>
            <a:ext cx="0" cy="6725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8" idx="2"/>
            <a:endCxn id="7" idx="6"/>
          </p:cNvCxnSpPr>
          <p:nvPr/>
        </p:nvCxnSpPr>
        <p:spPr>
          <a:xfrm flipH="1">
            <a:off x="2831885" y="5196926"/>
            <a:ext cx="471066" cy="6191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5" idx="6"/>
            <a:endCxn id="6" idx="2"/>
          </p:cNvCxnSpPr>
          <p:nvPr/>
        </p:nvCxnSpPr>
        <p:spPr>
          <a:xfrm>
            <a:off x="1626551" y="3990993"/>
            <a:ext cx="1676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5" idx="5"/>
            <a:endCxn id="8" idx="1"/>
          </p:cNvCxnSpPr>
          <p:nvPr/>
        </p:nvCxnSpPr>
        <p:spPr>
          <a:xfrm>
            <a:off x="1526118" y="4179578"/>
            <a:ext cx="1877266" cy="8287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093152" y="2809893"/>
            <a:ext cx="432967" cy="369332"/>
          </a:xfrm>
          <a:prstGeom prst="rect">
            <a:avLst/>
          </a:prstGeom>
          <a:noFill/>
        </p:spPr>
        <p:txBody>
          <a:bodyPr wrap="square" rtlCol="0">
            <a:spAutoFit/>
          </a:bodyPr>
          <a:lstStyle/>
          <a:p>
            <a:r>
              <a:rPr lang="en-US" dirty="0"/>
              <a:t>1</a:t>
            </a:r>
          </a:p>
        </p:txBody>
      </p:sp>
      <p:sp>
        <p:nvSpPr>
          <p:cNvPr id="26" name="TextBox 25"/>
          <p:cNvSpPr txBox="1"/>
          <p:nvPr/>
        </p:nvSpPr>
        <p:spPr>
          <a:xfrm>
            <a:off x="2957071" y="2858703"/>
            <a:ext cx="432967" cy="369332"/>
          </a:xfrm>
          <a:prstGeom prst="rect">
            <a:avLst/>
          </a:prstGeom>
          <a:noFill/>
        </p:spPr>
        <p:txBody>
          <a:bodyPr wrap="square" rtlCol="0">
            <a:spAutoFit/>
          </a:bodyPr>
          <a:lstStyle/>
          <a:p>
            <a:r>
              <a:rPr lang="en-US" dirty="0"/>
              <a:t>4</a:t>
            </a:r>
          </a:p>
        </p:txBody>
      </p:sp>
      <p:sp>
        <p:nvSpPr>
          <p:cNvPr id="27" name="TextBox 26"/>
          <p:cNvSpPr txBox="1"/>
          <p:nvPr/>
        </p:nvSpPr>
        <p:spPr>
          <a:xfrm>
            <a:off x="771439" y="4606427"/>
            <a:ext cx="432967" cy="369332"/>
          </a:xfrm>
          <a:prstGeom prst="rect">
            <a:avLst/>
          </a:prstGeom>
          <a:noFill/>
        </p:spPr>
        <p:txBody>
          <a:bodyPr wrap="square" rtlCol="0">
            <a:spAutoFit/>
          </a:bodyPr>
          <a:lstStyle/>
          <a:p>
            <a:r>
              <a:rPr lang="en-US" dirty="0"/>
              <a:t>12</a:t>
            </a:r>
          </a:p>
        </p:txBody>
      </p:sp>
      <p:sp>
        <p:nvSpPr>
          <p:cNvPr id="28" name="TextBox 27"/>
          <p:cNvSpPr txBox="1"/>
          <p:nvPr/>
        </p:nvSpPr>
        <p:spPr>
          <a:xfrm>
            <a:off x="2488985" y="4376228"/>
            <a:ext cx="432967" cy="369332"/>
          </a:xfrm>
          <a:prstGeom prst="rect">
            <a:avLst/>
          </a:prstGeom>
          <a:noFill/>
        </p:spPr>
        <p:txBody>
          <a:bodyPr wrap="square" rtlCol="0">
            <a:spAutoFit/>
          </a:bodyPr>
          <a:lstStyle/>
          <a:p>
            <a:r>
              <a:rPr lang="en-US" dirty="0"/>
              <a:t>5</a:t>
            </a:r>
          </a:p>
        </p:txBody>
      </p:sp>
      <p:sp>
        <p:nvSpPr>
          <p:cNvPr id="29" name="TextBox 28"/>
          <p:cNvSpPr txBox="1"/>
          <p:nvPr/>
        </p:nvSpPr>
        <p:spPr>
          <a:xfrm>
            <a:off x="3772268" y="4560894"/>
            <a:ext cx="432967" cy="369332"/>
          </a:xfrm>
          <a:prstGeom prst="rect">
            <a:avLst/>
          </a:prstGeom>
          <a:noFill/>
        </p:spPr>
        <p:txBody>
          <a:bodyPr wrap="square" rtlCol="0">
            <a:spAutoFit/>
          </a:bodyPr>
          <a:lstStyle/>
          <a:p>
            <a:r>
              <a:rPr lang="en-US" dirty="0"/>
              <a:t>2</a:t>
            </a:r>
          </a:p>
        </p:txBody>
      </p:sp>
      <p:sp>
        <p:nvSpPr>
          <p:cNvPr id="30" name="TextBox 29"/>
          <p:cNvSpPr txBox="1"/>
          <p:nvPr/>
        </p:nvSpPr>
        <p:spPr>
          <a:xfrm>
            <a:off x="3067418" y="5613410"/>
            <a:ext cx="432967" cy="369332"/>
          </a:xfrm>
          <a:prstGeom prst="rect">
            <a:avLst/>
          </a:prstGeom>
          <a:noFill/>
        </p:spPr>
        <p:txBody>
          <a:bodyPr wrap="square" rtlCol="0">
            <a:spAutoFit/>
          </a:bodyPr>
          <a:lstStyle/>
          <a:p>
            <a:r>
              <a:rPr lang="en-US" dirty="0"/>
              <a:t>3</a:t>
            </a:r>
          </a:p>
        </p:txBody>
      </p:sp>
      <p:graphicFrame>
        <p:nvGraphicFramePr>
          <p:cNvPr id="31" name="Table 30"/>
          <p:cNvGraphicFramePr>
            <a:graphicFrameLocks noGrp="1"/>
          </p:cNvGraphicFramePr>
          <p:nvPr>
            <p:extLst>
              <p:ext uri="{D42A27DB-BD31-4B8C-83A1-F6EECF244321}">
                <p14:modId xmlns:p14="http://schemas.microsoft.com/office/powerpoint/2010/main" val="3538195230"/>
              </p:ext>
            </p:extLst>
          </p:nvPr>
        </p:nvGraphicFramePr>
        <p:xfrm>
          <a:off x="957138" y="51453"/>
          <a:ext cx="2362200" cy="222504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370840">
                <a:tc gridSpan="2">
                  <a:txBody>
                    <a:bodyPr/>
                    <a:lstStyle/>
                    <a:p>
                      <a:pPr algn="ctr"/>
                      <a:r>
                        <a:rPr lang="en-US" dirty="0"/>
                        <a:t>Heuristic</a:t>
                      </a:r>
                      <a:r>
                        <a:rPr lang="en-US" baseline="0" dirty="0"/>
                        <a:t> Value</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S</a:t>
                      </a:r>
                    </a:p>
                  </a:txBody>
                  <a:tcPr/>
                </a:tc>
                <a:tc>
                  <a:txBody>
                    <a:bodyPr/>
                    <a:lstStyle/>
                    <a:p>
                      <a:r>
                        <a:rPr lang="en-US" dirty="0"/>
                        <a:t>7</a:t>
                      </a:r>
                    </a:p>
                  </a:txBody>
                  <a:tcPr/>
                </a:tc>
                <a:extLst>
                  <a:ext uri="{0D108BD9-81ED-4DB2-BD59-A6C34878D82A}">
                    <a16:rowId xmlns:a16="http://schemas.microsoft.com/office/drawing/2014/main" val="10001"/>
                  </a:ext>
                </a:extLst>
              </a:tr>
              <a:tr h="370840">
                <a:tc>
                  <a:txBody>
                    <a:bodyPr/>
                    <a:lstStyle/>
                    <a:p>
                      <a:r>
                        <a:rPr lang="en-US" dirty="0"/>
                        <a:t>A</a:t>
                      </a:r>
                    </a:p>
                  </a:txBody>
                  <a:tcPr/>
                </a:tc>
                <a:tc>
                  <a:txBody>
                    <a:bodyPr/>
                    <a:lstStyle/>
                    <a:p>
                      <a:r>
                        <a:rPr lang="en-US" dirty="0"/>
                        <a:t>6</a:t>
                      </a:r>
                    </a:p>
                  </a:txBody>
                  <a:tcPr/>
                </a:tc>
                <a:extLst>
                  <a:ext uri="{0D108BD9-81ED-4DB2-BD59-A6C34878D82A}">
                    <a16:rowId xmlns:a16="http://schemas.microsoft.com/office/drawing/2014/main" val="10002"/>
                  </a:ext>
                </a:extLst>
              </a:tr>
              <a:tr h="370840">
                <a:tc>
                  <a:txBody>
                    <a:bodyPr/>
                    <a:lstStyle/>
                    <a:p>
                      <a:r>
                        <a:rPr lang="en-US" dirty="0"/>
                        <a:t>B</a:t>
                      </a:r>
                    </a:p>
                  </a:txBody>
                  <a:tcPr/>
                </a:tc>
                <a:tc>
                  <a:txBody>
                    <a:bodyPr/>
                    <a:lstStyle/>
                    <a:p>
                      <a:r>
                        <a:rPr lang="en-US" dirty="0"/>
                        <a:t>2</a:t>
                      </a:r>
                    </a:p>
                  </a:txBody>
                  <a:tcPr/>
                </a:tc>
                <a:extLst>
                  <a:ext uri="{0D108BD9-81ED-4DB2-BD59-A6C34878D82A}">
                    <a16:rowId xmlns:a16="http://schemas.microsoft.com/office/drawing/2014/main" val="10003"/>
                  </a:ext>
                </a:extLst>
              </a:tr>
              <a:tr h="370840">
                <a:tc>
                  <a:txBody>
                    <a:bodyPr/>
                    <a:lstStyle/>
                    <a:p>
                      <a:r>
                        <a:rPr lang="en-US" dirty="0"/>
                        <a:t>C</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D</a:t>
                      </a:r>
                    </a:p>
                  </a:txBody>
                  <a:tcPr/>
                </a:tc>
                <a:tc>
                  <a:txBody>
                    <a:bodyPr/>
                    <a:lstStyle/>
                    <a:p>
                      <a:r>
                        <a:rPr lang="en-US" dirty="0"/>
                        <a:t>0</a:t>
                      </a:r>
                    </a:p>
                  </a:txBody>
                  <a:tcPr/>
                </a:tc>
                <a:extLst>
                  <a:ext uri="{0D108BD9-81ED-4DB2-BD59-A6C34878D82A}">
                    <a16:rowId xmlns:a16="http://schemas.microsoft.com/office/drawing/2014/main" val="10005"/>
                  </a:ext>
                </a:extLst>
              </a:tr>
            </a:tbl>
          </a:graphicData>
        </a:graphic>
      </p:graphicFrame>
      <p:sp>
        <p:nvSpPr>
          <p:cNvPr id="33" name="TextBox 32"/>
          <p:cNvSpPr txBox="1"/>
          <p:nvPr/>
        </p:nvSpPr>
        <p:spPr>
          <a:xfrm>
            <a:off x="1676702" y="6394953"/>
            <a:ext cx="1969149" cy="369332"/>
          </a:xfrm>
          <a:prstGeom prst="rect">
            <a:avLst/>
          </a:prstGeom>
          <a:noFill/>
        </p:spPr>
        <p:txBody>
          <a:bodyPr wrap="square" rtlCol="0">
            <a:spAutoFit/>
          </a:bodyPr>
          <a:lstStyle/>
          <a:p>
            <a:r>
              <a:rPr lang="en-US" dirty="0"/>
              <a:t>f(n) = g(n)+h(n)</a:t>
            </a:r>
          </a:p>
        </p:txBody>
      </p:sp>
      <p:sp>
        <p:nvSpPr>
          <p:cNvPr id="23" name="TextBox 22"/>
          <p:cNvSpPr txBox="1"/>
          <p:nvPr/>
        </p:nvSpPr>
        <p:spPr>
          <a:xfrm>
            <a:off x="2107985" y="3539627"/>
            <a:ext cx="432967" cy="369332"/>
          </a:xfrm>
          <a:prstGeom prst="rect">
            <a:avLst/>
          </a:prstGeom>
          <a:noFill/>
        </p:spPr>
        <p:txBody>
          <a:bodyPr wrap="square" rtlCol="0">
            <a:spAutoFit/>
          </a:bodyPr>
          <a:lstStyle/>
          <a:p>
            <a:r>
              <a:rPr lang="en-US" dirty="0"/>
              <a:t>2</a:t>
            </a:r>
          </a:p>
        </p:txBody>
      </p:sp>
      <p:graphicFrame>
        <p:nvGraphicFramePr>
          <p:cNvPr id="2" name="Table 1"/>
          <p:cNvGraphicFramePr>
            <a:graphicFrameLocks noGrp="1"/>
          </p:cNvGraphicFramePr>
          <p:nvPr>
            <p:extLst>
              <p:ext uri="{D42A27DB-BD31-4B8C-83A1-F6EECF244321}">
                <p14:modId xmlns:p14="http://schemas.microsoft.com/office/powerpoint/2010/main" val="727091228"/>
              </p:ext>
            </p:extLst>
          </p:nvPr>
        </p:nvGraphicFramePr>
        <p:xfrm>
          <a:off x="4395371" y="1075508"/>
          <a:ext cx="7796629" cy="3711806"/>
        </p:xfrm>
        <a:graphic>
          <a:graphicData uri="http://schemas.openxmlformats.org/drawingml/2006/table">
            <a:tbl>
              <a:tblPr firstRow="1" bandRow="1">
                <a:tableStyleId>{5C22544A-7EE6-4342-B048-85BDC9FD1C3A}</a:tableStyleId>
              </a:tblPr>
              <a:tblGrid>
                <a:gridCol w="425816">
                  <a:extLst>
                    <a:ext uri="{9D8B030D-6E8A-4147-A177-3AD203B41FA5}">
                      <a16:colId xmlns:a16="http://schemas.microsoft.com/office/drawing/2014/main" val="20000"/>
                    </a:ext>
                  </a:extLst>
                </a:gridCol>
                <a:gridCol w="5066252">
                  <a:extLst>
                    <a:ext uri="{9D8B030D-6E8A-4147-A177-3AD203B41FA5}">
                      <a16:colId xmlns:a16="http://schemas.microsoft.com/office/drawing/2014/main" val="20001"/>
                    </a:ext>
                  </a:extLst>
                </a:gridCol>
                <a:gridCol w="995462">
                  <a:extLst>
                    <a:ext uri="{9D8B030D-6E8A-4147-A177-3AD203B41FA5}">
                      <a16:colId xmlns:a16="http://schemas.microsoft.com/office/drawing/2014/main" val="20002"/>
                    </a:ext>
                  </a:extLst>
                </a:gridCol>
                <a:gridCol w="1309099">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FRONTIER</a:t>
                      </a:r>
                    </a:p>
                  </a:txBody>
                  <a:tcPr/>
                </a:tc>
                <a:tc>
                  <a:txBody>
                    <a:bodyPr/>
                    <a:lstStyle/>
                    <a:p>
                      <a:r>
                        <a:rPr lang="en-US" dirty="0"/>
                        <a:t>EXPAND</a:t>
                      </a:r>
                    </a:p>
                  </a:txBody>
                  <a:tcPr/>
                </a:tc>
                <a:tc>
                  <a:txBody>
                    <a:bodyPr/>
                    <a:lstStyle/>
                    <a:p>
                      <a:r>
                        <a:rPr lang="en-US" dirty="0"/>
                        <a:t>EXPLORED</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(S,0+7=7)</a:t>
                      </a:r>
                    </a:p>
                  </a:txBody>
                  <a:tcPr/>
                </a:tc>
                <a:tc>
                  <a:txBody>
                    <a:bodyPr/>
                    <a:lstStyle/>
                    <a:p>
                      <a:r>
                        <a:rPr lang="en-US" dirty="0"/>
                        <a:t>S</a:t>
                      </a:r>
                    </a:p>
                  </a:txBody>
                  <a:tcPr/>
                </a:tc>
                <a:tc>
                  <a:txBody>
                    <a:bodyPr/>
                    <a:lstStyle/>
                    <a:p>
                      <a:r>
                        <a:rPr lang="en-US" dirty="0"/>
                        <a:t>Empty</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(S-A,1+6=7)(S-B,4+2=6)</a:t>
                      </a:r>
                    </a:p>
                  </a:txBody>
                  <a:tcPr/>
                </a:tc>
                <a:tc>
                  <a:txBody>
                    <a:bodyPr/>
                    <a:lstStyle/>
                    <a:p>
                      <a:r>
                        <a:rPr lang="en-US" dirty="0"/>
                        <a:t>B</a:t>
                      </a:r>
                    </a:p>
                  </a:txBody>
                  <a:tcPr/>
                </a:tc>
                <a:tc>
                  <a:txBody>
                    <a:bodyPr/>
                    <a:lstStyle/>
                    <a:p>
                      <a:r>
                        <a:rPr lang="en-US" dirty="0"/>
                        <a:t>S</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(S-A,7)(S-B-C,6+1=7)</a:t>
                      </a:r>
                    </a:p>
                  </a:txBody>
                  <a:tcPr/>
                </a:tc>
                <a:tc>
                  <a:txBody>
                    <a:bodyPr/>
                    <a:lstStyle/>
                    <a:p>
                      <a:r>
                        <a:rPr lang="en-US" dirty="0"/>
                        <a:t>A</a:t>
                      </a:r>
                    </a:p>
                  </a:txBody>
                  <a:tcPr/>
                </a:tc>
                <a:tc>
                  <a:txBody>
                    <a:bodyPr/>
                    <a:lstStyle/>
                    <a:p>
                      <a:r>
                        <a:rPr lang="en-US" dirty="0"/>
                        <a:t>S,B</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a:t>(S-A-B,3+2=5)</a:t>
                      </a:r>
                      <a:r>
                        <a:rPr lang="en-US" dirty="0"/>
                        <a:t>(S-A-C,6+1=7)(S-A-D,13+0=13)(S-B-C,7)</a:t>
                      </a:r>
                    </a:p>
                  </a:txBody>
                  <a:tcPr/>
                </a:tc>
                <a:tc>
                  <a:txBody>
                    <a:bodyPr/>
                    <a:lstStyle/>
                    <a:p>
                      <a:r>
                        <a:rPr lang="en-US" dirty="0"/>
                        <a:t>C</a:t>
                      </a:r>
                    </a:p>
                  </a:txBody>
                  <a:tcPr/>
                </a:tc>
                <a:tc>
                  <a:txBody>
                    <a:bodyPr/>
                    <a:lstStyle/>
                    <a:p>
                      <a:r>
                        <a:rPr lang="en-US" dirty="0"/>
                        <a:t>S,B,A</a:t>
                      </a:r>
                    </a:p>
                  </a:txBody>
                  <a:tcPr/>
                </a:tc>
                <a:extLst>
                  <a:ext uri="{0D108BD9-81ED-4DB2-BD59-A6C34878D82A}">
                    <a16:rowId xmlns:a16="http://schemas.microsoft.com/office/drawing/2014/main" val="10004"/>
                  </a:ext>
                </a:extLst>
              </a:tr>
              <a:tr h="374246">
                <a:tc>
                  <a:txBody>
                    <a:bodyPr/>
                    <a:lstStyle/>
                    <a:p>
                      <a:r>
                        <a:rPr lang="en-US" dirty="0"/>
                        <a:t>5</a:t>
                      </a:r>
                    </a:p>
                  </a:txBody>
                  <a:tcPr/>
                </a:tc>
                <a:tc>
                  <a:txBody>
                    <a:bodyPr/>
                    <a:lstStyle/>
                    <a:p>
                      <a:r>
                        <a:rPr lang="en-US" dirty="0"/>
                        <a:t>(S-A-C-D,9+0=9)</a:t>
                      </a:r>
                    </a:p>
                  </a:txBody>
                  <a:tcPr/>
                </a:tc>
                <a:tc>
                  <a:txBody>
                    <a:bodyPr/>
                    <a:lstStyle/>
                    <a:p>
                      <a:r>
                        <a:rPr lang="en-US" dirty="0"/>
                        <a:t>D</a:t>
                      </a:r>
                    </a:p>
                  </a:txBody>
                  <a:tcPr/>
                </a:tc>
                <a:tc>
                  <a:txBody>
                    <a:bodyPr/>
                    <a:lstStyle/>
                    <a:p>
                      <a:r>
                        <a:rPr lang="en-US" dirty="0"/>
                        <a:t>S,B,A,C</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(S-B-C-D,9+0=9)</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57537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91313" y="632533"/>
            <a:ext cx="6735567" cy="5153547"/>
          </a:xfrm>
          <a:prstGeom prst="rect">
            <a:avLst/>
          </a:prstGeom>
        </p:spPr>
      </p:pic>
    </p:spTree>
    <p:extLst>
      <p:ext uri="{BB962C8B-B14F-4D97-AF65-F5344CB8AC3E}">
        <p14:creationId xmlns:p14="http://schemas.microsoft.com/office/powerpoint/2010/main" val="2690521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4000" dirty="0">
                <a:latin typeface="Calibri"/>
                <a:cs typeface="Calibri"/>
              </a:rPr>
              <a:t>Is A* Optimal?</a:t>
            </a:r>
          </a:p>
        </p:txBody>
      </p:sp>
      <p:sp>
        <p:nvSpPr>
          <p:cNvPr id="803856" name="Rectangle 16"/>
          <p:cNvSpPr>
            <a:spLocks noGrp="1" noChangeArrowheads="1"/>
          </p:cNvSpPr>
          <p:nvPr>
            <p:ph idx="1"/>
          </p:nvPr>
        </p:nvSpPr>
        <p:spPr>
          <a:xfrm>
            <a:off x="838200" y="4818479"/>
            <a:ext cx="10515600" cy="1455183"/>
          </a:xfrm>
        </p:spPr>
        <p:txBody>
          <a:bodyPr>
            <a:normAutofit/>
          </a:bodyPr>
          <a:lstStyle/>
          <a:p>
            <a:pPr eaLnBrk="1" hangingPunct="1">
              <a:lnSpc>
                <a:spcPct val="90000"/>
              </a:lnSpc>
            </a:pPr>
            <a:r>
              <a:rPr lang="en-US" sz="2800" dirty="0">
                <a:latin typeface="Calibri"/>
                <a:cs typeface="Calibri"/>
              </a:rPr>
              <a:t>What went wrong?</a:t>
            </a:r>
          </a:p>
          <a:p>
            <a:pPr lvl="1"/>
            <a:r>
              <a:rPr lang="en-US" sz="2400" dirty="0">
                <a:latin typeface="Calibri"/>
                <a:cs typeface="Calibri"/>
              </a:rPr>
              <a:t>Actual bad goal cost &lt; estimated good goal cost</a:t>
            </a:r>
          </a:p>
          <a:p>
            <a:pPr lvl="1"/>
            <a:r>
              <a:rPr lang="en-US" sz="2400" dirty="0">
                <a:latin typeface="Calibri"/>
                <a:cs typeface="Calibri"/>
              </a:rPr>
              <a:t>We need estimates to be less than actual costs!</a:t>
            </a:r>
          </a:p>
        </p:txBody>
      </p:sp>
      <p:sp>
        <p:nvSpPr>
          <p:cNvPr id="16387" name="AutoShape 3"/>
          <p:cNvSpPr>
            <a:spLocks noChangeArrowheads="1"/>
          </p:cNvSpPr>
          <p:nvPr/>
        </p:nvSpPr>
        <p:spPr bwMode="auto">
          <a:xfrm>
            <a:off x="5791200" y="1752598"/>
            <a:ext cx="609600" cy="571501"/>
          </a:xfrm>
          <a:prstGeom prst="roundRect">
            <a:avLst>
              <a:gd name="adj" fmla="val 50000"/>
            </a:avLst>
          </a:prstGeom>
          <a:noFill/>
          <a:ln w="28575">
            <a:solidFill>
              <a:schemeClr val="tx1"/>
            </a:solidFill>
            <a:round/>
            <a:headEnd/>
            <a:tailEnd/>
          </a:ln>
        </p:spPr>
        <p:txBody>
          <a:bodyPr wrap="none" lIns="91438" tIns="45719" rIns="91438" bIns="45719" anchor="ctr"/>
          <a:lstStyle/>
          <a:p>
            <a:pPr algn="ctr"/>
            <a:r>
              <a:rPr lang="en-US" sz="2800" b="1" dirty="0">
                <a:latin typeface="Calibri"/>
                <a:cs typeface="Calibri"/>
              </a:rPr>
              <a:t>A</a:t>
            </a:r>
          </a:p>
        </p:txBody>
      </p:sp>
      <p:sp>
        <p:nvSpPr>
          <p:cNvPr id="16388" name="AutoShape 4"/>
          <p:cNvSpPr>
            <a:spLocks noChangeArrowheads="1"/>
          </p:cNvSpPr>
          <p:nvPr/>
        </p:nvSpPr>
        <p:spPr bwMode="auto">
          <a:xfrm>
            <a:off x="8763000" y="3238499"/>
            <a:ext cx="609600" cy="571501"/>
          </a:xfrm>
          <a:prstGeom prst="roundRect">
            <a:avLst>
              <a:gd name="adj" fmla="val 50000"/>
            </a:avLst>
          </a:prstGeom>
          <a:noFill/>
          <a:ln w="28575">
            <a:solidFill>
              <a:schemeClr val="tx1"/>
            </a:solidFill>
            <a:round/>
            <a:headEnd/>
            <a:tailEnd/>
          </a:ln>
        </p:spPr>
        <p:txBody>
          <a:bodyPr wrap="none" lIns="91438" tIns="45719" rIns="91438" bIns="45719" anchor="ctr"/>
          <a:lstStyle/>
          <a:p>
            <a:pPr algn="ctr"/>
            <a:r>
              <a:rPr lang="en-US" sz="2800" b="1" dirty="0">
                <a:latin typeface="Calibri"/>
                <a:cs typeface="Calibri"/>
              </a:rPr>
              <a:t>G</a:t>
            </a:r>
          </a:p>
        </p:txBody>
      </p:sp>
      <p:sp>
        <p:nvSpPr>
          <p:cNvPr id="16389" name="AutoShape 5"/>
          <p:cNvSpPr>
            <a:spLocks noChangeArrowheads="1"/>
          </p:cNvSpPr>
          <p:nvPr/>
        </p:nvSpPr>
        <p:spPr bwMode="auto">
          <a:xfrm>
            <a:off x="2819400" y="3124198"/>
            <a:ext cx="609600" cy="571501"/>
          </a:xfrm>
          <a:prstGeom prst="roundRect">
            <a:avLst>
              <a:gd name="adj" fmla="val 50000"/>
            </a:avLst>
          </a:prstGeom>
          <a:noFill/>
          <a:ln w="28575">
            <a:solidFill>
              <a:schemeClr val="tx1"/>
            </a:solidFill>
            <a:round/>
            <a:headEnd/>
            <a:tailEnd/>
          </a:ln>
        </p:spPr>
        <p:txBody>
          <a:bodyPr wrap="none" lIns="91438" tIns="45719" rIns="91438" bIns="45719" anchor="ctr"/>
          <a:lstStyle/>
          <a:p>
            <a:pPr algn="ctr"/>
            <a:r>
              <a:rPr lang="en-US" sz="2800" b="1" dirty="0">
                <a:latin typeface="Calibri"/>
                <a:cs typeface="Calibri"/>
              </a:rPr>
              <a:t>S</a:t>
            </a:r>
          </a:p>
        </p:txBody>
      </p:sp>
      <p:sp>
        <p:nvSpPr>
          <p:cNvPr id="16391" name="Text Box 7"/>
          <p:cNvSpPr txBox="1">
            <a:spLocks noChangeArrowheads="1"/>
          </p:cNvSpPr>
          <p:nvPr/>
        </p:nvSpPr>
        <p:spPr bwMode="auto">
          <a:xfrm>
            <a:off x="3886200" y="1752599"/>
            <a:ext cx="457200" cy="519113"/>
          </a:xfrm>
          <a:prstGeom prst="rect">
            <a:avLst/>
          </a:prstGeom>
          <a:noFill/>
          <a:ln w="9525">
            <a:noFill/>
            <a:miter lim="800000"/>
            <a:headEnd/>
            <a:tailEnd/>
          </a:ln>
        </p:spPr>
        <p:txBody>
          <a:bodyPr lIns="91438" tIns="45719" rIns="91438" bIns="45719">
            <a:spAutoFit/>
          </a:bodyPr>
          <a:lstStyle/>
          <a:p>
            <a:pPr>
              <a:spcBef>
                <a:spcPct val="50000"/>
              </a:spcBef>
            </a:pPr>
            <a:r>
              <a:rPr lang="en-US" sz="2800" b="1" dirty="0">
                <a:latin typeface="Calibri"/>
                <a:cs typeface="Calibri"/>
              </a:rPr>
              <a:t>1</a:t>
            </a:r>
          </a:p>
        </p:txBody>
      </p:sp>
      <p:sp>
        <p:nvSpPr>
          <p:cNvPr id="16392" name="Text Box 8"/>
          <p:cNvSpPr txBox="1">
            <a:spLocks noChangeArrowheads="1"/>
          </p:cNvSpPr>
          <p:nvPr/>
        </p:nvSpPr>
        <p:spPr bwMode="auto">
          <a:xfrm>
            <a:off x="7848600" y="1752599"/>
            <a:ext cx="457200" cy="519113"/>
          </a:xfrm>
          <a:prstGeom prst="rect">
            <a:avLst/>
          </a:prstGeom>
          <a:noFill/>
          <a:ln w="9525">
            <a:noFill/>
            <a:miter lim="800000"/>
            <a:headEnd/>
            <a:tailEnd/>
          </a:ln>
        </p:spPr>
        <p:txBody>
          <a:bodyPr lIns="91438" tIns="45719" rIns="91438" bIns="45719">
            <a:spAutoFit/>
          </a:bodyPr>
          <a:lstStyle/>
          <a:p>
            <a:pPr>
              <a:spcBef>
                <a:spcPct val="50000"/>
              </a:spcBef>
            </a:pPr>
            <a:r>
              <a:rPr lang="en-US" sz="2800" b="1" dirty="0">
                <a:latin typeface="Calibri"/>
                <a:cs typeface="Calibri"/>
              </a:rPr>
              <a:t>3</a:t>
            </a:r>
          </a:p>
        </p:txBody>
      </p:sp>
      <p:sp>
        <p:nvSpPr>
          <p:cNvPr id="16393" name="Text Box 9"/>
          <p:cNvSpPr txBox="1">
            <a:spLocks noChangeArrowheads="1"/>
          </p:cNvSpPr>
          <p:nvPr/>
        </p:nvSpPr>
        <p:spPr bwMode="auto">
          <a:xfrm>
            <a:off x="5715000" y="1295399"/>
            <a:ext cx="914400" cy="400108"/>
          </a:xfrm>
          <a:prstGeom prst="rect">
            <a:avLst/>
          </a:prstGeom>
          <a:noFill/>
          <a:ln w="9525">
            <a:noFill/>
            <a:miter lim="800000"/>
            <a:headEnd/>
            <a:tailEnd/>
          </a:ln>
        </p:spPr>
        <p:txBody>
          <a:bodyPr lIns="91438" tIns="45719" rIns="91438" bIns="45719">
            <a:spAutoFit/>
          </a:bodyPr>
          <a:lstStyle/>
          <a:p>
            <a:pPr>
              <a:spcBef>
                <a:spcPct val="50000"/>
              </a:spcBef>
            </a:pPr>
            <a:r>
              <a:rPr lang="en-US" sz="2000" i="1" dirty="0">
                <a:latin typeface="Calibri"/>
                <a:cs typeface="Calibri"/>
              </a:rPr>
              <a:t>h = 6</a:t>
            </a:r>
          </a:p>
        </p:txBody>
      </p:sp>
      <p:sp>
        <p:nvSpPr>
          <p:cNvPr id="16394" name="Text Box 10"/>
          <p:cNvSpPr txBox="1">
            <a:spLocks noChangeArrowheads="1"/>
          </p:cNvSpPr>
          <p:nvPr/>
        </p:nvSpPr>
        <p:spPr bwMode="auto">
          <a:xfrm>
            <a:off x="9448800" y="3288269"/>
            <a:ext cx="914400" cy="400108"/>
          </a:xfrm>
          <a:prstGeom prst="rect">
            <a:avLst/>
          </a:prstGeom>
          <a:noFill/>
          <a:ln w="9525">
            <a:noFill/>
            <a:miter lim="800000"/>
            <a:headEnd/>
            <a:tailEnd/>
          </a:ln>
        </p:spPr>
        <p:txBody>
          <a:bodyPr lIns="91438" tIns="45719" rIns="91438" bIns="45719">
            <a:spAutoFit/>
          </a:bodyPr>
          <a:lstStyle/>
          <a:p>
            <a:pPr>
              <a:spcBef>
                <a:spcPct val="50000"/>
              </a:spcBef>
            </a:pPr>
            <a:r>
              <a:rPr lang="en-US" sz="2000" i="1" dirty="0">
                <a:latin typeface="Calibri"/>
                <a:cs typeface="Calibri"/>
              </a:rPr>
              <a:t>h = 0</a:t>
            </a:r>
          </a:p>
        </p:txBody>
      </p:sp>
      <p:sp>
        <p:nvSpPr>
          <p:cNvPr id="16396" name="Text Box 12"/>
          <p:cNvSpPr txBox="1">
            <a:spLocks noChangeArrowheads="1"/>
          </p:cNvSpPr>
          <p:nvPr/>
        </p:nvSpPr>
        <p:spPr bwMode="auto">
          <a:xfrm>
            <a:off x="0" y="4038600"/>
            <a:ext cx="12192000" cy="519113"/>
          </a:xfrm>
          <a:prstGeom prst="rect">
            <a:avLst/>
          </a:prstGeom>
          <a:noFill/>
          <a:ln w="9525">
            <a:noFill/>
            <a:miter lim="800000"/>
            <a:headEnd/>
            <a:tailEnd/>
          </a:ln>
        </p:spPr>
        <p:txBody>
          <a:bodyPr wrap="square" lIns="91438" tIns="45719" rIns="91438" bIns="45719">
            <a:spAutoFit/>
          </a:bodyPr>
          <a:lstStyle/>
          <a:p>
            <a:pPr algn="ctr">
              <a:spcBef>
                <a:spcPct val="50000"/>
              </a:spcBef>
            </a:pPr>
            <a:r>
              <a:rPr lang="en-US" sz="2800" b="1" dirty="0">
                <a:latin typeface="Calibri"/>
                <a:cs typeface="Calibri"/>
              </a:rPr>
              <a:t>5</a:t>
            </a:r>
          </a:p>
        </p:txBody>
      </p:sp>
      <p:sp>
        <p:nvSpPr>
          <p:cNvPr id="16398" name="Text Box 15"/>
          <p:cNvSpPr txBox="1">
            <a:spLocks noChangeArrowheads="1"/>
          </p:cNvSpPr>
          <p:nvPr/>
        </p:nvSpPr>
        <p:spPr bwMode="auto">
          <a:xfrm>
            <a:off x="3505200" y="3200399"/>
            <a:ext cx="762000" cy="400108"/>
          </a:xfrm>
          <a:prstGeom prst="rect">
            <a:avLst/>
          </a:prstGeom>
          <a:noFill/>
          <a:ln w="9525">
            <a:noFill/>
            <a:miter lim="800000"/>
            <a:headEnd/>
            <a:tailEnd/>
          </a:ln>
        </p:spPr>
        <p:txBody>
          <a:bodyPr lIns="91438" tIns="45719" rIns="91438" bIns="45719">
            <a:spAutoFit/>
          </a:bodyPr>
          <a:lstStyle/>
          <a:p>
            <a:pPr>
              <a:spcBef>
                <a:spcPct val="50000"/>
              </a:spcBef>
            </a:pPr>
            <a:r>
              <a:rPr lang="en-US" sz="2000" i="1" dirty="0">
                <a:latin typeface="Calibri"/>
                <a:cs typeface="Calibri"/>
              </a:rPr>
              <a:t>h</a:t>
            </a:r>
            <a:r>
              <a:rPr lang="en-US" sz="2000" dirty="0">
                <a:latin typeface="Calibri"/>
                <a:cs typeface="Calibri"/>
              </a:rPr>
              <a:t> = </a:t>
            </a:r>
            <a:r>
              <a:rPr lang="en-US" sz="2000" i="1" dirty="0">
                <a:latin typeface="Calibri"/>
                <a:cs typeface="Calibri"/>
              </a:rPr>
              <a:t>7</a:t>
            </a:r>
          </a:p>
        </p:txBody>
      </p:sp>
      <p:cxnSp>
        <p:nvCxnSpPr>
          <p:cNvPr id="26" name="Curved Connector 25"/>
          <p:cNvCxnSpPr>
            <a:stCxn id="16389" idx="2"/>
            <a:endCxn id="16388" idx="2"/>
          </p:cNvCxnSpPr>
          <p:nvPr/>
        </p:nvCxnSpPr>
        <p:spPr>
          <a:xfrm rot="16200000" flipH="1">
            <a:off x="6038850" y="781049"/>
            <a:ext cx="114301" cy="5943600"/>
          </a:xfrm>
          <a:prstGeom prst="curvedConnector3">
            <a:avLst>
              <a:gd name="adj1" fmla="val 792305"/>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6389" idx="0"/>
            <a:endCxn id="16387" idx="1"/>
          </p:cNvCxnSpPr>
          <p:nvPr/>
        </p:nvCxnSpPr>
        <p:spPr>
          <a:xfrm rot="5400000" flipH="1" flipV="1">
            <a:off x="3914776" y="1247774"/>
            <a:ext cx="1085849" cy="2667000"/>
          </a:xfrm>
          <a:prstGeom prst="curvedConnector2">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Curved Connector 27"/>
          <p:cNvCxnSpPr>
            <a:stCxn id="16387" idx="3"/>
            <a:endCxn id="16388" idx="0"/>
          </p:cNvCxnSpPr>
          <p:nvPr/>
        </p:nvCxnSpPr>
        <p:spPr>
          <a:xfrm>
            <a:off x="6400800" y="2038349"/>
            <a:ext cx="2667000" cy="1200150"/>
          </a:xfrm>
          <a:prstGeom prst="curvedConnector2">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8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38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38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Autofit/>
          </a:bodyPr>
          <a:lstStyle/>
          <a:p>
            <a:r>
              <a:rPr lang="en-US" altLang="en-US" dirty="0"/>
              <a:t>Admissible Heuristic Functions</a:t>
            </a:r>
            <a:endParaRPr lang="en-GB" altLang="en-US" dirty="0"/>
          </a:p>
        </p:txBody>
      </p:sp>
      <mc:AlternateContent xmlns:mc="http://schemas.openxmlformats.org/markup-compatibility/2006" xmlns:a14="http://schemas.microsoft.com/office/drawing/2010/main">
        <mc:Choice Requires="a14">
          <p:sp>
            <p:nvSpPr>
              <p:cNvPr id="11268" name="Rectangle 3"/>
              <p:cNvSpPr>
                <a:spLocks noGrp="1" noChangeArrowheads="1"/>
              </p:cNvSpPr>
              <p:nvPr>
                <p:ph idx="1"/>
              </p:nvPr>
            </p:nvSpPr>
            <p:spPr/>
            <p:txBody>
              <a:bodyPr>
                <a:normAutofit/>
              </a:bodyPr>
              <a:lstStyle/>
              <a:p>
                <a:r>
                  <a:rPr lang="en-US" altLang="en-US" dirty="0"/>
                  <a:t>A heuristic </a:t>
                </a:r>
                <a14:m>
                  <m:oMath xmlns:m="http://schemas.openxmlformats.org/officeDocument/2006/math">
                    <m:r>
                      <a:rPr lang="en-US" altLang="en-US" i="1" dirty="0" smtClean="0">
                        <a:latin typeface="Cambria Math"/>
                      </a:rPr>
                      <m:t>h</m:t>
                    </m:r>
                    <m:r>
                      <a:rPr lang="en-US" altLang="en-US" i="1" dirty="0" smtClean="0">
                        <a:latin typeface="Cambria Math"/>
                      </a:rPr>
                      <m:t>(</m:t>
                    </m:r>
                    <m:r>
                      <a:rPr lang="en-US" altLang="en-US" i="1" dirty="0" smtClean="0">
                        <a:latin typeface="Cambria Math"/>
                      </a:rPr>
                      <m:t>𝑛</m:t>
                    </m:r>
                    <m:r>
                      <a:rPr lang="en-US" altLang="en-US" i="1" dirty="0" smtClean="0">
                        <a:latin typeface="Cambria Math"/>
                      </a:rPr>
                      <m:t>)</m:t>
                    </m:r>
                  </m:oMath>
                </a14:m>
                <a:r>
                  <a:rPr lang="en-US" altLang="en-US" dirty="0"/>
                  <a:t> </a:t>
                </a:r>
                <a:r>
                  <a:rPr lang="en-US" altLang="en-US" dirty="0">
                    <a:solidFill>
                      <a:srgbClr val="FF0000"/>
                    </a:solidFill>
                  </a:rPr>
                  <a:t>is admissible </a:t>
                </a:r>
                <a:r>
                  <a:rPr lang="en-US" altLang="en-US" dirty="0"/>
                  <a:t>if </a:t>
                </a:r>
                <a14:m>
                  <m:oMath xmlns:m="http://schemas.openxmlformats.org/officeDocument/2006/math">
                    <m:r>
                      <a:rPr lang="en-US" altLang="en-US" i="1" dirty="0" smtClean="0">
                        <a:solidFill>
                          <a:schemeClr val="tx1"/>
                        </a:solidFill>
                        <a:latin typeface="Cambria Math"/>
                      </a:rPr>
                      <m:t>h</m:t>
                    </m:r>
                    <m:r>
                      <a:rPr lang="en-US" altLang="en-US" i="1" dirty="0" smtClean="0">
                        <a:solidFill>
                          <a:schemeClr val="tx1"/>
                        </a:solidFill>
                        <a:latin typeface="Cambria Math"/>
                      </a:rPr>
                      <m:t>(</m:t>
                    </m:r>
                    <m:r>
                      <a:rPr lang="en-US" altLang="en-US" i="1" dirty="0" smtClean="0">
                        <a:solidFill>
                          <a:schemeClr val="tx1"/>
                        </a:solidFill>
                        <a:latin typeface="Cambria Math"/>
                      </a:rPr>
                      <m:t>𝑛</m:t>
                    </m:r>
                    <m:r>
                      <a:rPr lang="en-US" altLang="en-US" i="1" dirty="0" smtClean="0">
                        <a:solidFill>
                          <a:schemeClr val="tx1"/>
                        </a:solidFill>
                        <a:latin typeface="Cambria Math"/>
                      </a:rPr>
                      <m:t>)</m:t>
                    </m:r>
                  </m:oMath>
                </a14:m>
                <a:r>
                  <a:rPr lang="en-US" altLang="en-US" dirty="0"/>
                  <a:t> </a:t>
                </a:r>
                <a:r>
                  <a:rPr lang="en-US" altLang="en-US" dirty="0">
                    <a:solidFill>
                      <a:srgbClr val="0000FF"/>
                    </a:solidFill>
                  </a:rPr>
                  <a:t>never overestimates the cost to reach the goal</a:t>
                </a:r>
                <a:r>
                  <a:rPr lang="en-US" altLang="en-US" dirty="0"/>
                  <a:t>.</a:t>
                </a:r>
              </a:p>
              <a:p>
                <a:pPr lvl="1"/>
                <a:r>
                  <a:rPr lang="en-US" altLang="en-US" dirty="0"/>
                  <a:t>Admissible heuristics are “optimistic” approximation</a:t>
                </a:r>
              </a:p>
              <a:p>
                <a:endParaRPr lang="en-US" altLang="en-US" sz="1800" i="1" dirty="0"/>
              </a:p>
              <a:p>
                <a:r>
                  <a:rPr lang="en-US" altLang="en-US" dirty="0"/>
                  <a:t>Mathematically</a:t>
                </a:r>
                <a:r>
                  <a:rPr lang="en-US" altLang="en-US" i="1" dirty="0"/>
                  <a:t> h</a:t>
                </a:r>
                <a:r>
                  <a:rPr lang="en-US" altLang="en-US" dirty="0"/>
                  <a:t> is admissible if </a:t>
                </a:r>
              </a:p>
              <a:p>
                <a:pPr marL="0" indent="0">
                  <a:buNone/>
                </a:pPr>
                <a:r>
                  <a:rPr lang="en-US" altLang="en-US" dirty="0"/>
                  <a:t>	For all n, </a:t>
                </a:r>
                <a14:m>
                  <m:oMath xmlns:m="http://schemas.openxmlformats.org/officeDocument/2006/math">
                    <m:r>
                      <a:rPr lang="en-US" altLang="en-US" i="1" dirty="0">
                        <a:latin typeface="Cambria Math"/>
                      </a:rPr>
                      <m:t>h</m:t>
                    </m:r>
                    <m:d>
                      <m:dPr>
                        <m:ctrlPr>
                          <a:rPr lang="en-US" altLang="en-US" i="1" dirty="0">
                            <a:latin typeface="Cambria Math" panose="02040503050406030204" pitchFamily="18" charset="0"/>
                          </a:rPr>
                        </m:ctrlPr>
                      </m:dPr>
                      <m:e>
                        <m:r>
                          <a:rPr lang="en-US" altLang="en-US" i="1" dirty="0">
                            <a:latin typeface="Cambria Math"/>
                          </a:rPr>
                          <m:t>𝑛</m:t>
                        </m:r>
                      </m:e>
                    </m:d>
                    <m:r>
                      <a:rPr lang="en-US" altLang="en-US" i="1" dirty="0">
                        <a:latin typeface="Cambria Math"/>
                      </a:rPr>
                      <m:t>≤</m:t>
                    </m:r>
                    <m:r>
                      <a:rPr lang="en-US" altLang="en-US" i="1" dirty="0">
                        <a:latin typeface="Cambria Math"/>
                      </a:rPr>
                      <m:t>𝐶</m:t>
                    </m:r>
                    <m:r>
                      <a:rPr lang="en-US" altLang="en-US" i="1" dirty="0">
                        <a:latin typeface="Cambria Math"/>
                      </a:rPr>
                      <m:t>(</m:t>
                    </m:r>
                    <m:r>
                      <a:rPr lang="en-US" altLang="en-US" i="1" dirty="0">
                        <a:latin typeface="Cambria Math"/>
                      </a:rPr>
                      <m:t>𝑛</m:t>
                    </m:r>
                    <m:r>
                      <a:rPr lang="en-US" altLang="en-US" i="1" dirty="0">
                        <a:latin typeface="Cambria Math"/>
                      </a:rPr>
                      <m:t>)</m:t>
                    </m:r>
                  </m:oMath>
                </a14:m>
                <a:endParaRPr lang="en-US" altLang="en-US" dirty="0"/>
              </a:p>
              <a:p>
                <a:pPr marL="0" indent="0">
                  <a:buNone/>
                </a:pPr>
                <a:r>
                  <a:rPr lang="en-US" altLang="en-US" dirty="0"/>
                  <a:t>where</a:t>
                </a:r>
              </a:p>
              <a:p>
                <a:pPr lvl="1"/>
                <a:r>
                  <a:rPr lang="en-US" altLang="en-US" i="1" dirty="0"/>
                  <a:t>n</a:t>
                </a:r>
                <a:r>
                  <a:rPr lang="en-US" altLang="en-US" dirty="0"/>
                  <a:t> is the node, </a:t>
                </a:r>
                <a:r>
                  <a:rPr lang="en-US" altLang="en-US" i="1" dirty="0"/>
                  <a:t>h</a:t>
                </a:r>
                <a:r>
                  <a:rPr lang="en-US" altLang="en-US" dirty="0"/>
                  <a:t> is heuristic</a:t>
                </a:r>
              </a:p>
              <a:p>
                <a:pPr lvl="1"/>
                <a:r>
                  <a:rPr lang="en-US" altLang="en-US" i="1" dirty="0"/>
                  <a:t>h(n)</a:t>
                </a:r>
                <a:r>
                  <a:rPr lang="en-US" altLang="en-US" dirty="0"/>
                  <a:t> is the cost indicated by </a:t>
                </a:r>
                <a:r>
                  <a:rPr lang="en-US" altLang="en-US" i="1" dirty="0"/>
                  <a:t>h</a:t>
                </a:r>
                <a:r>
                  <a:rPr lang="en-US" altLang="en-US" dirty="0"/>
                  <a:t> to reach goal from </a:t>
                </a:r>
                <a:r>
                  <a:rPr lang="en-US" altLang="en-US" i="1" dirty="0"/>
                  <a:t>n</a:t>
                </a:r>
              </a:p>
              <a:p>
                <a:pPr lvl="1"/>
                <a:r>
                  <a:rPr lang="en-US" altLang="en-US" i="1" dirty="0"/>
                  <a:t>C(n)</a:t>
                </a:r>
                <a:r>
                  <a:rPr lang="en-US" altLang="en-US" dirty="0"/>
                  <a:t> is actual cost to reach a goal from </a:t>
                </a:r>
                <a:r>
                  <a:rPr lang="en-US" altLang="en-US" i="1" dirty="0"/>
                  <a:t>n</a:t>
                </a:r>
                <a:endParaRPr lang="en-US" altLang="en-US" dirty="0"/>
              </a:p>
            </p:txBody>
          </p:sp>
        </mc:Choice>
        <mc:Fallback xmlns="">
          <p:sp>
            <p:nvSpPr>
              <p:cNvPr id="11268" name="Rectangle 3"/>
              <p:cNvSpPr>
                <a:spLocks noGrp="1" noRot="1" noChangeAspect="1" noMove="1" noResize="1" noEditPoints="1" noAdjustHandles="1" noChangeArrowheads="1" noChangeShapeType="1" noTextEdit="1"/>
              </p:cNvSpPr>
              <p:nvPr>
                <p:ph idx="1"/>
              </p:nvPr>
            </p:nvSpPr>
            <p:spPr>
              <a:blipFill rotWithShape="0">
                <a:blip r:embed="rId2"/>
                <a:stretch>
                  <a:fillRect l="-1217" t="-2241" r="-174" b="-2801"/>
                </a:stretch>
              </a:blipFill>
            </p:spPr>
            <p:txBody>
              <a:bodyPr/>
              <a:lstStyle/>
              <a:p>
                <a:r>
                  <a:rPr lang="en-US">
                    <a:noFill/>
                  </a:rPr>
                  <a:t> </a:t>
                </a:r>
              </a:p>
            </p:txBody>
          </p:sp>
        </mc:Fallback>
      </mc:AlternateContent>
      <p:sp>
        <p:nvSpPr>
          <p:cNvPr id="11266" name="Slide Number Placeholder 6"/>
          <p:cNvSpPr>
            <a:spLocks noGrp="1"/>
          </p:cNvSpPr>
          <p:nvPr>
            <p:ph type="sldNum" sz="quarter" idx="12"/>
          </p:nvPr>
        </p:nvSpPr>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630C87D7-4B89-413A-A226-EADA9A75366A}" type="slidenum">
              <a:rPr lang="en-GB" altLang="en-US" smtClean="0"/>
              <a:pPr/>
              <a:t>24</a:t>
            </a:fld>
            <a:endParaRPr lang="en-GB" altLang="en-US"/>
          </a:p>
        </p:txBody>
      </p:sp>
    </p:spTree>
    <p:extLst>
      <p:ext uri="{BB962C8B-B14F-4D97-AF65-F5344CB8AC3E}">
        <p14:creationId xmlns:p14="http://schemas.microsoft.com/office/powerpoint/2010/main" val="293610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6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6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6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nSpc>
                <a:spcPct val="80000"/>
              </a:lnSpc>
            </a:pPr>
            <a:r>
              <a:rPr lang="en-US" altLang="en-US" dirty="0"/>
              <a:t>Admissible heuristics Examples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normAutofit/>
              </a:bodyPr>
              <a:lstStyle/>
              <a:p>
                <a:pPr>
                  <a:lnSpc>
                    <a:spcPct val="80000"/>
                  </a:lnSpc>
                </a:pPr>
                <a14:m>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h</m:t>
                        </m:r>
                      </m:e>
                      <m:sub>
                        <m:r>
                          <a:rPr lang="en-US" altLang="en-US" b="0" i="1" smtClean="0">
                            <a:latin typeface="Cambria Math" panose="02040503050406030204" pitchFamily="18" charset="0"/>
                          </a:rPr>
                          <m:t>𝑆𝐿𝐷</m:t>
                        </m:r>
                      </m:sub>
                    </m:sSub>
                    <m:d>
                      <m:dPr>
                        <m:ctrlPr>
                          <a:rPr lang="en-US" altLang="en-US" i="1" smtClean="0">
                            <a:latin typeface="Cambria Math" panose="02040503050406030204" pitchFamily="18" charset="0"/>
                          </a:rPr>
                        </m:ctrlPr>
                      </m:dPr>
                      <m:e>
                        <m:r>
                          <a:rPr lang="en-US" altLang="en-US" b="0" i="1" smtClean="0">
                            <a:latin typeface="Cambria Math" panose="02040503050406030204" pitchFamily="18" charset="0"/>
                          </a:rPr>
                          <m:t>𝑛</m:t>
                        </m:r>
                      </m:e>
                    </m:d>
                  </m:oMath>
                </a14:m>
                <a:r>
                  <a:rPr lang="en-US" altLang="en-US" i="1" dirty="0"/>
                  <a:t> </a:t>
                </a:r>
                <a:r>
                  <a:rPr lang="en-US" altLang="en-US" dirty="0"/>
                  <a:t>Straight line distance </a:t>
                </a:r>
                <a:r>
                  <a:rPr lang="en-US" dirty="0"/>
                  <a:t>heuristic</a:t>
                </a:r>
                <a:r>
                  <a:rPr lang="en-US" dirty="0">
                    <a:solidFill>
                      <a:srgbClr val="FF0000"/>
                    </a:solidFill>
                  </a:rPr>
                  <a:t> </a:t>
                </a:r>
              </a:p>
              <a:p>
                <a:pPr lvl="1">
                  <a:lnSpc>
                    <a:spcPct val="80000"/>
                  </a:lnSpc>
                </a:pPr>
                <a:endParaRPr lang="en-US" dirty="0"/>
              </a:p>
              <a:p>
                <a:pPr lvl="1">
                  <a:lnSpc>
                    <a:spcPct val="80000"/>
                  </a:lnSpc>
                </a:pPr>
                <a:r>
                  <a:rPr lang="en-US" dirty="0"/>
                  <a:t>Because never overestimate the actual road distance.</a:t>
                </a:r>
              </a:p>
              <a:p>
                <a:pPr>
                  <a:lnSpc>
                    <a:spcPct val="150000"/>
                  </a:lnSpc>
                </a:pPr>
                <a:r>
                  <a:rPr lang="en-US" altLang="en-US" dirty="0"/>
                  <a:t>Number of misplaced tiles in n-puzzle problem</a:t>
                </a:r>
              </a:p>
              <a:p>
                <a:pPr marL="0" indent="0">
                  <a:lnSpc>
                    <a:spcPct val="80000"/>
                  </a:lnSpc>
                  <a:buNone/>
                </a:pPr>
                <a:br>
                  <a:rPr lang="en-US" altLang="en-US" sz="2600" dirty="0"/>
                </a:br>
                <a:r>
                  <a:rPr lang="en-US" altLang="en-US" sz="2600" dirty="0"/>
                  <a:t>
</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731090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Autofit/>
          </a:bodyPr>
          <a:lstStyle/>
          <a:p>
            <a:r>
              <a:rPr lang="en-US" altLang="en-US" sz="3600" dirty="0"/>
              <a:t>Admissible Heuristic Functions</a:t>
            </a:r>
            <a:endParaRPr lang="en-GB" altLang="en-US" sz="3600" dirty="0"/>
          </a:p>
        </p:txBody>
      </p:sp>
      <mc:AlternateContent xmlns:mc="http://schemas.openxmlformats.org/markup-compatibility/2006" xmlns:a14="http://schemas.microsoft.com/office/drawing/2010/main">
        <mc:Choice Requires="a14">
          <p:sp>
            <p:nvSpPr>
              <p:cNvPr id="11268" name="Rectangle 3"/>
              <p:cNvSpPr>
                <a:spLocks noGrp="1" noChangeArrowheads="1"/>
              </p:cNvSpPr>
              <p:nvPr>
                <p:ph idx="1"/>
              </p:nvPr>
            </p:nvSpPr>
            <p:spPr/>
            <p:txBody>
              <a:bodyPr>
                <a:normAutofit/>
              </a:bodyPr>
              <a:lstStyle/>
              <a:p>
                <a:r>
                  <a:rPr lang="en-US" altLang="en-US" dirty="0"/>
                  <a:t>Evaluation function </a:t>
                </a:r>
                <a14:m>
                  <m:oMath xmlns:m="http://schemas.openxmlformats.org/officeDocument/2006/math">
                    <m:r>
                      <a:rPr lang="en-US" altLang="en-US" i="1" dirty="0" smtClean="0">
                        <a:latin typeface="Cambria Math"/>
                      </a:rPr>
                      <m:t>𝑓</m:t>
                    </m:r>
                    <m:r>
                      <a:rPr lang="en-US" altLang="en-US" i="1" dirty="0" smtClean="0">
                        <a:latin typeface="Cambria Math"/>
                      </a:rPr>
                      <m:t>(</m:t>
                    </m:r>
                    <m:r>
                      <a:rPr lang="en-US" altLang="en-US" i="1" dirty="0" smtClean="0">
                        <a:latin typeface="Cambria Math"/>
                      </a:rPr>
                      <m:t>𝑛</m:t>
                    </m:r>
                    <m:r>
                      <a:rPr lang="en-US" altLang="en-US" i="1" dirty="0" smtClean="0">
                        <a:latin typeface="Cambria Math"/>
                      </a:rPr>
                      <m:t>) = </m:t>
                    </m:r>
                    <m:r>
                      <a:rPr lang="en-US" altLang="en-US" i="1" dirty="0" smtClean="0">
                        <a:latin typeface="Cambria Math"/>
                      </a:rPr>
                      <m:t>𝑔</m:t>
                    </m:r>
                    <m:r>
                      <a:rPr lang="en-US" altLang="en-US" i="1" dirty="0" smtClean="0">
                        <a:latin typeface="Cambria Math"/>
                      </a:rPr>
                      <m:t>(</m:t>
                    </m:r>
                    <m:r>
                      <a:rPr lang="en-US" altLang="en-US" i="1" dirty="0" smtClean="0">
                        <a:latin typeface="Cambria Math"/>
                      </a:rPr>
                      <m:t>𝑛</m:t>
                    </m:r>
                    <m:r>
                      <a:rPr lang="en-US" altLang="en-US" i="1" dirty="0" smtClean="0">
                        <a:latin typeface="Cambria Math"/>
                      </a:rPr>
                      <m:t>) + </m:t>
                    </m:r>
                    <m:r>
                      <a:rPr lang="en-US" altLang="en-US" i="1" dirty="0" smtClean="0">
                        <a:latin typeface="Cambria Math"/>
                      </a:rPr>
                      <m:t>h</m:t>
                    </m:r>
                    <m:r>
                      <a:rPr lang="en-US" altLang="en-US" i="1" dirty="0" smtClean="0">
                        <a:latin typeface="Cambria Math"/>
                      </a:rPr>
                      <m:t>(</m:t>
                    </m:r>
                    <m:r>
                      <a:rPr lang="en-US" altLang="en-US" i="1" dirty="0" smtClean="0">
                        <a:latin typeface="Cambria Math"/>
                      </a:rPr>
                      <m:t>𝑛</m:t>
                    </m:r>
                    <m:r>
                      <a:rPr lang="en-US" altLang="en-US" i="1" dirty="0" smtClean="0">
                        <a:latin typeface="Cambria Math"/>
                      </a:rPr>
                      <m:t>)</m:t>
                    </m:r>
                  </m:oMath>
                </a14:m>
                <a:r>
                  <a:rPr lang="en-US" altLang="en-US" dirty="0"/>
                  <a:t> </a:t>
                </a:r>
                <a:r>
                  <a:rPr lang="en-US" altLang="en-US" dirty="0">
                    <a:solidFill>
                      <a:srgbClr val="FF0000"/>
                    </a:solidFill>
                  </a:rPr>
                  <a:t>is admissible </a:t>
                </a:r>
                <a:r>
                  <a:rPr lang="en-US" altLang="en-US" dirty="0"/>
                  <a:t>if </a:t>
                </a:r>
                <a14:m>
                  <m:oMath xmlns:m="http://schemas.openxmlformats.org/officeDocument/2006/math">
                    <m:r>
                      <a:rPr lang="en-US" altLang="en-US" i="1" dirty="0" smtClean="0">
                        <a:solidFill>
                          <a:schemeClr val="tx1"/>
                        </a:solidFill>
                        <a:latin typeface="Cambria Math"/>
                      </a:rPr>
                      <m:t>h</m:t>
                    </m:r>
                    <m:r>
                      <a:rPr lang="en-US" altLang="en-US" i="1" dirty="0" smtClean="0">
                        <a:solidFill>
                          <a:schemeClr val="tx1"/>
                        </a:solidFill>
                        <a:latin typeface="Cambria Math"/>
                      </a:rPr>
                      <m:t>(</m:t>
                    </m:r>
                    <m:r>
                      <a:rPr lang="en-US" altLang="en-US" i="1" dirty="0" smtClean="0">
                        <a:solidFill>
                          <a:schemeClr val="tx1"/>
                        </a:solidFill>
                        <a:latin typeface="Cambria Math"/>
                      </a:rPr>
                      <m:t>𝑛</m:t>
                    </m:r>
                    <m:r>
                      <a:rPr lang="en-US" altLang="en-US" i="1" dirty="0" smtClean="0">
                        <a:solidFill>
                          <a:schemeClr val="tx1"/>
                        </a:solidFill>
                        <a:latin typeface="Cambria Math"/>
                      </a:rPr>
                      <m:t>)</m:t>
                    </m:r>
                  </m:oMath>
                </a14:m>
                <a:r>
                  <a:rPr lang="en-US" altLang="en-US" dirty="0"/>
                  <a:t> is admissible.</a:t>
                </a:r>
              </a:p>
              <a:p>
                <a:r>
                  <a:rPr lang="en-US" altLang="en-US" dirty="0"/>
                  <a:t>However, </a:t>
                </a:r>
                <a14:m>
                  <m:oMath xmlns:m="http://schemas.openxmlformats.org/officeDocument/2006/math">
                    <m:r>
                      <a:rPr lang="en-US" altLang="en-US" i="1" dirty="0" smtClean="0">
                        <a:latin typeface="Cambria Math"/>
                      </a:rPr>
                      <m:t>𝑔</m:t>
                    </m:r>
                    <m:r>
                      <a:rPr lang="en-US" altLang="en-US" i="1" dirty="0" smtClean="0">
                        <a:latin typeface="Cambria Math"/>
                      </a:rPr>
                      <m:t>(</m:t>
                    </m:r>
                    <m:r>
                      <a:rPr lang="en-US" altLang="en-US" i="1" dirty="0" smtClean="0">
                        <a:latin typeface="Cambria Math"/>
                      </a:rPr>
                      <m:t>𝑛</m:t>
                    </m:r>
                    <m:r>
                      <a:rPr lang="en-US" altLang="en-US" i="1" dirty="0" smtClean="0">
                        <a:latin typeface="Cambria Math"/>
                      </a:rPr>
                      <m:t>)</m:t>
                    </m:r>
                  </m:oMath>
                </a14:m>
                <a:r>
                  <a:rPr lang="en-US" altLang="en-US" dirty="0"/>
                  <a:t> is the exact cost to reach node </a:t>
                </a:r>
                <a:r>
                  <a:rPr lang="en-US" altLang="en-US" i="1" dirty="0"/>
                  <a:t>n</a:t>
                </a:r>
                <a:r>
                  <a:rPr lang="en-US" altLang="en-US" dirty="0"/>
                  <a:t> from the initial state.</a:t>
                </a:r>
              </a:p>
              <a:p>
                <a:r>
                  <a:rPr lang="en-US" altLang="en-US" dirty="0"/>
                  <a:t>Therefore, </a:t>
                </a:r>
                <a14:m>
                  <m:oMath xmlns:m="http://schemas.openxmlformats.org/officeDocument/2006/math">
                    <m:r>
                      <a:rPr lang="en-US" altLang="en-US" i="1" dirty="0" smtClean="0">
                        <a:latin typeface="Cambria Math"/>
                      </a:rPr>
                      <m:t>𝑓</m:t>
                    </m:r>
                    <m:r>
                      <a:rPr lang="en-US" altLang="en-US" i="1" dirty="0" smtClean="0">
                        <a:latin typeface="Cambria Math"/>
                      </a:rPr>
                      <m:t>(</m:t>
                    </m:r>
                    <m:r>
                      <a:rPr lang="en-US" altLang="en-US" i="1" dirty="0" smtClean="0">
                        <a:latin typeface="Cambria Math"/>
                      </a:rPr>
                      <m:t>𝑛</m:t>
                    </m:r>
                    <m:r>
                      <a:rPr lang="en-US" altLang="en-US" i="1" dirty="0" smtClean="0">
                        <a:latin typeface="Cambria Math"/>
                      </a:rPr>
                      <m:t>)</m:t>
                    </m:r>
                  </m:oMath>
                </a14:m>
                <a:r>
                  <a:rPr lang="en-US" altLang="en-US" dirty="0"/>
                  <a:t> never over-estimate the true cost to reach the goal state through node </a:t>
                </a:r>
                <a:r>
                  <a:rPr lang="en-US" altLang="en-US" i="1" dirty="0"/>
                  <a:t>n</a:t>
                </a:r>
                <a:r>
                  <a:rPr lang="en-US" altLang="en-US" dirty="0"/>
                  <a:t>.</a:t>
                </a:r>
              </a:p>
              <a:p>
                <a:endParaRPr lang="en-US" altLang="en-US" dirty="0"/>
              </a:p>
              <a:p>
                <a:r>
                  <a:rPr lang="en-US" altLang="en-US" b="1" dirty="0"/>
                  <a:t>Theorem</a:t>
                </a:r>
                <a:r>
                  <a:rPr lang="en-US" altLang="en-US" dirty="0"/>
                  <a:t>: If </a:t>
                </a:r>
                <a:r>
                  <a:rPr lang="en-US" altLang="en-US" i="1" dirty="0"/>
                  <a:t>h(n) </a:t>
                </a:r>
                <a:r>
                  <a:rPr lang="en-US" altLang="en-US" dirty="0"/>
                  <a:t>is admissible, A</a:t>
                </a:r>
                <a:r>
                  <a:rPr lang="en-US" altLang="en-US" baseline="30000" dirty="0"/>
                  <a:t>*</a:t>
                </a:r>
                <a:r>
                  <a:rPr lang="en-US" altLang="en-US" dirty="0"/>
                  <a:t> using </a:t>
                </a:r>
                <a:r>
                  <a:rPr lang="en-US" altLang="en-US" dirty="0">
                    <a:latin typeface="Courier New" charset="0"/>
                  </a:rPr>
                  <a:t>TREE-SEARCH</a:t>
                </a:r>
                <a:r>
                  <a:rPr lang="en-US" altLang="en-US" dirty="0"/>
                  <a:t> is optimal </a:t>
                </a:r>
              </a:p>
            </p:txBody>
          </p:sp>
        </mc:Choice>
        <mc:Fallback xmlns="">
          <p:sp>
            <p:nvSpPr>
              <p:cNvPr id="11268" name="Rectangle 3"/>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05083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0B4A3A-7811-255D-B7F5-63049F647722}"/>
              </a:ext>
            </a:extLst>
          </p:cNvPr>
          <p:cNvPicPr>
            <a:picLocks noChangeAspect="1"/>
          </p:cNvPicPr>
          <p:nvPr/>
        </p:nvPicPr>
        <p:blipFill>
          <a:blip r:embed="rId2"/>
          <a:stretch>
            <a:fillRect/>
          </a:stretch>
        </p:blipFill>
        <p:spPr>
          <a:xfrm>
            <a:off x="8096810" y="621253"/>
            <a:ext cx="2990850" cy="695325"/>
          </a:xfrm>
          <a:prstGeom prst="rect">
            <a:avLst/>
          </a:prstGeom>
        </p:spPr>
      </p:pic>
      <p:pic>
        <p:nvPicPr>
          <p:cNvPr id="7" name="Picture 6">
            <a:extLst>
              <a:ext uri="{FF2B5EF4-FFF2-40B4-BE49-F238E27FC236}">
                <a16:creationId xmlns:a16="http://schemas.microsoft.com/office/drawing/2014/main" id="{A4C31458-CABA-F456-E348-3522B18DD915}"/>
              </a:ext>
            </a:extLst>
          </p:cNvPr>
          <p:cNvPicPr>
            <a:picLocks noChangeAspect="1"/>
          </p:cNvPicPr>
          <p:nvPr/>
        </p:nvPicPr>
        <p:blipFill>
          <a:blip r:embed="rId3"/>
          <a:stretch>
            <a:fillRect/>
          </a:stretch>
        </p:blipFill>
        <p:spPr>
          <a:xfrm>
            <a:off x="2233053" y="2133938"/>
            <a:ext cx="3724275" cy="2762250"/>
          </a:xfrm>
          <a:prstGeom prst="rect">
            <a:avLst/>
          </a:prstGeom>
        </p:spPr>
      </p:pic>
      <p:sp>
        <p:nvSpPr>
          <p:cNvPr id="8" name="TextBox 7">
            <a:extLst>
              <a:ext uri="{FF2B5EF4-FFF2-40B4-BE49-F238E27FC236}">
                <a16:creationId xmlns:a16="http://schemas.microsoft.com/office/drawing/2014/main" id="{1764BC84-9581-5196-1E11-2DE49F6AB7BF}"/>
              </a:ext>
            </a:extLst>
          </p:cNvPr>
          <p:cNvSpPr txBox="1"/>
          <p:nvPr/>
        </p:nvSpPr>
        <p:spPr>
          <a:xfrm flipH="1">
            <a:off x="594357" y="537882"/>
            <a:ext cx="1638695" cy="461665"/>
          </a:xfrm>
          <a:prstGeom prst="rect">
            <a:avLst/>
          </a:prstGeom>
          <a:noFill/>
        </p:spPr>
        <p:txBody>
          <a:bodyPr wrap="square" rtlCol="0">
            <a:spAutoFit/>
          </a:bodyPr>
          <a:lstStyle/>
          <a:p>
            <a:r>
              <a:rPr lang="en-US" sz="2400" b="1" dirty="0"/>
              <a:t>Example</a:t>
            </a:r>
            <a:endParaRPr lang="en-PK" sz="2400" b="1" dirty="0"/>
          </a:p>
        </p:txBody>
      </p:sp>
    </p:spTree>
    <p:extLst>
      <p:ext uri="{BB962C8B-B14F-4D97-AF65-F5344CB8AC3E}">
        <p14:creationId xmlns:p14="http://schemas.microsoft.com/office/powerpoint/2010/main" val="3397599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x-none" dirty="0"/>
              <a:t>A* Search: if h not admissible</a:t>
            </a:r>
            <a:endParaRPr lang="en-GB" altLang="x-none" dirty="0"/>
          </a:p>
        </p:txBody>
      </p:sp>
      <p:sp>
        <p:nvSpPr>
          <p:cNvPr id="5" name="Content Placeholder 4"/>
          <p:cNvSpPr>
            <a:spLocks noGrp="1"/>
          </p:cNvSpPr>
          <p:nvPr>
            <p:ph sz="half" idx="1"/>
          </p:nvPr>
        </p:nvSpPr>
        <p:spPr/>
        <p:txBody>
          <a:bodyPr/>
          <a:lstStyle/>
          <a:p>
            <a:endParaRPr lang="en-US"/>
          </a:p>
        </p:txBody>
      </p:sp>
      <p:graphicFrame>
        <p:nvGraphicFramePr>
          <p:cNvPr id="212018" name="Group 50"/>
          <p:cNvGraphicFramePr>
            <a:graphicFrameLocks noGrp="1"/>
          </p:cNvGraphicFramePr>
          <p:nvPr>
            <p:ph sz="half" idx="2"/>
          </p:nvPr>
        </p:nvGraphicFramePr>
        <p:xfrm>
          <a:off x="6172200" y="1600200"/>
          <a:ext cx="3810000" cy="4064000"/>
        </p:xfrm>
        <a:graphic>
          <a:graphicData uri="http://schemas.openxmlformats.org/drawingml/2006/table">
            <a:tbl>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1" i="0" u="none" strike="noStrike" cap="none" normalizeH="0" baseline="0">
                          <a:ln>
                            <a:noFill/>
                          </a:ln>
                          <a:solidFill>
                            <a:schemeClr val="tx1"/>
                          </a:solidFill>
                          <a:effectLst/>
                          <a:latin typeface="Tahoma" pitchFamily="34" charset="0"/>
                          <a:cs typeface="Arial" charset="0"/>
                        </a:rPr>
                        <a:t>State</a:t>
                      </a:r>
                      <a:endParaRPr kumimoji="0" lang="en-GB" altLang="x-none" sz="1800" b="1"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1" i="0" u="none" strike="noStrike" cap="none" normalizeH="0" baseline="0">
                          <a:ln>
                            <a:noFill/>
                          </a:ln>
                          <a:solidFill>
                            <a:schemeClr val="tx1"/>
                          </a:solidFill>
                          <a:effectLst/>
                          <a:latin typeface="Tahoma" pitchFamily="34" charset="0"/>
                          <a:cs typeface="Arial" charset="0"/>
                        </a:rPr>
                        <a:t>Heuristic: h(n)</a:t>
                      </a:r>
                      <a:endParaRPr kumimoji="0" lang="en-GB" altLang="x-none" sz="1800" b="1"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A</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366</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B</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374</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C</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329</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D</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244</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E</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253</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F</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178</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G</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193</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1" i="0" u="none" strike="noStrike" cap="none" normalizeH="0" baseline="0">
                          <a:ln>
                            <a:noFill/>
                          </a:ln>
                          <a:solidFill>
                            <a:schemeClr val="hlink"/>
                          </a:solidFill>
                          <a:effectLst/>
                          <a:latin typeface="Tahoma" pitchFamily="34" charset="0"/>
                          <a:cs typeface="Arial" charset="0"/>
                        </a:rPr>
                        <a:t>H</a:t>
                      </a:r>
                      <a:endParaRPr kumimoji="0" lang="en-GB" altLang="x-none" sz="1800" b="1" i="0" u="none" strike="noStrike" cap="none" normalizeH="0" baseline="0">
                        <a:ln>
                          <a:noFill/>
                        </a:ln>
                        <a:solidFill>
                          <a:schemeClr val="hlink"/>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1" i="0" u="none" strike="noStrike" cap="none" normalizeH="0" baseline="0">
                          <a:ln>
                            <a:noFill/>
                          </a:ln>
                          <a:solidFill>
                            <a:schemeClr val="hlink"/>
                          </a:solidFill>
                          <a:effectLst/>
                          <a:latin typeface="Tahoma" pitchFamily="34" charset="0"/>
                          <a:cs typeface="Arial" charset="0"/>
                        </a:rPr>
                        <a:t>138</a:t>
                      </a:r>
                      <a:endParaRPr kumimoji="0" lang="en-GB" altLang="x-none" sz="1800" b="1" i="0" u="none" strike="noStrike" cap="none" normalizeH="0" baseline="0">
                        <a:ln>
                          <a:noFill/>
                        </a:ln>
                        <a:solidFill>
                          <a:schemeClr val="hlink"/>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I</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0</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6" name="Slide Number Placeholder 6"/>
          <p:cNvSpPr>
            <a:spLocks noGrp="1"/>
          </p:cNvSpPr>
          <p:nvPr>
            <p:ph type="sldNum" sz="quarter" idx="12"/>
          </p:nvPr>
        </p:nvSpPr>
        <p:spPr/>
        <p:txBody>
          <a:bodyPr/>
          <a:lstStyle/>
          <a:p>
            <a:fld id="{53D5C9FD-C666-4852-B062-382A69B005CE}" type="slidenum">
              <a:rPr lang="en-GB" altLang="x-none" smtClean="0"/>
              <a:pPr/>
              <a:t>28</a:t>
            </a:fld>
            <a:endParaRPr lang="en-GB" altLang="x-none"/>
          </a:p>
        </p:txBody>
      </p:sp>
      <p:grpSp>
        <p:nvGrpSpPr>
          <p:cNvPr id="211971" name="Group 3"/>
          <p:cNvGrpSpPr>
            <a:grpSpLocks/>
          </p:cNvGrpSpPr>
          <p:nvPr/>
        </p:nvGrpSpPr>
        <p:grpSpPr bwMode="auto">
          <a:xfrm>
            <a:off x="3657600" y="1981200"/>
            <a:ext cx="457200" cy="457200"/>
            <a:chOff x="1344" y="1248"/>
            <a:chExt cx="288" cy="288"/>
          </a:xfrm>
        </p:grpSpPr>
        <p:sp>
          <p:nvSpPr>
            <p:cNvPr id="211972" name="Oval 4"/>
            <p:cNvSpPr>
              <a:spLocks noChangeArrowheads="1"/>
            </p:cNvSpPr>
            <p:nvPr/>
          </p:nvSpPr>
          <p:spPr bwMode="auto">
            <a:xfrm>
              <a:off x="1344" y="124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3"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11974" name="Group 6"/>
          <p:cNvGrpSpPr>
            <a:grpSpLocks/>
          </p:cNvGrpSpPr>
          <p:nvPr/>
        </p:nvGrpSpPr>
        <p:grpSpPr bwMode="auto">
          <a:xfrm>
            <a:off x="4724400" y="2514600"/>
            <a:ext cx="457200" cy="457200"/>
            <a:chOff x="1344" y="1248"/>
            <a:chExt cx="288" cy="288"/>
          </a:xfrm>
        </p:grpSpPr>
        <p:sp>
          <p:nvSpPr>
            <p:cNvPr id="211975"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11977" name="Group 9"/>
          <p:cNvGrpSpPr>
            <a:grpSpLocks/>
          </p:cNvGrpSpPr>
          <p:nvPr/>
        </p:nvGrpSpPr>
        <p:grpSpPr bwMode="auto">
          <a:xfrm>
            <a:off x="2057400" y="3429000"/>
            <a:ext cx="457200" cy="457200"/>
            <a:chOff x="1344" y="1248"/>
            <a:chExt cx="288" cy="288"/>
          </a:xfrm>
        </p:grpSpPr>
        <p:sp>
          <p:nvSpPr>
            <p:cNvPr id="211978" name="Oval 1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D</a:t>
              </a:r>
              <a:endParaRPr lang="en-GB" altLang="x-none"/>
            </a:p>
          </p:txBody>
        </p:sp>
      </p:grpSp>
      <p:grpSp>
        <p:nvGrpSpPr>
          <p:cNvPr id="211980" name="Group 12"/>
          <p:cNvGrpSpPr>
            <a:grpSpLocks/>
          </p:cNvGrpSpPr>
          <p:nvPr/>
        </p:nvGrpSpPr>
        <p:grpSpPr bwMode="auto">
          <a:xfrm>
            <a:off x="2590800" y="2667000"/>
            <a:ext cx="457200" cy="457200"/>
            <a:chOff x="1344" y="1248"/>
            <a:chExt cx="288" cy="288"/>
          </a:xfrm>
        </p:grpSpPr>
        <p:sp>
          <p:nvSpPr>
            <p:cNvPr id="211981" name="Oval 13"/>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11983" name="Group 15"/>
          <p:cNvGrpSpPr>
            <a:grpSpLocks/>
          </p:cNvGrpSpPr>
          <p:nvPr/>
        </p:nvGrpSpPr>
        <p:grpSpPr bwMode="auto">
          <a:xfrm>
            <a:off x="3733800" y="3124200"/>
            <a:ext cx="457200" cy="457200"/>
            <a:chOff x="1344" y="1248"/>
            <a:chExt cx="288" cy="288"/>
          </a:xfrm>
        </p:grpSpPr>
        <p:sp>
          <p:nvSpPr>
            <p:cNvPr id="211984" name="Oval 16"/>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11986" name="Group 18"/>
          <p:cNvGrpSpPr>
            <a:grpSpLocks/>
          </p:cNvGrpSpPr>
          <p:nvPr/>
        </p:nvGrpSpPr>
        <p:grpSpPr bwMode="auto">
          <a:xfrm>
            <a:off x="4419600" y="4038600"/>
            <a:ext cx="457200" cy="457200"/>
            <a:chOff x="1344" y="1248"/>
            <a:chExt cx="288" cy="288"/>
          </a:xfrm>
        </p:grpSpPr>
        <p:sp>
          <p:nvSpPr>
            <p:cNvPr id="211987" name="Oval 19"/>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8"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grpSp>
        <p:nvGrpSpPr>
          <p:cNvPr id="211989" name="Group 21"/>
          <p:cNvGrpSpPr>
            <a:grpSpLocks/>
          </p:cNvGrpSpPr>
          <p:nvPr/>
        </p:nvGrpSpPr>
        <p:grpSpPr bwMode="auto">
          <a:xfrm>
            <a:off x="3429000" y="5715000"/>
            <a:ext cx="457200" cy="457200"/>
            <a:chOff x="1344" y="1248"/>
            <a:chExt cx="288" cy="288"/>
          </a:xfrm>
        </p:grpSpPr>
        <p:sp>
          <p:nvSpPr>
            <p:cNvPr id="211990" name="Oval 22"/>
            <p:cNvSpPr>
              <a:spLocks noChangeArrowheads="1"/>
            </p:cNvSpPr>
            <p:nvPr/>
          </p:nvSpPr>
          <p:spPr bwMode="auto">
            <a:xfrm>
              <a:off x="1344" y="1248"/>
              <a:ext cx="288" cy="28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91"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11992" name="Line 24"/>
          <p:cNvSpPr>
            <a:spLocks noChangeShapeType="1"/>
          </p:cNvSpPr>
          <p:nvPr/>
        </p:nvSpPr>
        <p:spPr bwMode="auto">
          <a:xfrm>
            <a:off x="3962400" y="3581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3" name="Line 25"/>
          <p:cNvSpPr>
            <a:spLocks noChangeShapeType="1"/>
          </p:cNvSpPr>
          <p:nvPr/>
        </p:nvSpPr>
        <p:spPr bwMode="auto">
          <a:xfrm flipH="1">
            <a:off x="3657600" y="4495800"/>
            <a:ext cx="9906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4" name="Text Box 26"/>
          <p:cNvSpPr txBox="1">
            <a:spLocks noChangeArrowheads="1"/>
          </p:cNvSpPr>
          <p:nvPr/>
        </p:nvSpPr>
        <p:spPr bwMode="auto">
          <a:xfrm>
            <a:off x="4191000" y="35052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sp>
        <p:nvSpPr>
          <p:cNvPr id="211995" name="Text Box 27"/>
          <p:cNvSpPr txBox="1">
            <a:spLocks noChangeArrowheads="1"/>
          </p:cNvSpPr>
          <p:nvPr/>
        </p:nvSpPr>
        <p:spPr bwMode="auto">
          <a:xfrm>
            <a:off x="4191000" y="51054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211</a:t>
            </a:r>
            <a:endParaRPr lang="en-GB" altLang="x-none" b="1">
              <a:solidFill>
                <a:schemeClr val="hlink"/>
              </a:solidFill>
            </a:endParaRPr>
          </a:p>
        </p:txBody>
      </p:sp>
      <p:grpSp>
        <p:nvGrpSpPr>
          <p:cNvPr id="211996" name="Group 28"/>
          <p:cNvGrpSpPr>
            <a:grpSpLocks/>
          </p:cNvGrpSpPr>
          <p:nvPr/>
        </p:nvGrpSpPr>
        <p:grpSpPr bwMode="auto">
          <a:xfrm>
            <a:off x="2895600" y="4038600"/>
            <a:ext cx="457200" cy="457200"/>
            <a:chOff x="1344" y="1248"/>
            <a:chExt cx="288" cy="288"/>
          </a:xfrm>
        </p:grpSpPr>
        <p:sp>
          <p:nvSpPr>
            <p:cNvPr id="211997" name="Oval 29"/>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98"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grpSp>
        <p:nvGrpSpPr>
          <p:cNvPr id="211999" name="Group 31"/>
          <p:cNvGrpSpPr>
            <a:grpSpLocks/>
          </p:cNvGrpSpPr>
          <p:nvPr/>
        </p:nvGrpSpPr>
        <p:grpSpPr bwMode="auto">
          <a:xfrm>
            <a:off x="2667000" y="4953000"/>
            <a:ext cx="457200" cy="457200"/>
            <a:chOff x="1344" y="1248"/>
            <a:chExt cx="288" cy="288"/>
          </a:xfrm>
        </p:grpSpPr>
        <p:sp>
          <p:nvSpPr>
            <p:cNvPr id="212000" name="Oval 32"/>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001"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H</a:t>
              </a:r>
              <a:endParaRPr lang="en-GB" altLang="x-none"/>
            </a:p>
          </p:txBody>
        </p:sp>
      </p:grpSp>
      <p:sp>
        <p:nvSpPr>
          <p:cNvPr id="212002" name="Line 34"/>
          <p:cNvSpPr>
            <a:spLocks noChangeShapeType="1"/>
          </p:cNvSpPr>
          <p:nvPr/>
        </p:nvSpPr>
        <p:spPr bwMode="auto">
          <a:xfrm flipH="1">
            <a:off x="3048000" y="3581400"/>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3" name="Line 35"/>
          <p:cNvSpPr>
            <a:spLocks noChangeShapeType="1"/>
          </p:cNvSpPr>
          <p:nvPr/>
        </p:nvSpPr>
        <p:spPr bwMode="auto">
          <a:xfrm flipH="1">
            <a:off x="2895600" y="4495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4" name="Line 36"/>
          <p:cNvSpPr>
            <a:spLocks noChangeShapeType="1"/>
          </p:cNvSpPr>
          <p:nvPr/>
        </p:nvSpPr>
        <p:spPr bwMode="auto">
          <a:xfrm>
            <a:off x="2895600" y="5410200"/>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5" name="Text Box 37"/>
          <p:cNvSpPr txBox="1">
            <a:spLocks noChangeArrowheads="1"/>
          </p:cNvSpPr>
          <p:nvPr/>
        </p:nvSpPr>
        <p:spPr bwMode="auto">
          <a:xfrm>
            <a:off x="3124200" y="35052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12006" name="Line 38"/>
          <p:cNvSpPr>
            <a:spLocks noChangeShapeType="1"/>
          </p:cNvSpPr>
          <p:nvPr/>
        </p:nvSpPr>
        <p:spPr bwMode="auto">
          <a:xfrm>
            <a:off x="3886200" y="2438400"/>
            <a:ext cx="1066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7" name="Line 39"/>
          <p:cNvSpPr>
            <a:spLocks noChangeShapeType="1"/>
          </p:cNvSpPr>
          <p:nvPr/>
        </p:nvSpPr>
        <p:spPr bwMode="auto">
          <a:xfrm>
            <a:off x="3886200" y="2438400"/>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8" name="Line 40"/>
          <p:cNvSpPr>
            <a:spLocks noChangeShapeType="1"/>
          </p:cNvSpPr>
          <p:nvPr/>
        </p:nvSpPr>
        <p:spPr bwMode="auto">
          <a:xfrm flipH="1">
            <a:off x="2819400" y="2438400"/>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9" name="Line 41"/>
          <p:cNvSpPr>
            <a:spLocks noChangeShapeType="1"/>
          </p:cNvSpPr>
          <p:nvPr/>
        </p:nvSpPr>
        <p:spPr bwMode="auto">
          <a:xfrm flipH="1">
            <a:off x="2286000" y="31242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10" name="Text Box 42"/>
          <p:cNvSpPr txBox="1">
            <a:spLocks noChangeArrowheads="1"/>
          </p:cNvSpPr>
          <p:nvPr/>
        </p:nvSpPr>
        <p:spPr bwMode="auto">
          <a:xfrm>
            <a:off x="4114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Start</a:t>
            </a:r>
            <a:endParaRPr lang="en-GB" altLang="x-none"/>
          </a:p>
        </p:txBody>
      </p:sp>
      <p:sp>
        <p:nvSpPr>
          <p:cNvPr id="212011" name="Text Box 43"/>
          <p:cNvSpPr txBox="1">
            <a:spLocks noChangeArrowheads="1"/>
          </p:cNvSpPr>
          <p:nvPr/>
        </p:nvSpPr>
        <p:spPr bwMode="auto">
          <a:xfrm>
            <a:off x="3962400" y="6019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Goal</a:t>
            </a:r>
            <a:endParaRPr lang="en-GB" altLang="x-none"/>
          </a:p>
        </p:txBody>
      </p:sp>
      <p:sp>
        <p:nvSpPr>
          <p:cNvPr id="212012" name="Text Box 44"/>
          <p:cNvSpPr txBox="1">
            <a:spLocks noChangeArrowheads="1"/>
          </p:cNvSpPr>
          <p:nvPr/>
        </p:nvSpPr>
        <p:spPr bwMode="auto">
          <a:xfrm>
            <a:off x="2514600" y="45720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97</a:t>
            </a:r>
            <a:endParaRPr lang="en-GB" altLang="x-none" b="1">
              <a:solidFill>
                <a:schemeClr val="hlink"/>
              </a:solidFill>
            </a:endParaRPr>
          </a:p>
        </p:txBody>
      </p:sp>
      <p:sp>
        <p:nvSpPr>
          <p:cNvPr id="212013" name="Text Box 45"/>
          <p:cNvSpPr txBox="1">
            <a:spLocks noChangeArrowheads="1"/>
          </p:cNvSpPr>
          <p:nvPr/>
        </p:nvSpPr>
        <p:spPr bwMode="auto">
          <a:xfrm>
            <a:off x="2819400" y="54864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101</a:t>
            </a:r>
            <a:endParaRPr lang="en-GB" altLang="x-none" b="1">
              <a:solidFill>
                <a:schemeClr val="hlink"/>
              </a:solidFill>
            </a:endParaRPr>
          </a:p>
        </p:txBody>
      </p:sp>
      <p:sp>
        <p:nvSpPr>
          <p:cNvPr id="212014" name="Text Box 46"/>
          <p:cNvSpPr txBox="1">
            <a:spLocks noChangeArrowheads="1"/>
          </p:cNvSpPr>
          <p:nvPr/>
        </p:nvSpPr>
        <p:spPr bwMode="auto">
          <a:xfrm>
            <a:off x="4343400" y="21336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12015" name="Text Box 47"/>
          <p:cNvSpPr txBox="1">
            <a:spLocks noChangeArrowheads="1"/>
          </p:cNvSpPr>
          <p:nvPr/>
        </p:nvSpPr>
        <p:spPr bwMode="auto">
          <a:xfrm>
            <a:off x="2895600" y="2209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12016" name="Text Box 48"/>
          <p:cNvSpPr txBox="1">
            <a:spLocks noChangeArrowheads="1"/>
          </p:cNvSpPr>
          <p:nvPr/>
        </p:nvSpPr>
        <p:spPr bwMode="auto">
          <a:xfrm>
            <a:off x="1905000" y="30480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111</a:t>
            </a:r>
            <a:endParaRPr lang="en-GB" altLang="x-none" b="1">
              <a:solidFill>
                <a:schemeClr val="hlink"/>
              </a:solidFill>
            </a:endParaRPr>
          </a:p>
        </p:txBody>
      </p:sp>
      <p:sp>
        <p:nvSpPr>
          <p:cNvPr id="212017" name="Text Box 49"/>
          <p:cNvSpPr txBox="1">
            <a:spLocks noChangeArrowheads="1"/>
          </p:cNvSpPr>
          <p:nvPr/>
        </p:nvSpPr>
        <p:spPr bwMode="auto">
          <a:xfrm>
            <a:off x="3810000" y="5970588"/>
            <a:ext cx="6629400"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i="1" dirty="0"/>
              <a:t>	f(n) = g(n) + h </a:t>
            </a:r>
            <a:r>
              <a:rPr lang="en-US" altLang="x-none" b="1" dirty="0"/>
              <a:t>(</a:t>
            </a:r>
            <a:r>
              <a:rPr lang="en-US" altLang="x-none" b="1" i="1" dirty="0"/>
              <a:t>n</a:t>
            </a:r>
            <a:r>
              <a:rPr lang="en-US" altLang="x-none" b="1" dirty="0"/>
              <a:t>) – </a:t>
            </a:r>
            <a:r>
              <a:rPr lang="en-US" altLang="x-none" b="1" dirty="0">
                <a:solidFill>
                  <a:schemeClr val="hlink"/>
                </a:solidFill>
              </a:rPr>
              <a:t>(H-I) Overestimated</a:t>
            </a:r>
          </a:p>
          <a:p>
            <a:pPr>
              <a:spcBef>
                <a:spcPct val="50000"/>
              </a:spcBef>
            </a:pPr>
            <a:r>
              <a:rPr lang="en-US" altLang="x-none" b="1" dirty="0"/>
              <a:t>g(n): </a:t>
            </a:r>
            <a:r>
              <a:rPr lang="en-US" altLang="x-none" dirty="0"/>
              <a:t>is the exact cost to reach node </a:t>
            </a:r>
            <a:r>
              <a:rPr lang="en-US" altLang="x-none" i="1" dirty="0"/>
              <a:t>n</a:t>
            </a:r>
            <a:r>
              <a:rPr lang="en-US" altLang="x-none" dirty="0"/>
              <a:t> from the initial state.</a:t>
            </a:r>
            <a:endParaRPr lang="en-GB" altLang="x-none" dirty="0"/>
          </a:p>
          <a:p>
            <a:pPr>
              <a:spcBef>
                <a:spcPct val="50000"/>
              </a:spcBef>
            </a:pPr>
            <a:endParaRPr lang="en-GB" altLang="x-none" b="1" dirty="0"/>
          </a:p>
        </p:txBody>
      </p:sp>
      <p:sp>
        <p:nvSpPr>
          <p:cNvPr id="212053" name="Text Box 85"/>
          <p:cNvSpPr txBox="1">
            <a:spLocks noChangeArrowheads="1"/>
          </p:cNvSpPr>
          <p:nvPr/>
        </p:nvSpPr>
        <p:spPr bwMode="auto">
          <a:xfrm>
            <a:off x="3886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Tree>
    <p:extLst>
      <p:ext uri="{BB962C8B-B14F-4D97-AF65-F5344CB8AC3E}">
        <p14:creationId xmlns:p14="http://schemas.microsoft.com/office/powerpoint/2010/main" val="1558924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x-none"/>
              <a:t>A* Search: Tree Search</a:t>
            </a:r>
            <a:endParaRPr lang="en-GB" altLang="x-none"/>
          </a:p>
        </p:txBody>
      </p:sp>
      <p:sp>
        <p:nvSpPr>
          <p:cNvPr id="7" name="Slide Number Placeholder 6"/>
          <p:cNvSpPr>
            <a:spLocks noGrp="1"/>
          </p:cNvSpPr>
          <p:nvPr>
            <p:ph type="sldNum" sz="quarter" idx="12"/>
          </p:nvPr>
        </p:nvSpPr>
        <p:spPr/>
        <p:txBody>
          <a:bodyPr/>
          <a:lstStyle/>
          <a:p>
            <a:fld id="{960E7274-83DF-460E-B7FD-989E93720717}" type="slidenum">
              <a:rPr lang="en-GB" altLang="x-none" smtClean="0"/>
              <a:pPr/>
              <a:t>29</a:t>
            </a:fld>
            <a:endParaRPr lang="en-GB" altLang="x-none"/>
          </a:p>
        </p:txBody>
      </p:sp>
      <p:grpSp>
        <p:nvGrpSpPr>
          <p:cNvPr id="219139" name="Group 3"/>
          <p:cNvGrpSpPr>
            <a:grpSpLocks/>
          </p:cNvGrpSpPr>
          <p:nvPr/>
        </p:nvGrpSpPr>
        <p:grpSpPr bwMode="auto">
          <a:xfrm>
            <a:off x="5867400" y="1843088"/>
            <a:ext cx="457200" cy="457200"/>
            <a:chOff x="1344" y="1248"/>
            <a:chExt cx="288" cy="288"/>
          </a:xfrm>
        </p:grpSpPr>
        <p:sp>
          <p:nvSpPr>
            <p:cNvPr id="219140" name="Oval 4"/>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1"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sp>
        <p:nvSpPr>
          <p:cNvPr id="219172" name="Text Box 36"/>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Tree>
    <p:extLst>
      <p:ext uri="{BB962C8B-B14F-4D97-AF65-F5344CB8AC3E}">
        <p14:creationId xmlns:p14="http://schemas.microsoft.com/office/powerpoint/2010/main" val="270940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849425"/>
            <a:ext cx="10515600" cy="2852737"/>
          </a:xfrm>
        </p:spPr>
        <p:txBody>
          <a:bodyPr/>
          <a:lstStyle/>
          <a:p>
            <a:pPr algn="ctr"/>
            <a:r>
              <a:rPr lang="en-US" dirty="0"/>
              <a:t>A* Search</a:t>
            </a:r>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a:xfrm>
                <a:off x="831850" y="5583377"/>
                <a:ext cx="10515600" cy="499372"/>
              </a:xfrm>
            </p:spPr>
            <p:txBody>
              <a:bodyPr/>
              <a:lstStyle/>
              <a:p>
                <a:pPr algn="ctr"/>
                <a:r>
                  <a:rPr lang="en-US" altLang="x-none" dirty="0">
                    <a:solidFill>
                      <a:srgbClr val="002060"/>
                    </a:solidFill>
                  </a:rPr>
                  <a:t>eval-fn: </a:t>
                </a:r>
                <a14:m>
                  <m:oMath xmlns:m="http://schemas.openxmlformats.org/officeDocument/2006/math">
                    <m:r>
                      <a:rPr lang="en-US" altLang="x-none" b="0" i="1" dirty="0" smtClean="0">
                        <a:solidFill>
                          <a:srgbClr val="002060"/>
                        </a:solidFill>
                        <a:latin typeface="Cambria Math"/>
                      </a:rPr>
                      <m:t>𝑓</m:t>
                    </m:r>
                    <m:r>
                      <a:rPr lang="en-US" altLang="x-none" b="0" i="1" dirty="0" smtClean="0">
                        <a:solidFill>
                          <a:srgbClr val="002060"/>
                        </a:solidFill>
                        <a:latin typeface="Cambria Math"/>
                      </a:rPr>
                      <m:t>(</m:t>
                    </m:r>
                    <m:r>
                      <a:rPr lang="en-US" altLang="x-none" b="0" i="1" dirty="0" smtClean="0">
                        <a:solidFill>
                          <a:srgbClr val="002060"/>
                        </a:solidFill>
                        <a:latin typeface="Cambria Math"/>
                      </a:rPr>
                      <m:t>𝑛</m:t>
                    </m:r>
                    <m:r>
                      <a:rPr lang="en-US" altLang="x-none" b="0" i="1" dirty="0" smtClean="0">
                        <a:solidFill>
                          <a:srgbClr val="002060"/>
                        </a:solidFill>
                        <a:latin typeface="Cambria Math"/>
                      </a:rPr>
                      <m:t>)=</m:t>
                    </m:r>
                    <m:r>
                      <a:rPr lang="en-US" altLang="x-none" b="0" i="1" dirty="0" smtClean="0">
                        <a:solidFill>
                          <a:srgbClr val="002060"/>
                        </a:solidFill>
                        <a:latin typeface="Cambria Math"/>
                      </a:rPr>
                      <m:t>𝑔</m:t>
                    </m:r>
                    <m:r>
                      <a:rPr lang="en-US" altLang="x-none" b="0" i="1" dirty="0" smtClean="0">
                        <a:solidFill>
                          <a:srgbClr val="002060"/>
                        </a:solidFill>
                        <a:latin typeface="Cambria Math"/>
                      </a:rPr>
                      <m:t>(</m:t>
                    </m:r>
                    <m:r>
                      <a:rPr lang="en-US" altLang="x-none" b="0" i="1" dirty="0" smtClean="0">
                        <a:solidFill>
                          <a:srgbClr val="002060"/>
                        </a:solidFill>
                        <a:latin typeface="Cambria Math"/>
                      </a:rPr>
                      <m:t>𝑛</m:t>
                    </m:r>
                    <m:r>
                      <a:rPr lang="en-US" altLang="x-none" b="0" i="1" dirty="0" smtClean="0">
                        <a:solidFill>
                          <a:srgbClr val="002060"/>
                        </a:solidFill>
                        <a:latin typeface="Cambria Math"/>
                      </a:rPr>
                      <m:t>)+</m:t>
                    </m:r>
                    <m:r>
                      <a:rPr lang="en-US" altLang="x-none" b="0" i="1" dirty="0" smtClean="0">
                        <a:solidFill>
                          <a:srgbClr val="002060"/>
                        </a:solidFill>
                        <a:latin typeface="Cambria Math"/>
                      </a:rPr>
                      <m:t>h</m:t>
                    </m:r>
                    <m:r>
                      <a:rPr lang="en-US" altLang="x-none" b="0" i="1" dirty="0" smtClean="0">
                        <a:solidFill>
                          <a:srgbClr val="002060"/>
                        </a:solidFill>
                        <a:latin typeface="Cambria Math"/>
                      </a:rPr>
                      <m:t>(</m:t>
                    </m:r>
                    <m:r>
                      <a:rPr lang="en-US" altLang="x-none" b="0" i="1" dirty="0" smtClean="0">
                        <a:solidFill>
                          <a:srgbClr val="002060"/>
                        </a:solidFill>
                        <a:latin typeface="Cambria Math"/>
                      </a:rPr>
                      <m:t>𝑛</m:t>
                    </m:r>
                    <m:r>
                      <a:rPr lang="en-US" altLang="x-none" b="0" i="1" dirty="0" smtClean="0">
                        <a:solidFill>
                          <a:srgbClr val="002060"/>
                        </a:solidFill>
                        <a:latin typeface="Cambria Math"/>
                      </a:rPr>
                      <m:t>)</m:t>
                    </m:r>
                  </m:oMath>
                </a14:m>
                <a:endParaRPr lang="en-US" altLang="x-none" dirty="0">
                  <a:solidFill>
                    <a:srgbClr val="002060"/>
                  </a:solidFill>
                </a:endParaRPr>
              </a:p>
              <a:p>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xfrm>
                <a:off x="831850" y="5583377"/>
                <a:ext cx="10515600" cy="499372"/>
              </a:xfrm>
              <a:blipFill rotWithShape="0">
                <a:blip r:embed="rId2"/>
                <a:stretch>
                  <a:fillRect t="-17073" b="-12195"/>
                </a:stretch>
              </a:blipFill>
            </p:spPr>
            <p:txBody>
              <a:bodyPr/>
              <a:lstStyle/>
              <a:p>
                <a:r>
                  <a:rPr lang="en-US">
                    <a:noFill/>
                  </a:rPr>
                  <a:t> </a:t>
                </a:r>
              </a:p>
            </p:txBody>
          </p:sp>
        </mc:Fallback>
      </mc:AlternateContent>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715856" y="2468838"/>
            <a:ext cx="8747587" cy="980944"/>
          </a:xfrm>
          <a:prstGeom prst="rect">
            <a:avLst/>
          </a:prstGeom>
          <a:noFill/>
        </p:spPr>
      </p:pic>
    </p:spTree>
    <p:extLst>
      <p:ext uri="{BB962C8B-B14F-4D97-AF65-F5344CB8AC3E}">
        <p14:creationId xmlns:p14="http://schemas.microsoft.com/office/powerpoint/2010/main" val="1010184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x-none"/>
              <a:t>A* Search: Tree Search</a:t>
            </a:r>
            <a:endParaRPr lang="en-GB" altLang="x-none"/>
          </a:p>
        </p:txBody>
      </p:sp>
      <p:sp>
        <p:nvSpPr>
          <p:cNvPr id="25" name="Slide Number Placeholder 6"/>
          <p:cNvSpPr>
            <a:spLocks noGrp="1"/>
          </p:cNvSpPr>
          <p:nvPr>
            <p:ph type="sldNum" sz="quarter" idx="12"/>
          </p:nvPr>
        </p:nvSpPr>
        <p:spPr/>
        <p:txBody>
          <a:bodyPr/>
          <a:lstStyle/>
          <a:p>
            <a:fld id="{2BAA8F52-5AFF-4D7E-8718-B21E5A7DA73F}" type="slidenum">
              <a:rPr lang="en-GB" altLang="x-none" smtClean="0"/>
              <a:pPr/>
              <a:t>30</a:t>
            </a:fld>
            <a:endParaRPr lang="en-GB" altLang="x-none"/>
          </a:p>
        </p:txBody>
      </p:sp>
      <p:grpSp>
        <p:nvGrpSpPr>
          <p:cNvPr id="233475" name="Group 3"/>
          <p:cNvGrpSpPr>
            <a:grpSpLocks/>
          </p:cNvGrpSpPr>
          <p:nvPr/>
        </p:nvGrpSpPr>
        <p:grpSpPr bwMode="auto">
          <a:xfrm>
            <a:off x="5867400" y="1843088"/>
            <a:ext cx="457200" cy="457200"/>
            <a:chOff x="1344" y="1248"/>
            <a:chExt cx="288" cy="288"/>
          </a:xfrm>
        </p:grpSpPr>
        <p:sp>
          <p:nvSpPr>
            <p:cNvPr id="233476" name="Oval 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77"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33478" name="Group 6"/>
          <p:cNvGrpSpPr>
            <a:grpSpLocks/>
          </p:cNvGrpSpPr>
          <p:nvPr/>
        </p:nvGrpSpPr>
        <p:grpSpPr bwMode="auto">
          <a:xfrm>
            <a:off x="8229600" y="2971800"/>
            <a:ext cx="457200" cy="457200"/>
            <a:chOff x="1344" y="1248"/>
            <a:chExt cx="288" cy="288"/>
          </a:xfrm>
        </p:grpSpPr>
        <p:sp>
          <p:nvSpPr>
            <p:cNvPr id="233479"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8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33481" name="Group 9"/>
          <p:cNvGrpSpPr>
            <a:grpSpLocks/>
          </p:cNvGrpSpPr>
          <p:nvPr/>
        </p:nvGrpSpPr>
        <p:grpSpPr bwMode="auto">
          <a:xfrm>
            <a:off x="3733800" y="3048000"/>
            <a:ext cx="457200" cy="457200"/>
            <a:chOff x="1344" y="1248"/>
            <a:chExt cx="288" cy="288"/>
          </a:xfrm>
        </p:grpSpPr>
        <p:sp>
          <p:nvSpPr>
            <p:cNvPr id="233482" name="Oval 1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8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33484" name="Group 12"/>
          <p:cNvGrpSpPr>
            <a:grpSpLocks/>
          </p:cNvGrpSpPr>
          <p:nvPr/>
        </p:nvGrpSpPr>
        <p:grpSpPr bwMode="auto">
          <a:xfrm>
            <a:off x="5943600" y="2986088"/>
            <a:ext cx="457200" cy="457200"/>
            <a:chOff x="1344" y="1248"/>
            <a:chExt cx="288" cy="288"/>
          </a:xfrm>
        </p:grpSpPr>
        <p:sp>
          <p:nvSpPr>
            <p:cNvPr id="233485" name="Oval 13"/>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86"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sp>
        <p:nvSpPr>
          <p:cNvPr id="233501" name="Line 29"/>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502" name="Line 30"/>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503" name="Line 31"/>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504" name="Text Box 32"/>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33506" name="Text Box 34"/>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33507" name="Text Box 35"/>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33508" name="Text Box 36"/>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33509" name="Text Box 37"/>
          <p:cNvSpPr txBox="1">
            <a:spLocks noChangeArrowheads="1"/>
          </p:cNvSpPr>
          <p:nvPr/>
        </p:nvSpPr>
        <p:spPr bwMode="auto">
          <a:xfrm>
            <a:off x="6400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[393]</a:t>
            </a:r>
            <a:endParaRPr lang="en-GB" altLang="x-none"/>
          </a:p>
        </p:txBody>
      </p:sp>
      <p:sp>
        <p:nvSpPr>
          <p:cNvPr id="233510" name="Text Box 38"/>
          <p:cNvSpPr txBox="1">
            <a:spLocks noChangeArrowheads="1"/>
          </p:cNvSpPr>
          <p:nvPr/>
        </p:nvSpPr>
        <p:spPr bwMode="auto">
          <a:xfrm>
            <a:off x="8686800" y="2971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[449]</a:t>
            </a:r>
            <a:endParaRPr lang="en-GB" altLang="x-none"/>
          </a:p>
        </p:txBody>
      </p:sp>
      <p:sp>
        <p:nvSpPr>
          <p:cNvPr id="233511" name="Text Box 39"/>
          <p:cNvSpPr txBox="1">
            <a:spLocks noChangeArrowheads="1"/>
          </p:cNvSpPr>
          <p:nvPr/>
        </p:nvSpPr>
        <p:spPr bwMode="auto">
          <a:xfrm>
            <a:off x="2971800" y="31242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[447]</a:t>
            </a:r>
            <a:endParaRPr lang="en-GB" altLang="x-none"/>
          </a:p>
        </p:txBody>
      </p:sp>
    </p:spTree>
    <p:extLst>
      <p:ext uri="{BB962C8B-B14F-4D97-AF65-F5344CB8AC3E}">
        <p14:creationId xmlns:p14="http://schemas.microsoft.com/office/powerpoint/2010/main" val="1356860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x-none"/>
              <a:t>A* Search: Tree Search</a:t>
            </a:r>
            <a:endParaRPr lang="en-GB" altLang="x-none"/>
          </a:p>
        </p:txBody>
      </p:sp>
      <p:sp>
        <p:nvSpPr>
          <p:cNvPr id="37" name="Slide Number Placeholder 6"/>
          <p:cNvSpPr>
            <a:spLocks noGrp="1"/>
          </p:cNvSpPr>
          <p:nvPr>
            <p:ph type="sldNum" sz="quarter" idx="12"/>
          </p:nvPr>
        </p:nvSpPr>
        <p:spPr/>
        <p:txBody>
          <a:bodyPr/>
          <a:lstStyle/>
          <a:p>
            <a:fld id="{B4D3D798-A421-4DE3-978E-6DBCD58E1578}" type="slidenum">
              <a:rPr lang="en-GB" altLang="x-none" smtClean="0"/>
              <a:pPr/>
              <a:t>31</a:t>
            </a:fld>
            <a:endParaRPr lang="en-GB" altLang="x-none"/>
          </a:p>
        </p:txBody>
      </p:sp>
      <p:grpSp>
        <p:nvGrpSpPr>
          <p:cNvPr id="234499" name="Group 3"/>
          <p:cNvGrpSpPr>
            <a:grpSpLocks/>
          </p:cNvGrpSpPr>
          <p:nvPr/>
        </p:nvGrpSpPr>
        <p:grpSpPr bwMode="auto">
          <a:xfrm>
            <a:off x="5867400" y="1843088"/>
            <a:ext cx="457200" cy="457200"/>
            <a:chOff x="1344" y="1248"/>
            <a:chExt cx="288" cy="288"/>
          </a:xfrm>
        </p:grpSpPr>
        <p:sp>
          <p:nvSpPr>
            <p:cNvPr id="234500" name="Oval 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1"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34502" name="Group 6"/>
          <p:cNvGrpSpPr>
            <a:grpSpLocks/>
          </p:cNvGrpSpPr>
          <p:nvPr/>
        </p:nvGrpSpPr>
        <p:grpSpPr bwMode="auto">
          <a:xfrm>
            <a:off x="8229600" y="2971800"/>
            <a:ext cx="457200" cy="457200"/>
            <a:chOff x="1344" y="1248"/>
            <a:chExt cx="288" cy="288"/>
          </a:xfrm>
        </p:grpSpPr>
        <p:sp>
          <p:nvSpPr>
            <p:cNvPr id="234503"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34505" name="Group 9"/>
          <p:cNvGrpSpPr>
            <a:grpSpLocks/>
          </p:cNvGrpSpPr>
          <p:nvPr/>
        </p:nvGrpSpPr>
        <p:grpSpPr bwMode="auto">
          <a:xfrm>
            <a:off x="3733800" y="3048000"/>
            <a:ext cx="457200" cy="457200"/>
            <a:chOff x="1344" y="1248"/>
            <a:chExt cx="288" cy="288"/>
          </a:xfrm>
        </p:grpSpPr>
        <p:sp>
          <p:nvSpPr>
            <p:cNvPr id="234506" name="Oval 1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34508" name="Group 12"/>
          <p:cNvGrpSpPr>
            <a:grpSpLocks/>
          </p:cNvGrpSpPr>
          <p:nvPr/>
        </p:nvGrpSpPr>
        <p:grpSpPr bwMode="auto">
          <a:xfrm>
            <a:off x="5943600" y="2986088"/>
            <a:ext cx="457200" cy="457200"/>
            <a:chOff x="1344" y="1248"/>
            <a:chExt cx="288" cy="288"/>
          </a:xfrm>
        </p:grpSpPr>
        <p:sp>
          <p:nvSpPr>
            <p:cNvPr id="234509" name="Oval 13"/>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0"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34511" name="Group 15"/>
          <p:cNvGrpSpPr>
            <a:grpSpLocks/>
          </p:cNvGrpSpPr>
          <p:nvPr/>
        </p:nvGrpSpPr>
        <p:grpSpPr bwMode="auto">
          <a:xfrm>
            <a:off x="6629400" y="3900488"/>
            <a:ext cx="457200" cy="457200"/>
            <a:chOff x="1344" y="1248"/>
            <a:chExt cx="288" cy="288"/>
          </a:xfrm>
        </p:grpSpPr>
        <p:sp>
          <p:nvSpPr>
            <p:cNvPr id="234512" name="Oval 16"/>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sp>
        <p:nvSpPr>
          <p:cNvPr id="234514" name="Line 18"/>
          <p:cNvSpPr>
            <a:spLocks noChangeShapeType="1"/>
          </p:cNvSpPr>
          <p:nvPr/>
        </p:nvSpPr>
        <p:spPr bwMode="auto">
          <a:xfrm>
            <a:off x="6172200" y="3443288"/>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15" name="Text Box 19"/>
          <p:cNvSpPr txBox="1">
            <a:spLocks noChangeArrowheads="1"/>
          </p:cNvSpPr>
          <p:nvPr/>
        </p:nvSpPr>
        <p:spPr bwMode="auto">
          <a:xfrm>
            <a:off x="6400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grpSp>
        <p:nvGrpSpPr>
          <p:cNvPr id="234516" name="Group 20"/>
          <p:cNvGrpSpPr>
            <a:grpSpLocks/>
          </p:cNvGrpSpPr>
          <p:nvPr/>
        </p:nvGrpSpPr>
        <p:grpSpPr bwMode="auto">
          <a:xfrm>
            <a:off x="5105400" y="3900488"/>
            <a:ext cx="457200" cy="457200"/>
            <a:chOff x="1344" y="1248"/>
            <a:chExt cx="288" cy="288"/>
          </a:xfrm>
        </p:grpSpPr>
        <p:sp>
          <p:nvSpPr>
            <p:cNvPr id="234517" name="Oval 21"/>
            <p:cNvSpPr>
              <a:spLocks noChangeArrowheads="1"/>
            </p:cNvSpPr>
            <p:nvPr/>
          </p:nvSpPr>
          <p:spPr bwMode="auto">
            <a:xfrm>
              <a:off x="1344" y="124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8" name="Text Box 2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sp>
        <p:nvSpPr>
          <p:cNvPr id="234522" name="Line 26"/>
          <p:cNvSpPr>
            <a:spLocks noChangeShapeType="1"/>
          </p:cNvSpPr>
          <p:nvPr/>
        </p:nvSpPr>
        <p:spPr bwMode="auto">
          <a:xfrm flipH="1">
            <a:off x="5257800" y="3443288"/>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4" name="Text Box 28"/>
          <p:cNvSpPr txBox="1">
            <a:spLocks noChangeArrowheads="1"/>
          </p:cNvSpPr>
          <p:nvPr/>
        </p:nvSpPr>
        <p:spPr bwMode="auto">
          <a:xfrm>
            <a:off x="5334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34525" name="Line 29"/>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6" name="Line 30"/>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7" name="Line 31"/>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8" name="Text Box 32"/>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34530" name="Text Box 34"/>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34531" name="Text Box 35"/>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34532" name="Text Box 36"/>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34533" name="Text Box 37"/>
          <p:cNvSpPr txBox="1">
            <a:spLocks noChangeArrowheads="1"/>
          </p:cNvSpPr>
          <p:nvPr/>
        </p:nvSpPr>
        <p:spPr bwMode="auto">
          <a:xfrm>
            <a:off x="6400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[393]</a:t>
            </a:r>
            <a:endParaRPr lang="en-GB" altLang="x-none"/>
          </a:p>
        </p:txBody>
      </p:sp>
      <p:sp>
        <p:nvSpPr>
          <p:cNvPr id="234534" name="Text Box 38"/>
          <p:cNvSpPr txBox="1">
            <a:spLocks noChangeArrowheads="1"/>
          </p:cNvSpPr>
          <p:nvPr/>
        </p:nvSpPr>
        <p:spPr bwMode="auto">
          <a:xfrm>
            <a:off x="8686800" y="2971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[449]</a:t>
            </a:r>
            <a:endParaRPr lang="en-GB" altLang="x-none"/>
          </a:p>
        </p:txBody>
      </p:sp>
      <p:sp>
        <p:nvSpPr>
          <p:cNvPr id="234535" name="Text Box 39"/>
          <p:cNvSpPr txBox="1">
            <a:spLocks noChangeArrowheads="1"/>
          </p:cNvSpPr>
          <p:nvPr/>
        </p:nvSpPr>
        <p:spPr bwMode="auto">
          <a:xfrm>
            <a:off x="2971800" y="31242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[447]</a:t>
            </a:r>
            <a:endParaRPr lang="en-GB" altLang="x-none"/>
          </a:p>
        </p:txBody>
      </p:sp>
      <p:sp>
        <p:nvSpPr>
          <p:cNvPr id="234536" name="Text Box 40"/>
          <p:cNvSpPr txBox="1">
            <a:spLocks noChangeArrowheads="1"/>
          </p:cNvSpPr>
          <p:nvPr/>
        </p:nvSpPr>
        <p:spPr bwMode="auto">
          <a:xfrm>
            <a:off x="7162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[417]</a:t>
            </a:r>
            <a:endParaRPr lang="en-GB" altLang="x-none"/>
          </a:p>
        </p:txBody>
      </p:sp>
      <p:sp>
        <p:nvSpPr>
          <p:cNvPr id="234537" name="Text Box 41"/>
          <p:cNvSpPr txBox="1">
            <a:spLocks noChangeArrowheads="1"/>
          </p:cNvSpPr>
          <p:nvPr/>
        </p:nvSpPr>
        <p:spPr bwMode="auto">
          <a:xfrm>
            <a:off x="4343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[413]</a:t>
            </a:r>
            <a:endParaRPr lang="en-GB" altLang="x-none"/>
          </a:p>
        </p:txBody>
      </p:sp>
    </p:spTree>
    <p:extLst>
      <p:ext uri="{BB962C8B-B14F-4D97-AF65-F5344CB8AC3E}">
        <p14:creationId xmlns:p14="http://schemas.microsoft.com/office/powerpoint/2010/main" val="254729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x-none"/>
              <a:t>A* Search: Tree Search</a:t>
            </a:r>
            <a:endParaRPr lang="en-GB" altLang="x-none"/>
          </a:p>
        </p:txBody>
      </p:sp>
      <p:sp>
        <p:nvSpPr>
          <p:cNvPr id="43" name="Slide Number Placeholder 6"/>
          <p:cNvSpPr>
            <a:spLocks noGrp="1"/>
          </p:cNvSpPr>
          <p:nvPr>
            <p:ph type="sldNum" sz="quarter" idx="12"/>
          </p:nvPr>
        </p:nvSpPr>
        <p:spPr/>
        <p:txBody>
          <a:bodyPr/>
          <a:lstStyle/>
          <a:p>
            <a:fld id="{AC6936FA-BD00-4732-B8D8-011F90E7F9F0}" type="slidenum">
              <a:rPr lang="en-GB" altLang="x-none" smtClean="0"/>
              <a:pPr/>
              <a:t>32</a:t>
            </a:fld>
            <a:endParaRPr lang="en-GB" altLang="x-none"/>
          </a:p>
        </p:txBody>
      </p:sp>
      <p:grpSp>
        <p:nvGrpSpPr>
          <p:cNvPr id="235523" name="Group 3"/>
          <p:cNvGrpSpPr>
            <a:grpSpLocks/>
          </p:cNvGrpSpPr>
          <p:nvPr/>
        </p:nvGrpSpPr>
        <p:grpSpPr bwMode="auto">
          <a:xfrm>
            <a:off x="5867400" y="1843088"/>
            <a:ext cx="457200" cy="457200"/>
            <a:chOff x="1344" y="1248"/>
            <a:chExt cx="288" cy="288"/>
          </a:xfrm>
        </p:grpSpPr>
        <p:sp>
          <p:nvSpPr>
            <p:cNvPr id="235524" name="Oval 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5"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35526" name="Group 6"/>
          <p:cNvGrpSpPr>
            <a:grpSpLocks/>
          </p:cNvGrpSpPr>
          <p:nvPr/>
        </p:nvGrpSpPr>
        <p:grpSpPr bwMode="auto">
          <a:xfrm>
            <a:off x="8229600" y="2971800"/>
            <a:ext cx="457200" cy="457200"/>
            <a:chOff x="1344" y="1248"/>
            <a:chExt cx="288" cy="288"/>
          </a:xfrm>
        </p:grpSpPr>
        <p:sp>
          <p:nvSpPr>
            <p:cNvPr id="235527"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35529" name="Group 9"/>
          <p:cNvGrpSpPr>
            <a:grpSpLocks/>
          </p:cNvGrpSpPr>
          <p:nvPr/>
        </p:nvGrpSpPr>
        <p:grpSpPr bwMode="auto">
          <a:xfrm>
            <a:off x="3733800" y="3048000"/>
            <a:ext cx="457200" cy="457200"/>
            <a:chOff x="1344" y="1248"/>
            <a:chExt cx="288" cy="288"/>
          </a:xfrm>
        </p:grpSpPr>
        <p:sp>
          <p:nvSpPr>
            <p:cNvPr id="235530" name="Oval 1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31"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35532" name="Group 12"/>
          <p:cNvGrpSpPr>
            <a:grpSpLocks/>
          </p:cNvGrpSpPr>
          <p:nvPr/>
        </p:nvGrpSpPr>
        <p:grpSpPr bwMode="auto">
          <a:xfrm>
            <a:off x="5943600" y="2986088"/>
            <a:ext cx="457200" cy="457200"/>
            <a:chOff x="1344" y="1248"/>
            <a:chExt cx="288" cy="288"/>
          </a:xfrm>
        </p:grpSpPr>
        <p:sp>
          <p:nvSpPr>
            <p:cNvPr id="235533" name="Oval 13"/>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34"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35535" name="Group 15"/>
          <p:cNvGrpSpPr>
            <a:grpSpLocks/>
          </p:cNvGrpSpPr>
          <p:nvPr/>
        </p:nvGrpSpPr>
        <p:grpSpPr bwMode="auto">
          <a:xfrm>
            <a:off x="6629400" y="3900488"/>
            <a:ext cx="457200" cy="457200"/>
            <a:chOff x="1344" y="1248"/>
            <a:chExt cx="288" cy="288"/>
          </a:xfrm>
        </p:grpSpPr>
        <p:sp>
          <p:nvSpPr>
            <p:cNvPr id="235536" name="Oval 16"/>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37"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sp>
        <p:nvSpPr>
          <p:cNvPr id="235538" name="Line 18"/>
          <p:cNvSpPr>
            <a:spLocks noChangeShapeType="1"/>
          </p:cNvSpPr>
          <p:nvPr/>
        </p:nvSpPr>
        <p:spPr bwMode="auto">
          <a:xfrm>
            <a:off x="6172200" y="3443288"/>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39" name="Text Box 19"/>
          <p:cNvSpPr txBox="1">
            <a:spLocks noChangeArrowheads="1"/>
          </p:cNvSpPr>
          <p:nvPr/>
        </p:nvSpPr>
        <p:spPr bwMode="auto">
          <a:xfrm>
            <a:off x="6400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grpSp>
        <p:nvGrpSpPr>
          <p:cNvPr id="235540" name="Group 20"/>
          <p:cNvGrpSpPr>
            <a:grpSpLocks/>
          </p:cNvGrpSpPr>
          <p:nvPr/>
        </p:nvGrpSpPr>
        <p:grpSpPr bwMode="auto">
          <a:xfrm>
            <a:off x="5105400" y="3900488"/>
            <a:ext cx="457200" cy="457200"/>
            <a:chOff x="1344" y="1248"/>
            <a:chExt cx="288" cy="288"/>
          </a:xfrm>
        </p:grpSpPr>
        <p:sp>
          <p:nvSpPr>
            <p:cNvPr id="235541" name="Oval 21"/>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42"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sp>
        <p:nvSpPr>
          <p:cNvPr id="235546" name="Line 26"/>
          <p:cNvSpPr>
            <a:spLocks noChangeShapeType="1"/>
          </p:cNvSpPr>
          <p:nvPr/>
        </p:nvSpPr>
        <p:spPr bwMode="auto">
          <a:xfrm flipH="1">
            <a:off x="5257800" y="3443288"/>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48" name="Text Box 28"/>
          <p:cNvSpPr txBox="1">
            <a:spLocks noChangeArrowheads="1"/>
          </p:cNvSpPr>
          <p:nvPr/>
        </p:nvSpPr>
        <p:spPr bwMode="auto">
          <a:xfrm>
            <a:off x="5334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35549" name="Line 29"/>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50" name="Line 30"/>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51" name="Line 31"/>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52" name="Text Box 32"/>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35554" name="Text Box 34"/>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35555" name="Text Box 35"/>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35556" name="Text Box 36"/>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35557" name="Text Box 37"/>
          <p:cNvSpPr txBox="1">
            <a:spLocks noChangeArrowheads="1"/>
          </p:cNvSpPr>
          <p:nvPr/>
        </p:nvSpPr>
        <p:spPr bwMode="auto">
          <a:xfrm>
            <a:off x="6400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[393]</a:t>
            </a:r>
            <a:endParaRPr lang="en-GB" altLang="x-none"/>
          </a:p>
        </p:txBody>
      </p:sp>
      <p:sp>
        <p:nvSpPr>
          <p:cNvPr id="235558" name="Text Box 38"/>
          <p:cNvSpPr txBox="1">
            <a:spLocks noChangeArrowheads="1"/>
          </p:cNvSpPr>
          <p:nvPr/>
        </p:nvSpPr>
        <p:spPr bwMode="auto">
          <a:xfrm>
            <a:off x="8686800" y="2971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[449]</a:t>
            </a:r>
            <a:endParaRPr lang="en-GB" altLang="x-none"/>
          </a:p>
        </p:txBody>
      </p:sp>
      <p:sp>
        <p:nvSpPr>
          <p:cNvPr id="235559" name="Text Box 39"/>
          <p:cNvSpPr txBox="1">
            <a:spLocks noChangeArrowheads="1"/>
          </p:cNvSpPr>
          <p:nvPr/>
        </p:nvSpPr>
        <p:spPr bwMode="auto">
          <a:xfrm>
            <a:off x="2971800" y="31242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[447]</a:t>
            </a:r>
            <a:endParaRPr lang="en-GB" altLang="x-none"/>
          </a:p>
        </p:txBody>
      </p:sp>
      <p:sp>
        <p:nvSpPr>
          <p:cNvPr id="235560" name="Text Box 40"/>
          <p:cNvSpPr txBox="1">
            <a:spLocks noChangeArrowheads="1"/>
          </p:cNvSpPr>
          <p:nvPr/>
        </p:nvSpPr>
        <p:spPr bwMode="auto">
          <a:xfrm>
            <a:off x="7162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[417]</a:t>
            </a:r>
            <a:endParaRPr lang="en-GB" altLang="x-none"/>
          </a:p>
        </p:txBody>
      </p:sp>
      <p:sp>
        <p:nvSpPr>
          <p:cNvPr id="235561" name="Text Box 41"/>
          <p:cNvSpPr txBox="1">
            <a:spLocks noChangeArrowheads="1"/>
          </p:cNvSpPr>
          <p:nvPr/>
        </p:nvSpPr>
        <p:spPr bwMode="auto">
          <a:xfrm>
            <a:off x="4343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[413]</a:t>
            </a:r>
            <a:endParaRPr lang="en-GB" altLang="x-none"/>
          </a:p>
        </p:txBody>
      </p:sp>
      <p:grpSp>
        <p:nvGrpSpPr>
          <p:cNvPr id="235574" name="Group 54"/>
          <p:cNvGrpSpPr>
            <a:grpSpLocks/>
          </p:cNvGrpSpPr>
          <p:nvPr/>
        </p:nvGrpSpPr>
        <p:grpSpPr bwMode="auto">
          <a:xfrm>
            <a:off x="4267200" y="4800600"/>
            <a:ext cx="457200" cy="457200"/>
            <a:chOff x="1344" y="1248"/>
            <a:chExt cx="288" cy="288"/>
          </a:xfrm>
        </p:grpSpPr>
        <p:sp>
          <p:nvSpPr>
            <p:cNvPr id="235575" name="Oval 55"/>
            <p:cNvSpPr>
              <a:spLocks noChangeArrowheads="1"/>
            </p:cNvSpPr>
            <p:nvPr/>
          </p:nvSpPr>
          <p:spPr bwMode="auto">
            <a:xfrm>
              <a:off x="1344" y="124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6" name="Text Box 56"/>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H</a:t>
              </a:r>
              <a:endParaRPr lang="en-GB" altLang="x-none"/>
            </a:p>
          </p:txBody>
        </p:sp>
      </p:grpSp>
      <p:sp>
        <p:nvSpPr>
          <p:cNvPr id="235577" name="Line 57"/>
          <p:cNvSpPr>
            <a:spLocks noChangeShapeType="1"/>
          </p:cNvSpPr>
          <p:nvPr/>
        </p:nvSpPr>
        <p:spPr bwMode="auto">
          <a:xfrm flipH="1">
            <a:off x="4572000" y="4343401"/>
            <a:ext cx="762000" cy="442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78" name="Text Box 58"/>
          <p:cNvSpPr txBox="1">
            <a:spLocks noChangeArrowheads="1"/>
          </p:cNvSpPr>
          <p:nvPr/>
        </p:nvSpPr>
        <p:spPr bwMode="auto">
          <a:xfrm>
            <a:off x="4953000" y="44815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97</a:t>
            </a:r>
            <a:endParaRPr lang="en-GB" altLang="x-none" b="1">
              <a:solidFill>
                <a:schemeClr val="hlink"/>
              </a:solidFill>
            </a:endParaRPr>
          </a:p>
        </p:txBody>
      </p:sp>
      <p:sp>
        <p:nvSpPr>
          <p:cNvPr id="235579" name="Text Box 59"/>
          <p:cNvSpPr txBox="1">
            <a:spLocks noChangeArrowheads="1"/>
          </p:cNvSpPr>
          <p:nvPr/>
        </p:nvSpPr>
        <p:spPr bwMode="auto">
          <a:xfrm>
            <a:off x="3581400" y="4862513"/>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[455]</a:t>
            </a:r>
            <a:endParaRPr lang="en-GB" altLang="x-none"/>
          </a:p>
        </p:txBody>
      </p:sp>
    </p:spTree>
    <p:extLst>
      <p:ext uri="{BB962C8B-B14F-4D97-AF65-F5344CB8AC3E}">
        <p14:creationId xmlns:p14="http://schemas.microsoft.com/office/powerpoint/2010/main" val="104206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x-none"/>
              <a:t>A* Search: Tree Search</a:t>
            </a:r>
            <a:endParaRPr lang="en-GB" altLang="x-none"/>
          </a:p>
        </p:txBody>
      </p:sp>
      <p:sp>
        <p:nvSpPr>
          <p:cNvPr id="49" name="Slide Number Placeholder 6"/>
          <p:cNvSpPr>
            <a:spLocks noGrp="1"/>
          </p:cNvSpPr>
          <p:nvPr>
            <p:ph type="sldNum" sz="quarter" idx="12"/>
          </p:nvPr>
        </p:nvSpPr>
        <p:spPr/>
        <p:txBody>
          <a:bodyPr/>
          <a:lstStyle/>
          <a:p>
            <a:fld id="{487CCEAE-D0CA-4ED8-A4D6-3AC8A8A2FF7D}" type="slidenum">
              <a:rPr lang="en-GB" altLang="x-none" smtClean="0"/>
              <a:pPr/>
              <a:t>33</a:t>
            </a:fld>
            <a:endParaRPr lang="en-GB" altLang="x-none"/>
          </a:p>
        </p:txBody>
      </p:sp>
      <p:grpSp>
        <p:nvGrpSpPr>
          <p:cNvPr id="236547" name="Group 3"/>
          <p:cNvGrpSpPr>
            <a:grpSpLocks/>
          </p:cNvGrpSpPr>
          <p:nvPr/>
        </p:nvGrpSpPr>
        <p:grpSpPr bwMode="auto">
          <a:xfrm>
            <a:off x="5867400" y="1843088"/>
            <a:ext cx="457200" cy="457200"/>
            <a:chOff x="1344" y="1248"/>
            <a:chExt cx="288" cy="288"/>
          </a:xfrm>
        </p:grpSpPr>
        <p:sp>
          <p:nvSpPr>
            <p:cNvPr id="236548" name="Oval 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49"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36550" name="Group 6"/>
          <p:cNvGrpSpPr>
            <a:grpSpLocks/>
          </p:cNvGrpSpPr>
          <p:nvPr/>
        </p:nvGrpSpPr>
        <p:grpSpPr bwMode="auto">
          <a:xfrm>
            <a:off x="8229600" y="2971800"/>
            <a:ext cx="457200" cy="457200"/>
            <a:chOff x="1344" y="1248"/>
            <a:chExt cx="288" cy="288"/>
          </a:xfrm>
        </p:grpSpPr>
        <p:sp>
          <p:nvSpPr>
            <p:cNvPr id="236551"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36553" name="Group 9"/>
          <p:cNvGrpSpPr>
            <a:grpSpLocks/>
          </p:cNvGrpSpPr>
          <p:nvPr/>
        </p:nvGrpSpPr>
        <p:grpSpPr bwMode="auto">
          <a:xfrm>
            <a:off x="3733800" y="3048000"/>
            <a:ext cx="457200" cy="457200"/>
            <a:chOff x="1344" y="1248"/>
            <a:chExt cx="288" cy="288"/>
          </a:xfrm>
        </p:grpSpPr>
        <p:sp>
          <p:nvSpPr>
            <p:cNvPr id="236554" name="Oval 1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36556" name="Group 12"/>
          <p:cNvGrpSpPr>
            <a:grpSpLocks/>
          </p:cNvGrpSpPr>
          <p:nvPr/>
        </p:nvGrpSpPr>
        <p:grpSpPr bwMode="auto">
          <a:xfrm>
            <a:off x="5943600" y="2986088"/>
            <a:ext cx="457200" cy="457200"/>
            <a:chOff x="1344" y="1248"/>
            <a:chExt cx="288" cy="288"/>
          </a:xfrm>
        </p:grpSpPr>
        <p:sp>
          <p:nvSpPr>
            <p:cNvPr id="236557" name="Oval 13"/>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8"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36559" name="Group 15"/>
          <p:cNvGrpSpPr>
            <a:grpSpLocks/>
          </p:cNvGrpSpPr>
          <p:nvPr/>
        </p:nvGrpSpPr>
        <p:grpSpPr bwMode="auto">
          <a:xfrm>
            <a:off x="6629400" y="3900488"/>
            <a:ext cx="457200" cy="457200"/>
            <a:chOff x="1344" y="1248"/>
            <a:chExt cx="288" cy="288"/>
          </a:xfrm>
        </p:grpSpPr>
        <p:sp>
          <p:nvSpPr>
            <p:cNvPr id="236560" name="Oval 16"/>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1"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sp>
        <p:nvSpPr>
          <p:cNvPr id="236562" name="Line 18"/>
          <p:cNvSpPr>
            <a:spLocks noChangeShapeType="1"/>
          </p:cNvSpPr>
          <p:nvPr/>
        </p:nvSpPr>
        <p:spPr bwMode="auto">
          <a:xfrm>
            <a:off x="6172200" y="3443288"/>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63" name="Text Box 19"/>
          <p:cNvSpPr txBox="1">
            <a:spLocks noChangeArrowheads="1"/>
          </p:cNvSpPr>
          <p:nvPr/>
        </p:nvSpPr>
        <p:spPr bwMode="auto">
          <a:xfrm>
            <a:off x="6400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grpSp>
        <p:nvGrpSpPr>
          <p:cNvPr id="236564" name="Group 20"/>
          <p:cNvGrpSpPr>
            <a:grpSpLocks/>
          </p:cNvGrpSpPr>
          <p:nvPr/>
        </p:nvGrpSpPr>
        <p:grpSpPr bwMode="auto">
          <a:xfrm>
            <a:off x="5105400" y="3900488"/>
            <a:ext cx="457200" cy="457200"/>
            <a:chOff x="1344" y="1248"/>
            <a:chExt cx="288" cy="288"/>
          </a:xfrm>
        </p:grpSpPr>
        <p:sp>
          <p:nvSpPr>
            <p:cNvPr id="236565" name="Oval 21"/>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6"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grpSp>
        <p:nvGrpSpPr>
          <p:cNvPr id="236567" name="Group 23"/>
          <p:cNvGrpSpPr>
            <a:grpSpLocks/>
          </p:cNvGrpSpPr>
          <p:nvPr/>
        </p:nvGrpSpPr>
        <p:grpSpPr bwMode="auto">
          <a:xfrm>
            <a:off x="4267200" y="4814888"/>
            <a:ext cx="457200" cy="457200"/>
            <a:chOff x="1344" y="1248"/>
            <a:chExt cx="288" cy="288"/>
          </a:xfrm>
        </p:grpSpPr>
        <p:sp>
          <p:nvSpPr>
            <p:cNvPr id="236568" name="Oval 24"/>
            <p:cNvSpPr>
              <a:spLocks noChangeArrowheads="1"/>
            </p:cNvSpPr>
            <p:nvPr/>
          </p:nvSpPr>
          <p:spPr bwMode="auto">
            <a:xfrm>
              <a:off x="1344" y="124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9"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H</a:t>
              </a:r>
              <a:endParaRPr lang="en-GB" altLang="x-none"/>
            </a:p>
          </p:txBody>
        </p:sp>
      </p:grpSp>
      <p:sp>
        <p:nvSpPr>
          <p:cNvPr id="236570" name="Line 26"/>
          <p:cNvSpPr>
            <a:spLocks noChangeShapeType="1"/>
          </p:cNvSpPr>
          <p:nvPr/>
        </p:nvSpPr>
        <p:spPr bwMode="auto">
          <a:xfrm flipH="1">
            <a:off x="5257800" y="3443288"/>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1" name="Line 27"/>
          <p:cNvSpPr>
            <a:spLocks noChangeShapeType="1"/>
          </p:cNvSpPr>
          <p:nvPr/>
        </p:nvSpPr>
        <p:spPr bwMode="auto">
          <a:xfrm flipH="1">
            <a:off x="4572000" y="4357688"/>
            <a:ext cx="76200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2" name="Text Box 28"/>
          <p:cNvSpPr txBox="1">
            <a:spLocks noChangeArrowheads="1"/>
          </p:cNvSpPr>
          <p:nvPr/>
        </p:nvSpPr>
        <p:spPr bwMode="auto">
          <a:xfrm>
            <a:off x="5334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36573" name="Line 29"/>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4" name="Line 30"/>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5" name="Line 31"/>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6" name="Text Box 32"/>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36577" name="Text Box 33"/>
          <p:cNvSpPr txBox="1">
            <a:spLocks noChangeArrowheads="1"/>
          </p:cNvSpPr>
          <p:nvPr/>
        </p:nvSpPr>
        <p:spPr bwMode="auto">
          <a:xfrm>
            <a:off x="4953000" y="44958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97</a:t>
            </a:r>
            <a:endParaRPr lang="en-GB" altLang="x-none" b="1">
              <a:solidFill>
                <a:schemeClr val="hlink"/>
              </a:solidFill>
            </a:endParaRPr>
          </a:p>
        </p:txBody>
      </p:sp>
      <p:sp>
        <p:nvSpPr>
          <p:cNvPr id="236578" name="Text Box 34"/>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36579" name="Text Box 35"/>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36580" name="Text Box 36"/>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36581" name="Text Box 37"/>
          <p:cNvSpPr txBox="1">
            <a:spLocks noChangeArrowheads="1"/>
          </p:cNvSpPr>
          <p:nvPr/>
        </p:nvSpPr>
        <p:spPr bwMode="auto">
          <a:xfrm>
            <a:off x="6400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[393]</a:t>
            </a:r>
            <a:endParaRPr lang="en-GB" altLang="x-none"/>
          </a:p>
        </p:txBody>
      </p:sp>
      <p:sp>
        <p:nvSpPr>
          <p:cNvPr id="236582" name="Text Box 38"/>
          <p:cNvSpPr txBox="1">
            <a:spLocks noChangeArrowheads="1"/>
          </p:cNvSpPr>
          <p:nvPr/>
        </p:nvSpPr>
        <p:spPr bwMode="auto">
          <a:xfrm>
            <a:off x="8686800" y="2971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[449]</a:t>
            </a:r>
            <a:endParaRPr lang="en-GB" altLang="x-none"/>
          </a:p>
        </p:txBody>
      </p:sp>
      <p:sp>
        <p:nvSpPr>
          <p:cNvPr id="236583" name="Text Box 39"/>
          <p:cNvSpPr txBox="1">
            <a:spLocks noChangeArrowheads="1"/>
          </p:cNvSpPr>
          <p:nvPr/>
        </p:nvSpPr>
        <p:spPr bwMode="auto">
          <a:xfrm>
            <a:off x="2971800" y="31242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[447]</a:t>
            </a:r>
            <a:endParaRPr lang="en-GB" altLang="x-none"/>
          </a:p>
        </p:txBody>
      </p:sp>
      <p:sp>
        <p:nvSpPr>
          <p:cNvPr id="236584" name="Text Box 40"/>
          <p:cNvSpPr txBox="1">
            <a:spLocks noChangeArrowheads="1"/>
          </p:cNvSpPr>
          <p:nvPr/>
        </p:nvSpPr>
        <p:spPr bwMode="auto">
          <a:xfrm>
            <a:off x="7162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[417]</a:t>
            </a:r>
            <a:endParaRPr lang="en-GB" altLang="x-none"/>
          </a:p>
        </p:txBody>
      </p:sp>
      <p:sp>
        <p:nvSpPr>
          <p:cNvPr id="236585" name="Text Box 41"/>
          <p:cNvSpPr txBox="1">
            <a:spLocks noChangeArrowheads="1"/>
          </p:cNvSpPr>
          <p:nvPr/>
        </p:nvSpPr>
        <p:spPr bwMode="auto">
          <a:xfrm>
            <a:off x="4343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[413]</a:t>
            </a:r>
            <a:endParaRPr lang="en-GB" altLang="x-none"/>
          </a:p>
        </p:txBody>
      </p:sp>
      <p:sp>
        <p:nvSpPr>
          <p:cNvPr id="236586" name="Text Box 42"/>
          <p:cNvSpPr txBox="1">
            <a:spLocks noChangeArrowheads="1"/>
          </p:cNvSpPr>
          <p:nvPr/>
        </p:nvSpPr>
        <p:spPr bwMode="auto">
          <a:xfrm>
            <a:off x="3581400" y="4876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[455]</a:t>
            </a:r>
            <a:endParaRPr lang="en-GB" altLang="x-none"/>
          </a:p>
        </p:txBody>
      </p:sp>
      <p:sp>
        <p:nvSpPr>
          <p:cNvPr id="236587" name="Text Box 43"/>
          <p:cNvSpPr txBox="1">
            <a:spLocks noChangeArrowheads="1"/>
          </p:cNvSpPr>
          <p:nvPr/>
        </p:nvSpPr>
        <p:spPr bwMode="auto">
          <a:xfrm>
            <a:off x="6629400" y="4876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Goal</a:t>
            </a:r>
            <a:endParaRPr lang="en-GB" altLang="x-none" b="1"/>
          </a:p>
        </p:txBody>
      </p:sp>
      <p:grpSp>
        <p:nvGrpSpPr>
          <p:cNvPr id="236588" name="Group 44"/>
          <p:cNvGrpSpPr>
            <a:grpSpLocks/>
          </p:cNvGrpSpPr>
          <p:nvPr/>
        </p:nvGrpSpPr>
        <p:grpSpPr bwMode="auto">
          <a:xfrm>
            <a:off x="7315200" y="4800600"/>
            <a:ext cx="457200" cy="457200"/>
            <a:chOff x="1344" y="1248"/>
            <a:chExt cx="288" cy="288"/>
          </a:xfrm>
        </p:grpSpPr>
        <p:sp>
          <p:nvSpPr>
            <p:cNvPr id="236589" name="Oval 45"/>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90" name="Text Box 46"/>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36591" name="Line 47"/>
          <p:cNvSpPr>
            <a:spLocks noChangeShapeType="1"/>
          </p:cNvSpPr>
          <p:nvPr/>
        </p:nvSpPr>
        <p:spPr bwMode="auto">
          <a:xfrm>
            <a:off x="6934200" y="4343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92" name="Text Box 48"/>
          <p:cNvSpPr txBox="1">
            <a:spLocks noChangeArrowheads="1"/>
          </p:cNvSpPr>
          <p:nvPr/>
        </p:nvSpPr>
        <p:spPr bwMode="auto">
          <a:xfrm>
            <a:off x="7772400" y="4876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[450]</a:t>
            </a:r>
            <a:endParaRPr lang="en-GB" altLang="x-none"/>
          </a:p>
        </p:txBody>
      </p:sp>
      <p:sp>
        <p:nvSpPr>
          <p:cNvPr id="52" name="Text Box 27"/>
          <p:cNvSpPr txBox="1">
            <a:spLocks noChangeArrowheads="1"/>
          </p:cNvSpPr>
          <p:nvPr/>
        </p:nvSpPr>
        <p:spPr bwMode="auto">
          <a:xfrm>
            <a:off x="7391400" y="44196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dirty="0">
                <a:solidFill>
                  <a:schemeClr val="hlink"/>
                </a:solidFill>
              </a:rPr>
              <a:t>211</a:t>
            </a:r>
            <a:endParaRPr lang="en-GB" altLang="x-none" b="1" dirty="0">
              <a:solidFill>
                <a:schemeClr val="hlink"/>
              </a:solidFill>
            </a:endParaRPr>
          </a:p>
        </p:txBody>
      </p:sp>
    </p:spTree>
    <p:extLst>
      <p:ext uri="{BB962C8B-B14F-4D97-AF65-F5344CB8AC3E}">
        <p14:creationId xmlns:p14="http://schemas.microsoft.com/office/powerpoint/2010/main" val="3156346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x-none"/>
              <a:t>A* Search: Tree Search</a:t>
            </a:r>
            <a:endParaRPr lang="en-GB" altLang="x-none"/>
          </a:p>
        </p:txBody>
      </p:sp>
      <p:sp>
        <p:nvSpPr>
          <p:cNvPr id="54" name="Slide Number Placeholder 6"/>
          <p:cNvSpPr>
            <a:spLocks noGrp="1"/>
          </p:cNvSpPr>
          <p:nvPr>
            <p:ph type="sldNum" sz="quarter" idx="12"/>
          </p:nvPr>
        </p:nvSpPr>
        <p:spPr/>
        <p:txBody>
          <a:bodyPr/>
          <a:lstStyle/>
          <a:p>
            <a:fld id="{E989E17C-25A9-4371-992D-906DEFDC5944}" type="slidenum">
              <a:rPr lang="en-GB" altLang="x-none" smtClean="0"/>
              <a:pPr/>
              <a:t>34</a:t>
            </a:fld>
            <a:endParaRPr lang="en-GB" altLang="x-none"/>
          </a:p>
        </p:txBody>
      </p:sp>
      <p:grpSp>
        <p:nvGrpSpPr>
          <p:cNvPr id="240643" name="Group 3"/>
          <p:cNvGrpSpPr>
            <a:grpSpLocks/>
          </p:cNvGrpSpPr>
          <p:nvPr/>
        </p:nvGrpSpPr>
        <p:grpSpPr bwMode="auto">
          <a:xfrm>
            <a:off x="5867400" y="1843088"/>
            <a:ext cx="457200" cy="457200"/>
            <a:chOff x="1344" y="1248"/>
            <a:chExt cx="288" cy="288"/>
          </a:xfrm>
        </p:grpSpPr>
        <p:sp>
          <p:nvSpPr>
            <p:cNvPr id="240644" name="Oval 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45"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40646" name="Group 6"/>
          <p:cNvGrpSpPr>
            <a:grpSpLocks/>
          </p:cNvGrpSpPr>
          <p:nvPr/>
        </p:nvGrpSpPr>
        <p:grpSpPr bwMode="auto">
          <a:xfrm>
            <a:off x="8229600" y="2971800"/>
            <a:ext cx="457200" cy="457200"/>
            <a:chOff x="1344" y="1248"/>
            <a:chExt cx="288" cy="288"/>
          </a:xfrm>
        </p:grpSpPr>
        <p:sp>
          <p:nvSpPr>
            <p:cNvPr id="240647"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4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40649" name="Group 9"/>
          <p:cNvGrpSpPr>
            <a:grpSpLocks/>
          </p:cNvGrpSpPr>
          <p:nvPr/>
        </p:nvGrpSpPr>
        <p:grpSpPr bwMode="auto">
          <a:xfrm>
            <a:off x="3733800" y="3048000"/>
            <a:ext cx="457200" cy="457200"/>
            <a:chOff x="1344" y="1248"/>
            <a:chExt cx="288" cy="288"/>
          </a:xfrm>
        </p:grpSpPr>
        <p:sp>
          <p:nvSpPr>
            <p:cNvPr id="240650" name="Oval 10"/>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51"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40652" name="Group 12"/>
          <p:cNvGrpSpPr>
            <a:grpSpLocks/>
          </p:cNvGrpSpPr>
          <p:nvPr/>
        </p:nvGrpSpPr>
        <p:grpSpPr bwMode="auto">
          <a:xfrm>
            <a:off x="5943600" y="2986088"/>
            <a:ext cx="457200" cy="457200"/>
            <a:chOff x="1344" y="1248"/>
            <a:chExt cx="288" cy="288"/>
          </a:xfrm>
        </p:grpSpPr>
        <p:sp>
          <p:nvSpPr>
            <p:cNvPr id="240653" name="Oval 13"/>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54"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40655" name="Group 15"/>
          <p:cNvGrpSpPr>
            <a:grpSpLocks/>
          </p:cNvGrpSpPr>
          <p:nvPr/>
        </p:nvGrpSpPr>
        <p:grpSpPr bwMode="auto">
          <a:xfrm>
            <a:off x="6629400" y="3900488"/>
            <a:ext cx="457200" cy="457200"/>
            <a:chOff x="1344" y="1248"/>
            <a:chExt cx="288" cy="288"/>
          </a:xfrm>
        </p:grpSpPr>
        <p:sp>
          <p:nvSpPr>
            <p:cNvPr id="240656" name="Oval 16"/>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57"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sp>
        <p:nvSpPr>
          <p:cNvPr id="240658" name="Line 18"/>
          <p:cNvSpPr>
            <a:spLocks noChangeShapeType="1"/>
          </p:cNvSpPr>
          <p:nvPr/>
        </p:nvSpPr>
        <p:spPr bwMode="auto">
          <a:xfrm>
            <a:off x="6172200" y="3443288"/>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59" name="Text Box 19"/>
          <p:cNvSpPr txBox="1">
            <a:spLocks noChangeArrowheads="1"/>
          </p:cNvSpPr>
          <p:nvPr/>
        </p:nvSpPr>
        <p:spPr bwMode="auto">
          <a:xfrm>
            <a:off x="6400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grpSp>
        <p:nvGrpSpPr>
          <p:cNvPr id="240660" name="Group 20"/>
          <p:cNvGrpSpPr>
            <a:grpSpLocks/>
          </p:cNvGrpSpPr>
          <p:nvPr/>
        </p:nvGrpSpPr>
        <p:grpSpPr bwMode="auto">
          <a:xfrm>
            <a:off x="5105400" y="3900488"/>
            <a:ext cx="457200" cy="457200"/>
            <a:chOff x="1344" y="1248"/>
            <a:chExt cx="288" cy="288"/>
          </a:xfrm>
        </p:grpSpPr>
        <p:sp>
          <p:nvSpPr>
            <p:cNvPr id="240661" name="Oval 21"/>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2"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grpSp>
        <p:nvGrpSpPr>
          <p:cNvPr id="240663" name="Group 23"/>
          <p:cNvGrpSpPr>
            <a:grpSpLocks/>
          </p:cNvGrpSpPr>
          <p:nvPr/>
        </p:nvGrpSpPr>
        <p:grpSpPr bwMode="auto">
          <a:xfrm>
            <a:off x="4267200" y="4814888"/>
            <a:ext cx="457200" cy="457200"/>
            <a:chOff x="1344" y="1248"/>
            <a:chExt cx="288" cy="288"/>
          </a:xfrm>
        </p:grpSpPr>
        <p:sp>
          <p:nvSpPr>
            <p:cNvPr id="240664" name="Oval 24"/>
            <p:cNvSpPr>
              <a:spLocks noChangeArrowheads="1"/>
            </p:cNvSpPr>
            <p:nvPr/>
          </p:nvSpPr>
          <p:spPr bwMode="auto">
            <a:xfrm>
              <a:off x="1344" y="124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5"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H</a:t>
              </a:r>
              <a:endParaRPr lang="en-GB" altLang="x-none"/>
            </a:p>
          </p:txBody>
        </p:sp>
      </p:grpSp>
      <p:sp>
        <p:nvSpPr>
          <p:cNvPr id="240666" name="Line 26"/>
          <p:cNvSpPr>
            <a:spLocks noChangeShapeType="1"/>
          </p:cNvSpPr>
          <p:nvPr/>
        </p:nvSpPr>
        <p:spPr bwMode="auto">
          <a:xfrm flipH="1">
            <a:off x="5257800" y="3443288"/>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67" name="Line 27"/>
          <p:cNvSpPr>
            <a:spLocks noChangeShapeType="1"/>
          </p:cNvSpPr>
          <p:nvPr/>
        </p:nvSpPr>
        <p:spPr bwMode="auto">
          <a:xfrm flipH="1">
            <a:off x="4572000" y="4357688"/>
            <a:ext cx="76200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68" name="Text Box 28"/>
          <p:cNvSpPr txBox="1">
            <a:spLocks noChangeArrowheads="1"/>
          </p:cNvSpPr>
          <p:nvPr/>
        </p:nvSpPr>
        <p:spPr bwMode="auto">
          <a:xfrm>
            <a:off x="5334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40669" name="Line 29"/>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70" name="Line 30"/>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71" name="Line 31"/>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72" name="Text Box 32"/>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40673" name="Text Box 33"/>
          <p:cNvSpPr txBox="1">
            <a:spLocks noChangeArrowheads="1"/>
          </p:cNvSpPr>
          <p:nvPr/>
        </p:nvSpPr>
        <p:spPr bwMode="auto">
          <a:xfrm>
            <a:off x="4953000" y="44958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97</a:t>
            </a:r>
            <a:endParaRPr lang="en-GB" altLang="x-none" b="1">
              <a:solidFill>
                <a:schemeClr val="hlink"/>
              </a:solidFill>
            </a:endParaRPr>
          </a:p>
        </p:txBody>
      </p:sp>
      <p:sp>
        <p:nvSpPr>
          <p:cNvPr id="240674" name="Text Box 34"/>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40675" name="Text Box 35"/>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40676" name="Text Box 36"/>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40677" name="Text Box 37"/>
          <p:cNvSpPr txBox="1">
            <a:spLocks noChangeArrowheads="1"/>
          </p:cNvSpPr>
          <p:nvPr/>
        </p:nvSpPr>
        <p:spPr bwMode="auto">
          <a:xfrm>
            <a:off x="6400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[393]</a:t>
            </a:r>
            <a:endParaRPr lang="en-GB" altLang="x-none"/>
          </a:p>
        </p:txBody>
      </p:sp>
      <p:sp>
        <p:nvSpPr>
          <p:cNvPr id="240678" name="Text Box 38"/>
          <p:cNvSpPr txBox="1">
            <a:spLocks noChangeArrowheads="1"/>
          </p:cNvSpPr>
          <p:nvPr/>
        </p:nvSpPr>
        <p:spPr bwMode="auto">
          <a:xfrm>
            <a:off x="8686800" y="2971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[449]</a:t>
            </a:r>
            <a:endParaRPr lang="en-GB" altLang="x-none"/>
          </a:p>
        </p:txBody>
      </p:sp>
      <p:sp>
        <p:nvSpPr>
          <p:cNvPr id="240679" name="Text Box 39"/>
          <p:cNvSpPr txBox="1">
            <a:spLocks noChangeArrowheads="1"/>
          </p:cNvSpPr>
          <p:nvPr/>
        </p:nvSpPr>
        <p:spPr bwMode="auto">
          <a:xfrm>
            <a:off x="2971800" y="31242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[447]</a:t>
            </a:r>
            <a:endParaRPr lang="en-GB" altLang="x-none"/>
          </a:p>
        </p:txBody>
      </p:sp>
      <p:sp>
        <p:nvSpPr>
          <p:cNvPr id="240680" name="Text Box 40"/>
          <p:cNvSpPr txBox="1">
            <a:spLocks noChangeArrowheads="1"/>
          </p:cNvSpPr>
          <p:nvPr/>
        </p:nvSpPr>
        <p:spPr bwMode="auto">
          <a:xfrm>
            <a:off x="7162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[417]</a:t>
            </a:r>
            <a:endParaRPr lang="en-GB" altLang="x-none"/>
          </a:p>
        </p:txBody>
      </p:sp>
      <p:sp>
        <p:nvSpPr>
          <p:cNvPr id="240681" name="Text Box 41"/>
          <p:cNvSpPr txBox="1">
            <a:spLocks noChangeArrowheads="1"/>
          </p:cNvSpPr>
          <p:nvPr/>
        </p:nvSpPr>
        <p:spPr bwMode="auto">
          <a:xfrm>
            <a:off x="4343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[413]</a:t>
            </a:r>
            <a:endParaRPr lang="en-GB" altLang="x-none"/>
          </a:p>
        </p:txBody>
      </p:sp>
      <p:sp>
        <p:nvSpPr>
          <p:cNvPr id="240682" name="Text Box 42"/>
          <p:cNvSpPr txBox="1">
            <a:spLocks noChangeArrowheads="1"/>
          </p:cNvSpPr>
          <p:nvPr/>
        </p:nvSpPr>
        <p:spPr bwMode="auto">
          <a:xfrm>
            <a:off x="3581400" y="4876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[455]</a:t>
            </a:r>
            <a:endParaRPr lang="en-GB" altLang="x-none"/>
          </a:p>
        </p:txBody>
      </p:sp>
      <p:sp>
        <p:nvSpPr>
          <p:cNvPr id="240683" name="Text Box 43"/>
          <p:cNvSpPr txBox="1">
            <a:spLocks noChangeArrowheads="1"/>
          </p:cNvSpPr>
          <p:nvPr/>
        </p:nvSpPr>
        <p:spPr bwMode="auto">
          <a:xfrm>
            <a:off x="6629400" y="4876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Goal</a:t>
            </a:r>
            <a:endParaRPr lang="en-GB" altLang="x-none" b="1"/>
          </a:p>
        </p:txBody>
      </p:sp>
      <p:grpSp>
        <p:nvGrpSpPr>
          <p:cNvPr id="240684" name="Group 44"/>
          <p:cNvGrpSpPr>
            <a:grpSpLocks/>
          </p:cNvGrpSpPr>
          <p:nvPr/>
        </p:nvGrpSpPr>
        <p:grpSpPr bwMode="auto">
          <a:xfrm>
            <a:off x="7315200" y="4800600"/>
            <a:ext cx="457200" cy="457200"/>
            <a:chOff x="1344" y="1248"/>
            <a:chExt cx="288" cy="288"/>
          </a:xfrm>
        </p:grpSpPr>
        <p:sp>
          <p:nvSpPr>
            <p:cNvPr id="240685" name="Oval 45"/>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6" name="Text Box 46"/>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40687" name="Line 47"/>
          <p:cNvSpPr>
            <a:spLocks noChangeShapeType="1"/>
          </p:cNvSpPr>
          <p:nvPr/>
        </p:nvSpPr>
        <p:spPr bwMode="auto">
          <a:xfrm>
            <a:off x="6934200" y="4343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88" name="Text Box 48"/>
          <p:cNvSpPr txBox="1">
            <a:spLocks noChangeArrowheads="1"/>
          </p:cNvSpPr>
          <p:nvPr/>
        </p:nvSpPr>
        <p:spPr bwMode="auto">
          <a:xfrm>
            <a:off x="7772400" y="4876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[450]</a:t>
            </a:r>
            <a:endParaRPr lang="en-GB" altLang="x-none"/>
          </a:p>
        </p:txBody>
      </p:sp>
      <p:grpSp>
        <p:nvGrpSpPr>
          <p:cNvPr id="240689" name="Group 49"/>
          <p:cNvGrpSpPr>
            <a:grpSpLocks/>
          </p:cNvGrpSpPr>
          <p:nvPr/>
        </p:nvGrpSpPr>
        <p:grpSpPr bwMode="auto">
          <a:xfrm>
            <a:off x="2895600" y="3962400"/>
            <a:ext cx="457200" cy="457200"/>
            <a:chOff x="1344" y="1248"/>
            <a:chExt cx="288" cy="288"/>
          </a:xfrm>
        </p:grpSpPr>
        <p:sp>
          <p:nvSpPr>
            <p:cNvPr id="240690" name="Oval 5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91"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D</a:t>
              </a:r>
              <a:endParaRPr lang="en-GB" altLang="x-none"/>
            </a:p>
          </p:txBody>
        </p:sp>
      </p:grpSp>
      <p:sp>
        <p:nvSpPr>
          <p:cNvPr id="240692" name="Line 52"/>
          <p:cNvSpPr>
            <a:spLocks noChangeShapeType="1"/>
          </p:cNvSpPr>
          <p:nvPr/>
        </p:nvSpPr>
        <p:spPr bwMode="auto">
          <a:xfrm flipH="1">
            <a:off x="3048000" y="3505200"/>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93" name="Text Box 53"/>
          <p:cNvSpPr txBox="1">
            <a:spLocks noChangeArrowheads="1"/>
          </p:cNvSpPr>
          <p:nvPr/>
        </p:nvSpPr>
        <p:spPr bwMode="auto">
          <a:xfrm>
            <a:off x="22098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[473]</a:t>
            </a:r>
            <a:endParaRPr lang="en-GB" altLang="x-none"/>
          </a:p>
        </p:txBody>
      </p:sp>
      <p:sp>
        <p:nvSpPr>
          <p:cNvPr id="57" name="Text Box 27"/>
          <p:cNvSpPr txBox="1">
            <a:spLocks noChangeArrowheads="1"/>
          </p:cNvSpPr>
          <p:nvPr/>
        </p:nvSpPr>
        <p:spPr bwMode="auto">
          <a:xfrm>
            <a:off x="7391400" y="44196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dirty="0">
                <a:solidFill>
                  <a:schemeClr val="hlink"/>
                </a:solidFill>
              </a:rPr>
              <a:t>211</a:t>
            </a:r>
            <a:endParaRPr lang="en-GB" altLang="x-none" b="1" dirty="0">
              <a:solidFill>
                <a:schemeClr val="hlink"/>
              </a:solidFill>
            </a:endParaRPr>
          </a:p>
        </p:txBody>
      </p:sp>
    </p:spTree>
    <p:extLst>
      <p:ext uri="{BB962C8B-B14F-4D97-AF65-F5344CB8AC3E}">
        <p14:creationId xmlns:p14="http://schemas.microsoft.com/office/powerpoint/2010/main" val="99303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x-none"/>
              <a:t>A* Search: Tree Search</a:t>
            </a:r>
            <a:endParaRPr lang="en-GB" altLang="x-none"/>
          </a:p>
        </p:txBody>
      </p:sp>
      <p:sp>
        <p:nvSpPr>
          <p:cNvPr id="54" name="Slide Number Placeholder 6"/>
          <p:cNvSpPr>
            <a:spLocks noGrp="1"/>
          </p:cNvSpPr>
          <p:nvPr>
            <p:ph type="sldNum" sz="quarter" idx="12"/>
          </p:nvPr>
        </p:nvSpPr>
        <p:spPr/>
        <p:txBody>
          <a:bodyPr/>
          <a:lstStyle/>
          <a:p>
            <a:fld id="{CA387771-7FB3-44F9-BC29-9165F9201BA4}" type="slidenum">
              <a:rPr lang="en-GB" altLang="x-none" smtClean="0"/>
              <a:pPr/>
              <a:t>35</a:t>
            </a:fld>
            <a:endParaRPr lang="en-GB" altLang="x-none"/>
          </a:p>
        </p:txBody>
      </p:sp>
      <p:grpSp>
        <p:nvGrpSpPr>
          <p:cNvPr id="237571" name="Group 3"/>
          <p:cNvGrpSpPr>
            <a:grpSpLocks/>
          </p:cNvGrpSpPr>
          <p:nvPr/>
        </p:nvGrpSpPr>
        <p:grpSpPr bwMode="auto">
          <a:xfrm>
            <a:off x="5867400" y="1843088"/>
            <a:ext cx="457200" cy="457200"/>
            <a:chOff x="1344" y="1248"/>
            <a:chExt cx="288" cy="288"/>
          </a:xfrm>
        </p:grpSpPr>
        <p:sp>
          <p:nvSpPr>
            <p:cNvPr id="237572" name="Oval 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37574" name="Group 6"/>
          <p:cNvGrpSpPr>
            <a:grpSpLocks/>
          </p:cNvGrpSpPr>
          <p:nvPr/>
        </p:nvGrpSpPr>
        <p:grpSpPr bwMode="auto">
          <a:xfrm>
            <a:off x="8229600" y="2971800"/>
            <a:ext cx="457200" cy="457200"/>
            <a:chOff x="1344" y="1248"/>
            <a:chExt cx="288" cy="288"/>
          </a:xfrm>
        </p:grpSpPr>
        <p:sp>
          <p:nvSpPr>
            <p:cNvPr id="237575" name="Oval 7"/>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6" name="Text Box 8"/>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37577" name="Group 9"/>
          <p:cNvGrpSpPr>
            <a:grpSpLocks/>
          </p:cNvGrpSpPr>
          <p:nvPr/>
        </p:nvGrpSpPr>
        <p:grpSpPr bwMode="auto">
          <a:xfrm>
            <a:off x="3733800" y="3048000"/>
            <a:ext cx="457200" cy="457200"/>
            <a:chOff x="1344" y="1248"/>
            <a:chExt cx="288" cy="288"/>
          </a:xfrm>
        </p:grpSpPr>
        <p:sp>
          <p:nvSpPr>
            <p:cNvPr id="237578" name="Oval 10"/>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9"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37580" name="Group 12"/>
          <p:cNvGrpSpPr>
            <a:grpSpLocks/>
          </p:cNvGrpSpPr>
          <p:nvPr/>
        </p:nvGrpSpPr>
        <p:grpSpPr bwMode="auto">
          <a:xfrm>
            <a:off x="5943600" y="2986088"/>
            <a:ext cx="457200" cy="457200"/>
            <a:chOff x="1344" y="1248"/>
            <a:chExt cx="288" cy="288"/>
          </a:xfrm>
        </p:grpSpPr>
        <p:sp>
          <p:nvSpPr>
            <p:cNvPr id="237581" name="Oval 13"/>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2"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37583" name="Group 15"/>
          <p:cNvGrpSpPr>
            <a:grpSpLocks/>
          </p:cNvGrpSpPr>
          <p:nvPr/>
        </p:nvGrpSpPr>
        <p:grpSpPr bwMode="auto">
          <a:xfrm>
            <a:off x="6629400" y="3900488"/>
            <a:ext cx="457200" cy="457200"/>
            <a:chOff x="1344" y="1248"/>
            <a:chExt cx="288" cy="288"/>
          </a:xfrm>
        </p:grpSpPr>
        <p:sp>
          <p:nvSpPr>
            <p:cNvPr id="237584" name="Oval 16"/>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5"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sp>
        <p:nvSpPr>
          <p:cNvPr id="237586" name="Line 18"/>
          <p:cNvSpPr>
            <a:spLocks noChangeShapeType="1"/>
          </p:cNvSpPr>
          <p:nvPr/>
        </p:nvSpPr>
        <p:spPr bwMode="auto">
          <a:xfrm>
            <a:off x="6172200" y="3443288"/>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87" name="Text Box 19"/>
          <p:cNvSpPr txBox="1">
            <a:spLocks noChangeArrowheads="1"/>
          </p:cNvSpPr>
          <p:nvPr/>
        </p:nvSpPr>
        <p:spPr bwMode="auto">
          <a:xfrm>
            <a:off x="6400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grpSp>
        <p:nvGrpSpPr>
          <p:cNvPr id="237588" name="Group 20"/>
          <p:cNvGrpSpPr>
            <a:grpSpLocks/>
          </p:cNvGrpSpPr>
          <p:nvPr/>
        </p:nvGrpSpPr>
        <p:grpSpPr bwMode="auto">
          <a:xfrm>
            <a:off x="5105400" y="3900488"/>
            <a:ext cx="457200" cy="457200"/>
            <a:chOff x="1344" y="1248"/>
            <a:chExt cx="288" cy="288"/>
          </a:xfrm>
        </p:grpSpPr>
        <p:sp>
          <p:nvSpPr>
            <p:cNvPr id="237589" name="Oval 21"/>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0"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grpSp>
        <p:nvGrpSpPr>
          <p:cNvPr id="237591" name="Group 23"/>
          <p:cNvGrpSpPr>
            <a:grpSpLocks/>
          </p:cNvGrpSpPr>
          <p:nvPr/>
        </p:nvGrpSpPr>
        <p:grpSpPr bwMode="auto">
          <a:xfrm>
            <a:off x="4267200" y="4814888"/>
            <a:ext cx="457200" cy="457200"/>
            <a:chOff x="1344" y="1248"/>
            <a:chExt cx="288" cy="288"/>
          </a:xfrm>
        </p:grpSpPr>
        <p:sp>
          <p:nvSpPr>
            <p:cNvPr id="237592" name="Oval 24"/>
            <p:cNvSpPr>
              <a:spLocks noChangeArrowheads="1"/>
            </p:cNvSpPr>
            <p:nvPr/>
          </p:nvSpPr>
          <p:spPr bwMode="auto">
            <a:xfrm>
              <a:off x="1344" y="124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3"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H</a:t>
              </a:r>
              <a:endParaRPr lang="en-GB" altLang="x-none"/>
            </a:p>
          </p:txBody>
        </p:sp>
      </p:grpSp>
      <p:sp>
        <p:nvSpPr>
          <p:cNvPr id="237594" name="Line 26"/>
          <p:cNvSpPr>
            <a:spLocks noChangeShapeType="1"/>
          </p:cNvSpPr>
          <p:nvPr/>
        </p:nvSpPr>
        <p:spPr bwMode="auto">
          <a:xfrm flipH="1">
            <a:off x="5257800" y="3443288"/>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5" name="Line 27"/>
          <p:cNvSpPr>
            <a:spLocks noChangeShapeType="1"/>
          </p:cNvSpPr>
          <p:nvPr/>
        </p:nvSpPr>
        <p:spPr bwMode="auto">
          <a:xfrm flipH="1">
            <a:off x="4572000" y="4357688"/>
            <a:ext cx="76200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6" name="Text Box 28"/>
          <p:cNvSpPr txBox="1">
            <a:spLocks noChangeArrowheads="1"/>
          </p:cNvSpPr>
          <p:nvPr/>
        </p:nvSpPr>
        <p:spPr bwMode="auto">
          <a:xfrm>
            <a:off x="5334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37597" name="Line 29"/>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8" name="Line 30"/>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9" name="Line 31"/>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00" name="Text Box 32"/>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37601" name="Text Box 33"/>
          <p:cNvSpPr txBox="1">
            <a:spLocks noChangeArrowheads="1"/>
          </p:cNvSpPr>
          <p:nvPr/>
        </p:nvSpPr>
        <p:spPr bwMode="auto">
          <a:xfrm>
            <a:off x="4953000" y="44958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97</a:t>
            </a:r>
            <a:endParaRPr lang="en-GB" altLang="x-none" b="1">
              <a:solidFill>
                <a:schemeClr val="hlink"/>
              </a:solidFill>
            </a:endParaRPr>
          </a:p>
        </p:txBody>
      </p:sp>
      <p:sp>
        <p:nvSpPr>
          <p:cNvPr id="237602" name="Text Box 34"/>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37603" name="Text Box 35"/>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37604" name="Text Box 36"/>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37605" name="Text Box 37"/>
          <p:cNvSpPr txBox="1">
            <a:spLocks noChangeArrowheads="1"/>
          </p:cNvSpPr>
          <p:nvPr/>
        </p:nvSpPr>
        <p:spPr bwMode="auto">
          <a:xfrm>
            <a:off x="6400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[393]</a:t>
            </a:r>
            <a:endParaRPr lang="en-GB" altLang="x-none"/>
          </a:p>
        </p:txBody>
      </p:sp>
      <p:sp>
        <p:nvSpPr>
          <p:cNvPr id="237606" name="Text Box 38"/>
          <p:cNvSpPr txBox="1">
            <a:spLocks noChangeArrowheads="1"/>
          </p:cNvSpPr>
          <p:nvPr/>
        </p:nvSpPr>
        <p:spPr bwMode="auto">
          <a:xfrm>
            <a:off x="8686800" y="2971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[449]</a:t>
            </a:r>
            <a:endParaRPr lang="en-GB" altLang="x-none"/>
          </a:p>
        </p:txBody>
      </p:sp>
      <p:sp>
        <p:nvSpPr>
          <p:cNvPr id="237607" name="Text Box 39"/>
          <p:cNvSpPr txBox="1">
            <a:spLocks noChangeArrowheads="1"/>
          </p:cNvSpPr>
          <p:nvPr/>
        </p:nvSpPr>
        <p:spPr bwMode="auto">
          <a:xfrm>
            <a:off x="2971800" y="31242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[447]</a:t>
            </a:r>
            <a:endParaRPr lang="en-GB" altLang="x-none"/>
          </a:p>
        </p:txBody>
      </p:sp>
      <p:sp>
        <p:nvSpPr>
          <p:cNvPr id="237608" name="Text Box 40"/>
          <p:cNvSpPr txBox="1">
            <a:spLocks noChangeArrowheads="1"/>
          </p:cNvSpPr>
          <p:nvPr/>
        </p:nvSpPr>
        <p:spPr bwMode="auto">
          <a:xfrm>
            <a:off x="7162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[417]</a:t>
            </a:r>
            <a:endParaRPr lang="en-GB" altLang="x-none"/>
          </a:p>
        </p:txBody>
      </p:sp>
      <p:sp>
        <p:nvSpPr>
          <p:cNvPr id="237609" name="Text Box 41"/>
          <p:cNvSpPr txBox="1">
            <a:spLocks noChangeArrowheads="1"/>
          </p:cNvSpPr>
          <p:nvPr/>
        </p:nvSpPr>
        <p:spPr bwMode="auto">
          <a:xfrm>
            <a:off x="4343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[413]</a:t>
            </a:r>
            <a:endParaRPr lang="en-GB" altLang="x-none"/>
          </a:p>
        </p:txBody>
      </p:sp>
      <p:sp>
        <p:nvSpPr>
          <p:cNvPr id="237610" name="Text Box 42"/>
          <p:cNvSpPr txBox="1">
            <a:spLocks noChangeArrowheads="1"/>
          </p:cNvSpPr>
          <p:nvPr/>
        </p:nvSpPr>
        <p:spPr bwMode="auto">
          <a:xfrm>
            <a:off x="3581400" y="4876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[455]</a:t>
            </a:r>
            <a:endParaRPr lang="en-GB" altLang="x-none"/>
          </a:p>
        </p:txBody>
      </p:sp>
      <p:sp>
        <p:nvSpPr>
          <p:cNvPr id="237611" name="Text Box 43"/>
          <p:cNvSpPr txBox="1">
            <a:spLocks noChangeArrowheads="1"/>
          </p:cNvSpPr>
          <p:nvPr/>
        </p:nvSpPr>
        <p:spPr bwMode="auto">
          <a:xfrm>
            <a:off x="6629400" y="4876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Goal</a:t>
            </a:r>
            <a:endParaRPr lang="en-GB" altLang="x-none" b="1"/>
          </a:p>
        </p:txBody>
      </p:sp>
      <p:grpSp>
        <p:nvGrpSpPr>
          <p:cNvPr id="237612" name="Group 44"/>
          <p:cNvGrpSpPr>
            <a:grpSpLocks/>
          </p:cNvGrpSpPr>
          <p:nvPr/>
        </p:nvGrpSpPr>
        <p:grpSpPr bwMode="auto">
          <a:xfrm>
            <a:off x="7315200" y="4800600"/>
            <a:ext cx="457200" cy="457200"/>
            <a:chOff x="1344" y="1248"/>
            <a:chExt cx="288" cy="288"/>
          </a:xfrm>
        </p:grpSpPr>
        <p:sp>
          <p:nvSpPr>
            <p:cNvPr id="237613" name="Oval 45"/>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4" name="Text Box 46"/>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37615" name="Line 47"/>
          <p:cNvSpPr>
            <a:spLocks noChangeShapeType="1"/>
          </p:cNvSpPr>
          <p:nvPr/>
        </p:nvSpPr>
        <p:spPr bwMode="auto">
          <a:xfrm>
            <a:off x="6934200" y="4343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16" name="Text Box 48"/>
          <p:cNvSpPr txBox="1">
            <a:spLocks noChangeArrowheads="1"/>
          </p:cNvSpPr>
          <p:nvPr/>
        </p:nvSpPr>
        <p:spPr bwMode="auto">
          <a:xfrm>
            <a:off x="7772400" y="4876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[450]</a:t>
            </a:r>
            <a:endParaRPr lang="en-GB" altLang="x-none"/>
          </a:p>
        </p:txBody>
      </p:sp>
      <p:grpSp>
        <p:nvGrpSpPr>
          <p:cNvPr id="237617" name="Group 49"/>
          <p:cNvGrpSpPr>
            <a:grpSpLocks/>
          </p:cNvGrpSpPr>
          <p:nvPr/>
        </p:nvGrpSpPr>
        <p:grpSpPr bwMode="auto">
          <a:xfrm>
            <a:off x="2895600" y="3962400"/>
            <a:ext cx="457200" cy="457200"/>
            <a:chOff x="1344" y="1248"/>
            <a:chExt cx="288" cy="288"/>
          </a:xfrm>
        </p:grpSpPr>
        <p:sp>
          <p:nvSpPr>
            <p:cNvPr id="237618" name="Oval 5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9"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D</a:t>
              </a:r>
              <a:endParaRPr lang="en-GB" altLang="x-none"/>
            </a:p>
          </p:txBody>
        </p:sp>
      </p:grpSp>
      <p:sp>
        <p:nvSpPr>
          <p:cNvPr id="237620" name="Line 52"/>
          <p:cNvSpPr>
            <a:spLocks noChangeShapeType="1"/>
          </p:cNvSpPr>
          <p:nvPr/>
        </p:nvSpPr>
        <p:spPr bwMode="auto">
          <a:xfrm flipH="1">
            <a:off x="3048000" y="3505200"/>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21" name="Text Box 53"/>
          <p:cNvSpPr txBox="1">
            <a:spLocks noChangeArrowheads="1"/>
          </p:cNvSpPr>
          <p:nvPr/>
        </p:nvSpPr>
        <p:spPr bwMode="auto">
          <a:xfrm>
            <a:off x="22098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[473]</a:t>
            </a:r>
            <a:endParaRPr lang="en-GB" altLang="x-none"/>
          </a:p>
        </p:txBody>
      </p:sp>
      <p:sp>
        <p:nvSpPr>
          <p:cNvPr id="57" name="Text Box 27"/>
          <p:cNvSpPr txBox="1">
            <a:spLocks noChangeArrowheads="1"/>
          </p:cNvSpPr>
          <p:nvPr/>
        </p:nvSpPr>
        <p:spPr bwMode="auto">
          <a:xfrm>
            <a:off x="7391400" y="44196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dirty="0">
                <a:solidFill>
                  <a:schemeClr val="hlink"/>
                </a:solidFill>
              </a:rPr>
              <a:t>211</a:t>
            </a:r>
            <a:endParaRPr lang="en-GB" altLang="x-none" b="1" dirty="0">
              <a:solidFill>
                <a:schemeClr val="hlink"/>
              </a:solidFill>
            </a:endParaRPr>
          </a:p>
        </p:txBody>
      </p:sp>
    </p:spTree>
    <p:extLst>
      <p:ext uri="{BB962C8B-B14F-4D97-AF65-F5344CB8AC3E}">
        <p14:creationId xmlns:p14="http://schemas.microsoft.com/office/powerpoint/2010/main" val="2218398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x-none"/>
              <a:t>A* Search: Tree Search</a:t>
            </a:r>
            <a:endParaRPr lang="en-GB" altLang="x-none"/>
          </a:p>
        </p:txBody>
      </p:sp>
      <p:sp>
        <p:nvSpPr>
          <p:cNvPr id="54" name="Slide Number Placeholder 6"/>
          <p:cNvSpPr>
            <a:spLocks noGrp="1"/>
          </p:cNvSpPr>
          <p:nvPr>
            <p:ph type="sldNum" sz="quarter" idx="12"/>
          </p:nvPr>
        </p:nvSpPr>
        <p:spPr/>
        <p:txBody>
          <a:bodyPr/>
          <a:lstStyle/>
          <a:p>
            <a:fld id="{10FCC571-0F74-47DD-A88F-154A3335DE36}" type="slidenum">
              <a:rPr lang="en-GB" altLang="x-none" smtClean="0"/>
              <a:pPr/>
              <a:t>36</a:t>
            </a:fld>
            <a:endParaRPr lang="en-GB" altLang="x-none"/>
          </a:p>
        </p:txBody>
      </p:sp>
      <p:grpSp>
        <p:nvGrpSpPr>
          <p:cNvPr id="238595" name="Group 3"/>
          <p:cNvGrpSpPr>
            <a:grpSpLocks/>
          </p:cNvGrpSpPr>
          <p:nvPr/>
        </p:nvGrpSpPr>
        <p:grpSpPr bwMode="auto">
          <a:xfrm>
            <a:off x="5867400" y="1843088"/>
            <a:ext cx="457200" cy="457200"/>
            <a:chOff x="1344" y="1248"/>
            <a:chExt cx="288" cy="288"/>
          </a:xfrm>
        </p:grpSpPr>
        <p:sp>
          <p:nvSpPr>
            <p:cNvPr id="238596" name="Oval 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97"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38598" name="Group 6"/>
          <p:cNvGrpSpPr>
            <a:grpSpLocks/>
          </p:cNvGrpSpPr>
          <p:nvPr/>
        </p:nvGrpSpPr>
        <p:grpSpPr bwMode="auto">
          <a:xfrm>
            <a:off x="8229600" y="2971800"/>
            <a:ext cx="457200" cy="457200"/>
            <a:chOff x="1344" y="1248"/>
            <a:chExt cx="288" cy="288"/>
          </a:xfrm>
        </p:grpSpPr>
        <p:sp>
          <p:nvSpPr>
            <p:cNvPr id="238599" name="Oval 7"/>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0" name="Text Box 8"/>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38601" name="Group 9"/>
          <p:cNvGrpSpPr>
            <a:grpSpLocks/>
          </p:cNvGrpSpPr>
          <p:nvPr/>
        </p:nvGrpSpPr>
        <p:grpSpPr bwMode="auto">
          <a:xfrm>
            <a:off x="3733800" y="3048000"/>
            <a:ext cx="457200" cy="457200"/>
            <a:chOff x="1344" y="1248"/>
            <a:chExt cx="288" cy="288"/>
          </a:xfrm>
        </p:grpSpPr>
        <p:sp>
          <p:nvSpPr>
            <p:cNvPr id="238602" name="Oval 10"/>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3"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38604" name="Group 12"/>
          <p:cNvGrpSpPr>
            <a:grpSpLocks/>
          </p:cNvGrpSpPr>
          <p:nvPr/>
        </p:nvGrpSpPr>
        <p:grpSpPr bwMode="auto">
          <a:xfrm>
            <a:off x="5943600" y="2986088"/>
            <a:ext cx="457200" cy="457200"/>
            <a:chOff x="1344" y="1248"/>
            <a:chExt cx="288" cy="288"/>
          </a:xfrm>
        </p:grpSpPr>
        <p:sp>
          <p:nvSpPr>
            <p:cNvPr id="238605" name="Oval 13"/>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6"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38607" name="Group 15"/>
          <p:cNvGrpSpPr>
            <a:grpSpLocks/>
          </p:cNvGrpSpPr>
          <p:nvPr/>
        </p:nvGrpSpPr>
        <p:grpSpPr bwMode="auto">
          <a:xfrm>
            <a:off x="6629400" y="3900488"/>
            <a:ext cx="457200" cy="457200"/>
            <a:chOff x="1344" y="1248"/>
            <a:chExt cx="288" cy="288"/>
          </a:xfrm>
        </p:grpSpPr>
        <p:sp>
          <p:nvSpPr>
            <p:cNvPr id="238608" name="Oval 16"/>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9"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sp>
        <p:nvSpPr>
          <p:cNvPr id="238610" name="Line 18"/>
          <p:cNvSpPr>
            <a:spLocks noChangeShapeType="1"/>
          </p:cNvSpPr>
          <p:nvPr/>
        </p:nvSpPr>
        <p:spPr bwMode="auto">
          <a:xfrm>
            <a:off x="6172200" y="3443288"/>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11" name="Text Box 19"/>
          <p:cNvSpPr txBox="1">
            <a:spLocks noChangeArrowheads="1"/>
          </p:cNvSpPr>
          <p:nvPr/>
        </p:nvSpPr>
        <p:spPr bwMode="auto">
          <a:xfrm>
            <a:off x="6400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grpSp>
        <p:nvGrpSpPr>
          <p:cNvPr id="238612" name="Group 20"/>
          <p:cNvGrpSpPr>
            <a:grpSpLocks/>
          </p:cNvGrpSpPr>
          <p:nvPr/>
        </p:nvGrpSpPr>
        <p:grpSpPr bwMode="auto">
          <a:xfrm>
            <a:off x="5105400" y="3900488"/>
            <a:ext cx="457200" cy="457200"/>
            <a:chOff x="1344" y="1248"/>
            <a:chExt cx="288" cy="288"/>
          </a:xfrm>
        </p:grpSpPr>
        <p:sp>
          <p:nvSpPr>
            <p:cNvPr id="238613" name="Oval 21"/>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4"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grpSp>
        <p:nvGrpSpPr>
          <p:cNvPr id="238615" name="Group 23"/>
          <p:cNvGrpSpPr>
            <a:grpSpLocks/>
          </p:cNvGrpSpPr>
          <p:nvPr/>
        </p:nvGrpSpPr>
        <p:grpSpPr bwMode="auto">
          <a:xfrm>
            <a:off x="4267200" y="4814888"/>
            <a:ext cx="457200" cy="457200"/>
            <a:chOff x="1344" y="1248"/>
            <a:chExt cx="288" cy="288"/>
          </a:xfrm>
        </p:grpSpPr>
        <p:sp>
          <p:nvSpPr>
            <p:cNvPr id="238616" name="Oval 24"/>
            <p:cNvSpPr>
              <a:spLocks noChangeArrowheads="1"/>
            </p:cNvSpPr>
            <p:nvPr/>
          </p:nvSpPr>
          <p:spPr bwMode="auto">
            <a:xfrm>
              <a:off x="1344" y="124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7"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H</a:t>
              </a:r>
              <a:endParaRPr lang="en-GB" altLang="x-none"/>
            </a:p>
          </p:txBody>
        </p:sp>
      </p:grpSp>
      <p:sp>
        <p:nvSpPr>
          <p:cNvPr id="238618" name="Line 26"/>
          <p:cNvSpPr>
            <a:spLocks noChangeShapeType="1"/>
          </p:cNvSpPr>
          <p:nvPr/>
        </p:nvSpPr>
        <p:spPr bwMode="auto">
          <a:xfrm flipH="1">
            <a:off x="5257800" y="3443288"/>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19" name="Line 27"/>
          <p:cNvSpPr>
            <a:spLocks noChangeShapeType="1"/>
          </p:cNvSpPr>
          <p:nvPr/>
        </p:nvSpPr>
        <p:spPr bwMode="auto">
          <a:xfrm flipH="1">
            <a:off x="4572000" y="4357688"/>
            <a:ext cx="76200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20" name="Text Box 28"/>
          <p:cNvSpPr txBox="1">
            <a:spLocks noChangeArrowheads="1"/>
          </p:cNvSpPr>
          <p:nvPr/>
        </p:nvSpPr>
        <p:spPr bwMode="auto">
          <a:xfrm>
            <a:off x="5334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38621" name="Line 29"/>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22" name="Line 30"/>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23" name="Line 31"/>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24" name="Text Box 32"/>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38625" name="Text Box 33"/>
          <p:cNvSpPr txBox="1">
            <a:spLocks noChangeArrowheads="1"/>
          </p:cNvSpPr>
          <p:nvPr/>
        </p:nvSpPr>
        <p:spPr bwMode="auto">
          <a:xfrm>
            <a:off x="4953000" y="44958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97</a:t>
            </a:r>
            <a:endParaRPr lang="en-GB" altLang="x-none" b="1">
              <a:solidFill>
                <a:schemeClr val="hlink"/>
              </a:solidFill>
            </a:endParaRPr>
          </a:p>
        </p:txBody>
      </p:sp>
      <p:sp>
        <p:nvSpPr>
          <p:cNvPr id="238626" name="Text Box 34"/>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38627" name="Text Box 35"/>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38628" name="Text Box 36"/>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38629" name="Text Box 37"/>
          <p:cNvSpPr txBox="1">
            <a:spLocks noChangeArrowheads="1"/>
          </p:cNvSpPr>
          <p:nvPr/>
        </p:nvSpPr>
        <p:spPr bwMode="auto">
          <a:xfrm>
            <a:off x="6400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[393]</a:t>
            </a:r>
            <a:endParaRPr lang="en-GB" altLang="x-none"/>
          </a:p>
        </p:txBody>
      </p:sp>
      <p:sp>
        <p:nvSpPr>
          <p:cNvPr id="238630" name="Text Box 38"/>
          <p:cNvSpPr txBox="1">
            <a:spLocks noChangeArrowheads="1"/>
          </p:cNvSpPr>
          <p:nvPr/>
        </p:nvSpPr>
        <p:spPr bwMode="auto">
          <a:xfrm>
            <a:off x="8686800" y="2971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[449]</a:t>
            </a:r>
            <a:endParaRPr lang="en-GB" altLang="x-none"/>
          </a:p>
        </p:txBody>
      </p:sp>
      <p:sp>
        <p:nvSpPr>
          <p:cNvPr id="238631" name="Text Box 39"/>
          <p:cNvSpPr txBox="1">
            <a:spLocks noChangeArrowheads="1"/>
          </p:cNvSpPr>
          <p:nvPr/>
        </p:nvSpPr>
        <p:spPr bwMode="auto">
          <a:xfrm>
            <a:off x="2971800" y="31242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[447]</a:t>
            </a:r>
            <a:endParaRPr lang="en-GB" altLang="x-none"/>
          </a:p>
        </p:txBody>
      </p:sp>
      <p:sp>
        <p:nvSpPr>
          <p:cNvPr id="238632" name="Text Box 40"/>
          <p:cNvSpPr txBox="1">
            <a:spLocks noChangeArrowheads="1"/>
          </p:cNvSpPr>
          <p:nvPr/>
        </p:nvSpPr>
        <p:spPr bwMode="auto">
          <a:xfrm>
            <a:off x="7162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[417]</a:t>
            </a:r>
            <a:endParaRPr lang="en-GB" altLang="x-none"/>
          </a:p>
        </p:txBody>
      </p:sp>
      <p:sp>
        <p:nvSpPr>
          <p:cNvPr id="238633" name="Text Box 41"/>
          <p:cNvSpPr txBox="1">
            <a:spLocks noChangeArrowheads="1"/>
          </p:cNvSpPr>
          <p:nvPr/>
        </p:nvSpPr>
        <p:spPr bwMode="auto">
          <a:xfrm>
            <a:off x="4343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[413]</a:t>
            </a:r>
            <a:endParaRPr lang="en-GB" altLang="x-none"/>
          </a:p>
        </p:txBody>
      </p:sp>
      <p:sp>
        <p:nvSpPr>
          <p:cNvPr id="238634" name="Text Box 42"/>
          <p:cNvSpPr txBox="1">
            <a:spLocks noChangeArrowheads="1"/>
          </p:cNvSpPr>
          <p:nvPr/>
        </p:nvSpPr>
        <p:spPr bwMode="auto">
          <a:xfrm>
            <a:off x="3581400" y="4876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[455]</a:t>
            </a:r>
            <a:endParaRPr lang="en-GB" altLang="x-none"/>
          </a:p>
        </p:txBody>
      </p:sp>
      <p:sp>
        <p:nvSpPr>
          <p:cNvPr id="238635" name="Text Box 43"/>
          <p:cNvSpPr txBox="1">
            <a:spLocks noChangeArrowheads="1"/>
          </p:cNvSpPr>
          <p:nvPr/>
        </p:nvSpPr>
        <p:spPr bwMode="auto">
          <a:xfrm>
            <a:off x="6629400" y="4876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Goal</a:t>
            </a:r>
            <a:endParaRPr lang="en-GB" altLang="x-none" b="1"/>
          </a:p>
        </p:txBody>
      </p:sp>
      <p:grpSp>
        <p:nvGrpSpPr>
          <p:cNvPr id="238636" name="Group 44"/>
          <p:cNvGrpSpPr>
            <a:grpSpLocks/>
          </p:cNvGrpSpPr>
          <p:nvPr/>
        </p:nvGrpSpPr>
        <p:grpSpPr bwMode="auto">
          <a:xfrm>
            <a:off x="7315200" y="4800600"/>
            <a:ext cx="457200" cy="457200"/>
            <a:chOff x="1344" y="1248"/>
            <a:chExt cx="288" cy="288"/>
          </a:xfrm>
        </p:grpSpPr>
        <p:sp>
          <p:nvSpPr>
            <p:cNvPr id="238637" name="Oval 45"/>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8" name="Text Box 46"/>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38639" name="Line 47"/>
          <p:cNvSpPr>
            <a:spLocks noChangeShapeType="1"/>
          </p:cNvSpPr>
          <p:nvPr/>
        </p:nvSpPr>
        <p:spPr bwMode="auto">
          <a:xfrm>
            <a:off x="6934200" y="4343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40" name="Text Box 48"/>
          <p:cNvSpPr txBox="1">
            <a:spLocks noChangeArrowheads="1"/>
          </p:cNvSpPr>
          <p:nvPr/>
        </p:nvSpPr>
        <p:spPr bwMode="auto">
          <a:xfrm>
            <a:off x="7772400" y="4876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[450]</a:t>
            </a:r>
            <a:endParaRPr lang="en-GB" altLang="x-none"/>
          </a:p>
        </p:txBody>
      </p:sp>
      <p:grpSp>
        <p:nvGrpSpPr>
          <p:cNvPr id="238641" name="Group 49"/>
          <p:cNvGrpSpPr>
            <a:grpSpLocks/>
          </p:cNvGrpSpPr>
          <p:nvPr/>
        </p:nvGrpSpPr>
        <p:grpSpPr bwMode="auto">
          <a:xfrm>
            <a:off x="2895600" y="3962400"/>
            <a:ext cx="457200" cy="457200"/>
            <a:chOff x="1344" y="1248"/>
            <a:chExt cx="288" cy="288"/>
          </a:xfrm>
        </p:grpSpPr>
        <p:sp>
          <p:nvSpPr>
            <p:cNvPr id="238642" name="Oval 5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43"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D</a:t>
              </a:r>
              <a:endParaRPr lang="en-GB" altLang="x-none"/>
            </a:p>
          </p:txBody>
        </p:sp>
      </p:grpSp>
      <p:sp>
        <p:nvSpPr>
          <p:cNvPr id="238644" name="Line 52"/>
          <p:cNvSpPr>
            <a:spLocks noChangeShapeType="1"/>
          </p:cNvSpPr>
          <p:nvPr/>
        </p:nvSpPr>
        <p:spPr bwMode="auto">
          <a:xfrm flipH="1">
            <a:off x="3048000" y="3505200"/>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45" name="Text Box 53"/>
          <p:cNvSpPr txBox="1">
            <a:spLocks noChangeArrowheads="1"/>
          </p:cNvSpPr>
          <p:nvPr/>
        </p:nvSpPr>
        <p:spPr bwMode="auto">
          <a:xfrm>
            <a:off x="22098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[473]</a:t>
            </a:r>
            <a:endParaRPr lang="en-GB" altLang="x-none"/>
          </a:p>
        </p:txBody>
      </p:sp>
      <p:sp>
        <p:nvSpPr>
          <p:cNvPr id="57" name="Text Box 27"/>
          <p:cNvSpPr txBox="1">
            <a:spLocks noChangeArrowheads="1"/>
          </p:cNvSpPr>
          <p:nvPr/>
        </p:nvSpPr>
        <p:spPr bwMode="auto">
          <a:xfrm>
            <a:off x="7391400" y="44196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dirty="0">
                <a:solidFill>
                  <a:schemeClr val="hlink"/>
                </a:solidFill>
              </a:rPr>
              <a:t>211</a:t>
            </a:r>
            <a:endParaRPr lang="en-GB" altLang="x-none" b="1" dirty="0">
              <a:solidFill>
                <a:schemeClr val="hlink"/>
              </a:solidFill>
            </a:endParaRPr>
          </a:p>
        </p:txBody>
      </p:sp>
    </p:spTree>
    <p:extLst>
      <p:ext uri="{BB962C8B-B14F-4D97-AF65-F5344CB8AC3E}">
        <p14:creationId xmlns:p14="http://schemas.microsoft.com/office/powerpoint/2010/main" val="2040141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x-none"/>
              <a:t>A* Search: Tree Search</a:t>
            </a:r>
            <a:endParaRPr lang="en-GB" altLang="x-none"/>
          </a:p>
        </p:txBody>
      </p:sp>
      <p:sp>
        <p:nvSpPr>
          <p:cNvPr id="55" name="Slide Number Placeholder 6"/>
          <p:cNvSpPr>
            <a:spLocks noGrp="1"/>
          </p:cNvSpPr>
          <p:nvPr>
            <p:ph type="sldNum" sz="quarter" idx="12"/>
          </p:nvPr>
        </p:nvSpPr>
        <p:spPr/>
        <p:txBody>
          <a:bodyPr/>
          <a:lstStyle/>
          <a:p>
            <a:fld id="{3F2B23C9-F904-45BC-AC47-B55CE32948AE}" type="slidenum">
              <a:rPr lang="en-GB" altLang="x-none" smtClean="0"/>
              <a:pPr/>
              <a:t>37</a:t>
            </a:fld>
            <a:endParaRPr lang="en-GB" altLang="x-none"/>
          </a:p>
        </p:txBody>
      </p:sp>
      <p:grpSp>
        <p:nvGrpSpPr>
          <p:cNvPr id="239619" name="Group 3"/>
          <p:cNvGrpSpPr>
            <a:grpSpLocks/>
          </p:cNvGrpSpPr>
          <p:nvPr/>
        </p:nvGrpSpPr>
        <p:grpSpPr bwMode="auto">
          <a:xfrm>
            <a:off x="5867400" y="1843088"/>
            <a:ext cx="457200" cy="457200"/>
            <a:chOff x="1344" y="1248"/>
            <a:chExt cx="288" cy="288"/>
          </a:xfrm>
        </p:grpSpPr>
        <p:sp>
          <p:nvSpPr>
            <p:cNvPr id="239620" name="Oval 4"/>
            <p:cNvSpPr>
              <a:spLocks noChangeArrowheads="1"/>
            </p:cNvSpPr>
            <p:nvPr/>
          </p:nvSpPr>
          <p:spPr bwMode="auto">
            <a:xfrm>
              <a:off x="1344" y="124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1" name="Text Box 5"/>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39622" name="Group 6"/>
          <p:cNvGrpSpPr>
            <a:grpSpLocks/>
          </p:cNvGrpSpPr>
          <p:nvPr/>
        </p:nvGrpSpPr>
        <p:grpSpPr bwMode="auto">
          <a:xfrm>
            <a:off x="8229600" y="2971800"/>
            <a:ext cx="457200" cy="457200"/>
            <a:chOff x="1344" y="1248"/>
            <a:chExt cx="288" cy="288"/>
          </a:xfrm>
        </p:grpSpPr>
        <p:sp>
          <p:nvSpPr>
            <p:cNvPr id="239623"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39625" name="Group 9"/>
          <p:cNvGrpSpPr>
            <a:grpSpLocks/>
          </p:cNvGrpSpPr>
          <p:nvPr/>
        </p:nvGrpSpPr>
        <p:grpSpPr bwMode="auto">
          <a:xfrm>
            <a:off x="3733800" y="3048000"/>
            <a:ext cx="457200" cy="457200"/>
            <a:chOff x="1344" y="1248"/>
            <a:chExt cx="288" cy="288"/>
          </a:xfrm>
        </p:grpSpPr>
        <p:sp>
          <p:nvSpPr>
            <p:cNvPr id="239626" name="Oval 1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39628" name="Group 12"/>
          <p:cNvGrpSpPr>
            <a:grpSpLocks/>
          </p:cNvGrpSpPr>
          <p:nvPr/>
        </p:nvGrpSpPr>
        <p:grpSpPr bwMode="auto">
          <a:xfrm>
            <a:off x="5943600" y="2986088"/>
            <a:ext cx="457200" cy="457200"/>
            <a:chOff x="1344" y="1248"/>
            <a:chExt cx="288" cy="288"/>
          </a:xfrm>
        </p:grpSpPr>
        <p:sp>
          <p:nvSpPr>
            <p:cNvPr id="239629" name="Oval 13"/>
            <p:cNvSpPr>
              <a:spLocks noChangeArrowheads="1"/>
            </p:cNvSpPr>
            <p:nvPr/>
          </p:nvSpPr>
          <p:spPr bwMode="auto">
            <a:xfrm>
              <a:off x="1344" y="124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0" name="Text Box 14"/>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39631" name="Group 15"/>
          <p:cNvGrpSpPr>
            <a:grpSpLocks/>
          </p:cNvGrpSpPr>
          <p:nvPr/>
        </p:nvGrpSpPr>
        <p:grpSpPr bwMode="auto">
          <a:xfrm>
            <a:off x="6629400" y="3900488"/>
            <a:ext cx="457200" cy="457200"/>
            <a:chOff x="1344" y="1248"/>
            <a:chExt cx="288" cy="288"/>
          </a:xfrm>
        </p:grpSpPr>
        <p:sp>
          <p:nvSpPr>
            <p:cNvPr id="239632" name="Oval 16"/>
            <p:cNvSpPr>
              <a:spLocks noChangeArrowheads="1"/>
            </p:cNvSpPr>
            <p:nvPr/>
          </p:nvSpPr>
          <p:spPr bwMode="auto">
            <a:xfrm>
              <a:off x="1344" y="124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3" name="Text Box 17"/>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sp>
        <p:nvSpPr>
          <p:cNvPr id="239634" name="Line 18"/>
          <p:cNvSpPr>
            <a:spLocks noChangeShapeType="1"/>
          </p:cNvSpPr>
          <p:nvPr/>
        </p:nvSpPr>
        <p:spPr bwMode="auto">
          <a:xfrm>
            <a:off x="6172200" y="3443288"/>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35" name="Text Box 19"/>
          <p:cNvSpPr txBox="1">
            <a:spLocks noChangeArrowheads="1"/>
          </p:cNvSpPr>
          <p:nvPr/>
        </p:nvSpPr>
        <p:spPr bwMode="auto">
          <a:xfrm>
            <a:off x="6400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grpSp>
        <p:nvGrpSpPr>
          <p:cNvPr id="239636" name="Group 20"/>
          <p:cNvGrpSpPr>
            <a:grpSpLocks/>
          </p:cNvGrpSpPr>
          <p:nvPr/>
        </p:nvGrpSpPr>
        <p:grpSpPr bwMode="auto">
          <a:xfrm>
            <a:off x="5105400" y="3900488"/>
            <a:ext cx="457200" cy="457200"/>
            <a:chOff x="1344" y="1248"/>
            <a:chExt cx="288" cy="288"/>
          </a:xfrm>
        </p:grpSpPr>
        <p:sp>
          <p:nvSpPr>
            <p:cNvPr id="239637" name="Oval 21"/>
            <p:cNvSpPr>
              <a:spLocks noChangeArrowheads="1"/>
            </p:cNvSpPr>
            <p:nvPr/>
          </p:nvSpPr>
          <p:spPr bwMode="auto">
            <a:xfrm>
              <a:off x="1344" y="124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8" name="Text Box 2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grpSp>
        <p:nvGrpSpPr>
          <p:cNvPr id="239639" name="Group 23"/>
          <p:cNvGrpSpPr>
            <a:grpSpLocks/>
          </p:cNvGrpSpPr>
          <p:nvPr/>
        </p:nvGrpSpPr>
        <p:grpSpPr bwMode="auto">
          <a:xfrm>
            <a:off x="4267200" y="4814888"/>
            <a:ext cx="457200" cy="457200"/>
            <a:chOff x="1344" y="1248"/>
            <a:chExt cx="288" cy="288"/>
          </a:xfrm>
        </p:grpSpPr>
        <p:sp>
          <p:nvSpPr>
            <p:cNvPr id="239640" name="Oval 24"/>
            <p:cNvSpPr>
              <a:spLocks noChangeArrowheads="1"/>
            </p:cNvSpPr>
            <p:nvPr/>
          </p:nvSpPr>
          <p:spPr bwMode="auto">
            <a:xfrm>
              <a:off x="1344" y="124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1"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H</a:t>
              </a:r>
              <a:endParaRPr lang="en-GB" altLang="x-none"/>
            </a:p>
          </p:txBody>
        </p:sp>
      </p:grpSp>
      <p:sp>
        <p:nvSpPr>
          <p:cNvPr id="239642" name="Line 26"/>
          <p:cNvSpPr>
            <a:spLocks noChangeShapeType="1"/>
          </p:cNvSpPr>
          <p:nvPr/>
        </p:nvSpPr>
        <p:spPr bwMode="auto">
          <a:xfrm flipH="1">
            <a:off x="5257800" y="3443288"/>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3" name="Line 27"/>
          <p:cNvSpPr>
            <a:spLocks noChangeShapeType="1"/>
          </p:cNvSpPr>
          <p:nvPr/>
        </p:nvSpPr>
        <p:spPr bwMode="auto">
          <a:xfrm flipH="1">
            <a:off x="4572000" y="4357688"/>
            <a:ext cx="76200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4" name="Text Box 28"/>
          <p:cNvSpPr txBox="1">
            <a:spLocks noChangeArrowheads="1"/>
          </p:cNvSpPr>
          <p:nvPr/>
        </p:nvSpPr>
        <p:spPr bwMode="auto">
          <a:xfrm>
            <a:off x="5334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39645" name="Line 29"/>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6" name="Line 30"/>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7" name="Line 31"/>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8" name="Text Box 32"/>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39649" name="Text Box 33"/>
          <p:cNvSpPr txBox="1">
            <a:spLocks noChangeArrowheads="1"/>
          </p:cNvSpPr>
          <p:nvPr/>
        </p:nvSpPr>
        <p:spPr bwMode="auto">
          <a:xfrm>
            <a:off x="4953000" y="44958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97</a:t>
            </a:r>
            <a:endParaRPr lang="en-GB" altLang="x-none" b="1">
              <a:solidFill>
                <a:schemeClr val="hlink"/>
              </a:solidFill>
            </a:endParaRPr>
          </a:p>
        </p:txBody>
      </p:sp>
      <p:sp>
        <p:nvSpPr>
          <p:cNvPr id="239650" name="Text Box 34"/>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39651" name="Text Box 35"/>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39652" name="Text Box 36"/>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39653" name="Text Box 37"/>
          <p:cNvSpPr txBox="1">
            <a:spLocks noChangeArrowheads="1"/>
          </p:cNvSpPr>
          <p:nvPr/>
        </p:nvSpPr>
        <p:spPr bwMode="auto">
          <a:xfrm>
            <a:off x="6400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[393]</a:t>
            </a:r>
            <a:endParaRPr lang="en-GB" altLang="x-none"/>
          </a:p>
        </p:txBody>
      </p:sp>
      <p:sp>
        <p:nvSpPr>
          <p:cNvPr id="239654" name="Text Box 38"/>
          <p:cNvSpPr txBox="1">
            <a:spLocks noChangeArrowheads="1"/>
          </p:cNvSpPr>
          <p:nvPr/>
        </p:nvSpPr>
        <p:spPr bwMode="auto">
          <a:xfrm>
            <a:off x="8686800" y="2971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[449]</a:t>
            </a:r>
            <a:endParaRPr lang="en-GB" altLang="x-none"/>
          </a:p>
        </p:txBody>
      </p:sp>
      <p:sp>
        <p:nvSpPr>
          <p:cNvPr id="239655" name="Text Box 39"/>
          <p:cNvSpPr txBox="1">
            <a:spLocks noChangeArrowheads="1"/>
          </p:cNvSpPr>
          <p:nvPr/>
        </p:nvSpPr>
        <p:spPr bwMode="auto">
          <a:xfrm>
            <a:off x="2971800" y="31242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[447]</a:t>
            </a:r>
            <a:endParaRPr lang="en-GB" altLang="x-none"/>
          </a:p>
        </p:txBody>
      </p:sp>
      <p:sp>
        <p:nvSpPr>
          <p:cNvPr id="239656" name="Text Box 40"/>
          <p:cNvSpPr txBox="1">
            <a:spLocks noChangeArrowheads="1"/>
          </p:cNvSpPr>
          <p:nvPr/>
        </p:nvSpPr>
        <p:spPr bwMode="auto">
          <a:xfrm>
            <a:off x="7162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[417]</a:t>
            </a:r>
            <a:endParaRPr lang="en-GB" altLang="x-none"/>
          </a:p>
        </p:txBody>
      </p:sp>
      <p:sp>
        <p:nvSpPr>
          <p:cNvPr id="239657" name="Text Box 41"/>
          <p:cNvSpPr txBox="1">
            <a:spLocks noChangeArrowheads="1"/>
          </p:cNvSpPr>
          <p:nvPr/>
        </p:nvSpPr>
        <p:spPr bwMode="auto">
          <a:xfrm>
            <a:off x="4343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[413]</a:t>
            </a:r>
            <a:endParaRPr lang="en-GB" altLang="x-none"/>
          </a:p>
        </p:txBody>
      </p:sp>
      <p:sp>
        <p:nvSpPr>
          <p:cNvPr id="239658" name="Text Box 42"/>
          <p:cNvSpPr txBox="1">
            <a:spLocks noChangeArrowheads="1"/>
          </p:cNvSpPr>
          <p:nvPr/>
        </p:nvSpPr>
        <p:spPr bwMode="auto">
          <a:xfrm>
            <a:off x="3581400" y="4876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[455]</a:t>
            </a:r>
            <a:endParaRPr lang="en-GB" altLang="x-none"/>
          </a:p>
        </p:txBody>
      </p:sp>
      <p:sp>
        <p:nvSpPr>
          <p:cNvPr id="239659" name="Text Box 43"/>
          <p:cNvSpPr txBox="1">
            <a:spLocks noChangeArrowheads="1"/>
          </p:cNvSpPr>
          <p:nvPr/>
        </p:nvSpPr>
        <p:spPr bwMode="auto">
          <a:xfrm>
            <a:off x="6629400" y="4876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Goal</a:t>
            </a:r>
            <a:endParaRPr lang="en-GB" altLang="x-none" b="1"/>
          </a:p>
        </p:txBody>
      </p:sp>
      <p:grpSp>
        <p:nvGrpSpPr>
          <p:cNvPr id="239660" name="Group 44"/>
          <p:cNvGrpSpPr>
            <a:grpSpLocks/>
          </p:cNvGrpSpPr>
          <p:nvPr/>
        </p:nvGrpSpPr>
        <p:grpSpPr bwMode="auto">
          <a:xfrm>
            <a:off x="7315200" y="4800600"/>
            <a:ext cx="457200" cy="457200"/>
            <a:chOff x="1344" y="1248"/>
            <a:chExt cx="288" cy="288"/>
          </a:xfrm>
        </p:grpSpPr>
        <p:sp>
          <p:nvSpPr>
            <p:cNvPr id="239661" name="Oval 45"/>
            <p:cNvSpPr>
              <a:spLocks noChangeArrowheads="1"/>
            </p:cNvSpPr>
            <p:nvPr/>
          </p:nvSpPr>
          <p:spPr bwMode="auto">
            <a:xfrm>
              <a:off x="1344" y="124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2" name="Text Box 46"/>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39663" name="Line 47"/>
          <p:cNvSpPr>
            <a:spLocks noChangeShapeType="1"/>
          </p:cNvSpPr>
          <p:nvPr/>
        </p:nvSpPr>
        <p:spPr bwMode="auto">
          <a:xfrm>
            <a:off x="6934200" y="4343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64" name="Text Box 48"/>
          <p:cNvSpPr txBox="1">
            <a:spLocks noChangeArrowheads="1"/>
          </p:cNvSpPr>
          <p:nvPr/>
        </p:nvSpPr>
        <p:spPr bwMode="auto">
          <a:xfrm>
            <a:off x="7772400" y="4876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[450]</a:t>
            </a:r>
            <a:endParaRPr lang="en-GB" altLang="x-none"/>
          </a:p>
        </p:txBody>
      </p:sp>
      <p:grpSp>
        <p:nvGrpSpPr>
          <p:cNvPr id="239665" name="Group 49"/>
          <p:cNvGrpSpPr>
            <a:grpSpLocks/>
          </p:cNvGrpSpPr>
          <p:nvPr/>
        </p:nvGrpSpPr>
        <p:grpSpPr bwMode="auto">
          <a:xfrm>
            <a:off x="2895600" y="3962400"/>
            <a:ext cx="457200" cy="457200"/>
            <a:chOff x="1344" y="1248"/>
            <a:chExt cx="288" cy="288"/>
          </a:xfrm>
        </p:grpSpPr>
        <p:sp>
          <p:nvSpPr>
            <p:cNvPr id="239666" name="Oval 5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7"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D</a:t>
              </a:r>
              <a:endParaRPr lang="en-GB" altLang="x-none"/>
            </a:p>
          </p:txBody>
        </p:sp>
      </p:grpSp>
      <p:sp>
        <p:nvSpPr>
          <p:cNvPr id="239668" name="Line 52"/>
          <p:cNvSpPr>
            <a:spLocks noChangeShapeType="1"/>
          </p:cNvSpPr>
          <p:nvPr/>
        </p:nvSpPr>
        <p:spPr bwMode="auto">
          <a:xfrm flipH="1">
            <a:off x="3048000" y="3505200"/>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69" name="Text Box 53"/>
          <p:cNvSpPr txBox="1">
            <a:spLocks noChangeArrowheads="1"/>
          </p:cNvSpPr>
          <p:nvPr/>
        </p:nvSpPr>
        <p:spPr bwMode="auto">
          <a:xfrm>
            <a:off x="22098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[473]</a:t>
            </a:r>
            <a:endParaRPr lang="en-GB" altLang="x-none"/>
          </a:p>
        </p:txBody>
      </p:sp>
      <p:sp>
        <p:nvSpPr>
          <p:cNvPr id="239670" name="Text Box 54"/>
          <p:cNvSpPr txBox="1">
            <a:spLocks noChangeArrowheads="1"/>
          </p:cNvSpPr>
          <p:nvPr/>
        </p:nvSpPr>
        <p:spPr bwMode="auto">
          <a:xfrm>
            <a:off x="1981200" y="5613738"/>
            <a:ext cx="6400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2400" dirty="0"/>
              <a:t>A* not optimal !!!</a:t>
            </a:r>
          </a:p>
          <a:p>
            <a:pPr>
              <a:spcBef>
                <a:spcPct val="50000"/>
              </a:spcBef>
            </a:pPr>
            <a:r>
              <a:rPr lang="en-US" altLang="x-none" sz="2400" dirty="0"/>
              <a:t>When heuristic h is not admissible</a:t>
            </a:r>
            <a:endParaRPr lang="en-GB" altLang="x-none" sz="2400" dirty="0"/>
          </a:p>
        </p:txBody>
      </p:sp>
      <p:sp>
        <p:nvSpPr>
          <p:cNvPr id="58" name="Rectangle 57"/>
          <p:cNvSpPr/>
          <p:nvPr/>
        </p:nvSpPr>
        <p:spPr>
          <a:xfrm>
            <a:off x="6705601" y="5848290"/>
            <a:ext cx="3434273" cy="400110"/>
          </a:xfrm>
          <a:prstGeom prst="rect">
            <a:avLst/>
          </a:prstGeom>
        </p:spPr>
        <p:txBody>
          <a:bodyPr wrap="none">
            <a:spAutoFit/>
          </a:bodyPr>
          <a:lstStyle/>
          <a:p>
            <a:pPr>
              <a:spcBef>
                <a:spcPct val="50000"/>
              </a:spcBef>
            </a:pPr>
            <a:r>
              <a:rPr lang="en-US" altLang="x-none" sz="2000" b="1" dirty="0" err="1"/>
              <a:t>dist</a:t>
            </a:r>
            <a:r>
              <a:rPr lang="en-US" altLang="x-none" sz="2000" b="1" dirty="0"/>
              <a:t>(A-E-F-I) =140+99+211=</a:t>
            </a:r>
            <a:r>
              <a:rPr lang="en-US" altLang="x-none" sz="2000" b="1" dirty="0">
                <a:solidFill>
                  <a:srgbClr val="F466E0"/>
                </a:solidFill>
              </a:rPr>
              <a:t>450</a:t>
            </a:r>
            <a:endParaRPr lang="en-GB" altLang="x-none" sz="2000" b="1" dirty="0">
              <a:solidFill>
                <a:srgbClr val="F466E0"/>
              </a:solidFill>
            </a:endParaRPr>
          </a:p>
        </p:txBody>
      </p:sp>
      <p:sp>
        <p:nvSpPr>
          <p:cNvPr id="59" name="Text Box 27"/>
          <p:cNvSpPr txBox="1">
            <a:spLocks noChangeArrowheads="1"/>
          </p:cNvSpPr>
          <p:nvPr/>
        </p:nvSpPr>
        <p:spPr bwMode="auto">
          <a:xfrm>
            <a:off x="7391400" y="44196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dirty="0">
                <a:solidFill>
                  <a:schemeClr val="hlink"/>
                </a:solidFill>
              </a:rPr>
              <a:t>211</a:t>
            </a:r>
            <a:endParaRPr lang="en-GB" altLang="x-none" b="1" dirty="0">
              <a:solidFill>
                <a:schemeClr val="hlink"/>
              </a:solidFill>
            </a:endParaRPr>
          </a:p>
        </p:txBody>
      </p:sp>
    </p:spTree>
    <p:extLst>
      <p:ext uri="{BB962C8B-B14F-4D97-AF65-F5344CB8AC3E}">
        <p14:creationId xmlns:p14="http://schemas.microsoft.com/office/powerpoint/2010/main" val="2963164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latin typeface="Calibri"/>
                <a:cs typeface="Calibri"/>
              </a:rPr>
              <a:t>A* Tree Search</a:t>
            </a:r>
          </a:p>
        </p:txBody>
      </p:sp>
      <p:sp>
        <p:nvSpPr>
          <p:cNvPr id="18" name="Oval 17"/>
          <p:cNvSpPr/>
          <p:nvPr/>
        </p:nvSpPr>
        <p:spPr>
          <a:xfrm>
            <a:off x="464021" y="2967235"/>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algn="ctr">
              <a:defRPr/>
            </a:pPr>
            <a:r>
              <a:rPr lang="en-US" sz="2800" b="1" dirty="0">
                <a:latin typeface="Calibri"/>
                <a:cs typeface="Calibri"/>
              </a:rPr>
              <a:t>S</a:t>
            </a:r>
          </a:p>
        </p:txBody>
      </p:sp>
      <p:sp>
        <p:nvSpPr>
          <p:cNvPr id="19" name="Oval 18"/>
          <p:cNvSpPr/>
          <p:nvPr/>
        </p:nvSpPr>
        <p:spPr>
          <a:xfrm>
            <a:off x="2216621" y="2232160"/>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algn="ctr">
              <a:defRPr/>
            </a:pPr>
            <a:r>
              <a:rPr lang="en-US" sz="2800" dirty="0">
                <a:latin typeface="Calibri"/>
                <a:cs typeface="Calibri"/>
              </a:rPr>
              <a:t>A</a:t>
            </a:r>
          </a:p>
        </p:txBody>
      </p:sp>
      <p:sp>
        <p:nvSpPr>
          <p:cNvPr id="21" name="Oval 20"/>
          <p:cNvSpPr/>
          <p:nvPr/>
        </p:nvSpPr>
        <p:spPr>
          <a:xfrm>
            <a:off x="3893021" y="2994160"/>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algn="ctr">
              <a:defRPr/>
            </a:pPr>
            <a:r>
              <a:rPr lang="en-US" sz="2800" dirty="0">
                <a:latin typeface="Calibri"/>
                <a:cs typeface="Calibri"/>
              </a:rPr>
              <a:t>C</a:t>
            </a:r>
          </a:p>
        </p:txBody>
      </p:sp>
      <p:sp>
        <p:nvSpPr>
          <p:cNvPr id="22" name="Oval 21"/>
          <p:cNvSpPr/>
          <p:nvPr/>
        </p:nvSpPr>
        <p:spPr>
          <a:xfrm>
            <a:off x="3893021" y="5203960"/>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algn="ctr">
              <a:defRPr/>
            </a:pPr>
            <a:r>
              <a:rPr lang="en-US" sz="2800" b="1" dirty="0">
                <a:latin typeface="Calibri"/>
                <a:cs typeface="Calibri"/>
              </a:rPr>
              <a:t>G</a:t>
            </a:r>
          </a:p>
        </p:txBody>
      </p:sp>
      <p:cxnSp>
        <p:nvCxnSpPr>
          <p:cNvPr id="24" name="Straight Arrow Connector 23"/>
          <p:cNvCxnSpPr>
            <a:stCxn id="18" idx="7"/>
            <a:endCxn id="19" idx="2"/>
          </p:cNvCxnSpPr>
          <p:nvPr/>
        </p:nvCxnSpPr>
        <p:spPr>
          <a:xfrm flipV="1">
            <a:off x="1114429" y="2613160"/>
            <a:ext cx="1102192" cy="465667"/>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a:cxnSpLocks/>
            <a:stCxn id="18" idx="5"/>
            <a:endCxn id="21" idx="3"/>
          </p:cNvCxnSpPr>
          <p:nvPr/>
        </p:nvCxnSpPr>
        <p:spPr>
          <a:xfrm>
            <a:off x="1114429" y="3617643"/>
            <a:ext cx="2890184" cy="26925"/>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a:stCxn id="19" idx="6"/>
            <a:endCxn id="21" idx="1"/>
          </p:cNvCxnSpPr>
          <p:nvPr/>
        </p:nvCxnSpPr>
        <p:spPr>
          <a:xfrm>
            <a:off x="2978621" y="2613160"/>
            <a:ext cx="1025992" cy="492592"/>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a:stCxn id="21" idx="4"/>
            <a:endCxn id="22" idx="0"/>
          </p:cNvCxnSpPr>
          <p:nvPr/>
        </p:nvCxnSpPr>
        <p:spPr>
          <a:xfrm>
            <a:off x="4274021" y="3756160"/>
            <a:ext cx="0" cy="1447800"/>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sp>
        <p:nvSpPr>
          <p:cNvPr id="33805" name="TextBox 34"/>
          <p:cNvSpPr txBox="1">
            <a:spLocks noChangeArrowheads="1"/>
          </p:cNvSpPr>
          <p:nvPr/>
        </p:nvSpPr>
        <p:spPr bwMode="auto">
          <a:xfrm>
            <a:off x="1428411" y="2351551"/>
            <a:ext cx="367404" cy="523218"/>
          </a:xfrm>
          <a:prstGeom prst="rect">
            <a:avLst/>
          </a:prstGeom>
          <a:noFill/>
          <a:ln w="9525">
            <a:noFill/>
            <a:miter lim="800000"/>
            <a:headEnd/>
            <a:tailEnd/>
          </a:ln>
        </p:spPr>
        <p:txBody>
          <a:bodyPr wrap="none" lIns="91438" tIns="45719" rIns="91438" bIns="45719">
            <a:spAutoFit/>
          </a:bodyPr>
          <a:lstStyle/>
          <a:p>
            <a:r>
              <a:rPr lang="en-US" sz="2800" dirty="0">
                <a:latin typeface="Calibri"/>
                <a:cs typeface="Calibri"/>
              </a:rPr>
              <a:t>1</a:t>
            </a:r>
          </a:p>
        </p:txBody>
      </p:sp>
      <p:sp>
        <p:nvSpPr>
          <p:cNvPr id="33806" name="TextBox 35"/>
          <p:cNvSpPr txBox="1">
            <a:spLocks noChangeArrowheads="1"/>
          </p:cNvSpPr>
          <p:nvPr/>
        </p:nvSpPr>
        <p:spPr bwMode="auto">
          <a:xfrm>
            <a:off x="2309601" y="3626815"/>
            <a:ext cx="367404" cy="523218"/>
          </a:xfrm>
          <a:prstGeom prst="rect">
            <a:avLst/>
          </a:prstGeom>
          <a:noFill/>
          <a:ln w="9525">
            <a:noFill/>
            <a:miter lim="800000"/>
            <a:headEnd/>
            <a:tailEnd/>
          </a:ln>
        </p:spPr>
        <p:txBody>
          <a:bodyPr wrap="none" lIns="91438" tIns="45719" rIns="91438" bIns="45719">
            <a:spAutoFit/>
          </a:bodyPr>
          <a:lstStyle/>
          <a:p>
            <a:r>
              <a:rPr lang="en-US" sz="2800" dirty="0">
                <a:latin typeface="Calibri"/>
                <a:cs typeface="Calibri"/>
              </a:rPr>
              <a:t>3</a:t>
            </a:r>
          </a:p>
        </p:txBody>
      </p:sp>
      <p:sp>
        <p:nvSpPr>
          <p:cNvPr id="33807" name="TextBox 36"/>
          <p:cNvSpPr txBox="1">
            <a:spLocks noChangeArrowheads="1"/>
          </p:cNvSpPr>
          <p:nvPr/>
        </p:nvSpPr>
        <p:spPr bwMode="auto">
          <a:xfrm>
            <a:off x="3311562" y="2386148"/>
            <a:ext cx="367404" cy="523218"/>
          </a:xfrm>
          <a:prstGeom prst="rect">
            <a:avLst/>
          </a:prstGeom>
          <a:noFill/>
          <a:ln w="9525">
            <a:noFill/>
            <a:miter lim="800000"/>
            <a:headEnd/>
            <a:tailEnd/>
          </a:ln>
        </p:spPr>
        <p:txBody>
          <a:bodyPr wrap="none" lIns="91438" tIns="45719" rIns="91438" bIns="45719">
            <a:spAutoFit/>
          </a:bodyPr>
          <a:lstStyle/>
          <a:p>
            <a:r>
              <a:rPr lang="en-US" sz="2800" dirty="0">
                <a:latin typeface="Calibri"/>
                <a:cs typeface="Calibri"/>
              </a:rPr>
              <a:t>1</a:t>
            </a:r>
          </a:p>
        </p:txBody>
      </p:sp>
      <p:sp>
        <p:nvSpPr>
          <p:cNvPr id="33809" name="TextBox 38"/>
          <p:cNvSpPr txBox="1">
            <a:spLocks noChangeArrowheads="1"/>
          </p:cNvSpPr>
          <p:nvPr/>
        </p:nvSpPr>
        <p:spPr bwMode="auto">
          <a:xfrm>
            <a:off x="4291551" y="4111791"/>
            <a:ext cx="367404" cy="523218"/>
          </a:xfrm>
          <a:prstGeom prst="rect">
            <a:avLst/>
          </a:prstGeom>
          <a:noFill/>
          <a:ln w="9525">
            <a:noFill/>
            <a:miter lim="800000"/>
            <a:headEnd/>
            <a:tailEnd/>
          </a:ln>
        </p:spPr>
        <p:txBody>
          <a:bodyPr wrap="none" lIns="91438" tIns="45719" rIns="91438" bIns="45719">
            <a:spAutoFit/>
          </a:bodyPr>
          <a:lstStyle/>
          <a:p>
            <a:r>
              <a:rPr lang="en-US" sz="2800" dirty="0">
                <a:latin typeface="Calibri"/>
                <a:cs typeface="Calibri"/>
              </a:rPr>
              <a:t>3</a:t>
            </a:r>
          </a:p>
        </p:txBody>
      </p:sp>
      <p:grpSp>
        <p:nvGrpSpPr>
          <p:cNvPr id="2" name="Group 44"/>
          <p:cNvGrpSpPr>
            <a:grpSpLocks/>
          </p:cNvGrpSpPr>
          <p:nvPr/>
        </p:nvGrpSpPr>
        <p:grpSpPr bwMode="auto">
          <a:xfrm>
            <a:off x="350851" y="1863745"/>
            <a:ext cx="4900253" cy="4568761"/>
            <a:chOff x="1418159" y="1527469"/>
            <a:chExt cx="4898765" cy="4568366"/>
          </a:xfrm>
        </p:grpSpPr>
        <p:sp>
          <p:nvSpPr>
            <p:cNvPr id="33831" name="TextBox 39"/>
            <p:cNvSpPr txBox="1">
              <a:spLocks noChangeArrowheads="1"/>
            </p:cNvSpPr>
            <p:nvPr/>
          </p:nvSpPr>
          <p:spPr bwMode="auto">
            <a:xfrm>
              <a:off x="1418159" y="3299612"/>
              <a:ext cx="735875" cy="523175"/>
            </a:xfrm>
            <a:prstGeom prst="rect">
              <a:avLst/>
            </a:prstGeom>
            <a:noFill/>
            <a:ln w="9525">
              <a:noFill/>
              <a:miter lim="800000"/>
              <a:headEnd/>
              <a:tailEnd/>
            </a:ln>
          </p:spPr>
          <p:txBody>
            <a:bodyPr wrap="none">
              <a:spAutoFit/>
            </a:bodyPr>
            <a:lstStyle/>
            <a:p>
              <a:r>
                <a:rPr lang="en-US" sz="2800" i="1" dirty="0">
                  <a:solidFill>
                    <a:srgbClr val="00B050"/>
                  </a:solidFill>
                  <a:latin typeface="Calibri"/>
                  <a:cs typeface="Calibri"/>
                </a:rPr>
                <a:t>h=2</a:t>
              </a:r>
            </a:p>
          </p:txBody>
        </p:sp>
        <p:sp>
          <p:nvSpPr>
            <p:cNvPr id="33833" name="TextBox 41"/>
            <p:cNvSpPr txBox="1">
              <a:spLocks noChangeArrowheads="1"/>
            </p:cNvSpPr>
            <p:nvPr/>
          </p:nvSpPr>
          <p:spPr bwMode="auto">
            <a:xfrm>
              <a:off x="3869303" y="1527469"/>
              <a:ext cx="735875" cy="523175"/>
            </a:xfrm>
            <a:prstGeom prst="rect">
              <a:avLst/>
            </a:prstGeom>
            <a:noFill/>
            <a:ln w="9525">
              <a:noFill/>
              <a:miter lim="800000"/>
              <a:headEnd/>
              <a:tailEnd/>
            </a:ln>
          </p:spPr>
          <p:txBody>
            <a:bodyPr wrap="none">
              <a:spAutoFit/>
            </a:bodyPr>
            <a:lstStyle/>
            <a:p>
              <a:r>
                <a:rPr lang="en-US" sz="2800" i="1" dirty="0">
                  <a:solidFill>
                    <a:srgbClr val="00B050"/>
                  </a:solidFill>
                  <a:latin typeface="Calibri"/>
                  <a:cs typeface="Calibri"/>
                </a:rPr>
                <a:t>h=4</a:t>
              </a:r>
            </a:p>
          </p:txBody>
        </p:sp>
        <p:sp>
          <p:nvSpPr>
            <p:cNvPr id="33834" name="TextBox 42"/>
            <p:cNvSpPr txBox="1">
              <a:spLocks noChangeArrowheads="1"/>
            </p:cNvSpPr>
            <p:nvPr/>
          </p:nvSpPr>
          <p:spPr bwMode="auto">
            <a:xfrm>
              <a:off x="5581049" y="2311413"/>
              <a:ext cx="735875" cy="523175"/>
            </a:xfrm>
            <a:prstGeom prst="rect">
              <a:avLst/>
            </a:prstGeom>
            <a:noFill/>
            <a:ln w="9525">
              <a:noFill/>
              <a:miter lim="800000"/>
              <a:headEnd/>
              <a:tailEnd/>
            </a:ln>
          </p:spPr>
          <p:txBody>
            <a:bodyPr wrap="none">
              <a:spAutoFit/>
            </a:bodyPr>
            <a:lstStyle/>
            <a:p>
              <a:r>
                <a:rPr lang="en-US" sz="2800" i="1" dirty="0">
                  <a:solidFill>
                    <a:srgbClr val="00B050"/>
                  </a:solidFill>
                  <a:latin typeface="Calibri"/>
                  <a:cs typeface="Calibri"/>
                </a:rPr>
                <a:t>h=1</a:t>
              </a:r>
            </a:p>
          </p:txBody>
        </p:sp>
        <p:sp>
          <p:nvSpPr>
            <p:cNvPr id="33835" name="TextBox 43"/>
            <p:cNvSpPr txBox="1">
              <a:spLocks noChangeArrowheads="1"/>
            </p:cNvSpPr>
            <p:nvPr/>
          </p:nvSpPr>
          <p:spPr bwMode="auto">
            <a:xfrm>
              <a:off x="5023727" y="5572660"/>
              <a:ext cx="735875" cy="523175"/>
            </a:xfrm>
            <a:prstGeom prst="rect">
              <a:avLst/>
            </a:prstGeom>
            <a:noFill/>
            <a:ln w="9525">
              <a:noFill/>
              <a:miter lim="800000"/>
              <a:headEnd/>
              <a:tailEnd/>
            </a:ln>
          </p:spPr>
          <p:txBody>
            <a:bodyPr wrap="none">
              <a:spAutoFit/>
            </a:bodyPr>
            <a:lstStyle/>
            <a:p>
              <a:r>
                <a:rPr lang="en-US" sz="2800" i="1" dirty="0">
                  <a:solidFill>
                    <a:srgbClr val="00B050"/>
                  </a:solidFill>
                  <a:latin typeface="Calibri"/>
                  <a:cs typeface="Calibri"/>
                </a:rPr>
                <a:t>h=0</a:t>
              </a:r>
            </a:p>
          </p:txBody>
        </p:sp>
      </p:grpSp>
      <p:sp>
        <p:nvSpPr>
          <p:cNvPr id="54" name="TextBox 53"/>
          <p:cNvSpPr txBox="1">
            <a:spLocks noChangeArrowheads="1"/>
          </p:cNvSpPr>
          <p:nvPr/>
        </p:nvSpPr>
        <p:spPr bwMode="auto">
          <a:xfrm>
            <a:off x="8105725" y="1929827"/>
            <a:ext cx="1338824" cy="584773"/>
          </a:xfrm>
          <a:prstGeom prst="rect">
            <a:avLst/>
          </a:prstGeom>
          <a:noFill/>
          <a:ln w="9525">
            <a:noFill/>
            <a:miter lim="800000"/>
            <a:headEnd/>
            <a:tailEnd/>
          </a:ln>
        </p:spPr>
        <p:txBody>
          <a:bodyPr wrap="none" lIns="91438" tIns="45719" rIns="91438" bIns="45719">
            <a:spAutoFit/>
          </a:bodyPr>
          <a:lstStyle/>
          <a:p>
            <a:r>
              <a:rPr lang="en-US" sz="3200" dirty="0">
                <a:latin typeface="Calibri"/>
                <a:cs typeface="Calibri"/>
              </a:rPr>
              <a:t>S (0+</a:t>
            </a:r>
            <a:r>
              <a:rPr lang="en-US" sz="3200" dirty="0">
                <a:solidFill>
                  <a:srgbClr val="00B050"/>
                </a:solidFill>
                <a:latin typeface="Calibri"/>
                <a:cs typeface="Calibri"/>
              </a:rPr>
              <a:t>2</a:t>
            </a:r>
            <a:r>
              <a:rPr lang="en-US" sz="3200" dirty="0">
                <a:latin typeface="Calibri"/>
                <a:cs typeface="Calibri"/>
              </a:rPr>
              <a:t>)</a:t>
            </a:r>
          </a:p>
        </p:txBody>
      </p:sp>
      <p:grpSp>
        <p:nvGrpSpPr>
          <p:cNvPr id="3" name="Group 80"/>
          <p:cNvGrpSpPr>
            <a:grpSpLocks/>
          </p:cNvGrpSpPr>
          <p:nvPr/>
        </p:nvGrpSpPr>
        <p:grpSpPr bwMode="auto">
          <a:xfrm>
            <a:off x="7115125" y="2514600"/>
            <a:ext cx="2684389" cy="1127183"/>
            <a:chOff x="5638800" y="1824206"/>
            <a:chExt cx="2684390" cy="1126737"/>
          </a:xfrm>
        </p:grpSpPr>
        <p:sp>
          <p:nvSpPr>
            <p:cNvPr id="33827" name="TextBox 54"/>
            <p:cNvSpPr txBox="1">
              <a:spLocks noChangeArrowheads="1"/>
            </p:cNvSpPr>
            <p:nvPr/>
          </p:nvSpPr>
          <p:spPr bwMode="auto">
            <a:xfrm>
              <a:off x="5638800" y="2366396"/>
              <a:ext cx="1386918" cy="584547"/>
            </a:xfrm>
            <a:prstGeom prst="rect">
              <a:avLst/>
            </a:prstGeom>
            <a:noFill/>
            <a:ln w="9525">
              <a:noFill/>
              <a:miter lim="800000"/>
              <a:headEnd/>
              <a:tailEnd/>
            </a:ln>
          </p:spPr>
          <p:txBody>
            <a:bodyPr wrap="none">
              <a:spAutoFit/>
            </a:bodyPr>
            <a:lstStyle/>
            <a:p>
              <a:r>
                <a:rPr lang="en-US" sz="3200" dirty="0">
                  <a:latin typeface="Calibri"/>
                  <a:cs typeface="Calibri"/>
                </a:rPr>
                <a:t>A (1+</a:t>
              </a:r>
              <a:r>
                <a:rPr lang="en-US" sz="3200" dirty="0">
                  <a:solidFill>
                    <a:srgbClr val="00B050"/>
                  </a:solidFill>
                  <a:latin typeface="Calibri"/>
                  <a:cs typeface="Calibri"/>
                </a:rPr>
                <a:t>4</a:t>
              </a:r>
              <a:r>
                <a:rPr lang="en-US" sz="3200" dirty="0">
                  <a:latin typeface="Calibri"/>
                  <a:cs typeface="Calibri"/>
                </a:rPr>
                <a:t>)</a:t>
              </a:r>
            </a:p>
          </p:txBody>
        </p:sp>
        <p:cxnSp>
          <p:nvCxnSpPr>
            <p:cNvPr id="62" name="Straight Arrow Connector 61"/>
            <p:cNvCxnSpPr>
              <a:cxnSpLocks/>
              <a:stCxn id="54" idx="2"/>
              <a:endCxn id="33821" idx="0"/>
            </p:cNvCxnSpPr>
            <p:nvPr/>
          </p:nvCxnSpPr>
          <p:spPr>
            <a:xfrm>
              <a:off x="7298813" y="1824206"/>
              <a:ext cx="1024377" cy="546149"/>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a:stCxn id="54" idx="2"/>
              <a:endCxn id="33827" idx="0"/>
            </p:cNvCxnSpPr>
            <p:nvPr/>
          </p:nvCxnSpPr>
          <p:spPr>
            <a:xfrm flipH="1">
              <a:off x="6332259" y="1824206"/>
              <a:ext cx="966553" cy="542190"/>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grpSp>
        <p:nvGrpSpPr>
          <p:cNvPr id="4" name="Group 83"/>
          <p:cNvGrpSpPr>
            <a:grpSpLocks/>
          </p:cNvGrpSpPr>
          <p:nvPr/>
        </p:nvGrpSpPr>
        <p:grpSpPr bwMode="auto">
          <a:xfrm>
            <a:off x="6923512" y="3641784"/>
            <a:ext cx="1788967" cy="953026"/>
            <a:chOff x="5447280" y="3279742"/>
            <a:chExt cx="1788115" cy="478245"/>
          </a:xfrm>
        </p:grpSpPr>
        <p:sp>
          <p:nvSpPr>
            <p:cNvPr id="33825" name="TextBox 58"/>
            <p:cNvSpPr txBox="1">
              <a:spLocks noChangeArrowheads="1"/>
            </p:cNvSpPr>
            <p:nvPr/>
          </p:nvSpPr>
          <p:spPr bwMode="auto">
            <a:xfrm>
              <a:off x="5447280" y="3464538"/>
              <a:ext cx="1788115" cy="293449"/>
            </a:xfrm>
            <a:prstGeom prst="rect">
              <a:avLst/>
            </a:prstGeom>
            <a:noFill/>
            <a:ln w="28575">
              <a:noFill/>
              <a:miter lim="800000"/>
              <a:headEnd/>
              <a:tailEnd/>
            </a:ln>
          </p:spPr>
          <p:txBody>
            <a:bodyPr wrap="square">
              <a:spAutoFit/>
            </a:bodyPr>
            <a:lstStyle/>
            <a:p>
              <a:pPr algn="ctr"/>
              <a:r>
                <a:rPr lang="en-US" sz="3200" dirty="0">
                  <a:latin typeface="Calibri"/>
                  <a:cs typeface="Calibri"/>
                </a:rPr>
                <a:t>C (2+</a:t>
              </a:r>
              <a:r>
                <a:rPr lang="en-US" sz="3200" dirty="0">
                  <a:solidFill>
                    <a:srgbClr val="00B050"/>
                  </a:solidFill>
                  <a:latin typeface="Calibri"/>
                  <a:cs typeface="Calibri"/>
                </a:rPr>
                <a:t>1</a:t>
              </a:r>
              <a:r>
                <a:rPr lang="en-US" sz="3200" dirty="0">
                  <a:latin typeface="Calibri"/>
                  <a:cs typeface="Calibri"/>
                </a:rPr>
                <a:t>)</a:t>
              </a:r>
            </a:p>
          </p:txBody>
        </p:sp>
        <p:cxnSp>
          <p:nvCxnSpPr>
            <p:cNvPr id="68" name="Straight Arrow Connector 67"/>
            <p:cNvCxnSpPr>
              <a:cxnSpLocks/>
              <a:stCxn id="33827" idx="2"/>
              <a:endCxn id="33825" idx="0"/>
            </p:cNvCxnSpPr>
            <p:nvPr/>
          </p:nvCxnSpPr>
          <p:spPr>
            <a:xfrm>
              <a:off x="6331930" y="3279742"/>
              <a:ext cx="9408" cy="184796"/>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grpSp>
        <p:nvGrpSpPr>
          <p:cNvPr id="5" name="Group 84"/>
          <p:cNvGrpSpPr>
            <a:grpSpLocks/>
          </p:cNvGrpSpPr>
          <p:nvPr/>
        </p:nvGrpSpPr>
        <p:grpSpPr bwMode="auto">
          <a:xfrm>
            <a:off x="7113315" y="4594810"/>
            <a:ext cx="1409360" cy="942964"/>
            <a:chOff x="5636997" y="3903899"/>
            <a:chExt cx="1408875" cy="943298"/>
          </a:xfrm>
        </p:grpSpPr>
        <p:sp>
          <p:nvSpPr>
            <p:cNvPr id="33823" name="TextBox 59"/>
            <p:cNvSpPr txBox="1">
              <a:spLocks noChangeArrowheads="1"/>
            </p:cNvSpPr>
            <p:nvPr/>
          </p:nvSpPr>
          <p:spPr bwMode="auto">
            <a:xfrm>
              <a:off x="5636997" y="4262215"/>
              <a:ext cx="1408875" cy="584982"/>
            </a:xfrm>
            <a:prstGeom prst="rect">
              <a:avLst/>
            </a:prstGeom>
            <a:noFill/>
            <a:ln w="28575">
              <a:noFill/>
              <a:miter lim="800000"/>
              <a:headEnd type="none" w="med" len="med"/>
              <a:tailEnd type="triangle" w="lg" len="lg"/>
            </a:ln>
          </p:spPr>
          <p:txBody>
            <a:bodyPr wrap="none">
              <a:spAutoFit/>
            </a:bodyPr>
            <a:lstStyle/>
            <a:p>
              <a:pPr algn="ctr"/>
              <a:r>
                <a:rPr lang="en-US" sz="3200" dirty="0">
                  <a:latin typeface="Calibri"/>
                  <a:cs typeface="Calibri"/>
                </a:rPr>
                <a:t>G (5+</a:t>
              </a:r>
              <a:r>
                <a:rPr lang="en-US" sz="3200" dirty="0">
                  <a:solidFill>
                    <a:srgbClr val="00B050"/>
                  </a:solidFill>
                  <a:latin typeface="Calibri"/>
                  <a:cs typeface="Calibri"/>
                </a:rPr>
                <a:t>0</a:t>
              </a:r>
              <a:r>
                <a:rPr lang="en-US" sz="3200" dirty="0">
                  <a:latin typeface="Calibri"/>
                  <a:cs typeface="Calibri"/>
                </a:rPr>
                <a:t>)</a:t>
              </a:r>
            </a:p>
          </p:txBody>
        </p:sp>
        <p:cxnSp>
          <p:nvCxnSpPr>
            <p:cNvPr id="70" name="Straight Arrow Connector 69"/>
            <p:cNvCxnSpPr>
              <a:cxnSpLocks/>
              <a:stCxn id="33825" idx="2"/>
              <a:endCxn id="33823" idx="0"/>
            </p:cNvCxnSpPr>
            <p:nvPr/>
          </p:nvCxnSpPr>
          <p:spPr>
            <a:xfrm flipH="1">
              <a:off x="6341435" y="3903899"/>
              <a:ext cx="1" cy="358316"/>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sp>
        <p:nvSpPr>
          <p:cNvPr id="33821" name="TextBox 56"/>
          <p:cNvSpPr txBox="1">
            <a:spLocks noChangeArrowheads="1"/>
          </p:cNvSpPr>
          <p:nvPr/>
        </p:nvSpPr>
        <p:spPr bwMode="auto">
          <a:xfrm>
            <a:off x="9022527" y="3060965"/>
            <a:ext cx="1553973" cy="584775"/>
          </a:xfrm>
          <a:prstGeom prst="rect">
            <a:avLst/>
          </a:prstGeom>
          <a:noFill/>
          <a:ln w="9525">
            <a:noFill/>
            <a:miter lim="800000"/>
            <a:headEnd/>
            <a:tailEnd/>
          </a:ln>
        </p:spPr>
        <p:txBody>
          <a:bodyPr wrap="square">
            <a:spAutoFit/>
          </a:bodyPr>
          <a:lstStyle/>
          <a:p>
            <a:pPr algn="ctr"/>
            <a:r>
              <a:rPr lang="en-US" sz="3200" dirty="0">
                <a:latin typeface="Calibri"/>
                <a:cs typeface="Calibri"/>
              </a:rPr>
              <a:t>C (3+</a:t>
            </a:r>
            <a:r>
              <a:rPr lang="en-US" sz="3200" dirty="0">
                <a:solidFill>
                  <a:srgbClr val="00B050"/>
                </a:solidFill>
                <a:latin typeface="Calibri"/>
                <a:cs typeface="Calibri"/>
              </a:rPr>
              <a:t>1</a:t>
            </a:r>
            <a:r>
              <a:rPr lang="en-US" sz="3200" dirty="0">
                <a:latin typeface="Calibri"/>
                <a:cs typeface="Calibri"/>
              </a:rPr>
              <a:t>)</a:t>
            </a:r>
          </a:p>
        </p:txBody>
      </p:sp>
      <p:grpSp>
        <p:nvGrpSpPr>
          <p:cNvPr id="7" name="Group 82"/>
          <p:cNvGrpSpPr>
            <a:grpSpLocks/>
          </p:cNvGrpSpPr>
          <p:nvPr/>
        </p:nvGrpSpPr>
        <p:grpSpPr bwMode="auto">
          <a:xfrm>
            <a:off x="9094833" y="3645741"/>
            <a:ext cx="1409360" cy="943263"/>
            <a:chOff x="7542000" y="2955183"/>
            <a:chExt cx="1408875" cy="943266"/>
          </a:xfrm>
        </p:grpSpPr>
        <p:sp>
          <p:nvSpPr>
            <p:cNvPr id="33819" name="TextBox 57"/>
            <p:cNvSpPr txBox="1">
              <a:spLocks noChangeArrowheads="1"/>
            </p:cNvSpPr>
            <p:nvPr/>
          </p:nvSpPr>
          <p:spPr bwMode="auto">
            <a:xfrm>
              <a:off x="7542000" y="3313672"/>
              <a:ext cx="1408875" cy="584777"/>
            </a:xfrm>
            <a:prstGeom prst="rect">
              <a:avLst/>
            </a:prstGeom>
            <a:noFill/>
            <a:ln w="28575">
              <a:noFill/>
              <a:miter lim="800000"/>
              <a:headEnd type="none" w="med" len="med"/>
              <a:tailEnd type="triangle" w="lg" len="lg"/>
            </a:ln>
          </p:spPr>
          <p:txBody>
            <a:bodyPr wrap="none">
              <a:spAutoFit/>
            </a:bodyPr>
            <a:lstStyle/>
            <a:p>
              <a:pPr algn="ctr"/>
              <a:r>
                <a:rPr lang="en-US" sz="3200" dirty="0">
                  <a:latin typeface="Calibri"/>
                  <a:cs typeface="Calibri"/>
                </a:rPr>
                <a:t>G (6+</a:t>
              </a:r>
              <a:r>
                <a:rPr lang="en-US" sz="3200" dirty="0">
                  <a:solidFill>
                    <a:srgbClr val="00B050"/>
                  </a:solidFill>
                  <a:latin typeface="Calibri"/>
                  <a:cs typeface="Calibri"/>
                </a:rPr>
                <a:t>0</a:t>
              </a:r>
              <a:r>
                <a:rPr lang="en-US" sz="3200" dirty="0">
                  <a:latin typeface="Calibri"/>
                  <a:cs typeface="Calibri"/>
                </a:rPr>
                <a:t>)</a:t>
              </a:r>
            </a:p>
          </p:txBody>
        </p:sp>
        <p:cxnSp>
          <p:nvCxnSpPr>
            <p:cNvPr id="74" name="Straight Arrow Connector 73"/>
            <p:cNvCxnSpPr>
              <a:cxnSpLocks/>
              <a:stCxn id="33821" idx="2"/>
              <a:endCxn id="33819" idx="0"/>
            </p:cNvCxnSpPr>
            <p:nvPr/>
          </p:nvCxnSpPr>
          <p:spPr>
            <a:xfrm flipH="1">
              <a:off x="8246438" y="2955183"/>
              <a:ext cx="1" cy="358489"/>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sp>
        <p:nvSpPr>
          <p:cNvPr id="33817" name="TextBox 85"/>
          <p:cNvSpPr txBox="1">
            <a:spLocks noChangeArrowheads="1"/>
          </p:cNvSpPr>
          <p:nvPr/>
        </p:nvSpPr>
        <p:spPr bwMode="auto">
          <a:xfrm>
            <a:off x="1226022" y="1076388"/>
            <a:ext cx="2759406" cy="523218"/>
          </a:xfrm>
          <a:prstGeom prst="rect">
            <a:avLst/>
          </a:prstGeom>
          <a:noFill/>
          <a:ln w="9525">
            <a:noFill/>
            <a:miter lim="800000"/>
            <a:headEnd/>
            <a:tailEnd/>
          </a:ln>
        </p:spPr>
        <p:txBody>
          <a:bodyPr wrap="none" lIns="91438" tIns="45719" rIns="91438" bIns="45719">
            <a:spAutoFit/>
          </a:bodyPr>
          <a:lstStyle/>
          <a:p>
            <a:r>
              <a:rPr lang="en-US" sz="2800" dirty="0">
                <a:latin typeface="Calibri"/>
                <a:cs typeface="Calibri"/>
              </a:rPr>
              <a:t>State space graph</a:t>
            </a:r>
          </a:p>
        </p:txBody>
      </p:sp>
      <p:sp>
        <p:nvSpPr>
          <p:cNvPr id="87" name="TextBox 86"/>
          <p:cNvSpPr txBox="1">
            <a:spLocks noChangeArrowheads="1"/>
          </p:cNvSpPr>
          <p:nvPr/>
        </p:nvSpPr>
        <p:spPr bwMode="auto">
          <a:xfrm>
            <a:off x="7780083" y="1076388"/>
            <a:ext cx="1838576" cy="523218"/>
          </a:xfrm>
          <a:prstGeom prst="rect">
            <a:avLst/>
          </a:prstGeom>
          <a:noFill/>
          <a:ln w="9525">
            <a:noFill/>
            <a:miter lim="800000"/>
            <a:headEnd/>
            <a:tailEnd/>
          </a:ln>
        </p:spPr>
        <p:txBody>
          <a:bodyPr wrap="none" lIns="91438" tIns="45719" rIns="91438" bIns="45719">
            <a:spAutoFit/>
          </a:bodyPr>
          <a:lstStyle/>
          <a:p>
            <a:r>
              <a:rPr lang="en-US" sz="2800" dirty="0">
                <a:latin typeface="Calibri"/>
                <a:cs typeface="Calibri"/>
              </a:rPr>
              <a:t>Search tree</a:t>
            </a:r>
          </a:p>
        </p:txBody>
      </p:sp>
    </p:spTree>
    <p:extLst>
      <p:ext uri="{BB962C8B-B14F-4D97-AF65-F5344CB8AC3E}">
        <p14:creationId xmlns:p14="http://schemas.microsoft.com/office/powerpoint/2010/main" val="3949407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33821" grpId="0"/>
      <p:bldP spid="8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dirty="0">
                <a:cs typeface="Calibri"/>
              </a:rPr>
              <a:t>Consistency of Heuristics</a:t>
            </a:r>
          </a:p>
        </p:txBody>
      </p:sp>
      <p:sp>
        <p:nvSpPr>
          <p:cNvPr id="8195" name="Content Placeholder 14"/>
          <p:cNvSpPr>
            <a:spLocks noGrp="1"/>
          </p:cNvSpPr>
          <p:nvPr>
            <p:ph idx="1"/>
          </p:nvPr>
        </p:nvSpPr>
        <p:spPr>
          <a:xfrm>
            <a:off x="4284302" y="1825625"/>
            <a:ext cx="7069497" cy="4351338"/>
          </a:xfrm>
        </p:spPr>
        <p:txBody>
          <a:bodyPr>
            <a:normAutofit fontScale="77500" lnSpcReduction="20000"/>
          </a:bodyPr>
          <a:lstStyle/>
          <a:p>
            <a:pPr>
              <a:lnSpc>
                <a:spcPct val="100000"/>
              </a:lnSpc>
            </a:pPr>
            <a:r>
              <a:rPr lang="en-US" dirty="0">
                <a:latin typeface="Calibri"/>
                <a:cs typeface="Calibri"/>
              </a:rPr>
              <a:t>Main idea: Estimated heuristic costs ≤ actual costs</a:t>
            </a:r>
          </a:p>
          <a:p>
            <a:pPr lvl="1">
              <a:lnSpc>
                <a:spcPct val="100000"/>
              </a:lnSpc>
            </a:pPr>
            <a:r>
              <a:rPr lang="en-US" sz="2800" dirty="0">
                <a:latin typeface="Calibri"/>
                <a:cs typeface="Calibri"/>
              </a:rPr>
              <a:t>Admissibility:</a:t>
            </a:r>
          </a:p>
          <a:p>
            <a:pPr marL="0" lvl="1" indent="0">
              <a:lnSpc>
                <a:spcPct val="100000"/>
              </a:lnSpc>
              <a:buNone/>
            </a:pPr>
            <a:r>
              <a:rPr lang="en-US" sz="2800" dirty="0">
                <a:latin typeface="Calibri"/>
                <a:cs typeface="Calibri"/>
              </a:rPr>
              <a:t>	heuristic cost ≤ actual cost to goal</a:t>
            </a:r>
          </a:p>
          <a:p>
            <a:pPr lvl="1">
              <a:lnSpc>
                <a:spcPct val="100000"/>
              </a:lnSpc>
              <a:buNone/>
            </a:pPr>
            <a:r>
              <a:rPr lang="en-US" sz="2800" dirty="0">
                <a:latin typeface="Calibri"/>
                <a:cs typeface="Calibri"/>
              </a:rPr>
              <a:t>			</a:t>
            </a:r>
            <a:r>
              <a:rPr lang="en-US" sz="2800" dirty="0">
                <a:solidFill>
                  <a:srgbClr val="00B050"/>
                </a:solidFill>
                <a:latin typeface="Calibri"/>
                <a:cs typeface="Calibri"/>
              </a:rPr>
              <a:t>h(A) </a:t>
            </a:r>
            <a:r>
              <a:rPr lang="en-US" sz="2800" dirty="0">
                <a:latin typeface="Calibri"/>
                <a:cs typeface="Calibri"/>
              </a:rPr>
              <a:t>≤</a:t>
            </a:r>
            <a:r>
              <a:rPr lang="en-US" sz="2800" dirty="0">
                <a:solidFill>
                  <a:srgbClr val="C00000"/>
                </a:solidFill>
                <a:latin typeface="Calibri"/>
                <a:cs typeface="Calibri"/>
              </a:rPr>
              <a:t> </a:t>
            </a:r>
            <a:r>
              <a:rPr lang="en-US" sz="2800" dirty="0">
                <a:solidFill>
                  <a:schemeClr val="accent1"/>
                </a:solidFill>
                <a:latin typeface="Calibri"/>
                <a:cs typeface="Calibri"/>
              </a:rPr>
              <a:t>actual cost from A to G</a:t>
            </a:r>
          </a:p>
          <a:p>
            <a:pPr lvl="1">
              <a:lnSpc>
                <a:spcPct val="100000"/>
              </a:lnSpc>
            </a:pPr>
            <a:r>
              <a:rPr lang="en-US" sz="2800" dirty="0">
                <a:latin typeface="Calibri"/>
                <a:cs typeface="Calibri"/>
              </a:rPr>
              <a:t>Consistency:</a:t>
            </a:r>
          </a:p>
          <a:p>
            <a:pPr marL="0" lvl="1" indent="0">
              <a:lnSpc>
                <a:spcPct val="100000"/>
              </a:lnSpc>
              <a:buNone/>
            </a:pPr>
            <a:r>
              <a:rPr lang="en-US" sz="2800" dirty="0">
                <a:latin typeface="Calibri"/>
                <a:cs typeface="Calibri"/>
              </a:rPr>
              <a:t>	“heuristic step cost” ≤ actual cost for each step</a:t>
            </a:r>
          </a:p>
          <a:p>
            <a:pPr lvl="1">
              <a:lnSpc>
                <a:spcPct val="100000"/>
              </a:lnSpc>
              <a:buNone/>
            </a:pPr>
            <a:r>
              <a:rPr lang="en-US" sz="2800" dirty="0">
                <a:solidFill>
                  <a:srgbClr val="C00000"/>
                </a:solidFill>
                <a:latin typeface="Calibri"/>
                <a:cs typeface="Calibri"/>
              </a:rPr>
              <a:t>			</a:t>
            </a:r>
            <a:r>
              <a:rPr lang="en-US" sz="2800" dirty="0">
                <a:solidFill>
                  <a:srgbClr val="00B050"/>
                </a:solidFill>
                <a:latin typeface="Calibri"/>
                <a:cs typeface="Calibri"/>
              </a:rPr>
              <a:t>h(A) </a:t>
            </a:r>
            <a:r>
              <a:rPr lang="en-US" sz="2800" dirty="0">
                <a:latin typeface="Calibri"/>
                <a:cs typeface="Calibri"/>
              </a:rPr>
              <a:t>–</a:t>
            </a:r>
            <a:r>
              <a:rPr lang="en-US" sz="2800" dirty="0">
                <a:solidFill>
                  <a:srgbClr val="00B050"/>
                </a:solidFill>
                <a:latin typeface="Calibri"/>
                <a:cs typeface="Calibri"/>
              </a:rPr>
              <a:t> h(C) </a:t>
            </a:r>
            <a:r>
              <a:rPr lang="en-US" sz="2800" dirty="0">
                <a:latin typeface="Calibri"/>
                <a:cs typeface="Calibri"/>
              </a:rPr>
              <a:t>≤ </a:t>
            </a:r>
            <a:r>
              <a:rPr lang="en-US" sz="2800" dirty="0">
                <a:solidFill>
                  <a:schemeClr val="accent1"/>
                </a:solidFill>
                <a:latin typeface="Calibri"/>
                <a:cs typeface="Calibri"/>
              </a:rPr>
              <a:t>cost(A to C)</a:t>
            </a:r>
          </a:p>
          <a:p>
            <a:pPr lvl="1">
              <a:lnSpc>
                <a:spcPct val="100000"/>
              </a:lnSpc>
              <a:buNone/>
            </a:pPr>
            <a:r>
              <a:rPr lang="en-US" sz="2800" dirty="0">
                <a:solidFill>
                  <a:schemeClr val="accent1"/>
                </a:solidFill>
                <a:latin typeface="Calibri"/>
                <a:cs typeface="Calibri"/>
              </a:rPr>
              <a:t>		</a:t>
            </a:r>
            <a:r>
              <a:rPr lang="en-US" sz="2800" dirty="0">
                <a:latin typeface="Calibri"/>
                <a:cs typeface="Calibri"/>
              </a:rPr>
              <a:t>triangle inequality</a:t>
            </a:r>
            <a:endParaRPr lang="en-US" sz="2800" dirty="0">
              <a:cs typeface="Calibri"/>
            </a:endParaRPr>
          </a:p>
          <a:p>
            <a:pPr lvl="1">
              <a:lnSpc>
                <a:spcPct val="100000"/>
              </a:lnSpc>
              <a:buNone/>
            </a:pPr>
            <a:r>
              <a:rPr lang="en-US" sz="2800" dirty="0">
                <a:solidFill>
                  <a:srgbClr val="C00000"/>
                </a:solidFill>
                <a:cs typeface="Calibri"/>
              </a:rPr>
              <a:t>			</a:t>
            </a:r>
            <a:r>
              <a:rPr lang="en-US" sz="2800" dirty="0">
                <a:solidFill>
                  <a:srgbClr val="00B050"/>
                </a:solidFill>
                <a:cs typeface="Calibri"/>
              </a:rPr>
              <a:t>h(A) </a:t>
            </a:r>
            <a:r>
              <a:rPr lang="en-US" sz="2800" dirty="0">
                <a:cs typeface="Calibri"/>
              </a:rPr>
              <a:t>≤ </a:t>
            </a:r>
            <a:r>
              <a:rPr lang="en-US" sz="2800" dirty="0">
                <a:solidFill>
                  <a:schemeClr val="accent1"/>
                </a:solidFill>
                <a:cs typeface="Calibri"/>
              </a:rPr>
              <a:t>cost(A to C) </a:t>
            </a:r>
            <a:r>
              <a:rPr lang="en-US" sz="2800" dirty="0">
                <a:cs typeface="Calibri"/>
              </a:rPr>
              <a:t>+</a:t>
            </a:r>
            <a:r>
              <a:rPr lang="en-US" sz="2800" dirty="0">
                <a:solidFill>
                  <a:srgbClr val="008000"/>
                </a:solidFill>
                <a:cs typeface="Calibri"/>
              </a:rPr>
              <a:t> </a:t>
            </a:r>
            <a:r>
              <a:rPr lang="en-US" sz="2800" dirty="0">
                <a:solidFill>
                  <a:srgbClr val="00B050"/>
                </a:solidFill>
                <a:cs typeface="Calibri"/>
              </a:rPr>
              <a:t>h(C)</a:t>
            </a:r>
          </a:p>
          <a:p>
            <a:pPr>
              <a:lnSpc>
                <a:spcPct val="100000"/>
              </a:lnSpc>
              <a:buClr>
                <a:srgbClr val="333399"/>
              </a:buClr>
            </a:pPr>
            <a:r>
              <a:rPr lang="en-US" dirty="0">
                <a:latin typeface="Calibri"/>
                <a:cs typeface="Calibri"/>
              </a:rPr>
              <a:t>Consequences of consistency:</a:t>
            </a:r>
          </a:p>
          <a:p>
            <a:pPr lvl="1">
              <a:lnSpc>
                <a:spcPct val="100000"/>
              </a:lnSpc>
              <a:buClr>
                <a:schemeClr val="tx1"/>
              </a:buClr>
            </a:pPr>
            <a:r>
              <a:rPr lang="en-US" sz="2800" dirty="0">
                <a:latin typeface="Calibri"/>
                <a:cs typeface="Calibri"/>
              </a:rPr>
              <a:t>The f value along a path never decreases</a:t>
            </a:r>
          </a:p>
          <a:p>
            <a:pPr lvl="1">
              <a:lnSpc>
                <a:spcPct val="100000"/>
              </a:lnSpc>
              <a:buClr>
                <a:schemeClr val="tx1"/>
              </a:buClr>
            </a:pPr>
            <a:r>
              <a:rPr lang="en-US" sz="2800" dirty="0">
                <a:latin typeface="Calibri"/>
                <a:cs typeface="Calibri"/>
              </a:rPr>
              <a:t>A* graph search is optimal</a:t>
            </a:r>
          </a:p>
          <a:p>
            <a:pPr>
              <a:lnSpc>
                <a:spcPct val="100000"/>
              </a:lnSpc>
            </a:pPr>
            <a:endParaRPr lang="en-US" sz="2400" dirty="0">
              <a:latin typeface="Calibri"/>
              <a:cs typeface="Calibri"/>
            </a:endParaRPr>
          </a:p>
        </p:txBody>
      </p:sp>
      <p:cxnSp>
        <p:nvCxnSpPr>
          <p:cNvPr id="4" name="Straight Arrow Connector 3"/>
          <p:cNvCxnSpPr>
            <a:endCxn id="8" idx="1"/>
          </p:cNvCxnSpPr>
          <p:nvPr/>
        </p:nvCxnSpPr>
        <p:spPr>
          <a:xfrm>
            <a:off x="1894855" y="2272897"/>
            <a:ext cx="1124510" cy="438710"/>
          </a:xfrm>
          <a:prstGeom prst="straightConnector1">
            <a:avLst/>
          </a:prstGeom>
          <a:ln w="57150">
            <a:solidFill>
              <a:schemeClr val="accent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sp>
        <p:nvSpPr>
          <p:cNvPr id="7" name="Oval 6"/>
          <p:cNvSpPr/>
          <p:nvPr/>
        </p:nvSpPr>
        <p:spPr>
          <a:xfrm>
            <a:off x="980454" y="1815696"/>
            <a:ext cx="914400" cy="914400"/>
          </a:xfrm>
          <a:prstGeom prst="ellipse">
            <a:avLst/>
          </a:prstGeom>
          <a:ln w="57150">
            <a:solidFill>
              <a:schemeClr val="tx1"/>
            </a:solidFill>
          </a:ln>
        </p:spPr>
        <p:style>
          <a:lnRef idx="2">
            <a:schemeClr val="accent2"/>
          </a:lnRef>
          <a:fillRef idx="1">
            <a:schemeClr val="lt1"/>
          </a:fillRef>
          <a:effectRef idx="0">
            <a:schemeClr val="accent2"/>
          </a:effectRef>
          <a:fontRef idx="minor">
            <a:schemeClr val="dk1"/>
          </a:fontRef>
        </p:style>
        <p:txBody>
          <a:bodyPr lIns="91438" tIns="45719" rIns="91438" bIns="45719" anchor="ctr"/>
          <a:lstStyle/>
          <a:p>
            <a:pPr algn="ctr">
              <a:defRPr/>
            </a:pPr>
            <a:r>
              <a:rPr lang="en-US" sz="3600" dirty="0">
                <a:latin typeface="Calibri"/>
                <a:cs typeface="Calibri"/>
              </a:rPr>
              <a:t>A</a:t>
            </a:r>
          </a:p>
        </p:txBody>
      </p:sp>
      <p:sp>
        <p:nvSpPr>
          <p:cNvPr id="8" name="Oval 7"/>
          <p:cNvSpPr/>
          <p:nvPr/>
        </p:nvSpPr>
        <p:spPr>
          <a:xfrm>
            <a:off x="2885454" y="2577696"/>
            <a:ext cx="914400" cy="914400"/>
          </a:xfrm>
          <a:prstGeom prst="ellipse">
            <a:avLst/>
          </a:prstGeom>
          <a:ln w="57150">
            <a:solidFill>
              <a:schemeClr val="tx1"/>
            </a:solidFill>
          </a:ln>
        </p:spPr>
        <p:style>
          <a:lnRef idx="2">
            <a:schemeClr val="accent2"/>
          </a:lnRef>
          <a:fillRef idx="1">
            <a:schemeClr val="lt1"/>
          </a:fillRef>
          <a:effectRef idx="0">
            <a:schemeClr val="accent2"/>
          </a:effectRef>
          <a:fontRef idx="minor">
            <a:schemeClr val="dk1"/>
          </a:fontRef>
        </p:style>
        <p:txBody>
          <a:bodyPr lIns="91438" tIns="45719" rIns="91438" bIns="45719" anchor="ctr"/>
          <a:lstStyle/>
          <a:p>
            <a:pPr algn="ctr">
              <a:defRPr/>
            </a:pPr>
            <a:r>
              <a:rPr lang="en-US" sz="3600" dirty="0">
                <a:latin typeface="Calibri"/>
                <a:cs typeface="Calibri"/>
              </a:rPr>
              <a:t>C</a:t>
            </a:r>
          </a:p>
        </p:txBody>
      </p:sp>
      <p:sp>
        <p:nvSpPr>
          <p:cNvPr id="9" name="Oval 8"/>
          <p:cNvSpPr/>
          <p:nvPr/>
        </p:nvSpPr>
        <p:spPr>
          <a:xfrm>
            <a:off x="2885454" y="5020857"/>
            <a:ext cx="914400" cy="914400"/>
          </a:xfrm>
          <a:prstGeom prst="ellipse">
            <a:avLst/>
          </a:prstGeom>
          <a:ln w="57150">
            <a:solidFill>
              <a:schemeClr val="tx1"/>
            </a:solidFill>
          </a:ln>
        </p:spPr>
        <p:style>
          <a:lnRef idx="2">
            <a:schemeClr val="accent2"/>
          </a:lnRef>
          <a:fillRef idx="1">
            <a:schemeClr val="lt1"/>
          </a:fillRef>
          <a:effectRef idx="0">
            <a:schemeClr val="accent2"/>
          </a:effectRef>
          <a:fontRef idx="minor">
            <a:schemeClr val="dk1"/>
          </a:fontRef>
        </p:style>
        <p:txBody>
          <a:bodyPr lIns="91438" tIns="45719" rIns="91438" bIns="45719" anchor="ctr"/>
          <a:lstStyle/>
          <a:p>
            <a:pPr algn="ctr">
              <a:defRPr/>
            </a:pPr>
            <a:r>
              <a:rPr lang="en-US" sz="3600" dirty="0">
                <a:latin typeface="Calibri"/>
                <a:cs typeface="Calibri"/>
              </a:rPr>
              <a:t>G</a:t>
            </a:r>
          </a:p>
        </p:txBody>
      </p:sp>
      <p:sp>
        <p:nvSpPr>
          <p:cNvPr id="34826" name="TextBox 9"/>
          <p:cNvSpPr txBox="1">
            <a:spLocks noChangeArrowheads="1"/>
          </p:cNvSpPr>
          <p:nvPr/>
        </p:nvSpPr>
        <p:spPr bwMode="auto">
          <a:xfrm>
            <a:off x="1277146" y="3480302"/>
            <a:ext cx="814643" cy="584773"/>
          </a:xfrm>
          <a:prstGeom prst="rect">
            <a:avLst/>
          </a:prstGeom>
          <a:noFill/>
          <a:ln w="9525">
            <a:noFill/>
            <a:miter lim="800000"/>
            <a:headEnd/>
            <a:tailEnd/>
          </a:ln>
        </p:spPr>
        <p:txBody>
          <a:bodyPr wrap="none" lIns="91438" tIns="45719" rIns="91438" bIns="45719">
            <a:spAutoFit/>
          </a:bodyPr>
          <a:lstStyle/>
          <a:p>
            <a:r>
              <a:rPr lang="en-US" sz="3200" i="1" dirty="0">
                <a:solidFill>
                  <a:srgbClr val="00B050"/>
                </a:solidFill>
                <a:latin typeface="Calibri"/>
                <a:cs typeface="Calibri"/>
              </a:rPr>
              <a:t>h=4</a:t>
            </a:r>
          </a:p>
        </p:txBody>
      </p:sp>
      <p:sp>
        <p:nvSpPr>
          <p:cNvPr id="34827" name="TextBox 10"/>
          <p:cNvSpPr txBox="1">
            <a:spLocks noChangeArrowheads="1"/>
          </p:cNvSpPr>
          <p:nvPr/>
        </p:nvSpPr>
        <p:spPr bwMode="auto">
          <a:xfrm>
            <a:off x="3469659" y="3754659"/>
            <a:ext cx="814643" cy="584773"/>
          </a:xfrm>
          <a:prstGeom prst="rect">
            <a:avLst/>
          </a:prstGeom>
          <a:noFill/>
          <a:ln w="9525">
            <a:noFill/>
            <a:miter lim="800000"/>
            <a:headEnd/>
            <a:tailEnd/>
          </a:ln>
        </p:spPr>
        <p:txBody>
          <a:bodyPr wrap="none" lIns="91438" tIns="45719" rIns="91438" bIns="45719">
            <a:spAutoFit/>
          </a:bodyPr>
          <a:lstStyle/>
          <a:p>
            <a:r>
              <a:rPr lang="en-US" sz="3200" i="1" dirty="0">
                <a:solidFill>
                  <a:srgbClr val="00B050"/>
                </a:solidFill>
                <a:latin typeface="Calibri"/>
                <a:cs typeface="Calibri"/>
              </a:rPr>
              <a:t>h=1</a:t>
            </a:r>
          </a:p>
        </p:txBody>
      </p:sp>
      <p:sp>
        <p:nvSpPr>
          <p:cNvPr id="34828" name="TextBox 11"/>
          <p:cNvSpPr txBox="1">
            <a:spLocks noChangeArrowheads="1"/>
          </p:cNvSpPr>
          <p:nvPr/>
        </p:nvSpPr>
        <p:spPr bwMode="auto">
          <a:xfrm>
            <a:off x="2191762" y="1763231"/>
            <a:ext cx="393052" cy="584773"/>
          </a:xfrm>
          <a:prstGeom prst="rect">
            <a:avLst/>
          </a:prstGeom>
          <a:noFill/>
          <a:ln w="9525">
            <a:noFill/>
            <a:miter lim="800000"/>
            <a:headEnd/>
            <a:tailEnd/>
          </a:ln>
        </p:spPr>
        <p:txBody>
          <a:bodyPr wrap="none" lIns="91438" tIns="45719" rIns="91438" bIns="45719">
            <a:spAutoFit/>
          </a:bodyPr>
          <a:lstStyle/>
          <a:p>
            <a:r>
              <a:rPr lang="en-US" sz="3200" dirty="0">
                <a:solidFill>
                  <a:schemeClr val="accent1"/>
                </a:solidFill>
                <a:latin typeface="Calibri"/>
                <a:cs typeface="Calibri"/>
              </a:rPr>
              <a:t>1</a:t>
            </a:r>
          </a:p>
        </p:txBody>
      </p:sp>
      <p:cxnSp>
        <p:nvCxnSpPr>
          <p:cNvPr id="17" name="Straight Arrow Connector 16"/>
          <p:cNvCxnSpPr>
            <a:stCxn id="7" idx="5"/>
            <a:endCxn id="9" idx="1"/>
          </p:cNvCxnSpPr>
          <p:nvPr/>
        </p:nvCxnSpPr>
        <p:spPr>
          <a:xfrm>
            <a:off x="1760943" y="2596185"/>
            <a:ext cx="1258422" cy="2558583"/>
          </a:xfrm>
          <a:prstGeom prst="straightConnector1">
            <a:avLst/>
          </a:prstGeom>
          <a:ln w="57150">
            <a:solidFill>
              <a:srgbClr val="00B050"/>
            </a:solidFill>
            <a:prstDash val="sysDot"/>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26" name="TextBox 9"/>
          <p:cNvSpPr txBox="1">
            <a:spLocks noChangeArrowheads="1"/>
          </p:cNvSpPr>
          <p:nvPr/>
        </p:nvSpPr>
        <p:spPr bwMode="auto">
          <a:xfrm>
            <a:off x="1271019" y="3884823"/>
            <a:ext cx="814643" cy="584773"/>
          </a:xfrm>
          <a:prstGeom prst="rect">
            <a:avLst/>
          </a:prstGeom>
          <a:noFill/>
          <a:ln w="9525">
            <a:noFill/>
            <a:miter lim="800000"/>
            <a:headEnd/>
            <a:tailEnd/>
          </a:ln>
        </p:spPr>
        <p:txBody>
          <a:bodyPr wrap="none" lIns="91438" tIns="45719" rIns="91438" bIns="45719">
            <a:spAutoFit/>
          </a:bodyPr>
          <a:lstStyle/>
          <a:p>
            <a:r>
              <a:rPr lang="en-US" sz="3200" i="1" dirty="0">
                <a:solidFill>
                  <a:srgbClr val="00B050"/>
                </a:solidFill>
                <a:latin typeface="Calibri"/>
                <a:cs typeface="Calibri"/>
              </a:rPr>
              <a:t>h=2</a:t>
            </a:r>
          </a:p>
        </p:txBody>
      </p:sp>
      <p:cxnSp>
        <p:nvCxnSpPr>
          <p:cNvPr id="19" name="Straight Connector 18"/>
          <p:cNvCxnSpPr/>
          <p:nvPr/>
        </p:nvCxnSpPr>
        <p:spPr>
          <a:xfrm>
            <a:off x="1277146" y="3740287"/>
            <a:ext cx="838200" cy="6380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281405-EA50-4854-8E1B-ED1A0E49E919}"/>
              </a:ext>
            </a:extLst>
          </p:cNvPr>
          <p:cNvCxnSpPr>
            <a:cxnSpLocks/>
            <a:stCxn id="8" idx="4"/>
            <a:endCxn id="9" idx="0"/>
          </p:cNvCxnSpPr>
          <p:nvPr/>
        </p:nvCxnSpPr>
        <p:spPr>
          <a:xfrm>
            <a:off x="3342654" y="3492096"/>
            <a:ext cx="0" cy="1528761"/>
          </a:xfrm>
          <a:prstGeom prst="straightConnector1">
            <a:avLst/>
          </a:prstGeom>
          <a:ln w="57150">
            <a:solidFill>
              <a:srgbClr val="00B050"/>
            </a:solidFill>
            <a:prstDash val="sysDot"/>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2372509" y="6240669"/>
            <a:ext cx="7446982" cy="461665"/>
          </a:xfrm>
          <a:prstGeom prst="rect">
            <a:avLst/>
          </a:prstGeom>
          <a:noFill/>
          <a:ln>
            <a:solidFill>
              <a:schemeClr val="accent1"/>
            </a:solidFill>
          </a:ln>
        </p:spPr>
        <p:txBody>
          <a:bodyPr wrap="square" rtlCol="0">
            <a:spAutoFit/>
          </a:bodyPr>
          <a:lstStyle/>
          <a:p>
            <a:pPr algn="ctr"/>
            <a:r>
              <a:rPr lang="en-US" sz="2400" b="1" dirty="0"/>
              <a:t>But an </a:t>
            </a:r>
            <a:r>
              <a:rPr lang="en-US" sz="2400" b="1" dirty="0">
                <a:solidFill>
                  <a:srgbClr val="FF0000"/>
                </a:solidFill>
              </a:rPr>
              <a:t>admissible heuristic is not always consistent</a:t>
            </a:r>
          </a:p>
        </p:txBody>
      </p:sp>
    </p:spTree>
    <p:extLst>
      <p:ext uri="{BB962C8B-B14F-4D97-AF65-F5344CB8AC3E}">
        <p14:creationId xmlns:p14="http://schemas.microsoft.com/office/powerpoint/2010/main" val="1312743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ltLang="x-none"/>
              <a:t>A* (A Star) </a:t>
            </a:r>
            <a:endParaRPr lang="en-GB" altLang="x-none"/>
          </a:p>
        </p:txBody>
      </p:sp>
      <mc:AlternateContent xmlns:mc="http://schemas.openxmlformats.org/markup-compatibility/2006" xmlns:a14="http://schemas.microsoft.com/office/drawing/2010/main">
        <mc:Choice Requires="a14">
          <p:sp>
            <p:nvSpPr>
              <p:cNvPr id="274435" name="Rectangle 3"/>
              <p:cNvSpPr>
                <a:spLocks noGrp="1" noChangeArrowheads="1"/>
              </p:cNvSpPr>
              <p:nvPr>
                <p:ph idx="1"/>
              </p:nvPr>
            </p:nvSpPr>
            <p:spPr/>
            <p:txBody>
              <a:bodyPr>
                <a:normAutofit lnSpcReduction="10000"/>
              </a:bodyPr>
              <a:lstStyle/>
              <a:p>
                <a:r>
                  <a:rPr lang="en-GB" altLang="x-none" dirty="0"/>
                  <a:t>Although  </a:t>
                </a:r>
                <a:r>
                  <a:rPr lang="en-US" altLang="x-none" dirty="0"/>
                  <a:t>Greedy Search </a:t>
                </a:r>
                <a:r>
                  <a:rPr lang="en-GB" altLang="x-none" dirty="0"/>
                  <a:t>can considerably cut the search time (</a:t>
                </a:r>
                <a:r>
                  <a:rPr lang="en-GB" altLang="x-none" dirty="0">
                    <a:solidFill>
                      <a:srgbClr val="0000FF"/>
                    </a:solidFill>
                  </a:rPr>
                  <a:t>efficient</a:t>
                </a:r>
                <a:r>
                  <a:rPr lang="en-GB" altLang="x-none" dirty="0"/>
                  <a:t>), it is </a:t>
                </a:r>
                <a:r>
                  <a:rPr lang="en-GB" altLang="x-none" dirty="0">
                    <a:solidFill>
                      <a:srgbClr val="FF0000"/>
                    </a:solidFill>
                  </a:rPr>
                  <a:t>neither optimal nor complete</a:t>
                </a:r>
                <a:r>
                  <a:rPr lang="en-GB" altLang="x-none" dirty="0"/>
                  <a:t>.</a:t>
                </a:r>
                <a:endParaRPr lang="en-US" altLang="x-none" dirty="0"/>
              </a:p>
              <a:p>
                <a:r>
                  <a:rPr lang="en-US" altLang="x-none" dirty="0"/>
                  <a:t>Uniform Cost Search minimizes the cost </a:t>
                </a:r>
                <a14:m>
                  <m:oMath xmlns:m="http://schemas.openxmlformats.org/officeDocument/2006/math">
                    <m:r>
                      <a:rPr lang="en-US" altLang="x-none" i="1" dirty="0" smtClean="0">
                        <a:solidFill>
                          <a:srgbClr val="0000FF"/>
                        </a:solidFill>
                        <a:latin typeface="Cambria Math"/>
                      </a:rPr>
                      <m:t>𝑔</m:t>
                    </m:r>
                    <m:r>
                      <a:rPr lang="en-US" altLang="x-none" i="1" dirty="0" smtClean="0">
                        <a:solidFill>
                          <a:srgbClr val="0000FF"/>
                        </a:solidFill>
                        <a:latin typeface="Cambria Math"/>
                      </a:rPr>
                      <m:t>(</m:t>
                    </m:r>
                    <m:r>
                      <a:rPr lang="en-US" altLang="x-none" i="1" dirty="0" smtClean="0">
                        <a:solidFill>
                          <a:srgbClr val="0000FF"/>
                        </a:solidFill>
                        <a:latin typeface="Cambria Math"/>
                      </a:rPr>
                      <m:t>𝑛</m:t>
                    </m:r>
                    <m:r>
                      <a:rPr lang="en-US" altLang="x-none" i="1" dirty="0" smtClean="0">
                        <a:solidFill>
                          <a:srgbClr val="0000FF"/>
                        </a:solidFill>
                        <a:latin typeface="Cambria Math"/>
                      </a:rPr>
                      <m:t>)</m:t>
                    </m:r>
                  </m:oMath>
                </a14:m>
                <a:r>
                  <a:rPr lang="en-US" altLang="x-none" dirty="0"/>
                  <a:t> from the initial state to </a:t>
                </a:r>
                <a14:m>
                  <m:oMath xmlns:m="http://schemas.openxmlformats.org/officeDocument/2006/math">
                    <m:r>
                      <a:rPr lang="en-US" altLang="x-none" i="1" dirty="0" smtClean="0">
                        <a:solidFill>
                          <a:srgbClr val="0000FF"/>
                        </a:solidFill>
                        <a:latin typeface="Cambria Math"/>
                      </a:rPr>
                      <m:t>𝑛</m:t>
                    </m:r>
                  </m:oMath>
                </a14:m>
                <a:r>
                  <a:rPr lang="en-US" altLang="x-none" dirty="0"/>
                  <a:t>. </a:t>
                </a:r>
                <a:r>
                  <a:rPr lang="en-US" altLang="x-none" dirty="0">
                    <a:solidFill>
                      <a:srgbClr val="FF0000"/>
                    </a:solidFill>
                  </a:rPr>
                  <a:t>UCS is optimal and complete but </a:t>
                </a:r>
                <a:r>
                  <a:rPr lang="en-US" altLang="x-none" dirty="0">
                    <a:solidFill>
                      <a:srgbClr val="0000FF"/>
                    </a:solidFill>
                  </a:rPr>
                  <a:t>not efficient</a:t>
                </a:r>
                <a:r>
                  <a:rPr lang="en-US" altLang="x-none" dirty="0">
                    <a:solidFill>
                      <a:srgbClr val="FF0000"/>
                    </a:solidFill>
                  </a:rPr>
                  <a:t>.</a:t>
                </a:r>
              </a:p>
              <a:p>
                <a:endParaRPr lang="en-US" altLang="x-none" dirty="0"/>
              </a:p>
              <a:p>
                <a:r>
                  <a:rPr lang="en-US" altLang="x-none" dirty="0"/>
                  <a:t>New Strategy: </a:t>
                </a:r>
                <a:r>
                  <a:rPr lang="en-US" altLang="x-none" dirty="0">
                    <a:solidFill>
                      <a:srgbClr val="FF0000"/>
                    </a:solidFill>
                  </a:rPr>
                  <a:t>Combine Greedy Search and UCS</a:t>
                </a:r>
                <a:r>
                  <a:rPr lang="en-US" altLang="x-none" dirty="0"/>
                  <a:t> to get an </a:t>
                </a:r>
                <a:r>
                  <a:rPr lang="en-US" altLang="x-none" dirty="0">
                    <a:solidFill>
                      <a:srgbClr val="0000FF"/>
                    </a:solidFill>
                  </a:rPr>
                  <a:t>efficient algorithm </a:t>
                </a:r>
                <a:r>
                  <a:rPr lang="en-US" altLang="x-none" dirty="0"/>
                  <a:t>which is </a:t>
                </a:r>
                <a:r>
                  <a:rPr lang="en-US" altLang="x-none" u="sng" dirty="0">
                    <a:solidFill>
                      <a:srgbClr val="FF0000"/>
                    </a:solidFill>
                  </a:rPr>
                  <a:t>complete</a:t>
                </a:r>
                <a:r>
                  <a:rPr lang="en-US" altLang="x-none" dirty="0">
                    <a:solidFill>
                      <a:srgbClr val="FF0000"/>
                    </a:solidFill>
                  </a:rPr>
                  <a:t> </a:t>
                </a:r>
                <a:r>
                  <a:rPr lang="en-US" altLang="x-none" dirty="0"/>
                  <a:t>and</a:t>
                </a:r>
                <a:r>
                  <a:rPr lang="en-US" altLang="x-none" dirty="0">
                    <a:solidFill>
                      <a:srgbClr val="FF0000"/>
                    </a:solidFill>
                  </a:rPr>
                  <a:t> </a:t>
                </a:r>
                <a:r>
                  <a:rPr lang="en-US" altLang="x-none" u="sng" dirty="0">
                    <a:solidFill>
                      <a:srgbClr val="FF0000"/>
                    </a:solidFill>
                  </a:rPr>
                  <a:t>optimal</a:t>
                </a:r>
                <a:r>
                  <a:rPr lang="en-US" altLang="x-none" dirty="0"/>
                  <a:t>.</a:t>
                </a:r>
              </a:p>
              <a:p>
                <a:endParaRPr lang="en-US" altLang="x-none" dirty="0"/>
              </a:p>
              <a:p>
                <a:r>
                  <a:rPr lang="en-US" altLang="x-none" dirty="0"/>
                  <a:t>A* uses a heuristic function which combines g(n) and h(n): </a:t>
                </a:r>
              </a:p>
              <a:p>
                <a:pPr marL="457200" lvl="1" indent="0">
                  <a:buNone/>
                </a:pPr>
                <a14:m>
                  <m:oMathPara xmlns:m="http://schemas.openxmlformats.org/officeDocument/2006/math">
                    <m:oMathParaPr>
                      <m:jc m:val="centerGroup"/>
                    </m:oMathParaPr>
                    <m:oMath xmlns:m="http://schemas.openxmlformats.org/officeDocument/2006/math">
                      <m:r>
                        <a:rPr lang="en-US" altLang="x-none" i="1" dirty="0">
                          <a:latin typeface="Cambria Math"/>
                        </a:rPr>
                        <m:t>𝑓</m:t>
                      </m:r>
                      <m:r>
                        <a:rPr lang="en-US" altLang="x-none" i="1" dirty="0">
                          <a:latin typeface="Cambria Math"/>
                        </a:rPr>
                        <m:t>(</m:t>
                      </m:r>
                      <m:r>
                        <a:rPr lang="en-US" altLang="x-none" i="1" dirty="0">
                          <a:latin typeface="Cambria Math"/>
                        </a:rPr>
                        <m:t>𝑛</m:t>
                      </m:r>
                      <m:r>
                        <a:rPr lang="en-US" altLang="x-none" i="1" dirty="0">
                          <a:latin typeface="Cambria Math"/>
                        </a:rPr>
                        <m:t>) = </m:t>
                      </m:r>
                      <m:r>
                        <a:rPr lang="en-US" altLang="x-none" i="1" dirty="0">
                          <a:latin typeface="Cambria Math"/>
                        </a:rPr>
                        <m:t>𝑔</m:t>
                      </m:r>
                      <m:r>
                        <a:rPr lang="en-US" altLang="x-none" i="1" dirty="0">
                          <a:latin typeface="Cambria Math"/>
                        </a:rPr>
                        <m:t>(</m:t>
                      </m:r>
                      <m:r>
                        <a:rPr lang="en-US" altLang="x-none" i="1" dirty="0">
                          <a:latin typeface="Cambria Math"/>
                        </a:rPr>
                        <m:t>𝑛</m:t>
                      </m:r>
                      <m:r>
                        <a:rPr lang="en-US" altLang="x-none" i="1" dirty="0">
                          <a:latin typeface="Cambria Math"/>
                        </a:rPr>
                        <m:t>) + </m:t>
                      </m:r>
                      <m:r>
                        <a:rPr lang="en-US" altLang="x-none" i="1" dirty="0">
                          <a:latin typeface="Cambria Math"/>
                        </a:rPr>
                        <m:t>h</m:t>
                      </m:r>
                      <m:r>
                        <a:rPr lang="en-US" altLang="x-none" i="1" dirty="0">
                          <a:latin typeface="Cambria Math"/>
                        </a:rPr>
                        <m:t>(</m:t>
                      </m:r>
                      <m:r>
                        <a:rPr lang="en-US" altLang="x-none" i="1" dirty="0">
                          <a:latin typeface="Cambria Math"/>
                        </a:rPr>
                        <m:t>𝑛</m:t>
                      </m:r>
                      <m:r>
                        <a:rPr lang="en-US" altLang="x-none" i="1" dirty="0">
                          <a:latin typeface="Cambria Math"/>
                        </a:rPr>
                        <m:t>)</m:t>
                      </m:r>
                    </m:oMath>
                  </m:oMathPara>
                </a14:m>
                <a:endParaRPr lang="en-US" altLang="x-none" dirty="0"/>
              </a:p>
              <a:p>
                <a:endParaRPr lang="en-GB" altLang="x-none" dirty="0"/>
              </a:p>
            </p:txBody>
          </p:sp>
        </mc:Choice>
        <mc:Fallback xmlns="">
          <p:sp>
            <p:nvSpPr>
              <p:cNvPr id="274435" name="Rectangle 3"/>
              <p:cNvSpPr>
                <a:spLocks noGrp="1" noRot="1" noChangeAspect="1" noMove="1" noResize="1" noEditPoints="1" noAdjustHandles="1" noChangeArrowheads="1" noChangeShapeType="1" noTextEdit="1"/>
              </p:cNvSpPr>
              <p:nvPr>
                <p:ph idx="1"/>
              </p:nvPr>
            </p:nvSpPr>
            <p:spPr>
              <a:blipFill rotWithShape="0">
                <a:blip r:embed="rId2"/>
                <a:stretch>
                  <a:fillRect l="-1043" t="-3081" r="-232"/>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BCD80F14-170B-4FC5-89AD-C62F73A72B0B}" type="slidenum">
              <a:rPr lang="en-GB" altLang="x-none" smtClean="0"/>
              <a:pPr/>
              <a:t>4</a:t>
            </a:fld>
            <a:endParaRPr lang="en-GB" altLang="x-none"/>
          </a:p>
        </p:txBody>
      </p:sp>
    </p:spTree>
    <p:extLst>
      <p:ext uri="{BB962C8B-B14F-4D97-AF65-F5344CB8AC3E}">
        <p14:creationId xmlns:p14="http://schemas.microsoft.com/office/powerpoint/2010/main" val="1700581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x-none"/>
              <a:t>A* Algorithm</a:t>
            </a:r>
            <a:endParaRPr lang="en-GB" altLang="x-none"/>
          </a:p>
        </p:txBody>
      </p:sp>
      <p:sp>
        <p:nvSpPr>
          <p:cNvPr id="249859" name="Rectangle 3"/>
          <p:cNvSpPr>
            <a:spLocks noGrp="1" noChangeArrowheads="1"/>
          </p:cNvSpPr>
          <p:nvPr>
            <p:ph idx="1"/>
          </p:nvPr>
        </p:nvSpPr>
        <p:spPr/>
        <p:txBody>
          <a:bodyPr>
            <a:normAutofit fontScale="77500" lnSpcReduction="20000"/>
          </a:bodyPr>
          <a:lstStyle/>
          <a:p>
            <a:pPr marL="0" indent="0">
              <a:buNone/>
            </a:pPr>
            <a:r>
              <a:rPr lang="en-US" altLang="x-none" dirty="0"/>
              <a:t>1.   Search queue Q is empty.</a:t>
            </a:r>
          </a:p>
          <a:p>
            <a:pPr marL="0" indent="0">
              <a:buNone/>
            </a:pPr>
            <a:r>
              <a:rPr lang="en-US" altLang="x-none" dirty="0"/>
              <a:t>2.   Place the start state s in Q with f  value h(s).</a:t>
            </a:r>
          </a:p>
          <a:p>
            <a:pPr marL="0" indent="0">
              <a:buNone/>
            </a:pPr>
            <a:r>
              <a:rPr lang="en-US" altLang="x-none" dirty="0"/>
              <a:t>3.   If Q is empty, return failure.</a:t>
            </a:r>
          </a:p>
          <a:p>
            <a:pPr marL="0" indent="0">
              <a:buNone/>
            </a:pPr>
            <a:r>
              <a:rPr lang="en-US" altLang="x-none" dirty="0"/>
              <a:t>4.   Take node n from Q with lowest f value.</a:t>
            </a:r>
          </a:p>
          <a:p>
            <a:pPr marL="0" indent="0">
              <a:buNone/>
            </a:pPr>
            <a:r>
              <a:rPr lang="en-US" altLang="x-none" dirty="0"/>
              <a:t>      (Keep Q sorted by f  values and pick the first element).</a:t>
            </a:r>
          </a:p>
          <a:p>
            <a:pPr marL="0" indent="0">
              <a:buNone/>
            </a:pPr>
            <a:r>
              <a:rPr lang="en-US" altLang="x-none" dirty="0"/>
              <a:t>5.   If n is a goal node, stop and return solution.</a:t>
            </a:r>
          </a:p>
          <a:p>
            <a:pPr marL="0" indent="0">
              <a:buNone/>
            </a:pPr>
            <a:r>
              <a:rPr lang="en-US" altLang="x-none" dirty="0"/>
              <a:t>6.   Generate successors of node n.</a:t>
            </a:r>
          </a:p>
          <a:p>
            <a:pPr marL="0" indent="0">
              <a:buNone/>
            </a:pPr>
            <a:r>
              <a:rPr lang="en-US" altLang="x-none" dirty="0"/>
              <a:t>7.   For each successor n’ of n do:</a:t>
            </a:r>
          </a:p>
          <a:p>
            <a:pPr marL="914400" lvl="2" indent="0">
              <a:buNone/>
            </a:pPr>
            <a:r>
              <a:rPr lang="en-US" altLang="x-none" dirty="0"/>
              <a:t>a) Compute f(n’) = g(n) + h(n’).</a:t>
            </a:r>
          </a:p>
          <a:p>
            <a:pPr marL="914400" lvl="2" indent="0">
              <a:buNone/>
            </a:pPr>
            <a:r>
              <a:rPr lang="en-US" altLang="x-none" dirty="0"/>
              <a:t>b) If n’ is new (never generated before), add n’ to Q. </a:t>
            </a:r>
          </a:p>
          <a:p>
            <a:pPr marL="914400" lvl="2" indent="0">
              <a:buNone/>
            </a:pPr>
            <a:r>
              <a:rPr lang="en-US" altLang="x-none" dirty="0"/>
              <a:t>c) If node n’ is already in Q with a higher f value, replace it with current f(n’) and place it in sorted order in Q. </a:t>
            </a:r>
          </a:p>
          <a:p>
            <a:pPr marL="914400" lvl="2" indent="0">
              <a:buNone/>
            </a:pPr>
            <a:r>
              <a:rPr lang="en-US" altLang="x-none" dirty="0"/>
              <a:t>End for</a:t>
            </a:r>
          </a:p>
          <a:p>
            <a:pPr marL="0" indent="0">
              <a:buNone/>
            </a:pPr>
            <a:r>
              <a:rPr lang="en-US" altLang="x-none" dirty="0"/>
              <a:t>8.   Go back to step 3.</a:t>
            </a:r>
            <a:endParaRPr lang="en-GB" altLang="x-none" dirty="0"/>
          </a:p>
        </p:txBody>
      </p:sp>
      <p:sp>
        <p:nvSpPr>
          <p:cNvPr id="4" name="Slide Number Placeholder 5"/>
          <p:cNvSpPr>
            <a:spLocks noGrp="1"/>
          </p:cNvSpPr>
          <p:nvPr>
            <p:ph type="sldNum" sz="quarter" idx="12"/>
          </p:nvPr>
        </p:nvSpPr>
        <p:spPr/>
        <p:txBody>
          <a:bodyPr/>
          <a:lstStyle/>
          <a:p>
            <a:fld id="{4AADB3F8-D519-40B4-9972-398F8D83F961}" type="slidenum">
              <a:rPr lang="en-GB" altLang="x-none" smtClean="0"/>
              <a:pPr/>
              <a:t>40</a:t>
            </a:fld>
            <a:endParaRPr lang="en-GB" altLang="x-none"/>
          </a:p>
        </p:txBody>
      </p:sp>
    </p:spTree>
    <p:extLst>
      <p:ext uri="{BB962C8B-B14F-4D97-AF65-F5344CB8AC3E}">
        <p14:creationId xmlns:p14="http://schemas.microsoft.com/office/powerpoint/2010/main" val="901750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F193C30-D1A3-4582-A1BF-DDD6691A311E}"/>
              </a:ext>
            </a:extLst>
          </p:cNvPr>
          <p:cNvSpPr txBox="1"/>
          <p:nvPr/>
        </p:nvSpPr>
        <p:spPr>
          <a:xfrm>
            <a:off x="225739" y="-1696"/>
            <a:ext cx="11351907" cy="6859696"/>
          </a:xfrm>
          <a:prstGeom prst="rect">
            <a:avLst/>
          </a:prstGeom>
          <a:noFill/>
          <a:ln>
            <a:noFill/>
          </a:ln>
        </p:spPr>
        <p:txBody>
          <a:bodyPr wrap="square" lIns="91438" tIns="45719" rIns="91438" bIns="45719" rtlCol="0">
            <a:spAutoFit/>
          </a:bodyPr>
          <a:lstStyle/>
          <a:p>
            <a:pPr>
              <a:lnSpc>
                <a:spcPct val="120000"/>
              </a:lnSpc>
            </a:pPr>
            <a:r>
              <a:rPr lang="en-US" sz="2300" dirty="0">
                <a:solidFill>
                  <a:schemeClr val="accent2"/>
                </a:solidFill>
              </a:rPr>
              <a:t>function</a:t>
            </a:r>
            <a:r>
              <a:rPr lang="en-US" sz="2300" b="1" dirty="0"/>
              <a:t> </a:t>
            </a:r>
            <a:r>
              <a:rPr lang="en-US" sz="2300" dirty="0">
                <a:solidFill>
                  <a:srgbClr val="008000"/>
                </a:solidFill>
              </a:rPr>
              <a:t>UNIFORM-COST-SEARCH</a:t>
            </a:r>
            <a:r>
              <a:rPr lang="en-US" sz="2300" dirty="0"/>
              <a:t>(</a:t>
            </a:r>
            <a:r>
              <a:rPr lang="en-US" sz="2300" dirty="0">
                <a:solidFill>
                  <a:srgbClr val="0000FF"/>
                </a:solidFill>
              </a:rPr>
              <a:t>problem</a:t>
            </a:r>
            <a:r>
              <a:rPr lang="en-US" sz="2300" dirty="0"/>
              <a:t>) </a:t>
            </a:r>
            <a:r>
              <a:rPr lang="en-US" sz="2300" dirty="0">
                <a:solidFill>
                  <a:schemeClr val="accent2"/>
                </a:solidFill>
              </a:rPr>
              <a:t>returns</a:t>
            </a:r>
            <a:r>
              <a:rPr lang="en-US" sz="2300" b="1" dirty="0"/>
              <a:t> </a:t>
            </a:r>
            <a:r>
              <a:rPr lang="en-US" sz="2300" dirty="0"/>
              <a:t>a solution, or failure</a:t>
            </a:r>
          </a:p>
          <a:p>
            <a:pPr>
              <a:lnSpc>
                <a:spcPct val="120000"/>
              </a:lnSpc>
            </a:pPr>
            <a:r>
              <a:rPr lang="en-US" sz="2300" dirty="0"/>
              <a:t>     initialize the </a:t>
            </a:r>
            <a:r>
              <a:rPr lang="en-US" sz="2300" dirty="0">
                <a:solidFill>
                  <a:srgbClr val="0000FF"/>
                </a:solidFill>
              </a:rPr>
              <a:t>explored set</a:t>
            </a:r>
            <a:r>
              <a:rPr lang="en-US" sz="2300" dirty="0"/>
              <a:t> to be empty</a:t>
            </a:r>
          </a:p>
          <a:p>
            <a:pPr>
              <a:lnSpc>
                <a:spcPct val="120000"/>
              </a:lnSpc>
            </a:pPr>
            <a:r>
              <a:rPr lang="en-US" sz="2300" dirty="0"/>
              <a:t>     initialize the </a:t>
            </a:r>
            <a:r>
              <a:rPr lang="en-US" sz="2300" dirty="0">
                <a:solidFill>
                  <a:srgbClr val="0000FF"/>
                </a:solidFill>
              </a:rPr>
              <a:t>frontier</a:t>
            </a:r>
            <a:r>
              <a:rPr lang="en-US" sz="2300" dirty="0"/>
              <a:t> as a priority queue using g(n) as the priority</a:t>
            </a:r>
          </a:p>
          <a:p>
            <a:pPr>
              <a:lnSpc>
                <a:spcPct val="120000"/>
              </a:lnSpc>
            </a:pPr>
            <a:r>
              <a:rPr lang="en-US" sz="2300" dirty="0"/>
              <a:t>     add initial state of </a:t>
            </a:r>
            <a:r>
              <a:rPr lang="en-US" sz="2300" dirty="0">
                <a:solidFill>
                  <a:srgbClr val="0000FF"/>
                </a:solidFill>
              </a:rPr>
              <a:t>problem </a:t>
            </a:r>
            <a:r>
              <a:rPr lang="en-US" sz="2300" dirty="0"/>
              <a:t>to</a:t>
            </a:r>
            <a:r>
              <a:rPr lang="en-US" sz="2300" dirty="0">
                <a:solidFill>
                  <a:srgbClr val="0000FF"/>
                </a:solidFill>
              </a:rPr>
              <a:t> frontier</a:t>
            </a:r>
            <a:r>
              <a:rPr lang="en-US" sz="2300" dirty="0"/>
              <a:t> with priority g(S) = 0</a:t>
            </a:r>
            <a:br>
              <a:rPr lang="en-US" sz="2300" dirty="0"/>
            </a:br>
            <a:r>
              <a:rPr lang="en-US" sz="2300" dirty="0"/>
              <a:t>     </a:t>
            </a:r>
            <a:r>
              <a:rPr lang="en-US" sz="2300" dirty="0">
                <a:solidFill>
                  <a:schemeClr val="accent2"/>
                </a:solidFill>
              </a:rPr>
              <a:t>loop do </a:t>
            </a:r>
          </a:p>
          <a:p>
            <a:pPr>
              <a:lnSpc>
                <a:spcPct val="120000"/>
              </a:lnSpc>
            </a:pPr>
            <a:r>
              <a:rPr lang="en-US" sz="2300" b="1" dirty="0"/>
              <a:t>             </a:t>
            </a:r>
            <a:r>
              <a:rPr lang="en-US" sz="2300" dirty="0">
                <a:solidFill>
                  <a:schemeClr val="accent2"/>
                </a:solidFill>
              </a:rPr>
              <a:t>if</a:t>
            </a:r>
            <a:r>
              <a:rPr lang="en-US" sz="2300" b="1" dirty="0"/>
              <a:t> </a:t>
            </a:r>
            <a:r>
              <a:rPr lang="en-US" sz="2300" dirty="0"/>
              <a:t>the</a:t>
            </a:r>
            <a:r>
              <a:rPr lang="en-US" sz="2300" dirty="0">
                <a:solidFill>
                  <a:srgbClr val="0000FF"/>
                </a:solidFill>
              </a:rPr>
              <a:t> frontier </a:t>
            </a:r>
            <a:r>
              <a:rPr lang="en-US" sz="2300" dirty="0"/>
              <a:t>is empty </a:t>
            </a:r>
            <a:r>
              <a:rPr lang="en-US" sz="2300" dirty="0">
                <a:solidFill>
                  <a:schemeClr val="accent2"/>
                </a:solidFill>
              </a:rPr>
              <a:t>then</a:t>
            </a:r>
            <a:r>
              <a:rPr lang="en-US" sz="2300" b="1" dirty="0">
                <a:solidFill>
                  <a:srgbClr val="CC00CC"/>
                </a:solidFill>
              </a:rPr>
              <a:t> </a:t>
            </a:r>
          </a:p>
          <a:p>
            <a:pPr>
              <a:lnSpc>
                <a:spcPct val="120000"/>
              </a:lnSpc>
            </a:pPr>
            <a:r>
              <a:rPr lang="en-US" sz="2300" b="1" dirty="0">
                <a:solidFill>
                  <a:srgbClr val="CC00CC"/>
                </a:solidFill>
              </a:rPr>
              <a:t>                     </a:t>
            </a:r>
            <a:r>
              <a:rPr lang="en-US" sz="2300" dirty="0">
                <a:solidFill>
                  <a:schemeClr val="accent2"/>
                </a:solidFill>
              </a:rPr>
              <a:t>return</a:t>
            </a:r>
            <a:r>
              <a:rPr lang="en-US" sz="2300" b="1" dirty="0">
                <a:solidFill>
                  <a:srgbClr val="CC00CC"/>
                </a:solidFill>
              </a:rPr>
              <a:t> </a:t>
            </a:r>
            <a:r>
              <a:rPr lang="en-US" sz="2300" dirty="0"/>
              <a:t>failure</a:t>
            </a:r>
            <a:br>
              <a:rPr lang="en-US" sz="2300" dirty="0"/>
            </a:br>
            <a:r>
              <a:rPr lang="en-US" sz="2300" dirty="0"/>
              <a:t>             choose a </a:t>
            </a:r>
            <a:r>
              <a:rPr lang="en-US" sz="2300" dirty="0">
                <a:solidFill>
                  <a:srgbClr val="0000FF"/>
                </a:solidFill>
              </a:rPr>
              <a:t>node</a:t>
            </a:r>
            <a:r>
              <a:rPr lang="en-US" sz="2300" dirty="0"/>
              <a:t> and remove it from the </a:t>
            </a:r>
            <a:r>
              <a:rPr lang="en-US" sz="2300" dirty="0">
                <a:solidFill>
                  <a:srgbClr val="0000FF"/>
                </a:solidFill>
              </a:rPr>
              <a:t>frontier</a:t>
            </a:r>
            <a:br>
              <a:rPr lang="en-US" sz="2300" dirty="0"/>
            </a:br>
            <a:r>
              <a:rPr lang="en-US" sz="2300" dirty="0"/>
              <a:t>             </a:t>
            </a:r>
            <a:r>
              <a:rPr lang="en-US" sz="2300" dirty="0">
                <a:solidFill>
                  <a:schemeClr val="accent2"/>
                </a:solidFill>
              </a:rPr>
              <a:t>if</a:t>
            </a:r>
            <a:r>
              <a:rPr lang="en-US" sz="2300" b="1" dirty="0"/>
              <a:t> </a:t>
            </a:r>
            <a:r>
              <a:rPr lang="en-US" sz="2300" dirty="0"/>
              <a:t>the </a:t>
            </a:r>
            <a:r>
              <a:rPr lang="en-US" sz="2300" dirty="0">
                <a:solidFill>
                  <a:srgbClr val="0000FF"/>
                </a:solidFill>
              </a:rPr>
              <a:t>node</a:t>
            </a:r>
            <a:r>
              <a:rPr lang="en-US" sz="2300" dirty="0"/>
              <a:t> contains a goal state </a:t>
            </a:r>
            <a:r>
              <a:rPr lang="en-US" sz="2300" dirty="0">
                <a:solidFill>
                  <a:schemeClr val="accent2"/>
                </a:solidFill>
              </a:rPr>
              <a:t>then</a:t>
            </a:r>
            <a:r>
              <a:rPr lang="en-US" sz="2300" b="1" dirty="0">
                <a:solidFill>
                  <a:srgbClr val="CC00CC"/>
                </a:solidFill>
              </a:rPr>
              <a:t> </a:t>
            </a:r>
          </a:p>
          <a:p>
            <a:pPr>
              <a:lnSpc>
                <a:spcPct val="120000"/>
              </a:lnSpc>
            </a:pPr>
            <a:r>
              <a:rPr lang="en-US" sz="2300" b="1" dirty="0">
                <a:solidFill>
                  <a:srgbClr val="CC00CC"/>
                </a:solidFill>
              </a:rPr>
              <a:t>                     </a:t>
            </a:r>
            <a:r>
              <a:rPr lang="en-US" sz="2300" dirty="0">
                <a:solidFill>
                  <a:schemeClr val="accent2"/>
                </a:solidFill>
              </a:rPr>
              <a:t>return</a:t>
            </a:r>
            <a:r>
              <a:rPr lang="en-US" sz="2300" b="1" dirty="0">
                <a:solidFill>
                  <a:srgbClr val="CC00CC"/>
                </a:solidFill>
              </a:rPr>
              <a:t> </a:t>
            </a:r>
            <a:r>
              <a:rPr lang="en-US" sz="2300" dirty="0"/>
              <a:t>the corresponding solution</a:t>
            </a:r>
          </a:p>
          <a:p>
            <a:pPr>
              <a:lnSpc>
                <a:spcPct val="120000"/>
              </a:lnSpc>
            </a:pPr>
            <a:r>
              <a:rPr lang="en-US" sz="2300" dirty="0"/>
              <a:t>             add the </a:t>
            </a:r>
            <a:r>
              <a:rPr lang="en-US" sz="2300" dirty="0">
                <a:solidFill>
                  <a:srgbClr val="0000FF"/>
                </a:solidFill>
              </a:rPr>
              <a:t>node </a:t>
            </a:r>
            <a:r>
              <a:rPr lang="en-US" sz="2300" dirty="0"/>
              <a:t>state to the </a:t>
            </a:r>
            <a:r>
              <a:rPr lang="en-US" sz="2300" dirty="0">
                <a:solidFill>
                  <a:srgbClr val="0000FF"/>
                </a:solidFill>
              </a:rPr>
              <a:t>explored set</a:t>
            </a:r>
            <a:endParaRPr lang="en-US" sz="2300" dirty="0"/>
          </a:p>
          <a:p>
            <a:pPr>
              <a:lnSpc>
                <a:spcPct val="120000"/>
              </a:lnSpc>
            </a:pPr>
            <a:r>
              <a:rPr lang="en-US" sz="2300" dirty="0"/>
              <a:t>             for each resulting </a:t>
            </a:r>
            <a:r>
              <a:rPr lang="en-US" sz="2300" dirty="0">
                <a:solidFill>
                  <a:srgbClr val="0000FF"/>
                </a:solidFill>
              </a:rPr>
              <a:t>child</a:t>
            </a:r>
            <a:r>
              <a:rPr lang="en-US" sz="2300" dirty="0"/>
              <a:t> from node</a:t>
            </a:r>
          </a:p>
          <a:p>
            <a:pPr>
              <a:lnSpc>
                <a:spcPct val="120000"/>
              </a:lnSpc>
            </a:pPr>
            <a:r>
              <a:rPr lang="en-US" sz="2300" dirty="0"/>
              <a:t>                     if the </a:t>
            </a:r>
            <a:r>
              <a:rPr lang="en-US" sz="2300" dirty="0">
                <a:solidFill>
                  <a:srgbClr val="0000FF"/>
                </a:solidFill>
              </a:rPr>
              <a:t>child </a:t>
            </a:r>
            <a:r>
              <a:rPr lang="en-US" sz="2300" dirty="0"/>
              <a:t>state is not already in the </a:t>
            </a:r>
            <a:r>
              <a:rPr lang="en-US" sz="2300" dirty="0">
                <a:solidFill>
                  <a:srgbClr val="0000FF"/>
                </a:solidFill>
              </a:rPr>
              <a:t>frontier</a:t>
            </a:r>
            <a:r>
              <a:rPr lang="en-US" sz="2300" dirty="0"/>
              <a:t> or </a:t>
            </a:r>
            <a:r>
              <a:rPr lang="en-US" sz="2300" dirty="0">
                <a:solidFill>
                  <a:srgbClr val="0000FF"/>
                </a:solidFill>
              </a:rPr>
              <a:t>explored set </a:t>
            </a:r>
            <a:r>
              <a:rPr lang="en-US" sz="2300" dirty="0">
                <a:solidFill>
                  <a:schemeClr val="accent2"/>
                </a:solidFill>
              </a:rPr>
              <a:t>then</a:t>
            </a:r>
            <a:endParaRPr lang="en-US" sz="2300" dirty="0"/>
          </a:p>
          <a:p>
            <a:pPr>
              <a:lnSpc>
                <a:spcPct val="120000"/>
              </a:lnSpc>
            </a:pPr>
            <a:r>
              <a:rPr lang="en-US" sz="2300" dirty="0"/>
              <a:t>                             add </a:t>
            </a:r>
            <a:r>
              <a:rPr lang="en-US" sz="2300" dirty="0">
                <a:solidFill>
                  <a:srgbClr val="0000FF"/>
                </a:solidFill>
              </a:rPr>
              <a:t>child</a:t>
            </a:r>
            <a:r>
              <a:rPr lang="en-US" sz="2300" dirty="0"/>
              <a:t> to the </a:t>
            </a:r>
            <a:r>
              <a:rPr lang="en-US" sz="2300" dirty="0">
                <a:solidFill>
                  <a:srgbClr val="0000FF"/>
                </a:solidFill>
              </a:rPr>
              <a:t>frontier</a:t>
            </a:r>
          </a:p>
          <a:p>
            <a:pPr>
              <a:lnSpc>
                <a:spcPct val="120000"/>
              </a:lnSpc>
            </a:pPr>
            <a:r>
              <a:rPr lang="en-US" sz="2300" dirty="0"/>
              <a:t>                     else if the </a:t>
            </a:r>
            <a:r>
              <a:rPr lang="en-US" sz="2300" dirty="0">
                <a:solidFill>
                  <a:srgbClr val="0000FF"/>
                </a:solidFill>
              </a:rPr>
              <a:t>child</a:t>
            </a:r>
            <a:r>
              <a:rPr lang="en-US" sz="2300" dirty="0"/>
              <a:t> is already in the </a:t>
            </a:r>
            <a:r>
              <a:rPr lang="en-US" sz="2300" dirty="0">
                <a:solidFill>
                  <a:srgbClr val="0000FF"/>
                </a:solidFill>
              </a:rPr>
              <a:t>frontier</a:t>
            </a:r>
            <a:r>
              <a:rPr lang="en-US" sz="2300" dirty="0"/>
              <a:t> with higher g(n) </a:t>
            </a:r>
            <a:r>
              <a:rPr lang="en-US" sz="2300" dirty="0">
                <a:solidFill>
                  <a:schemeClr val="accent2"/>
                </a:solidFill>
              </a:rPr>
              <a:t>then</a:t>
            </a:r>
            <a:endParaRPr lang="en-US" sz="2300" dirty="0"/>
          </a:p>
          <a:p>
            <a:pPr>
              <a:lnSpc>
                <a:spcPct val="120000"/>
              </a:lnSpc>
            </a:pPr>
            <a:r>
              <a:rPr lang="en-US" sz="2300" dirty="0"/>
              <a:t>                             replace that </a:t>
            </a:r>
            <a:r>
              <a:rPr lang="en-US" sz="2300" dirty="0">
                <a:solidFill>
                  <a:srgbClr val="0000FF"/>
                </a:solidFill>
              </a:rPr>
              <a:t>frontier</a:t>
            </a:r>
            <a:r>
              <a:rPr lang="en-US" sz="2300" dirty="0"/>
              <a:t> node with</a:t>
            </a:r>
            <a:r>
              <a:rPr lang="en-US" sz="2300" dirty="0">
                <a:solidFill>
                  <a:srgbClr val="0000FF"/>
                </a:solidFill>
              </a:rPr>
              <a:t> child</a:t>
            </a:r>
            <a:endParaRPr lang="en-US" sz="2300" dirty="0"/>
          </a:p>
        </p:txBody>
      </p:sp>
    </p:spTree>
    <p:extLst>
      <p:ext uri="{BB962C8B-B14F-4D97-AF65-F5344CB8AC3E}">
        <p14:creationId xmlns:p14="http://schemas.microsoft.com/office/powerpoint/2010/main" val="4069755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F193C30-D1A3-4582-A1BF-DDD6691A311E}"/>
              </a:ext>
            </a:extLst>
          </p:cNvPr>
          <p:cNvSpPr txBox="1"/>
          <p:nvPr/>
        </p:nvSpPr>
        <p:spPr>
          <a:xfrm>
            <a:off x="225739" y="-1696"/>
            <a:ext cx="11351907" cy="6859696"/>
          </a:xfrm>
          <a:prstGeom prst="rect">
            <a:avLst/>
          </a:prstGeom>
          <a:noFill/>
          <a:ln>
            <a:noFill/>
          </a:ln>
        </p:spPr>
        <p:txBody>
          <a:bodyPr wrap="square" lIns="91438" tIns="45719" rIns="91438" bIns="45719" rtlCol="0">
            <a:spAutoFit/>
          </a:bodyPr>
          <a:lstStyle/>
          <a:p>
            <a:pPr>
              <a:lnSpc>
                <a:spcPct val="120000"/>
              </a:lnSpc>
            </a:pPr>
            <a:r>
              <a:rPr lang="en-US" sz="2300" dirty="0">
                <a:solidFill>
                  <a:schemeClr val="accent2"/>
                </a:solidFill>
              </a:rPr>
              <a:t>function</a:t>
            </a:r>
            <a:r>
              <a:rPr lang="en-US" sz="2300" b="1" dirty="0"/>
              <a:t> </a:t>
            </a:r>
            <a:r>
              <a:rPr lang="en-US" sz="2300" dirty="0">
                <a:solidFill>
                  <a:srgbClr val="008000"/>
                </a:solidFill>
              </a:rPr>
              <a:t>A-STAR-SEARCH</a:t>
            </a:r>
            <a:r>
              <a:rPr lang="en-US" sz="2300" dirty="0"/>
              <a:t>(</a:t>
            </a:r>
            <a:r>
              <a:rPr lang="en-US" sz="2300" dirty="0">
                <a:solidFill>
                  <a:srgbClr val="0000FF"/>
                </a:solidFill>
              </a:rPr>
              <a:t>problem</a:t>
            </a:r>
            <a:r>
              <a:rPr lang="en-US" sz="2300" dirty="0"/>
              <a:t>) </a:t>
            </a:r>
            <a:r>
              <a:rPr lang="en-US" sz="2300" dirty="0">
                <a:solidFill>
                  <a:schemeClr val="accent2"/>
                </a:solidFill>
              </a:rPr>
              <a:t>returns</a:t>
            </a:r>
            <a:r>
              <a:rPr lang="en-US" sz="2300" b="1" dirty="0"/>
              <a:t> </a:t>
            </a:r>
            <a:r>
              <a:rPr lang="en-US" sz="2300" dirty="0"/>
              <a:t>a solution, or failure</a:t>
            </a:r>
          </a:p>
          <a:p>
            <a:pPr>
              <a:lnSpc>
                <a:spcPct val="120000"/>
              </a:lnSpc>
            </a:pPr>
            <a:r>
              <a:rPr lang="en-US" sz="2300" dirty="0"/>
              <a:t>     initialize the </a:t>
            </a:r>
            <a:r>
              <a:rPr lang="en-US" sz="2300" dirty="0">
                <a:solidFill>
                  <a:srgbClr val="0000FF"/>
                </a:solidFill>
              </a:rPr>
              <a:t>explored set</a:t>
            </a:r>
            <a:r>
              <a:rPr lang="en-US" sz="2300" dirty="0"/>
              <a:t> to be empty</a:t>
            </a:r>
          </a:p>
          <a:p>
            <a:pPr>
              <a:lnSpc>
                <a:spcPct val="120000"/>
              </a:lnSpc>
            </a:pPr>
            <a:r>
              <a:rPr lang="en-US" sz="2300" dirty="0"/>
              <a:t>     initialize the </a:t>
            </a:r>
            <a:r>
              <a:rPr lang="en-US" sz="2300" dirty="0">
                <a:solidFill>
                  <a:srgbClr val="0000FF"/>
                </a:solidFill>
              </a:rPr>
              <a:t>frontier</a:t>
            </a:r>
            <a:r>
              <a:rPr lang="en-US" sz="2300" dirty="0"/>
              <a:t> as a priority queue using </a:t>
            </a:r>
            <a:r>
              <a:rPr lang="en-US" sz="2300" b="1" dirty="0"/>
              <a:t>f(n) = g(n) + h(n) </a:t>
            </a:r>
            <a:r>
              <a:rPr lang="en-US" sz="2300" dirty="0"/>
              <a:t>as the priority</a:t>
            </a:r>
          </a:p>
          <a:p>
            <a:pPr>
              <a:lnSpc>
                <a:spcPct val="120000"/>
              </a:lnSpc>
            </a:pPr>
            <a:r>
              <a:rPr lang="en-US" sz="2300" dirty="0"/>
              <a:t>     add initial state of </a:t>
            </a:r>
            <a:r>
              <a:rPr lang="en-US" sz="2300" dirty="0">
                <a:solidFill>
                  <a:srgbClr val="0000FF"/>
                </a:solidFill>
              </a:rPr>
              <a:t>problem </a:t>
            </a:r>
            <a:r>
              <a:rPr lang="en-US" sz="2300" dirty="0"/>
              <a:t>to</a:t>
            </a:r>
            <a:r>
              <a:rPr lang="en-US" sz="2300" dirty="0">
                <a:solidFill>
                  <a:srgbClr val="0000FF"/>
                </a:solidFill>
              </a:rPr>
              <a:t> frontier</a:t>
            </a:r>
            <a:r>
              <a:rPr lang="en-US" sz="2300" dirty="0"/>
              <a:t> with priority </a:t>
            </a:r>
            <a:r>
              <a:rPr lang="en-US" sz="2300" b="1" dirty="0"/>
              <a:t>f(S) = 0 + h(S)</a:t>
            </a:r>
            <a:br>
              <a:rPr lang="en-US" sz="2300" b="1" dirty="0"/>
            </a:br>
            <a:r>
              <a:rPr lang="en-US" sz="2300" dirty="0"/>
              <a:t>     </a:t>
            </a:r>
            <a:r>
              <a:rPr lang="en-US" sz="2300" dirty="0">
                <a:solidFill>
                  <a:schemeClr val="accent2"/>
                </a:solidFill>
              </a:rPr>
              <a:t>loop do </a:t>
            </a:r>
          </a:p>
          <a:p>
            <a:pPr>
              <a:lnSpc>
                <a:spcPct val="120000"/>
              </a:lnSpc>
            </a:pPr>
            <a:r>
              <a:rPr lang="en-US" sz="2300" b="1" dirty="0"/>
              <a:t>             </a:t>
            </a:r>
            <a:r>
              <a:rPr lang="en-US" sz="2300" dirty="0">
                <a:solidFill>
                  <a:schemeClr val="accent2"/>
                </a:solidFill>
              </a:rPr>
              <a:t>if</a:t>
            </a:r>
            <a:r>
              <a:rPr lang="en-US" sz="2300" b="1" dirty="0"/>
              <a:t> </a:t>
            </a:r>
            <a:r>
              <a:rPr lang="en-US" sz="2300" dirty="0"/>
              <a:t>the</a:t>
            </a:r>
            <a:r>
              <a:rPr lang="en-US" sz="2300" dirty="0">
                <a:solidFill>
                  <a:srgbClr val="0000FF"/>
                </a:solidFill>
              </a:rPr>
              <a:t> frontier </a:t>
            </a:r>
            <a:r>
              <a:rPr lang="en-US" sz="2300" dirty="0"/>
              <a:t>is empty </a:t>
            </a:r>
            <a:r>
              <a:rPr lang="en-US" sz="2300" dirty="0">
                <a:solidFill>
                  <a:schemeClr val="accent2"/>
                </a:solidFill>
              </a:rPr>
              <a:t>then</a:t>
            </a:r>
            <a:r>
              <a:rPr lang="en-US" sz="2300" b="1" dirty="0">
                <a:solidFill>
                  <a:srgbClr val="CC00CC"/>
                </a:solidFill>
              </a:rPr>
              <a:t> </a:t>
            </a:r>
          </a:p>
          <a:p>
            <a:pPr>
              <a:lnSpc>
                <a:spcPct val="120000"/>
              </a:lnSpc>
            </a:pPr>
            <a:r>
              <a:rPr lang="en-US" sz="2300" b="1" dirty="0">
                <a:solidFill>
                  <a:srgbClr val="CC00CC"/>
                </a:solidFill>
              </a:rPr>
              <a:t>                     </a:t>
            </a:r>
            <a:r>
              <a:rPr lang="en-US" sz="2300" dirty="0">
                <a:solidFill>
                  <a:schemeClr val="accent2"/>
                </a:solidFill>
              </a:rPr>
              <a:t>return</a:t>
            </a:r>
            <a:r>
              <a:rPr lang="en-US" sz="2300" b="1" dirty="0">
                <a:solidFill>
                  <a:srgbClr val="CC00CC"/>
                </a:solidFill>
              </a:rPr>
              <a:t> </a:t>
            </a:r>
            <a:r>
              <a:rPr lang="en-US" sz="2300" dirty="0"/>
              <a:t>failure</a:t>
            </a:r>
            <a:br>
              <a:rPr lang="en-US" sz="2300" dirty="0"/>
            </a:br>
            <a:r>
              <a:rPr lang="en-US" sz="2300" dirty="0"/>
              <a:t>             choose a </a:t>
            </a:r>
            <a:r>
              <a:rPr lang="en-US" sz="2300" dirty="0">
                <a:solidFill>
                  <a:srgbClr val="0000FF"/>
                </a:solidFill>
              </a:rPr>
              <a:t>node</a:t>
            </a:r>
            <a:r>
              <a:rPr lang="en-US" sz="2300" dirty="0"/>
              <a:t> and remove it from the </a:t>
            </a:r>
            <a:r>
              <a:rPr lang="en-US" sz="2300" dirty="0">
                <a:solidFill>
                  <a:srgbClr val="0000FF"/>
                </a:solidFill>
              </a:rPr>
              <a:t>frontier</a:t>
            </a:r>
            <a:br>
              <a:rPr lang="en-US" sz="2300" dirty="0"/>
            </a:br>
            <a:r>
              <a:rPr lang="en-US" sz="2300" dirty="0"/>
              <a:t>             </a:t>
            </a:r>
            <a:r>
              <a:rPr lang="en-US" sz="2300" dirty="0">
                <a:solidFill>
                  <a:schemeClr val="accent2"/>
                </a:solidFill>
              </a:rPr>
              <a:t>if</a:t>
            </a:r>
            <a:r>
              <a:rPr lang="en-US" sz="2300" b="1" dirty="0"/>
              <a:t> </a:t>
            </a:r>
            <a:r>
              <a:rPr lang="en-US" sz="2300" dirty="0"/>
              <a:t>the </a:t>
            </a:r>
            <a:r>
              <a:rPr lang="en-US" sz="2300" dirty="0">
                <a:solidFill>
                  <a:srgbClr val="0000FF"/>
                </a:solidFill>
              </a:rPr>
              <a:t>node</a:t>
            </a:r>
            <a:r>
              <a:rPr lang="en-US" sz="2300" dirty="0"/>
              <a:t> contains a goal state </a:t>
            </a:r>
            <a:r>
              <a:rPr lang="en-US" sz="2300" dirty="0">
                <a:solidFill>
                  <a:schemeClr val="accent2"/>
                </a:solidFill>
              </a:rPr>
              <a:t>then</a:t>
            </a:r>
            <a:r>
              <a:rPr lang="en-US" sz="2300" b="1" dirty="0">
                <a:solidFill>
                  <a:srgbClr val="CC00CC"/>
                </a:solidFill>
              </a:rPr>
              <a:t> </a:t>
            </a:r>
          </a:p>
          <a:p>
            <a:pPr>
              <a:lnSpc>
                <a:spcPct val="120000"/>
              </a:lnSpc>
            </a:pPr>
            <a:r>
              <a:rPr lang="en-US" sz="2300" b="1" dirty="0">
                <a:solidFill>
                  <a:srgbClr val="CC00CC"/>
                </a:solidFill>
              </a:rPr>
              <a:t>                     </a:t>
            </a:r>
            <a:r>
              <a:rPr lang="en-US" sz="2300" dirty="0">
                <a:solidFill>
                  <a:schemeClr val="accent2"/>
                </a:solidFill>
              </a:rPr>
              <a:t>return</a:t>
            </a:r>
            <a:r>
              <a:rPr lang="en-US" sz="2300" b="1" dirty="0">
                <a:solidFill>
                  <a:srgbClr val="CC00CC"/>
                </a:solidFill>
              </a:rPr>
              <a:t> </a:t>
            </a:r>
            <a:r>
              <a:rPr lang="en-US" sz="2300" dirty="0"/>
              <a:t>the corresponding solution</a:t>
            </a:r>
          </a:p>
          <a:p>
            <a:pPr>
              <a:lnSpc>
                <a:spcPct val="120000"/>
              </a:lnSpc>
            </a:pPr>
            <a:r>
              <a:rPr lang="en-US" sz="2300" dirty="0"/>
              <a:t>             add the </a:t>
            </a:r>
            <a:r>
              <a:rPr lang="en-US" sz="2300" dirty="0">
                <a:solidFill>
                  <a:srgbClr val="0000FF"/>
                </a:solidFill>
              </a:rPr>
              <a:t>node </a:t>
            </a:r>
            <a:r>
              <a:rPr lang="en-US" sz="2300" dirty="0"/>
              <a:t>state to the </a:t>
            </a:r>
            <a:r>
              <a:rPr lang="en-US" sz="2300" dirty="0">
                <a:solidFill>
                  <a:srgbClr val="0000FF"/>
                </a:solidFill>
              </a:rPr>
              <a:t>explored set</a:t>
            </a:r>
            <a:endParaRPr lang="en-US" sz="2300" dirty="0"/>
          </a:p>
          <a:p>
            <a:pPr>
              <a:lnSpc>
                <a:spcPct val="120000"/>
              </a:lnSpc>
            </a:pPr>
            <a:r>
              <a:rPr lang="en-US" sz="2300" dirty="0"/>
              <a:t>             for each resulting </a:t>
            </a:r>
            <a:r>
              <a:rPr lang="en-US" sz="2300" dirty="0">
                <a:solidFill>
                  <a:srgbClr val="0000FF"/>
                </a:solidFill>
              </a:rPr>
              <a:t>child</a:t>
            </a:r>
            <a:r>
              <a:rPr lang="en-US" sz="2300" dirty="0"/>
              <a:t> from node</a:t>
            </a:r>
          </a:p>
          <a:p>
            <a:pPr>
              <a:lnSpc>
                <a:spcPct val="120000"/>
              </a:lnSpc>
            </a:pPr>
            <a:r>
              <a:rPr lang="en-US" sz="2300" dirty="0"/>
              <a:t>                     if the </a:t>
            </a:r>
            <a:r>
              <a:rPr lang="en-US" sz="2300" dirty="0">
                <a:solidFill>
                  <a:srgbClr val="0000FF"/>
                </a:solidFill>
              </a:rPr>
              <a:t>child </a:t>
            </a:r>
            <a:r>
              <a:rPr lang="en-US" sz="2300" dirty="0"/>
              <a:t>state is not already in the </a:t>
            </a:r>
            <a:r>
              <a:rPr lang="en-US" sz="2300" dirty="0">
                <a:solidFill>
                  <a:srgbClr val="0000FF"/>
                </a:solidFill>
              </a:rPr>
              <a:t>frontier</a:t>
            </a:r>
            <a:r>
              <a:rPr lang="en-US" sz="2300" dirty="0"/>
              <a:t> or </a:t>
            </a:r>
            <a:r>
              <a:rPr lang="en-US" sz="2300" dirty="0">
                <a:solidFill>
                  <a:srgbClr val="0000FF"/>
                </a:solidFill>
              </a:rPr>
              <a:t>explored set </a:t>
            </a:r>
            <a:r>
              <a:rPr lang="en-US" sz="2300" dirty="0">
                <a:solidFill>
                  <a:schemeClr val="accent2"/>
                </a:solidFill>
              </a:rPr>
              <a:t>then</a:t>
            </a:r>
            <a:endParaRPr lang="en-US" sz="2300" dirty="0"/>
          </a:p>
          <a:p>
            <a:pPr>
              <a:lnSpc>
                <a:spcPct val="120000"/>
              </a:lnSpc>
            </a:pPr>
            <a:r>
              <a:rPr lang="en-US" sz="2300" dirty="0"/>
              <a:t>                             add </a:t>
            </a:r>
            <a:r>
              <a:rPr lang="en-US" sz="2300" dirty="0">
                <a:solidFill>
                  <a:srgbClr val="0000FF"/>
                </a:solidFill>
              </a:rPr>
              <a:t>child</a:t>
            </a:r>
            <a:r>
              <a:rPr lang="en-US" sz="2300" dirty="0"/>
              <a:t> to the </a:t>
            </a:r>
            <a:r>
              <a:rPr lang="en-US" sz="2300" dirty="0">
                <a:solidFill>
                  <a:srgbClr val="0000FF"/>
                </a:solidFill>
              </a:rPr>
              <a:t>frontier</a:t>
            </a:r>
          </a:p>
          <a:p>
            <a:pPr>
              <a:lnSpc>
                <a:spcPct val="120000"/>
              </a:lnSpc>
            </a:pPr>
            <a:r>
              <a:rPr lang="en-US" sz="2300" dirty="0"/>
              <a:t>                     else if the </a:t>
            </a:r>
            <a:r>
              <a:rPr lang="en-US" sz="2300" dirty="0">
                <a:solidFill>
                  <a:srgbClr val="0000FF"/>
                </a:solidFill>
              </a:rPr>
              <a:t>child</a:t>
            </a:r>
            <a:r>
              <a:rPr lang="en-US" sz="2300" dirty="0"/>
              <a:t> is already in the </a:t>
            </a:r>
            <a:r>
              <a:rPr lang="en-US" sz="2300" dirty="0">
                <a:solidFill>
                  <a:srgbClr val="0000FF"/>
                </a:solidFill>
              </a:rPr>
              <a:t>frontier</a:t>
            </a:r>
            <a:r>
              <a:rPr lang="en-US" sz="2300" dirty="0"/>
              <a:t> with higher </a:t>
            </a:r>
            <a:r>
              <a:rPr lang="en-US" sz="2300" b="1" dirty="0"/>
              <a:t>f(n) </a:t>
            </a:r>
            <a:r>
              <a:rPr lang="en-US" sz="2300" dirty="0">
                <a:solidFill>
                  <a:schemeClr val="accent2"/>
                </a:solidFill>
              </a:rPr>
              <a:t>then</a:t>
            </a:r>
            <a:endParaRPr lang="en-US" sz="2300" dirty="0"/>
          </a:p>
          <a:p>
            <a:pPr>
              <a:lnSpc>
                <a:spcPct val="120000"/>
              </a:lnSpc>
            </a:pPr>
            <a:r>
              <a:rPr lang="en-US" sz="2300" dirty="0"/>
              <a:t>                             replace that </a:t>
            </a:r>
            <a:r>
              <a:rPr lang="en-US" sz="2300" dirty="0">
                <a:solidFill>
                  <a:srgbClr val="0000FF"/>
                </a:solidFill>
              </a:rPr>
              <a:t>frontier</a:t>
            </a:r>
            <a:r>
              <a:rPr lang="en-US" sz="2300" dirty="0"/>
              <a:t> node with</a:t>
            </a:r>
            <a:r>
              <a:rPr lang="en-US" sz="2300" dirty="0">
                <a:solidFill>
                  <a:srgbClr val="0000FF"/>
                </a:solidFill>
              </a:rPr>
              <a:t> child</a:t>
            </a:r>
            <a:endParaRPr lang="en-US" sz="2300" dirty="0"/>
          </a:p>
        </p:txBody>
      </p:sp>
    </p:spTree>
    <p:extLst>
      <p:ext uri="{BB962C8B-B14F-4D97-AF65-F5344CB8AC3E}">
        <p14:creationId xmlns:p14="http://schemas.microsoft.com/office/powerpoint/2010/main" val="1837197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t>A* Applications</a:t>
            </a:r>
          </a:p>
        </p:txBody>
      </p:sp>
      <p:sp>
        <p:nvSpPr>
          <p:cNvPr id="28675" name="Rectangle 3"/>
          <p:cNvSpPr>
            <a:spLocks noGrp="1" noChangeArrowheads="1"/>
          </p:cNvSpPr>
          <p:nvPr>
            <p:ph idx="1"/>
          </p:nvPr>
        </p:nvSpPr>
        <p:spPr/>
        <p:txBody>
          <a:bodyPr/>
          <a:lstStyle/>
          <a:p>
            <a:pPr eaLnBrk="1" hangingPunct="1"/>
            <a:r>
              <a:rPr lang="en-US" dirty="0"/>
              <a:t>Pathing / routing problems</a:t>
            </a:r>
          </a:p>
          <a:p>
            <a:pPr eaLnBrk="1" hangingPunct="1"/>
            <a:r>
              <a:rPr lang="en-US" dirty="0"/>
              <a:t>Resource planning problems</a:t>
            </a:r>
          </a:p>
          <a:p>
            <a:pPr eaLnBrk="1" hangingPunct="1"/>
            <a:r>
              <a:rPr lang="en-US" dirty="0"/>
              <a:t>Robot motion planning</a:t>
            </a:r>
          </a:p>
          <a:p>
            <a:pPr eaLnBrk="1" hangingPunct="1"/>
            <a:r>
              <a:rPr lang="en-US" dirty="0"/>
              <a:t>Language analysis</a:t>
            </a:r>
          </a:p>
          <a:p>
            <a:r>
              <a:rPr lang="en-US" dirty="0"/>
              <a:t>Video games</a:t>
            </a:r>
          </a:p>
          <a:p>
            <a:pPr eaLnBrk="1" hangingPunct="1"/>
            <a:r>
              <a:rPr lang="en-US" dirty="0"/>
              <a:t>Machine translation</a:t>
            </a:r>
          </a:p>
          <a:p>
            <a:pPr eaLnBrk="1" hangingPunct="1"/>
            <a:r>
              <a:rPr lang="en-US" dirty="0"/>
              <a:t>Speech recognition</a:t>
            </a:r>
          </a:p>
          <a:p>
            <a:pPr eaLnBrk="1" hangingPunct="1"/>
            <a:r>
              <a:rPr lang="en-US" dirty="0"/>
              <a:t>…</a:t>
            </a:r>
          </a:p>
        </p:txBody>
      </p:sp>
      <p:pic>
        <p:nvPicPr>
          <p:cNvPr id="2" name="Picture 1">
            <a:extLst>
              <a:ext uri="{FF2B5EF4-FFF2-40B4-BE49-F238E27FC236}">
                <a16:creationId xmlns:a16="http://schemas.microsoft.com/office/drawing/2014/main" id="{2295C837-0AD0-40C8-BF24-71B353D5E031}"/>
              </a:ext>
            </a:extLst>
          </p:cNvPr>
          <p:cNvPicPr>
            <a:picLocks noChangeAspect="1"/>
          </p:cNvPicPr>
          <p:nvPr/>
        </p:nvPicPr>
        <p:blipFill>
          <a:blip r:embed="rId2"/>
          <a:stretch>
            <a:fillRect/>
          </a:stretch>
        </p:blipFill>
        <p:spPr>
          <a:xfrm>
            <a:off x="5434527" y="2459778"/>
            <a:ext cx="5919273" cy="3083031"/>
          </a:xfrm>
          <a:prstGeom prst="rect">
            <a:avLst/>
          </a:prstGeom>
        </p:spPr>
      </p:pic>
    </p:spTree>
    <p:extLst>
      <p:ext uri="{BB962C8B-B14F-4D97-AF65-F5344CB8AC3E}">
        <p14:creationId xmlns:p14="http://schemas.microsoft.com/office/powerpoint/2010/main" val="4189708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6000" dirty="0"/>
              <a:t>Properties of A*</a:t>
            </a:r>
          </a:p>
        </p:txBody>
      </p:sp>
      <p:sp>
        <p:nvSpPr>
          <p:cNvPr id="2" name="Text Placeholder 1"/>
          <p:cNvSpPr>
            <a:spLocks noGrp="1"/>
          </p:cNvSpPr>
          <p:nvPr>
            <p:ph type="body" idx="1"/>
          </p:nvPr>
        </p:nvSpPr>
        <p:spPr/>
        <p:txBody>
          <a:bodyPr/>
          <a:lstStyle/>
          <a:p>
            <a:endParaRPr lang="en-US"/>
          </a:p>
        </p:txBody>
      </p:sp>
      <p:sp>
        <p:nvSpPr>
          <p:cNvPr id="3" name="Rectangle 2"/>
          <p:cNvSpPr/>
          <p:nvPr/>
        </p:nvSpPr>
        <p:spPr>
          <a:xfrm>
            <a:off x="0" y="914400"/>
            <a:ext cx="1219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1737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Properties of A*</a:t>
            </a:r>
          </a:p>
        </p:txBody>
      </p:sp>
      <p:sp>
        <p:nvSpPr>
          <p:cNvPr id="39939" name="Rectangle 3"/>
          <p:cNvSpPr>
            <a:spLocks noGrp="1" noChangeArrowheads="1"/>
          </p:cNvSpPr>
          <p:nvPr>
            <p:ph idx="1"/>
          </p:nvPr>
        </p:nvSpPr>
        <p:spPr>
          <a:xfrm>
            <a:off x="838200" y="1825625"/>
            <a:ext cx="10515600" cy="4641436"/>
          </a:xfrm>
        </p:spPr>
        <p:txBody>
          <a:bodyPr>
            <a:normAutofit fontScale="70000" lnSpcReduction="20000"/>
          </a:bodyPr>
          <a:lstStyle/>
          <a:p>
            <a:r>
              <a:rPr lang="en-US" altLang="en-US" dirty="0"/>
              <a:t>Complete? </a:t>
            </a:r>
            <a:r>
              <a:rPr lang="en-US" altLang="en-US" sz="4300" b="1" dirty="0">
                <a:solidFill>
                  <a:srgbClr val="0000FF"/>
                </a:solidFill>
                <a:effectLst>
                  <a:outerShdw blurRad="38100" dist="38100" dir="2700000" algn="tl">
                    <a:srgbClr val="000000">
                      <a:alpha val="43137"/>
                    </a:srgbClr>
                  </a:outerShdw>
                </a:effectLst>
              </a:rPr>
              <a:t>Yes </a:t>
            </a:r>
            <a:endParaRPr lang="en-US" altLang="en-US" b="1" dirty="0">
              <a:solidFill>
                <a:srgbClr val="0000FF"/>
              </a:solidFill>
              <a:effectLst>
                <a:outerShdw blurRad="38100" dist="38100" dir="2700000" algn="tl">
                  <a:srgbClr val="000000">
                    <a:alpha val="43137"/>
                  </a:srgbClr>
                </a:outerShdw>
              </a:effectLst>
            </a:endParaRPr>
          </a:p>
          <a:p>
            <a:pPr lvl="1"/>
            <a:r>
              <a:rPr lang="en-US" altLang="en-US" dirty="0"/>
              <a:t>(unless there are infinitely many nodes with f ≤ f(G) )</a:t>
            </a:r>
          </a:p>
          <a:p>
            <a:endParaRPr lang="en-US" altLang="en-US" sz="1900" dirty="0"/>
          </a:p>
          <a:p>
            <a:r>
              <a:rPr lang="en-US" altLang="en-US" dirty="0"/>
              <a:t>Time? </a:t>
            </a:r>
            <a:r>
              <a:rPr lang="en-US" altLang="en-US" sz="3500" b="1" dirty="0">
                <a:solidFill>
                  <a:srgbClr val="0000FF"/>
                </a:solidFill>
                <a:effectLst>
                  <a:outerShdw blurRad="38100" dist="38100" dir="2700000" algn="tl">
                    <a:srgbClr val="000000">
                      <a:alpha val="43137"/>
                    </a:srgbClr>
                  </a:outerShdw>
                </a:effectLst>
              </a:rPr>
              <a:t>Exponential</a:t>
            </a:r>
            <a:endParaRPr lang="en-US" altLang="en-US" b="1" dirty="0">
              <a:solidFill>
                <a:srgbClr val="0000FF"/>
              </a:solidFill>
              <a:effectLst>
                <a:outerShdw blurRad="38100" dist="38100" dir="2700000" algn="tl">
                  <a:srgbClr val="000000">
                    <a:alpha val="43137"/>
                  </a:srgbClr>
                </a:outerShdw>
              </a:effectLst>
            </a:endParaRPr>
          </a:p>
          <a:p>
            <a:pPr lvl="1"/>
            <a:r>
              <a:rPr lang="en-US" altLang="x-none" dirty="0"/>
              <a:t>It depends on the </a:t>
            </a:r>
            <a:r>
              <a:rPr lang="en-US" altLang="x-none" dirty="0">
                <a:solidFill>
                  <a:srgbClr val="FF0000"/>
                </a:solidFill>
              </a:rPr>
              <a:t>quality of heuristic </a:t>
            </a:r>
            <a:r>
              <a:rPr lang="en-US" altLang="x-none" dirty="0"/>
              <a:t>but is still </a:t>
            </a:r>
            <a:r>
              <a:rPr lang="en-US" altLang="x-none" u="sng" dirty="0">
                <a:solidFill>
                  <a:srgbClr val="FF0000"/>
                </a:solidFill>
              </a:rPr>
              <a:t>exponential</a:t>
            </a:r>
            <a:r>
              <a:rPr lang="en-US" altLang="x-none" dirty="0"/>
              <a:t>.</a:t>
            </a:r>
          </a:p>
          <a:p>
            <a:pPr lvl="1"/>
            <a:r>
              <a:rPr lang="en-US" altLang="en-US" dirty="0"/>
              <a:t>with respect to the length of the solution</a:t>
            </a:r>
          </a:p>
          <a:p>
            <a:pPr lvl="1"/>
            <a:r>
              <a:rPr lang="en-US" altLang="en-US" dirty="0"/>
              <a:t>better than other algorithms, but still problematic</a:t>
            </a:r>
          </a:p>
          <a:p>
            <a:endParaRPr lang="en-US" altLang="en-US" sz="1900" dirty="0"/>
          </a:p>
          <a:p>
            <a:r>
              <a:rPr lang="en-US" altLang="en-US" dirty="0"/>
              <a:t>Space? Keeps all nodes in memory</a:t>
            </a:r>
          </a:p>
          <a:p>
            <a:pPr lvl="1"/>
            <a:r>
              <a:rPr lang="en-US" altLang="x-none" sz="3500" b="1" dirty="0">
                <a:solidFill>
                  <a:srgbClr val="FF0000"/>
                </a:solidFill>
                <a:effectLst>
                  <a:outerShdw blurRad="38100" dist="38100" dir="2700000" algn="tl">
                    <a:srgbClr val="000000">
                      <a:alpha val="43137"/>
                    </a:srgbClr>
                  </a:outerShdw>
                </a:effectLst>
              </a:rPr>
              <a:t>O(</a:t>
            </a:r>
            <a:r>
              <a:rPr lang="en-US" altLang="x-none" sz="3500" b="1" dirty="0" err="1">
                <a:solidFill>
                  <a:srgbClr val="FF0000"/>
                </a:solidFill>
                <a:effectLst>
                  <a:outerShdw blurRad="38100" dist="38100" dir="2700000" algn="tl">
                    <a:srgbClr val="000000">
                      <a:alpha val="43137"/>
                    </a:srgbClr>
                  </a:outerShdw>
                </a:effectLst>
              </a:rPr>
              <a:t>b</a:t>
            </a:r>
            <a:r>
              <a:rPr lang="en-US" altLang="x-none" sz="3500" b="1" baseline="30000" dirty="0" err="1">
                <a:solidFill>
                  <a:srgbClr val="FF0000"/>
                </a:solidFill>
                <a:effectLst>
                  <a:outerShdw blurRad="38100" dist="38100" dir="2700000" algn="tl">
                    <a:srgbClr val="000000">
                      <a:alpha val="43137"/>
                    </a:srgbClr>
                  </a:outerShdw>
                </a:effectLst>
              </a:rPr>
              <a:t>d</a:t>
            </a:r>
            <a:r>
              <a:rPr lang="en-US" altLang="x-none" sz="3500" b="1" dirty="0">
                <a:solidFill>
                  <a:srgbClr val="FF0000"/>
                </a:solidFill>
                <a:effectLst>
                  <a:outerShdw blurRad="38100" dist="38100" dir="2700000" algn="tl">
                    <a:srgbClr val="000000">
                      <a:alpha val="43137"/>
                    </a:srgbClr>
                  </a:outerShdw>
                </a:effectLst>
              </a:rPr>
              <a:t>)</a:t>
            </a:r>
            <a:r>
              <a:rPr lang="en-US" altLang="x-none" dirty="0">
                <a:solidFill>
                  <a:srgbClr val="FF0000"/>
                </a:solidFill>
              </a:rPr>
              <a:t> space complexity</a:t>
            </a:r>
            <a:r>
              <a:rPr lang="en-US" altLang="x-none" dirty="0"/>
              <a:t>, </a:t>
            </a:r>
          </a:p>
          <a:p>
            <a:pPr lvl="1"/>
            <a:r>
              <a:rPr lang="en-US" altLang="en-US" dirty="0"/>
              <a:t>A* keeps all generated nodes in memory</a:t>
            </a:r>
          </a:p>
          <a:p>
            <a:pPr lvl="1"/>
            <a:r>
              <a:rPr lang="en-US" altLang="x-none" dirty="0"/>
              <a:t>But an iterative deepening version is possible (IDA*).</a:t>
            </a:r>
            <a:endParaRPr lang="en-US" altLang="en-US" dirty="0"/>
          </a:p>
          <a:p>
            <a:endParaRPr lang="en-US" altLang="en-US" sz="1900" dirty="0"/>
          </a:p>
          <a:p>
            <a:r>
              <a:rPr lang="en-US" altLang="en-US" dirty="0"/>
              <a:t>Optimal? </a:t>
            </a:r>
            <a:r>
              <a:rPr lang="en-US" altLang="en-US" sz="3500" b="1" dirty="0">
                <a:solidFill>
                  <a:srgbClr val="0000FF"/>
                </a:solidFill>
                <a:effectLst>
                  <a:outerShdw blurRad="38100" dist="38100" dir="2700000" algn="tl">
                    <a:srgbClr val="000000">
                      <a:alpha val="43137"/>
                    </a:srgbClr>
                  </a:outerShdw>
                </a:effectLst>
              </a:rPr>
              <a:t>Yes</a:t>
            </a:r>
            <a:endParaRPr lang="en-US" altLang="en-US" b="1" dirty="0">
              <a:solidFill>
                <a:srgbClr val="0000FF"/>
              </a:solidFill>
              <a:effectLst>
                <a:outerShdw blurRad="38100" dist="38100" dir="2700000" algn="tl">
                  <a:srgbClr val="000000">
                    <a:alpha val="43137"/>
                  </a:srgbClr>
                </a:outerShdw>
              </a:effectLst>
            </a:endParaRPr>
          </a:p>
          <a:p>
            <a:pPr lvl="1"/>
            <a:r>
              <a:rPr lang="en-US" altLang="x-none" dirty="0"/>
              <a:t>A* is </a:t>
            </a:r>
            <a:r>
              <a:rPr lang="en-US" altLang="x-none" u="sng" dirty="0"/>
              <a:t>optimal</a:t>
            </a:r>
            <a:r>
              <a:rPr lang="en-US" altLang="x-none" dirty="0"/>
              <a:t> if heuristic </a:t>
            </a:r>
            <a:r>
              <a:rPr lang="en-US" altLang="x-none" i="1" dirty="0"/>
              <a:t>h</a:t>
            </a:r>
            <a:r>
              <a:rPr lang="en-US" altLang="x-none" dirty="0"/>
              <a:t> is admissible (optimal).</a:t>
            </a:r>
            <a:endParaRPr lang="en-US" altLang="en-US" dirty="0"/>
          </a:p>
        </p:txBody>
      </p:sp>
    </p:spTree>
    <p:extLst>
      <p:ext uri="{BB962C8B-B14F-4D97-AF65-F5344CB8AC3E}">
        <p14:creationId xmlns:p14="http://schemas.microsoft.com/office/powerpoint/2010/main" val="3409455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of Demo Contours</a:t>
            </a:r>
          </a:p>
        </p:txBody>
      </p:sp>
      <p:pic>
        <p:nvPicPr>
          <p:cNvPr id="3" name="Empty-UCS.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9"/>
          <a:stretch>
            <a:fillRect/>
          </a:stretch>
        </p:blipFill>
        <p:spPr>
          <a:xfrm>
            <a:off x="211816" y="2256184"/>
            <a:ext cx="3776080" cy="3165664"/>
          </a:xfrm>
          <a:prstGeom prst="rect">
            <a:avLst/>
          </a:prstGeom>
          <a:ln>
            <a:solidFill>
              <a:schemeClr val="tx1"/>
            </a:solidFill>
          </a:ln>
        </p:spPr>
      </p:pic>
      <p:pic>
        <p:nvPicPr>
          <p:cNvPr id="4" name="Empty-greedy.mp4">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4240431" y="2256183"/>
            <a:ext cx="3774041" cy="3163955"/>
          </a:xfrm>
          <a:prstGeom prst="rect">
            <a:avLst/>
          </a:prstGeom>
          <a:ln>
            <a:solidFill>
              <a:schemeClr val="tx1"/>
            </a:solidFill>
          </a:ln>
        </p:spPr>
      </p:pic>
      <p:pic>
        <p:nvPicPr>
          <p:cNvPr id="5" name="Empty-astar.mp4">
            <a:hlinkClick r:id="" action="ppaction://media"/>
          </p:cNvPr>
          <p:cNvPicPr>
            <a:picLocks noChangeAspect="1"/>
          </p:cNvPicPr>
          <p:nvPr>
            <a:videoFile r:link="rId6"/>
            <p:extLst>
              <p:ext uri="{DAA4B4D4-6D71-4841-9C94-3DE7FCFB9230}">
                <p14:media xmlns:p14="http://schemas.microsoft.com/office/powerpoint/2010/main" r:embed="rId5"/>
              </p:ext>
            </p:extLst>
          </p:nvPr>
        </p:nvPicPr>
        <p:blipFill>
          <a:blip r:embed="rId9"/>
          <a:stretch>
            <a:fillRect/>
          </a:stretch>
        </p:blipFill>
        <p:spPr>
          <a:xfrm>
            <a:off x="8271694" y="2256183"/>
            <a:ext cx="3774041" cy="3163955"/>
          </a:xfrm>
          <a:prstGeom prst="rect">
            <a:avLst/>
          </a:prstGeom>
          <a:ln>
            <a:solidFill>
              <a:schemeClr val="tx1"/>
            </a:solidFill>
          </a:ln>
        </p:spPr>
      </p:pic>
    </p:spTree>
    <p:extLst>
      <p:ext uri="{BB962C8B-B14F-4D97-AF65-F5344CB8AC3E}">
        <p14:creationId xmlns:p14="http://schemas.microsoft.com/office/powerpoint/2010/main" val="414842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266" fill="hold"/>
                                        <p:tgtEl>
                                          <p:spTgt spid="3"/>
                                        </p:tgtEl>
                                      </p:cBhvr>
                                    </p:cmd>
                                  </p:childTnLst>
                                </p:cTn>
                              </p:par>
                            </p:childTnLst>
                          </p:cTn>
                        </p:par>
                        <p:par>
                          <p:cTn id="7" fill="hold">
                            <p:stCondLst>
                              <p:cond delay="5266"/>
                            </p:stCondLst>
                            <p:childTnLst>
                              <p:par>
                                <p:cTn id="8" presetID="1" presetClass="mediacall" presetSubtype="0" fill="hold" nodeType="afterEffect">
                                  <p:stCondLst>
                                    <p:cond delay="0"/>
                                  </p:stCondLst>
                                  <p:childTnLst>
                                    <p:cmd type="call" cmd="playFrom(0.0)">
                                      <p:cBhvr>
                                        <p:cTn id="9" dur="2833" fill="hold"/>
                                        <p:tgtEl>
                                          <p:spTgt spid="4"/>
                                        </p:tgtEl>
                                      </p:cBhvr>
                                    </p:cmd>
                                  </p:childTnLst>
                                </p:cTn>
                              </p:par>
                            </p:childTnLst>
                          </p:cTn>
                        </p:par>
                        <p:par>
                          <p:cTn id="10" fill="hold">
                            <p:stCondLst>
                              <p:cond delay="8099"/>
                            </p:stCondLst>
                            <p:childTnLst>
                              <p:par>
                                <p:cTn id="11" presetID="1" presetClass="mediacall" presetSubtype="0" fill="hold" nodeType="afterEffect">
                                  <p:stCondLst>
                                    <p:cond delay="0"/>
                                  </p:stCondLst>
                                  <p:childTnLst>
                                    <p:cmd type="call" cmd="playFrom(0.0)">
                                      <p:cBhvr>
                                        <p:cTn id="12" dur="326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3" fill="hold" display="0">
                  <p:stCondLst>
                    <p:cond delay="indefinite"/>
                  </p:stCondLst>
                </p:cTn>
                <p:tgtEl>
                  <p:spTgt spid="3"/>
                </p:tgtEl>
              </p:cMediaNode>
            </p:video>
            <p:seq concurrent="1" nextAc="seek">
              <p:cTn id="14" restart="whenNotActive" fill="hold" evtFilter="cancelBubble" nodeType="interactiveSeq">
                <p:stCondLst>
                  <p:cond evt="onClick" delay="0">
                    <p:tgtEl>
                      <p:spTgt spid="3"/>
                    </p:tgtEl>
                  </p:cond>
                </p:stCondLst>
                <p:endSync evt="end" delay="0">
                  <p:rtn val="all"/>
                </p:endSync>
                <p:childTnLst>
                  <p:par>
                    <p:cTn id="15" fill="hold">
                      <p:stCondLst>
                        <p:cond delay="0"/>
                      </p:stCondLst>
                      <p:childTnLst>
                        <p:par>
                          <p:cTn id="16" fill="hold">
                            <p:stCondLst>
                              <p:cond delay="0"/>
                            </p:stCondLst>
                            <p:childTnLst>
                              <p:par>
                                <p:cTn id="17" presetID="2" presetClass="mediacall" presetSubtype="0" fill="hold" nodeType="clickEffect">
                                  <p:stCondLst>
                                    <p:cond delay="0"/>
                                  </p:stCondLst>
                                  <p:childTnLst>
                                    <p:cmd type="call" cmd="togglePause">
                                      <p:cBhvr>
                                        <p:cTn id="18" dur="1" fill="hold"/>
                                        <p:tgtEl>
                                          <p:spTgt spid="3"/>
                                        </p:tgtEl>
                                      </p:cBhvr>
                                    </p:cmd>
                                  </p:childTnLst>
                                </p:cTn>
                              </p:par>
                            </p:childTnLst>
                          </p:cTn>
                        </p:par>
                      </p:childTnLst>
                    </p:cTn>
                  </p:par>
                </p:childTnLst>
              </p:cTn>
              <p:nextCondLst>
                <p:cond evt="onClick" delay="0">
                  <p:tgtEl>
                    <p:spTgt spid="3"/>
                  </p:tgtEl>
                </p:cond>
              </p:nextCondLst>
            </p:seq>
            <p:seq concurrent="1" nextAc="seek">
              <p:cTn id="19" restart="whenNotActive" fill="hold" evtFilter="cancelBubble" nodeType="interactiveSeq">
                <p:stCondLst>
                  <p:cond evt="onClick" delay="0">
                    <p:tgtEl>
                      <p:spTgt spid="4"/>
                    </p:tgtEl>
                  </p:cond>
                </p:stCondLst>
                <p:endSync evt="end" delay="0">
                  <p:rtn val="all"/>
                </p:endSync>
                <p:childTnLst>
                  <p:par>
                    <p:cTn id="20" fill="hold">
                      <p:stCondLst>
                        <p:cond delay="0"/>
                      </p:stCondLst>
                      <p:childTnLst>
                        <p:par>
                          <p:cTn id="21" fill="hold">
                            <p:stCondLst>
                              <p:cond delay="0"/>
                            </p:stCondLst>
                            <p:childTnLst>
                              <p:par>
                                <p:cTn id="22" presetID="2" presetClass="mediacall" presetSubtype="0" fill="hold" nodeType="clickEffect">
                                  <p:stCondLst>
                                    <p:cond delay="0"/>
                                  </p:stCondLst>
                                  <p:childTnLst>
                                    <p:cmd type="call" cmd="togglePause">
                                      <p:cBhvr>
                                        <p:cTn id="23" dur="1" fill="hold"/>
                                        <p:tgtEl>
                                          <p:spTgt spid="4"/>
                                        </p:tgtEl>
                                      </p:cBhvr>
                                    </p:cmd>
                                  </p:childTnLst>
                                </p:cTn>
                              </p:par>
                            </p:childTnLst>
                          </p:cTn>
                        </p:par>
                      </p:childTnLst>
                    </p:cTn>
                  </p:par>
                </p:childTnLst>
              </p:cTn>
              <p:nextCondLst>
                <p:cond evt="onClick" delay="0">
                  <p:tgtEl>
                    <p:spTgt spid="4"/>
                  </p:tgtEl>
                </p:cond>
              </p:nextCondLst>
            </p:seq>
            <p:video>
              <p:cMediaNode vol="80000">
                <p:cTn id="24" fill="hold" display="0">
                  <p:stCondLst>
                    <p:cond delay="indefinite"/>
                  </p:stCondLst>
                </p:cTn>
                <p:tgtEl>
                  <p:spTgt spid="4"/>
                </p:tgtEl>
              </p:cMediaNode>
            </p:video>
            <p:seq concurrent="1" nextAc="seek">
              <p:cTn id="25" restart="whenNotActive" fill="hold" evtFilter="cancelBubble" nodeType="interactiveSeq">
                <p:stCondLst>
                  <p:cond evt="onClick" delay="0">
                    <p:tgtEl>
                      <p:spTgt spid="5"/>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5"/>
                                        </p:tgtEl>
                                      </p:cBhvr>
                                    </p:cmd>
                                  </p:childTnLst>
                                </p:cTn>
                              </p:par>
                            </p:childTnLst>
                          </p:cTn>
                        </p:par>
                      </p:childTnLst>
                    </p:cTn>
                  </p:par>
                </p:childTnLst>
              </p:cTn>
              <p:nextCondLst>
                <p:cond evt="onClick" delay="0">
                  <p:tgtEl>
                    <p:spTgt spid="5"/>
                  </p:tgtEl>
                </p:cond>
              </p:nextCondLst>
            </p:seq>
            <p:video>
              <p:cMediaNode vol="80000">
                <p:cTn id="30" repeatCount="indefinite" fill="remove" display="0">
                  <p:stCondLst>
                    <p:cond delay="indefinite"/>
                  </p:stCondLst>
                </p:cTn>
                <p:tgtEl>
                  <p:spTgt spid="5"/>
                </p:tgtEl>
              </p:cMediaNode>
            </p:vide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Optimality</a:t>
            </a:r>
          </a:p>
        </p:txBody>
      </p:sp>
      <p:sp>
        <p:nvSpPr>
          <p:cNvPr id="36867" name="Rectangle 3"/>
          <p:cNvSpPr>
            <a:spLocks noGrp="1" noChangeArrowheads="1"/>
          </p:cNvSpPr>
          <p:nvPr>
            <p:ph idx="1"/>
          </p:nvPr>
        </p:nvSpPr>
        <p:spPr/>
        <p:txBody>
          <a:bodyPr/>
          <a:lstStyle/>
          <a:p>
            <a:pPr eaLnBrk="1" hangingPunct="1">
              <a:lnSpc>
                <a:spcPct val="80000"/>
              </a:lnSpc>
            </a:pPr>
            <a:r>
              <a:rPr lang="en-US" sz="2400" dirty="0"/>
              <a:t>Tree search:</a:t>
            </a:r>
          </a:p>
          <a:p>
            <a:pPr lvl="1" eaLnBrk="1" hangingPunct="1">
              <a:lnSpc>
                <a:spcPct val="80000"/>
              </a:lnSpc>
            </a:pPr>
            <a:r>
              <a:rPr lang="en-US" sz="2000" dirty="0"/>
              <a:t>A* is optimal if heuristic is admissible</a:t>
            </a:r>
          </a:p>
          <a:p>
            <a:pPr lvl="1" eaLnBrk="1" hangingPunct="1">
              <a:lnSpc>
                <a:spcPct val="80000"/>
              </a:lnSpc>
            </a:pPr>
            <a:r>
              <a:rPr lang="en-US" sz="2000" dirty="0"/>
              <a:t>UCS is a special case (h = 0)</a:t>
            </a:r>
          </a:p>
          <a:p>
            <a:pPr eaLnBrk="1" hangingPunct="1">
              <a:lnSpc>
                <a:spcPct val="80000"/>
              </a:lnSpc>
            </a:pPr>
            <a:endParaRPr lang="en-US" sz="2400" dirty="0"/>
          </a:p>
          <a:p>
            <a:pPr eaLnBrk="1" hangingPunct="1">
              <a:lnSpc>
                <a:spcPct val="80000"/>
              </a:lnSpc>
            </a:pPr>
            <a:r>
              <a:rPr lang="en-US" sz="2400" dirty="0"/>
              <a:t>Graph search:</a:t>
            </a:r>
          </a:p>
          <a:p>
            <a:pPr lvl="1" eaLnBrk="1" hangingPunct="1">
              <a:lnSpc>
                <a:spcPct val="80000"/>
              </a:lnSpc>
            </a:pPr>
            <a:r>
              <a:rPr lang="en-US" sz="2000" dirty="0"/>
              <a:t>A* optimal if heuristic is consistent</a:t>
            </a:r>
          </a:p>
          <a:p>
            <a:pPr lvl="1" eaLnBrk="1" hangingPunct="1">
              <a:lnSpc>
                <a:spcPct val="80000"/>
              </a:lnSpc>
            </a:pPr>
            <a:r>
              <a:rPr lang="en-US" sz="2000" dirty="0"/>
              <a:t>UCS optimal (h = 0 is consistent)</a:t>
            </a:r>
          </a:p>
          <a:p>
            <a:pPr lvl="1" eaLnBrk="1" hangingPunct="1">
              <a:lnSpc>
                <a:spcPct val="80000"/>
              </a:lnSpc>
            </a:pPr>
            <a:endParaRPr lang="en-US" sz="2000" dirty="0"/>
          </a:p>
          <a:p>
            <a:pPr eaLnBrk="1" hangingPunct="1">
              <a:lnSpc>
                <a:spcPct val="80000"/>
              </a:lnSpc>
            </a:pPr>
            <a:r>
              <a:rPr lang="en-US" sz="2400" dirty="0"/>
              <a:t>Consistency implies admissibility</a:t>
            </a:r>
          </a:p>
          <a:p>
            <a:pPr lvl="1" eaLnBrk="1" hangingPunct="1">
              <a:lnSpc>
                <a:spcPct val="80000"/>
              </a:lnSpc>
            </a:pPr>
            <a:endParaRPr lang="en-US" sz="2000" dirty="0"/>
          </a:p>
          <a:p>
            <a:pPr eaLnBrk="1" hangingPunct="1">
              <a:lnSpc>
                <a:spcPct val="80000"/>
              </a:lnSpc>
            </a:pPr>
            <a:r>
              <a:rPr lang="en-US" sz="2400" dirty="0"/>
              <a:t>In general, most natural admissible heuristics tend to be consistent, especially if from relaxed problems</a:t>
            </a: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33106" y="1825625"/>
            <a:ext cx="4720694" cy="3400023"/>
          </a:xfrm>
          <a:prstGeom prst="rect">
            <a:avLst/>
          </a:prstGeom>
          <a:noFill/>
          <a:ln w="9525">
            <a:noFill/>
            <a:miter lim="800000"/>
            <a:headEnd/>
            <a:tailEnd/>
          </a:ln>
          <a:effectLst/>
        </p:spPr>
      </p:pic>
    </p:spTree>
    <p:extLst>
      <p:ext uri="{BB962C8B-B14F-4D97-AF65-F5344CB8AC3E}">
        <p14:creationId xmlns:p14="http://schemas.microsoft.com/office/powerpoint/2010/main" val="353628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reeform 21"/>
          <p:cNvSpPr>
            <a:spLocks/>
          </p:cNvSpPr>
          <p:nvPr/>
        </p:nvSpPr>
        <p:spPr bwMode="auto">
          <a:xfrm>
            <a:off x="8518525" y="2362200"/>
            <a:ext cx="1616075" cy="2381251"/>
          </a:xfrm>
          <a:custGeom>
            <a:avLst/>
            <a:gdLst>
              <a:gd name="T0" fmla="*/ 2147483647 w 1018"/>
              <a:gd name="T1" fmla="*/ 2147483647 h 1500"/>
              <a:gd name="T2" fmla="*/ 2147483647 w 1018"/>
              <a:gd name="T3" fmla="*/ 2147483647 h 1500"/>
              <a:gd name="T4" fmla="*/ 2147483647 w 1018"/>
              <a:gd name="T5" fmla="*/ 2147483647 h 1500"/>
              <a:gd name="T6" fmla="*/ 2147483647 w 1018"/>
              <a:gd name="T7" fmla="*/ 2147483647 h 1500"/>
              <a:gd name="T8" fmla="*/ 2147483647 w 1018"/>
              <a:gd name="T9" fmla="*/ 2147483647 h 1500"/>
              <a:gd name="T10" fmla="*/ 2147483647 w 1018"/>
              <a:gd name="T11" fmla="*/ 2147483647 h 1500"/>
              <a:gd name="T12" fmla="*/ 2147483647 w 1018"/>
              <a:gd name="T13" fmla="*/ 2147483647 h 1500"/>
              <a:gd name="T14" fmla="*/ 2147483647 w 1018"/>
              <a:gd name="T15" fmla="*/ 2147483647 h 1500"/>
              <a:gd name="T16" fmla="*/ 2147483647 w 1018"/>
              <a:gd name="T17" fmla="*/ 2147483647 h 1500"/>
              <a:gd name="T18" fmla="*/ 0 w 1018"/>
              <a:gd name="T19" fmla="*/ 2147483647 h 1500"/>
              <a:gd name="T20" fmla="*/ 2147483647 w 1018"/>
              <a:gd name="T21" fmla="*/ 2147483647 h 1500"/>
              <a:gd name="T22" fmla="*/ 2147483647 w 1018"/>
              <a:gd name="T23" fmla="*/ 2147483647 h 15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8"/>
              <a:gd name="T37" fmla="*/ 0 h 1500"/>
              <a:gd name="T38" fmla="*/ 1018 w 1018"/>
              <a:gd name="T39" fmla="*/ 1500 h 15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8" h="1500">
                <a:moveTo>
                  <a:pt x="636" y="164"/>
                </a:moveTo>
                <a:cubicBezTo>
                  <a:pt x="714" y="273"/>
                  <a:pt x="995" y="706"/>
                  <a:pt x="1018" y="842"/>
                </a:cubicBezTo>
                <a:cubicBezTo>
                  <a:pt x="963" y="845"/>
                  <a:pt x="797" y="942"/>
                  <a:pt x="772" y="978"/>
                </a:cubicBezTo>
                <a:cubicBezTo>
                  <a:pt x="771" y="1024"/>
                  <a:pt x="817" y="1372"/>
                  <a:pt x="691" y="1446"/>
                </a:cubicBezTo>
                <a:cubicBezTo>
                  <a:pt x="662" y="1493"/>
                  <a:pt x="626" y="1495"/>
                  <a:pt x="573" y="1500"/>
                </a:cubicBezTo>
                <a:cubicBezTo>
                  <a:pt x="531" y="1490"/>
                  <a:pt x="524" y="1490"/>
                  <a:pt x="492" y="1468"/>
                </a:cubicBezTo>
                <a:cubicBezTo>
                  <a:pt x="474" y="1442"/>
                  <a:pt x="433" y="1401"/>
                  <a:pt x="406" y="1382"/>
                </a:cubicBezTo>
                <a:cubicBezTo>
                  <a:pt x="370" y="1332"/>
                  <a:pt x="390" y="1355"/>
                  <a:pt x="347" y="1312"/>
                </a:cubicBezTo>
                <a:cubicBezTo>
                  <a:pt x="276" y="1241"/>
                  <a:pt x="350" y="1294"/>
                  <a:pt x="304" y="1263"/>
                </a:cubicBezTo>
                <a:cubicBezTo>
                  <a:pt x="236" y="1164"/>
                  <a:pt x="115" y="1184"/>
                  <a:pt x="0" y="1181"/>
                </a:cubicBezTo>
                <a:cubicBezTo>
                  <a:pt x="46" y="1005"/>
                  <a:pt x="460" y="338"/>
                  <a:pt x="566" y="169"/>
                </a:cubicBezTo>
                <a:cubicBezTo>
                  <a:pt x="672" y="0"/>
                  <a:pt x="622" y="165"/>
                  <a:pt x="636" y="164"/>
                </a:cubicBezTo>
                <a:close/>
              </a:path>
            </a:pathLst>
          </a:custGeom>
          <a:solidFill>
            <a:srgbClr val="C0C0C0"/>
          </a:solidFill>
          <a:ln w="9525">
            <a:solidFill>
              <a:schemeClr val="tx1"/>
            </a:solidFill>
            <a:round/>
            <a:headEnd/>
            <a:tailEnd/>
          </a:ln>
        </p:spPr>
        <p:txBody>
          <a:bodyPr lIns="91438" tIns="45719" rIns="91438" bIns="45719"/>
          <a:lstStyle/>
          <a:p>
            <a:endParaRPr lang="en-US">
              <a:latin typeface="Calibri"/>
              <a:cs typeface="Calibri"/>
            </a:endParaRPr>
          </a:p>
        </p:txBody>
      </p:sp>
      <p:sp>
        <p:nvSpPr>
          <p:cNvPr id="41987" name="Rectangle 2"/>
          <p:cNvSpPr>
            <a:spLocks noGrp="1" noChangeArrowheads="1"/>
          </p:cNvSpPr>
          <p:nvPr>
            <p:ph type="title"/>
          </p:nvPr>
        </p:nvSpPr>
        <p:spPr/>
        <p:txBody>
          <a:bodyPr/>
          <a:lstStyle/>
          <a:p>
            <a:pPr eaLnBrk="1" hangingPunct="1"/>
            <a:r>
              <a:rPr lang="en-US" dirty="0">
                <a:latin typeface="Calibri"/>
                <a:cs typeface="Calibri"/>
              </a:rPr>
              <a:t>Optimality of A* Graph Search</a:t>
            </a:r>
          </a:p>
        </p:txBody>
      </p:sp>
      <p:sp>
        <p:nvSpPr>
          <p:cNvPr id="41988" name="Rectangle 3"/>
          <p:cNvSpPr>
            <a:spLocks noGrp="1" noChangeArrowheads="1"/>
          </p:cNvSpPr>
          <p:nvPr>
            <p:ph idx="1"/>
          </p:nvPr>
        </p:nvSpPr>
        <p:spPr>
          <a:xfrm>
            <a:off x="838200" y="1825625"/>
            <a:ext cx="6699251" cy="4351338"/>
          </a:xfrm>
        </p:spPr>
        <p:txBody>
          <a:bodyPr/>
          <a:lstStyle/>
          <a:p>
            <a:pPr eaLnBrk="1" hangingPunct="1"/>
            <a:r>
              <a:rPr lang="en-US" sz="2800" dirty="0">
                <a:latin typeface="Calibri"/>
                <a:cs typeface="Calibri"/>
              </a:rPr>
              <a:t>Sketch: consider what A* does with a consistent heuristic:</a:t>
            </a:r>
          </a:p>
          <a:p>
            <a:pPr lvl="1"/>
            <a:endParaRPr lang="en-US" sz="2000" dirty="0">
              <a:latin typeface="Calibri"/>
              <a:cs typeface="Calibri"/>
            </a:endParaRPr>
          </a:p>
          <a:p>
            <a:pPr lvl="1"/>
            <a:r>
              <a:rPr lang="en-US" dirty="0">
                <a:latin typeface="Calibri"/>
                <a:cs typeface="Calibri"/>
              </a:rPr>
              <a:t>Fact 1: In tree search, A* expands nodes in increasing total f value (f-contours)</a:t>
            </a:r>
          </a:p>
          <a:p>
            <a:pPr lvl="1"/>
            <a:endParaRPr lang="en-US" dirty="0">
              <a:latin typeface="Calibri"/>
              <a:cs typeface="Calibri"/>
            </a:endParaRPr>
          </a:p>
          <a:p>
            <a:pPr lvl="1"/>
            <a:r>
              <a:rPr lang="en-US" dirty="0">
                <a:latin typeface="Calibri"/>
                <a:cs typeface="Calibri"/>
              </a:rPr>
              <a:t>Fact 2: For every state s, nodes that reach s optimally are expanded before nodes that reach s </a:t>
            </a:r>
            <a:r>
              <a:rPr lang="en-US" dirty="0" err="1">
                <a:latin typeface="Calibri"/>
                <a:cs typeface="Calibri"/>
              </a:rPr>
              <a:t>suboptimally</a:t>
            </a:r>
            <a:endParaRPr lang="en-US" dirty="0">
              <a:latin typeface="Calibri"/>
              <a:cs typeface="Calibri"/>
            </a:endParaRPr>
          </a:p>
        </p:txBody>
      </p:sp>
      <p:sp>
        <p:nvSpPr>
          <p:cNvPr id="41989" name="Freeform 9"/>
          <p:cNvSpPr>
            <a:spLocks/>
          </p:cNvSpPr>
          <p:nvPr/>
        </p:nvSpPr>
        <p:spPr bwMode="auto">
          <a:xfrm>
            <a:off x="8001000" y="2533651"/>
            <a:ext cx="2927351" cy="2554287"/>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41990" name="Oval 10"/>
          <p:cNvSpPr>
            <a:spLocks noChangeArrowheads="1"/>
          </p:cNvSpPr>
          <p:nvPr/>
        </p:nvSpPr>
        <p:spPr bwMode="auto">
          <a:xfrm>
            <a:off x="9123363" y="2889250"/>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1991" name="Oval 11"/>
          <p:cNvSpPr>
            <a:spLocks noChangeArrowheads="1"/>
          </p:cNvSpPr>
          <p:nvPr/>
        </p:nvSpPr>
        <p:spPr bwMode="auto">
          <a:xfrm>
            <a:off x="9599613" y="2879726"/>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1992" name="Text Box 12"/>
          <p:cNvSpPr txBox="1">
            <a:spLocks noChangeArrowheads="1"/>
          </p:cNvSpPr>
          <p:nvPr/>
        </p:nvSpPr>
        <p:spPr bwMode="auto">
          <a:xfrm>
            <a:off x="9253538" y="2740026"/>
            <a:ext cx="274637"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a:t>
            </a:r>
          </a:p>
        </p:txBody>
      </p:sp>
      <p:sp>
        <p:nvSpPr>
          <p:cNvPr id="41993" name="Oval 16"/>
          <p:cNvSpPr>
            <a:spLocks noChangeArrowheads="1"/>
          </p:cNvSpPr>
          <p:nvPr/>
        </p:nvSpPr>
        <p:spPr bwMode="auto">
          <a:xfrm>
            <a:off x="9847263" y="3929063"/>
            <a:ext cx="179387"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1994" name="Oval 17"/>
          <p:cNvSpPr>
            <a:spLocks noChangeArrowheads="1"/>
          </p:cNvSpPr>
          <p:nvPr/>
        </p:nvSpPr>
        <p:spPr bwMode="auto">
          <a:xfrm>
            <a:off x="9367838" y="4484688"/>
            <a:ext cx="179387" cy="179388"/>
          </a:xfrm>
          <a:prstGeom prst="ellipse">
            <a:avLst/>
          </a:prstGeom>
          <a:solidFill>
            <a:srgbClr val="FF9999"/>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1995" name="Freeform 19"/>
          <p:cNvSpPr>
            <a:spLocks/>
          </p:cNvSpPr>
          <p:nvPr/>
        </p:nvSpPr>
        <p:spPr bwMode="auto">
          <a:xfrm>
            <a:off x="9321800" y="3275014"/>
            <a:ext cx="179388" cy="1196975"/>
          </a:xfrm>
          <a:custGeom>
            <a:avLst/>
            <a:gdLst>
              <a:gd name="T0" fmla="*/ 2147483647 w 113"/>
              <a:gd name="T1" fmla="*/ 0 h 754"/>
              <a:gd name="T2" fmla="*/ 2147483647 w 113"/>
              <a:gd name="T3" fmla="*/ 2147483647 h 754"/>
              <a:gd name="T4" fmla="*/ 2147483647 w 113"/>
              <a:gd name="T5" fmla="*/ 2147483647 h 754"/>
              <a:gd name="T6" fmla="*/ 2147483647 w 113"/>
              <a:gd name="T7" fmla="*/ 2147483647 h 754"/>
              <a:gd name="T8" fmla="*/ 2147483647 w 113"/>
              <a:gd name="T9" fmla="*/ 2147483647 h 754"/>
              <a:gd name="T10" fmla="*/ 0 w 113"/>
              <a:gd name="T11" fmla="*/ 2147483647 h 754"/>
              <a:gd name="T12" fmla="*/ 2147483647 w 113"/>
              <a:gd name="T13" fmla="*/ 2147483647 h 754"/>
              <a:gd name="T14" fmla="*/ 2147483647 w 113"/>
              <a:gd name="T15" fmla="*/ 2147483647 h 754"/>
              <a:gd name="T16" fmla="*/ 2147483647 w 113"/>
              <a:gd name="T17" fmla="*/ 2147483647 h 754"/>
              <a:gd name="T18" fmla="*/ 2147483647 w 113"/>
              <a:gd name="T19" fmla="*/ 2147483647 h 7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
              <a:gd name="T31" fmla="*/ 0 h 754"/>
              <a:gd name="T32" fmla="*/ 113 w 113"/>
              <a:gd name="T33" fmla="*/ 754 h 7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 h="754">
                <a:moveTo>
                  <a:pt x="80" y="0"/>
                </a:moveTo>
                <a:cubicBezTo>
                  <a:pt x="85" y="21"/>
                  <a:pt x="90" y="40"/>
                  <a:pt x="97" y="60"/>
                </a:cubicBezTo>
                <a:cubicBezTo>
                  <a:pt x="113" y="160"/>
                  <a:pt x="99" y="191"/>
                  <a:pt x="54" y="264"/>
                </a:cubicBezTo>
                <a:cubicBezTo>
                  <a:pt x="47" y="289"/>
                  <a:pt x="35" y="313"/>
                  <a:pt x="21" y="334"/>
                </a:cubicBezTo>
                <a:cubicBezTo>
                  <a:pt x="12" y="374"/>
                  <a:pt x="21" y="340"/>
                  <a:pt x="10" y="372"/>
                </a:cubicBezTo>
                <a:cubicBezTo>
                  <a:pt x="6" y="383"/>
                  <a:pt x="0" y="404"/>
                  <a:pt x="0" y="404"/>
                </a:cubicBezTo>
                <a:cubicBezTo>
                  <a:pt x="4" y="446"/>
                  <a:pt x="13" y="491"/>
                  <a:pt x="43" y="523"/>
                </a:cubicBezTo>
                <a:cubicBezTo>
                  <a:pt x="45" y="530"/>
                  <a:pt x="45" y="537"/>
                  <a:pt x="48" y="544"/>
                </a:cubicBezTo>
                <a:cubicBezTo>
                  <a:pt x="51" y="550"/>
                  <a:pt x="57" y="554"/>
                  <a:pt x="59" y="560"/>
                </a:cubicBezTo>
                <a:cubicBezTo>
                  <a:pt x="78" y="626"/>
                  <a:pt x="70" y="684"/>
                  <a:pt x="70" y="754"/>
                </a:cubicBezTo>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41996" name="Freeform 20"/>
          <p:cNvSpPr>
            <a:spLocks/>
          </p:cNvSpPr>
          <p:nvPr/>
        </p:nvSpPr>
        <p:spPr bwMode="auto">
          <a:xfrm>
            <a:off x="9739311" y="3471862"/>
            <a:ext cx="222251" cy="436563"/>
          </a:xfrm>
          <a:custGeom>
            <a:avLst/>
            <a:gdLst>
              <a:gd name="T0" fmla="*/ 0 w 140"/>
              <a:gd name="T1" fmla="*/ 0 h 275"/>
              <a:gd name="T2" fmla="*/ 2147483647 w 140"/>
              <a:gd name="T3" fmla="*/ 2147483647 h 275"/>
              <a:gd name="T4" fmla="*/ 2147483647 w 140"/>
              <a:gd name="T5" fmla="*/ 2147483647 h 275"/>
              <a:gd name="T6" fmla="*/ 2147483647 w 140"/>
              <a:gd name="T7" fmla="*/ 2147483647 h 275"/>
              <a:gd name="T8" fmla="*/ 2147483647 w 140"/>
              <a:gd name="T9" fmla="*/ 2147483647 h 275"/>
              <a:gd name="T10" fmla="*/ 2147483647 w 140"/>
              <a:gd name="T11" fmla="*/ 2147483647 h 275"/>
              <a:gd name="T12" fmla="*/ 0 60000 65536"/>
              <a:gd name="T13" fmla="*/ 0 60000 65536"/>
              <a:gd name="T14" fmla="*/ 0 60000 65536"/>
              <a:gd name="T15" fmla="*/ 0 60000 65536"/>
              <a:gd name="T16" fmla="*/ 0 60000 65536"/>
              <a:gd name="T17" fmla="*/ 0 60000 65536"/>
              <a:gd name="T18" fmla="*/ 0 w 140"/>
              <a:gd name="T19" fmla="*/ 0 h 275"/>
              <a:gd name="T20" fmla="*/ 140 w 140"/>
              <a:gd name="T21" fmla="*/ 275 h 275"/>
            </a:gdLst>
            <a:ahLst/>
            <a:cxnLst>
              <a:cxn ang="T12">
                <a:pos x="T0" y="T1"/>
              </a:cxn>
              <a:cxn ang="T13">
                <a:pos x="T2" y="T3"/>
              </a:cxn>
              <a:cxn ang="T14">
                <a:pos x="T4" y="T5"/>
              </a:cxn>
              <a:cxn ang="T15">
                <a:pos x="T6" y="T7"/>
              </a:cxn>
              <a:cxn ang="T16">
                <a:pos x="T8" y="T9"/>
              </a:cxn>
              <a:cxn ang="T17">
                <a:pos x="T10" y="T11"/>
              </a:cxn>
            </a:cxnLst>
            <a:rect l="T18" t="T19" r="T20" b="T21"/>
            <a:pathLst>
              <a:path w="140" h="275">
                <a:moveTo>
                  <a:pt x="0" y="0"/>
                </a:moveTo>
                <a:cubicBezTo>
                  <a:pt x="11" y="11"/>
                  <a:pt x="20" y="24"/>
                  <a:pt x="33" y="33"/>
                </a:cubicBezTo>
                <a:cubicBezTo>
                  <a:pt x="59" y="52"/>
                  <a:pt x="92" y="58"/>
                  <a:pt x="119" y="76"/>
                </a:cubicBezTo>
                <a:cubicBezTo>
                  <a:pt x="140" y="106"/>
                  <a:pt x="138" y="138"/>
                  <a:pt x="124" y="172"/>
                </a:cubicBezTo>
                <a:cubicBezTo>
                  <a:pt x="116" y="190"/>
                  <a:pt x="92" y="221"/>
                  <a:pt x="92" y="221"/>
                </a:cubicBezTo>
                <a:cubicBezTo>
                  <a:pt x="98" y="240"/>
                  <a:pt x="114" y="255"/>
                  <a:pt x="114" y="275"/>
                </a:cubicBezTo>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41997" name="Oval 22"/>
          <p:cNvSpPr>
            <a:spLocks noChangeArrowheads="1"/>
          </p:cNvSpPr>
          <p:nvPr/>
        </p:nvSpPr>
        <p:spPr bwMode="auto">
          <a:xfrm>
            <a:off x="9355138" y="2463801"/>
            <a:ext cx="179387" cy="179387"/>
          </a:xfrm>
          <a:prstGeom prst="ellipse">
            <a:avLst/>
          </a:prstGeom>
          <a:solidFill>
            <a:schemeClr val="accent1"/>
          </a:solidFill>
          <a:ln w="9525">
            <a:solidFill>
              <a:schemeClr val="tx1"/>
            </a:solidFill>
            <a:round/>
            <a:headEnd/>
            <a:tailEnd/>
          </a:ln>
        </p:spPr>
        <p:txBody>
          <a:bodyPr wrap="none" lIns="91438" tIns="45719" rIns="91438" bIns="45719" anchor="ctr"/>
          <a:lstStyle/>
          <a:p>
            <a:endParaRPr lang="en-US">
              <a:latin typeface="Calibri"/>
              <a:cs typeface="Calibri"/>
            </a:endParaRPr>
          </a:p>
        </p:txBody>
      </p:sp>
      <p:sp>
        <p:nvSpPr>
          <p:cNvPr id="41998" name="Freeform 23"/>
          <p:cNvSpPr>
            <a:spLocks/>
          </p:cNvSpPr>
          <p:nvPr/>
        </p:nvSpPr>
        <p:spPr bwMode="auto">
          <a:xfrm>
            <a:off x="8783637" y="3368676"/>
            <a:ext cx="1181100" cy="557212"/>
          </a:xfrm>
          <a:custGeom>
            <a:avLst/>
            <a:gdLst>
              <a:gd name="T0" fmla="*/ 2147483647 w 744"/>
              <a:gd name="T1" fmla="*/ 0 h 351"/>
              <a:gd name="T2" fmla="*/ 2147483647 w 744"/>
              <a:gd name="T3" fmla="*/ 2147483647 h 351"/>
              <a:gd name="T4" fmla="*/ 2147483647 w 744"/>
              <a:gd name="T5" fmla="*/ 2147483647 h 351"/>
              <a:gd name="T6" fmla="*/ 2147483647 w 744"/>
              <a:gd name="T7" fmla="*/ 2147483647 h 351"/>
              <a:gd name="T8" fmla="*/ 0 w 744"/>
              <a:gd name="T9" fmla="*/ 2147483647 h 351"/>
              <a:gd name="T10" fmla="*/ 0 60000 65536"/>
              <a:gd name="T11" fmla="*/ 0 60000 65536"/>
              <a:gd name="T12" fmla="*/ 0 60000 65536"/>
              <a:gd name="T13" fmla="*/ 0 60000 65536"/>
              <a:gd name="T14" fmla="*/ 0 60000 65536"/>
              <a:gd name="T15" fmla="*/ 0 w 744"/>
              <a:gd name="T16" fmla="*/ 0 h 351"/>
              <a:gd name="T17" fmla="*/ 744 w 744"/>
              <a:gd name="T18" fmla="*/ 351 h 351"/>
            </a:gdLst>
            <a:ahLst/>
            <a:cxnLst>
              <a:cxn ang="T10">
                <a:pos x="T0" y="T1"/>
              </a:cxn>
              <a:cxn ang="T11">
                <a:pos x="T2" y="T3"/>
              </a:cxn>
              <a:cxn ang="T12">
                <a:pos x="T4" y="T5"/>
              </a:cxn>
              <a:cxn ang="T13">
                <a:pos x="T6" y="T7"/>
              </a:cxn>
              <a:cxn ang="T14">
                <a:pos x="T8" y="T9"/>
              </a:cxn>
            </a:cxnLst>
            <a:rect l="T15" t="T16" r="T17" b="T18"/>
            <a:pathLst>
              <a:path w="744" h="351">
                <a:moveTo>
                  <a:pt x="744" y="0"/>
                </a:moveTo>
                <a:cubicBezTo>
                  <a:pt x="672" y="25"/>
                  <a:pt x="600" y="51"/>
                  <a:pt x="547" y="105"/>
                </a:cubicBezTo>
                <a:cubicBezTo>
                  <a:pt x="494" y="159"/>
                  <a:pt x="485" y="295"/>
                  <a:pt x="428" y="323"/>
                </a:cubicBezTo>
                <a:cubicBezTo>
                  <a:pt x="371" y="351"/>
                  <a:pt x="274" y="293"/>
                  <a:pt x="203" y="274"/>
                </a:cubicBezTo>
                <a:cubicBezTo>
                  <a:pt x="132" y="255"/>
                  <a:pt x="66" y="233"/>
                  <a:pt x="0" y="211"/>
                </a:cubicBezTo>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41999" name="Freeform 24"/>
          <p:cNvSpPr>
            <a:spLocks/>
          </p:cNvSpPr>
          <p:nvPr/>
        </p:nvSpPr>
        <p:spPr bwMode="auto">
          <a:xfrm>
            <a:off x="9039226" y="3100388"/>
            <a:ext cx="747713" cy="293688"/>
          </a:xfrm>
          <a:custGeom>
            <a:avLst/>
            <a:gdLst>
              <a:gd name="T0" fmla="*/ 2147483647 w 471"/>
              <a:gd name="T1" fmla="*/ 0 h 185"/>
              <a:gd name="T2" fmla="*/ 2147483647 w 471"/>
              <a:gd name="T3" fmla="*/ 2147483647 h 185"/>
              <a:gd name="T4" fmla="*/ 0 w 471"/>
              <a:gd name="T5" fmla="*/ 2147483647 h 185"/>
              <a:gd name="T6" fmla="*/ 0 60000 65536"/>
              <a:gd name="T7" fmla="*/ 0 60000 65536"/>
              <a:gd name="T8" fmla="*/ 0 60000 65536"/>
              <a:gd name="T9" fmla="*/ 0 w 471"/>
              <a:gd name="T10" fmla="*/ 0 h 185"/>
              <a:gd name="T11" fmla="*/ 471 w 471"/>
              <a:gd name="T12" fmla="*/ 185 h 185"/>
            </a:gdLst>
            <a:ahLst/>
            <a:cxnLst>
              <a:cxn ang="T6">
                <a:pos x="T0" y="T1"/>
              </a:cxn>
              <a:cxn ang="T7">
                <a:pos x="T2" y="T3"/>
              </a:cxn>
              <a:cxn ang="T8">
                <a:pos x="T4" y="T5"/>
              </a:cxn>
            </a:cxnLst>
            <a:rect l="T9" t="T10" r="T11" b="T12"/>
            <a:pathLst>
              <a:path w="471" h="185">
                <a:moveTo>
                  <a:pt x="471" y="0"/>
                </a:moveTo>
                <a:cubicBezTo>
                  <a:pt x="394" y="76"/>
                  <a:pt x="317" y="153"/>
                  <a:pt x="239" y="169"/>
                </a:cubicBezTo>
                <a:cubicBezTo>
                  <a:pt x="161" y="185"/>
                  <a:pt x="80" y="142"/>
                  <a:pt x="0" y="99"/>
                </a:cubicBezTo>
              </a:path>
            </a:pathLst>
          </a:custGeom>
          <a:noFill/>
          <a:ln w="9525">
            <a:solidFill>
              <a:schemeClr val="tx1"/>
            </a:solidFill>
            <a:round/>
            <a:headEnd/>
            <a:tailEnd/>
          </a:ln>
        </p:spPr>
        <p:txBody>
          <a:bodyPr lIns="91438" tIns="45719" rIns="91438" bIns="45719"/>
          <a:lstStyle/>
          <a:p>
            <a:endParaRPr lang="en-US">
              <a:latin typeface="Calibri"/>
              <a:cs typeface="Calibri"/>
            </a:endParaRPr>
          </a:p>
        </p:txBody>
      </p:sp>
      <p:sp>
        <p:nvSpPr>
          <p:cNvPr id="42000" name="Text Box 26"/>
          <p:cNvSpPr txBox="1">
            <a:spLocks noChangeArrowheads="1"/>
          </p:cNvSpPr>
          <p:nvPr/>
        </p:nvSpPr>
        <p:spPr bwMode="auto">
          <a:xfrm>
            <a:off x="10277475" y="3468689"/>
            <a:ext cx="825500"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f </a:t>
            </a:r>
            <a:r>
              <a:rPr lang="en-US">
                <a:latin typeface="Calibri"/>
                <a:cs typeface="Calibri"/>
                <a:sym typeface="Symbol" pitchFamily="18" charset="2"/>
              </a:rPr>
              <a:t> 3</a:t>
            </a:r>
          </a:p>
        </p:txBody>
      </p:sp>
      <p:sp>
        <p:nvSpPr>
          <p:cNvPr id="42001" name="Text Box 27"/>
          <p:cNvSpPr txBox="1">
            <a:spLocks noChangeArrowheads="1"/>
          </p:cNvSpPr>
          <p:nvPr/>
        </p:nvSpPr>
        <p:spPr bwMode="auto">
          <a:xfrm>
            <a:off x="10150475" y="3073401"/>
            <a:ext cx="825500"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f </a:t>
            </a:r>
            <a:r>
              <a:rPr lang="en-US">
                <a:latin typeface="Calibri"/>
                <a:cs typeface="Calibri"/>
                <a:sym typeface="Symbol" pitchFamily="18" charset="2"/>
              </a:rPr>
              <a:t> 2</a:t>
            </a:r>
          </a:p>
        </p:txBody>
      </p:sp>
      <p:sp>
        <p:nvSpPr>
          <p:cNvPr id="42002" name="Text Box 28"/>
          <p:cNvSpPr txBox="1">
            <a:spLocks noChangeArrowheads="1"/>
          </p:cNvSpPr>
          <p:nvPr/>
        </p:nvSpPr>
        <p:spPr bwMode="auto">
          <a:xfrm>
            <a:off x="9950449" y="2695577"/>
            <a:ext cx="825500" cy="369330"/>
          </a:xfrm>
          <a:prstGeom prst="rect">
            <a:avLst/>
          </a:prstGeom>
          <a:noFill/>
          <a:ln w="9525">
            <a:noFill/>
            <a:miter lim="800000"/>
            <a:headEnd/>
            <a:tailEnd/>
          </a:ln>
        </p:spPr>
        <p:txBody>
          <a:bodyPr lIns="91438" tIns="45719" rIns="91438" bIns="45719">
            <a:spAutoFit/>
          </a:bodyPr>
          <a:lstStyle/>
          <a:p>
            <a:pPr>
              <a:spcBef>
                <a:spcPct val="50000"/>
              </a:spcBef>
            </a:pPr>
            <a:r>
              <a:rPr lang="en-US">
                <a:latin typeface="Calibri"/>
                <a:cs typeface="Calibri"/>
              </a:rPr>
              <a:t>f </a:t>
            </a:r>
            <a:r>
              <a:rPr lang="en-US">
                <a:latin typeface="Calibri"/>
                <a:cs typeface="Calibri"/>
                <a:sym typeface="Symbol" pitchFamily="18" charset="2"/>
              </a:rPr>
              <a:t> 1</a:t>
            </a:r>
          </a:p>
        </p:txBody>
      </p:sp>
    </p:spTree>
    <p:extLst>
      <p:ext uri="{BB962C8B-B14F-4D97-AF65-F5344CB8AC3E}">
        <p14:creationId xmlns:p14="http://schemas.microsoft.com/office/powerpoint/2010/main" val="129162910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of Search Algorithms</a:t>
            </a:r>
          </a:p>
        </p:txBody>
      </p:sp>
      <p:sp>
        <p:nvSpPr>
          <p:cNvPr id="3" name="Content Placeholder 2"/>
          <p:cNvSpPr>
            <a:spLocks noGrp="1"/>
          </p:cNvSpPr>
          <p:nvPr>
            <p:ph idx="1"/>
          </p:nvPr>
        </p:nvSpPr>
        <p:spPr/>
        <p:txBody>
          <a:bodyPr>
            <a:normAutofit fontScale="92500" lnSpcReduction="10000"/>
          </a:bodyPr>
          <a:lstStyle/>
          <a:p>
            <a:r>
              <a:rPr lang="en-US" dirty="0"/>
              <a:t>Notation</a:t>
            </a:r>
          </a:p>
          <a:p>
            <a:pPr lvl="1"/>
            <a:r>
              <a:rPr lang="en-US" dirty="0"/>
              <a:t>g(n) = known cost so far to reach n</a:t>
            </a:r>
          </a:p>
          <a:p>
            <a:pPr lvl="1"/>
            <a:r>
              <a:rPr lang="en-US" dirty="0"/>
              <a:t>h(n) = estimated (optimal) cost from n to goal</a:t>
            </a:r>
          </a:p>
          <a:p>
            <a:pPr lvl="1"/>
            <a:r>
              <a:rPr lang="en-US" dirty="0"/>
              <a:t>f(n) = g(n)+h(n) = estimated (optimal) total cost through n</a:t>
            </a:r>
          </a:p>
          <a:p>
            <a:endParaRPr lang="en-US" dirty="0"/>
          </a:p>
          <a:p>
            <a:r>
              <a:rPr lang="en-US" dirty="0"/>
              <a:t>Uniform cost search: sort frontier by g(n)</a:t>
            </a:r>
          </a:p>
          <a:p>
            <a:r>
              <a:rPr lang="en-US" dirty="0"/>
              <a:t>Greedy best-first search: sort frontier by h(n)</a:t>
            </a:r>
          </a:p>
          <a:p>
            <a:r>
              <a:rPr lang="en-US" dirty="0"/>
              <a:t>A* search: sort frontier by f(n)</a:t>
            </a:r>
          </a:p>
          <a:p>
            <a:pPr lvl="1"/>
            <a:r>
              <a:rPr lang="en-US" dirty="0"/>
              <a:t>Optimal for admissible / consistent heuristics</a:t>
            </a:r>
          </a:p>
          <a:p>
            <a:pPr lvl="1"/>
            <a:r>
              <a:rPr lang="en-US" dirty="0"/>
              <a:t>Generally the preferred heuristic search framework</a:t>
            </a:r>
          </a:p>
          <a:p>
            <a:pPr lvl="1"/>
            <a:r>
              <a:rPr lang="en-US" dirty="0"/>
              <a:t>Memory-efficient versions of A* are available: RBFS, SMA*</a:t>
            </a:r>
          </a:p>
        </p:txBody>
      </p:sp>
    </p:spTree>
    <p:extLst>
      <p:ext uri="{BB962C8B-B14F-4D97-AF65-F5344CB8AC3E}">
        <p14:creationId xmlns:p14="http://schemas.microsoft.com/office/powerpoint/2010/main" val="719125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AutoShape 2"/>
          <p:cNvCxnSpPr>
            <a:cxnSpLocks noChangeShapeType="1"/>
            <a:stCxn id="14344" idx="6"/>
            <a:endCxn id="14346" idx="2"/>
          </p:cNvCxnSpPr>
          <p:nvPr/>
        </p:nvCxnSpPr>
        <p:spPr bwMode="auto">
          <a:xfrm>
            <a:off x="5029200" y="4038600"/>
            <a:ext cx="1371600" cy="0"/>
          </a:xfrm>
          <a:prstGeom prst="straightConnector1">
            <a:avLst/>
          </a:prstGeom>
          <a:noFill/>
          <a:ln w="19050">
            <a:solidFill>
              <a:schemeClr val="tx1"/>
            </a:solidFill>
            <a:round/>
            <a:headEnd/>
            <a:tailEnd type="triangle" w="med" len="med"/>
          </a:ln>
        </p:spPr>
      </p:cxnSp>
      <p:cxnSp>
        <p:nvCxnSpPr>
          <p:cNvPr id="14339" name="AutoShape 3"/>
          <p:cNvCxnSpPr>
            <a:cxnSpLocks noChangeShapeType="1"/>
            <a:stCxn id="14365" idx="4"/>
            <a:endCxn id="14344" idx="0"/>
          </p:cNvCxnSpPr>
          <p:nvPr/>
        </p:nvCxnSpPr>
        <p:spPr bwMode="auto">
          <a:xfrm flipH="1">
            <a:off x="4800600" y="3352800"/>
            <a:ext cx="685800" cy="457200"/>
          </a:xfrm>
          <a:prstGeom prst="straightConnector1">
            <a:avLst/>
          </a:prstGeom>
          <a:noFill/>
          <a:ln w="19050">
            <a:solidFill>
              <a:schemeClr val="tx1"/>
            </a:solidFill>
            <a:round/>
            <a:headEnd/>
            <a:tailEnd type="triangle" w="med" len="med"/>
          </a:ln>
        </p:spPr>
      </p:cxnSp>
      <p:sp>
        <p:nvSpPr>
          <p:cNvPr id="14340" name="Rectangle 4"/>
          <p:cNvSpPr>
            <a:spLocks noGrp="1" noChangeArrowheads="1"/>
          </p:cNvSpPr>
          <p:nvPr>
            <p:ph type="title"/>
          </p:nvPr>
        </p:nvSpPr>
        <p:spPr/>
        <p:txBody>
          <a:bodyPr/>
          <a:lstStyle/>
          <a:p>
            <a:pPr eaLnBrk="1" hangingPunct="1"/>
            <a:r>
              <a:rPr lang="en-US" dirty="0">
                <a:cs typeface="Calibri"/>
              </a:rPr>
              <a:t>Combining UCS and Greedy</a:t>
            </a:r>
          </a:p>
        </p:txBody>
      </p:sp>
      <p:sp>
        <p:nvSpPr>
          <p:cNvPr id="852997" name="Rectangle 5"/>
          <p:cNvSpPr>
            <a:spLocks noGrp="1" noChangeArrowheads="1"/>
          </p:cNvSpPr>
          <p:nvPr>
            <p:ph idx="1"/>
          </p:nvPr>
        </p:nvSpPr>
        <p:spPr/>
        <p:txBody>
          <a:bodyPr>
            <a:normAutofit fontScale="77500" lnSpcReduction="20000"/>
          </a:bodyPr>
          <a:lstStyle/>
          <a:p>
            <a:pPr eaLnBrk="1" hangingPunct="1">
              <a:lnSpc>
                <a:spcPct val="90000"/>
              </a:lnSpc>
            </a:pPr>
            <a:r>
              <a:rPr lang="en-US" sz="2300" dirty="0">
                <a:latin typeface="Calibri"/>
                <a:cs typeface="Calibri"/>
              </a:rPr>
              <a:t>Uniform-cost orders by path cost, or </a:t>
            </a:r>
            <a:r>
              <a:rPr lang="en-US" sz="2300" i="1" dirty="0">
                <a:latin typeface="Calibri"/>
                <a:cs typeface="Calibri"/>
              </a:rPr>
              <a:t>backward cost  </a:t>
            </a:r>
            <a:r>
              <a:rPr lang="en-US" sz="2300" dirty="0">
                <a:latin typeface="Calibri"/>
                <a:cs typeface="Calibri"/>
              </a:rPr>
              <a:t>g(n)</a:t>
            </a:r>
          </a:p>
          <a:p>
            <a:pPr eaLnBrk="1" hangingPunct="1">
              <a:lnSpc>
                <a:spcPct val="90000"/>
              </a:lnSpc>
            </a:pPr>
            <a:r>
              <a:rPr lang="en-US" sz="2300" dirty="0">
                <a:latin typeface="Calibri"/>
                <a:cs typeface="Calibri"/>
              </a:rPr>
              <a:t>Greedy orders by goal proximity, or </a:t>
            </a:r>
            <a:r>
              <a:rPr lang="en-US" sz="2300" i="1" dirty="0">
                <a:latin typeface="Calibri"/>
                <a:cs typeface="Calibri"/>
              </a:rPr>
              <a:t>forward cost  </a:t>
            </a:r>
            <a:r>
              <a:rPr lang="en-US" sz="2300" dirty="0">
                <a:latin typeface="Calibri"/>
                <a:cs typeface="Calibri"/>
              </a:rPr>
              <a:t>h(n)</a:t>
            </a:r>
            <a:endParaRPr lang="en-US" sz="2300" i="1" dirty="0">
              <a:latin typeface="Calibri"/>
              <a:cs typeface="Calibri"/>
            </a:endParaRPr>
          </a:p>
          <a:p>
            <a:pPr eaLnBrk="1" hangingPunct="1">
              <a:lnSpc>
                <a:spcPct val="90000"/>
              </a:lnSpc>
            </a:pPr>
            <a:endParaRPr lang="en-US" sz="2300" dirty="0">
              <a:solidFill>
                <a:schemeClr val="tx2"/>
              </a:solidFill>
              <a:latin typeface="Calibri"/>
              <a:cs typeface="Calibri"/>
            </a:endParaRPr>
          </a:p>
          <a:p>
            <a:pPr eaLnBrk="1" hangingPunct="1">
              <a:lnSpc>
                <a:spcPct val="90000"/>
              </a:lnSpc>
            </a:pPr>
            <a:endParaRPr lang="en-US" sz="2300" dirty="0">
              <a:latin typeface="Calibri"/>
              <a:cs typeface="Calibri"/>
            </a:endParaRPr>
          </a:p>
          <a:p>
            <a:pPr eaLnBrk="1" hangingPunct="1">
              <a:lnSpc>
                <a:spcPct val="90000"/>
              </a:lnSpc>
            </a:pPr>
            <a:endParaRPr lang="en-US" sz="2300" dirty="0">
              <a:latin typeface="Calibri"/>
              <a:cs typeface="Calibri"/>
            </a:endParaRPr>
          </a:p>
          <a:p>
            <a:pPr eaLnBrk="1" hangingPunct="1">
              <a:lnSpc>
                <a:spcPct val="90000"/>
              </a:lnSpc>
            </a:pPr>
            <a:endParaRPr lang="en-US" sz="2300" dirty="0">
              <a:latin typeface="Calibri"/>
              <a:cs typeface="Calibri"/>
            </a:endParaRPr>
          </a:p>
          <a:p>
            <a:pPr eaLnBrk="1" hangingPunct="1">
              <a:lnSpc>
                <a:spcPct val="90000"/>
              </a:lnSpc>
            </a:pPr>
            <a:endParaRPr lang="en-US" sz="2300" dirty="0">
              <a:latin typeface="Calibri"/>
              <a:cs typeface="Calibri"/>
            </a:endParaRPr>
          </a:p>
          <a:p>
            <a:pPr eaLnBrk="1" hangingPunct="1">
              <a:lnSpc>
                <a:spcPct val="90000"/>
              </a:lnSpc>
            </a:pPr>
            <a:endParaRPr lang="en-US" sz="2300" dirty="0">
              <a:latin typeface="Calibri"/>
              <a:cs typeface="Calibri"/>
            </a:endParaRPr>
          </a:p>
          <a:p>
            <a:pPr eaLnBrk="1" hangingPunct="1">
              <a:lnSpc>
                <a:spcPct val="90000"/>
              </a:lnSpc>
            </a:pPr>
            <a:endParaRPr lang="en-US" sz="2300" dirty="0">
              <a:latin typeface="Calibri"/>
              <a:cs typeface="Calibri"/>
            </a:endParaRPr>
          </a:p>
          <a:p>
            <a:pPr eaLnBrk="1" hangingPunct="1">
              <a:lnSpc>
                <a:spcPct val="90000"/>
              </a:lnSpc>
            </a:pPr>
            <a:endParaRPr lang="en-US" sz="2300" dirty="0">
              <a:latin typeface="Calibri"/>
              <a:cs typeface="Calibri"/>
            </a:endParaRPr>
          </a:p>
          <a:p>
            <a:pPr eaLnBrk="1" hangingPunct="1">
              <a:lnSpc>
                <a:spcPct val="90000"/>
              </a:lnSpc>
            </a:pPr>
            <a:endParaRPr lang="en-US" sz="2300" dirty="0">
              <a:latin typeface="Calibri"/>
              <a:cs typeface="Calibri"/>
            </a:endParaRPr>
          </a:p>
          <a:p>
            <a:pPr eaLnBrk="1" hangingPunct="1">
              <a:lnSpc>
                <a:spcPct val="90000"/>
              </a:lnSpc>
            </a:pPr>
            <a:endParaRPr lang="en-US" sz="2300" dirty="0">
              <a:latin typeface="Calibri"/>
              <a:cs typeface="Calibri"/>
            </a:endParaRPr>
          </a:p>
          <a:p>
            <a:pPr eaLnBrk="1" hangingPunct="1">
              <a:lnSpc>
                <a:spcPct val="90000"/>
              </a:lnSpc>
            </a:pPr>
            <a:r>
              <a:rPr lang="en-US" sz="2300" dirty="0">
                <a:solidFill>
                  <a:srgbClr val="CC00CC"/>
                </a:solidFill>
                <a:latin typeface="Calibri"/>
                <a:cs typeface="Calibri"/>
              </a:rPr>
              <a:t>A* Search</a:t>
            </a:r>
            <a:r>
              <a:rPr lang="en-US" sz="2300" dirty="0">
                <a:solidFill>
                  <a:schemeClr val="tx1"/>
                </a:solidFill>
                <a:latin typeface="Calibri"/>
                <a:cs typeface="Calibri"/>
              </a:rPr>
              <a:t> orders by the sum: f(n) = g(n) + h(n)</a:t>
            </a:r>
            <a:endParaRPr lang="en-US" sz="2300" i="1" dirty="0">
              <a:solidFill>
                <a:schemeClr val="tx1"/>
              </a:solidFill>
              <a:latin typeface="Calibri"/>
              <a:cs typeface="Calibri"/>
            </a:endParaRPr>
          </a:p>
        </p:txBody>
      </p:sp>
      <p:sp>
        <p:nvSpPr>
          <p:cNvPr id="14342" name="Oval 6"/>
          <p:cNvSpPr>
            <a:spLocks noChangeArrowheads="1"/>
          </p:cNvSpPr>
          <p:nvPr/>
        </p:nvSpPr>
        <p:spPr bwMode="auto">
          <a:xfrm>
            <a:off x="457200" y="38100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S</a:t>
            </a:r>
          </a:p>
        </p:txBody>
      </p:sp>
      <p:sp>
        <p:nvSpPr>
          <p:cNvPr id="14343" name="Oval 7"/>
          <p:cNvSpPr>
            <a:spLocks noChangeArrowheads="1"/>
          </p:cNvSpPr>
          <p:nvPr/>
        </p:nvSpPr>
        <p:spPr bwMode="auto">
          <a:xfrm>
            <a:off x="1752600" y="38100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a</a:t>
            </a:r>
          </a:p>
        </p:txBody>
      </p:sp>
      <p:sp>
        <p:nvSpPr>
          <p:cNvPr id="14344" name="Oval 8"/>
          <p:cNvSpPr>
            <a:spLocks noChangeArrowheads="1"/>
          </p:cNvSpPr>
          <p:nvPr/>
        </p:nvSpPr>
        <p:spPr bwMode="auto">
          <a:xfrm>
            <a:off x="4572000" y="38100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d</a:t>
            </a:r>
          </a:p>
        </p:txBody>
      </p:sp>
      <p:sp>
        <p:nvSpPr>
          <p:cNvPr id="14345" name="Oval 9"/>
          <p:cNvSpPr>
            <a:spLocks noChangeArrowheads="1"/>
          </p:cNvSpPr>
          <p:nvPr/>
        </p:nvSpPr>
        <p:spPr bwMode="auto">
          <a:xfrm>
            <a:off x="1752600" y="47244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b</a:t>
            </a:r>
          </a:p>
        </p:txBody>
      </p:sp>
      <p:sp>
        <p:nvSpPr>
          <p:cNvPr id="14346" name="Oval 10"/>
          <p:cNvSpPr>
            <a:spLocks noChangeArrowheads="1"/>
          </p:cNvSpPr>
          <p:nvPr/>
        </p:nvSpPr>
        <p:spPr bwMode="auto">
          <a:xfrm>
            <a:off x="6400800" y="38100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G</a:t>
            </a:r>
          </a:p>
        </p:txBody>
      </p:sp>
      <p:sp>
        <p:nvSpPr>
          <p:cNvPr id="14347" name="Text Box 11"/>
          <p:cNvSpPr txBox="1">
            <a:spLocks noChangeArrowheads="1"/>
          </p:cNvSpPr>
          <p:nvPr/>
        </p:nvSpPr>
        <p:spPr bwMode="auto">
          <a:xfrm>
            <a:off x="1981200" y="4191001"/>
            <a:ext cx="914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h=5</a:t>
            </a:r>
          </a:p>
        </p:txBody>
      </p:sp>
      <p:sp>
        <p:nvSpPr>
          <p:cNvPr id="14348" name="Text Box 12"/>
          <p:cNvSpPr txBox="1">
            <a:spLocks noChangeArrowheads="1"/>
          </p:cNvSpPr>
          <p:nvPr/>
        </p:nvSpPr>
        <p:spPr bwMode="auto">
          <a:xfrm>
            <a:off x="1676400" y="5181601"/>
            <a:ext cx="7620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h=6</a:t>
            </a:r>
          </a:p>
        </p:txBody>
      </p:sp>
      <p:sp>
        <p:nvSpPr>
          <p:cNvPr id="14349" name="Text Box 13"/>
          <p:cNvSpPr txBox="1">
            <a:spLocks noChangeArrowheads="1"/>
          </p:cNvSpPr>
          <p:nvPr/>
        </p:nvSpPr>
        <p:spPr bwMode="auto">
          <a:xfrm>
            <a:off x="4800600" y="4343401"/>
            <a:ext cx="6858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h=2</a:t>
            </a:r>
          </a:p>
        </p:txBody>
      </p:sp>
      <p:sp>
        <p:nvSpPr>
          <p:cNvPr id="14350" name="Text Box 14"/>
          <p:cNvSpPr txBox="1">
            <a:spLocks noChangeArrowheads="1"/>
          </p:cNvSpPr>
          <p:nvPr/>
        </p:nvSpPr>
        <p:spPr bwMode="auto">
          <a:xfrm>
            <a:off x="1066800" y="3641725"/>
            <a:ext cx="533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1</a:t>
            </a:r>
          </a:p>
        </p:txBody>
      </p:sp>
      <p:sp>
        <p:nvSpPr>
          <p:cNvPr id="14351" name="Text Box 15"/>
          <p:cNvSpPr txBox="1">
            <a:spLocks noChangeArrowheads="1"/>
          </p:cNvSpPr>
          <p:nvPr/>
        </p:nvSpPr>
        <p:spPr bwMode="auto">
          <a:xfrm>
            <a:off x="3276600" y="2286001"/>
            <a:ext cx="3810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8</a:t>
            </a:r>
          </a:p>
        </p:txBody>
      </p:sp>
      <p:sp>
        <p:nvSpPr>
          <p:cNvPr id="14352" name="Text Box 16"/>
          <p:cNvSpPr txBox="1">
            <a:spLocks noChangeArrowheads="1"/>
          </p:cNvSpPr>
          <p:nvPr/>
        </p:nvSpPr>
        <p:spPr bwMode="auto">
          <a:xfrm>
            <a:off x="1066800" y="4572001"/>
            <a:ext cx="533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1</a:t>
            </a:r>
          </a:p>
        </p:txBody>
      </p:sp>
      <p:sp>
        <p:nvSpPr>
          <p:cNvPr id="14353" name="Text Box 17"/>
          <p:cNvSpPr txBox="1">
            <a:spLocks noChangeArrowheads="1"/>
          </p:cNvSpPr>
          <p:nvPr/>
        </p:nvSpPr>
        <p:spPr bwMode="auto">
          <a:xfrm>
            <a:off x="1524000" y="4251325"/>
            <a:ext cx="533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1</a:t>
            </a:r>
          </a:p>
        </p:txBody>
      </p:sp>
      <p:sp>
        <p:nvSpPr>
          <p:cNvPr id="14354" name="Text Box 18"/>
          <p:cNvSpPr txBox="1">
            <a:spLocks noChangeArrowheads="1"/>
          </p:cNvSpPr>
          <p:nvPr/>
        </p:nvSpPr>
        <p:spPr bwMode="auto">
          <a:xfrm>
            <a:off x="5562600" y="3641725"/>
            <a:ext cx="533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2</a:t>
            </a:r>
          </a:p>
        </p:txBody>
      </p:sp>
      <p:sp>
        <p:nvSpPr>
          <p:cNvPr id="14355" name="Text Box 19"/>
          <p:cNvSpPr txBox="1">
            <a:spLocks noChangeArrowheads="1"/>
          </p:cNvSpPr>
          <p:nvPr/>
        </p:nvSpPr>
        <p:spPr bwMode="auto">
          <a:xfrm>
            <a:off x="304800" y="4191001"/>
            <a:ext cx="8382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h=6</a:t>
            </a:r>
          </a:p>
        </p:txBody>
      </p:sp>
      <p:sp>
        <p:nvSpPr>
          <p:cNvPr id="14356" name="Text Box 20"/>
          <p:cNvSpPr txBox="1">
            <a:spLocks noChangeArrowheads="1"/>
          </p:cNvSpPr>
          <p:nvPr/>
        </p:nvSpPr>
        <p:spPr bwMode="auto">
          <a:xfrm>
            <a:off x="6172200" y="4343401"/>
            <a:ext cx="914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h=0</a:t>
            </a:r>
          </a:p>
        </p:txBody>
      </p:sp>
      <p:cxnSp>
        <p:nvCxnSpPr>
          <p:cNvPr id="14357" name="AutoShape 21"/>
          <p:cNvCxnSpPr>
            <a:cxnSpLocks noChangeShapeType="1"/>
            <a:stCxn id="14342" idx="6"/>
            <a:endCxn id="14343" idx="2"/>
          </p:cNvCxnSpPr>
          <p:nvPr/>
        </p:nvCxnSpPr>
        <p:spPr bwMode="auto">
          <a:xfrm>
            <a:off x="914400" y="4038600"/>
            <a:ext cx="838200" cy="0"/>
          </a:xfrm>
          <a:prstGeom prst="straightConnector1">
            <a:avLst/>
          </a:prstGeom>
          <a:noFill/>
          <a:ln w="19050">
            <a:solidFill>
              <a:schemeClr val="tx1"/>
            </a:solidFill>
            <a:round/>
            <a:headEnd/>
            <a:tailEnd type="triangle" w="med" len="med"/>
          </a:ln>
        </p:spPr>
      </p:cxnSp>
      <p:cxnSp>
        <p:nvCxnSpPr>
          <p:cNvPr id="14358" name="AutoShape 22"/>
          <p:cNvCxnSpPr>
            <a:cxnSpLocks noChangeShapeType="1"/>
            <a:stCxn id="14343" idx="4"/>
            <a:endCxn id="14345" idx="0"/>
          </p:cNvCxnSpPr>
          <p:nvPr/>
        </p:nvCxnSpPr>
        <p:spPr bwMode="auto">
          <a:xfrm>
            <a:off x="1981200" y="4267200"/>
            <a:ext cx="0" cy="457200"/>
          </a:xfrm>
          <a:prstGeom prst="straightConnector1">
            <a:avLst/>
          </a:prstGeom>
          <a:noFill/>
          <a:ln w="19050">
            <a:solidFill>
              <a:schemeClr val="tx1"/>
            </a:solidFill>
            <a:round/>
            <a:headEnd/>
            <a:tailEnd type="triangle" w="med" len="med"/>
          </a:ln>
        </p:spPr>
      </p:cxnSp>
      <p:cxnSp>
        <p:nvCxnSpPr>
          <p:cNvPr id="14359" name="AutoShape 23"/>
          <p:cNvCxnSpPr>
            <a:cxnSpLocks noChangeShapeType="1"/>
            <a:stCxn id="14343" idx="0"/>
            <a:endCxn id="14365" idx="1"/>
          </p:cNvCxnSpPr>
          <p:nvPr/>
        </p:nvCxnSpPr>
        <p:spPr bwMode="auto">
          <a:xfrm rot="-5400000">
            <a:off x="3228976" y="1714501"/>
            <a:ext cx="847725" cy="3343275"/>
          </a:xfrm>
          <a:prstGeom prst="curvedConnector3">
            <a:avLst>
              <a:gd name="adj1" fmla="val 134833"/>
            </a:avLst>
          </a:prstGeom>
          <a:noFill/>
          <a:ln w="19050">
            <a:solidFill>
              <a:schemeClr val="tx1"/>
            </a:solidFill>
            <a:round/>
            <a:headEnd/>
            <a:tailEnd type="triangle" w="med" len="med"/>
          </a:ln>
        </p:spPr>
      </p:cxnSp>
      <p:cxnSp>
        <p:nvCxnSpPr>
          <p:cNvPr id="14360" name="AutoShape 24"/>
          <p:cNvCxnSpPr>
            <a:cxnSpLocks noChangeShapeType="1"/>
            <a:stCxn id="14345" idx="2"/>
            <a:endCxn id="14361" idx="6"/>
          </p:cNvCxnSpPr>
          <p:nvPr/>
        </p:nvCxnSpPr>
        <p:spPr bwMode="auto">
          <a:xfrm rot="10800000">
            <a:off x="914400" y="4953001"/>
            <a:ext cx="838200" cy="1588"/>
          </a:xfrm>
          <a:prstGeom prst="straightConnector1">
            <a:avLst/>
          </a:prstGeom>
          <a:noFill/>
          <a:ln w="19050">
            <a:solidFill>
              <a:schemeClr val="tx1"/>
            </a:solidFill>
            <a:round/>
            <a:headEnd/>
            <a:tailEnd type="triangle" w="med" len="med"/>
          </a:ln>
        </p:spPr>
      </p:cxnSp>
      <p:sp>
        <p:nvSpPr>
          <p:cNvPr id="14361" name="Oval 25"/>
          <p:cNvSpPr>
            <a:spLocks noChangeArrowheads="1"/>
          </p:cNvSpPr>
          <p:nvPr/>
        </p:nvSpPr>
        <p:spPr bwMode="auto">
          <a:xfrm>
            <a:off x="457200" y="47244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c</a:t>
            </a:r>
          </a:p>
        </p:txBody>
      </p:sp>
      <p:cxnSp>
        <p:nvCxnSpPr>
          <p:cNvPr id="14362" name="AutoShape 27"/>
          <p:cNvCxnSpPr>
            <a:cxnSpLocks noChangeShapeType="1"/>
            <a:stCxn id="14343" idx="6"/>
            <a:endCxn id="14344" idx="2"/>
          </p:cNvCxnSpPr>
          <p:nvPr/>
        </p:nvCxnSpPr>
        <p:spPr bwMode="auto">
          <a:xfrm>
            <a:off x="2209800" y="4038600"/>
            <a:ext cx="2362200" cy="0"/>
          </a:xfrm>
          <a:prstGeom prst="straightConnector1">
            <a:avLst/>
          </a:prstGeom>
          <a:noFill/>
          <a:ln w="19050">
            <a:solidFill>
              <a:schemeClr val="tx1"/>
            </a:solidFill>
            <a:round/>
            <a:headEnd/>
            <a:tailEnd type="triangle" w="med" len="med"/>
          </a:ln>
        </p:spPr>
      </p:cxnSp>
      <p:sp>
        <p:nvSpPr>
          <p:cNvPr id="14363" name="Text Box 28"/>
          <p:cNvSpPr txBox="1">
            <a:spLocks noChangeArrowheads="1"/>
          </p:cNvSpPr>
          <p:nvPr/>
        </p:nvSpPr>
        <p:spPr bwMode="auto">
          <a:xfrm>
            <a:off x="304800" y="5165725"/>
            <a:ext cx="7620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h=7</a:t>
            </a:r>
          </a:p>
        </p:txBody>
      </p:sp>
      <p:sp>
        <p:nvSpPr>
          <p:cNvPr id="14364" name="Text Box 30"/>
          <p:cNvSpPr txBox="1">
            <a:spLocks noChangeArrowheads="1"/>
          </p:cNvSpPr>
          <p:nvPr/>
        </p:nvSpPr>
        <p:spPr bwMode="auto">
          <a:xfrm>
            <a:off x="3124200" y="3641725"/>
            <a:ext cx="533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3</a:t>
            </a:r>
          </a:p>
        </p:txBody>
      </p:sp>
      <p:sp>
        <p:nvSpPr>
          <p:cNvPr id="14365" name="Oval 31"/>
          <p:cNvSpPr>
            <a:spLocks noChangeArrowheads="1"/>
          </p:cNvSpPr>
          <p:nvPr/>
        </p:nvSpPr>
        <p:spPr bwMode="auto">
          <a:xfrm>
            <a:off x="5257800" y="28956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e</a:t>
            </a:r>
          </a:p>
        </p:txBody>
      </p:sp>
      <p:sp>
        <p:nvSpPr>
          <p:cNvPr id="14366" name="Text Box 32"/>
          <p:cNvSpPr txBox="1">
            <a:spLocks noChangeArrowheads="1"/>
          </p:cNvSpPr>
          <p:nvPr/>
        </p:nvSpPr>
        <p:spPr bwMode="auto">
          <a:xfrm>
            <a:off x="5715000" y="2895601"/>
            <a:ext cx="7620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h=1</a:t>
            </a:r>
          </a:p>
        </p:txBody>
      </p:sp>
      <p:sp>
        <p:nvSpPr>
          <p:cNvPr id="14367" name="Text Box 33"/>
          <p:cNvSpPr txBox="1">
            <a:spLocks noChangeArrowheads="1"/>
          </p:cNvSpPr>
          <p:nvPr/>
        </p:nvSpPr>
        <p:spPr bwMode="auto">
          <a:xfrm>
            <a:off x="4724400" y="3200401"/>
            <a:ext cx="533400" cy="396875"/>
          </a:xfrm>
          <a:prstGeom prst="rect">
            <a:avLst/>
          </a:prstGeom>
          <a:noFill/>
          <a:ln w="9525">
            <a:noFill/>
            <a:miter lim="800000"/>
            <a:headEnd/>
            <a:tailEnd/>
          </a:ln>
        </p:spPr>
        <p:txBody>
          <a:bodyPr lIns="91438" tIns="45719" rIns="91438" bIns="45719">
            <a:spAutoFit/>
          </a:bodyPr>
          <a:lstStyle/>
          <a:p>
            <a:pPr algn="ctr">
              <a:spcBef>
                <a:spcPct val="50000"/>
              </a:spcBef>
            </a:pPr>
            <a:r>
              <a:rPr lang="en-US" sz="2000" b="1" dirty="0">
                <a:latin typeface="Calibri"/>
                <a:cs typeface="Calibri"/>
              </a:rPr>
              <a:t>1</a:t>
            </a:r>
          </a:p>
        </p:txBody>
      </p:sp>
      <p:grpSp>
        <p:nvGrpSpPr>
          <p:cNvPr id="2" name="Group 34"/>
          <p:cNvGrpSpPr>
            <a:grpSpLocks/>
          </p:cNvGrpSpPr>
          <p:nvPr/>
        </p:nvGrpSpPr>
        <p:grpSpPr bwMode="auto">
          <a:xfrm>
            <a:off x="914400" y="4038601"/>
            <a:ext cx="1066800" cy="915988"/>
            <a:chOff x="1392" y="2544"/>
            <a:chExt cx="672" cy="577"/>
          </a:xfrm>
        </p:grpSpPr>
        <p:cxnSp>
          <p:nvCxnSpPr>
            <p:cNvPr id="14379" name="AutoShape 35"/>
            <p:cNvCxnSpPr>
              <a:cxnSpLocks noChangeShapeType="1"/>
            </p:cNvCxnSpPr>
            <p:nvPr/>
          </p:nvCxnSpPr>
          <p:spPr bwMode="auto">
            <a:xfrm>
              <a:off x="1392" y="2544"/>
              <a:ext cx="528" cy="0"/>
            </a:xfrm>
            <a:prstGeom prst="straightConnector1">
              <a:avLst/>
            </a:prstGeom>
            <a:noFill/>
            <a:ln w="38100">
              <a:solidFill>
                <a:srgbClr val="3333FF"/>
              </a:solidFill>
              <a:round/>
              <a:headEnd/>
              <a:tailEnd type="triangle" w="med" len="med"/>
            </a:ln>
          </p:spPr>
        </p:cxnSp>
        <p:cxnSp>
          <p:nvCxnSpPr>
            <p:cNvPr id="14380" name="AutoShape 36"/>
            <p:cNvCxnSpPr>
              <a:cxnSpLocks noChangeShapeType="1"/>
            </p:cNvCxnSpPr>
            <p:nvPr/>
          </p:nvCxnSpPr>
          <p:spPr bwMode="auto">
            <a:xfrm>
              <a:off x="2064" y="2688"/>
              <a:ext cx="0" cy="288"/>
            </a:xfrm>
            <a:prstGeom prst="straightConnector1">
              <a:avLst/>
            </a:prstGeom>
            <a:noFill/>
            <a:ln w="38100">
              <a:solidFill>
                <a:srgbClr val="3333FF"/>
              </a:solidFill>
              <a:round/>
              <a:headEnd/>
              <a:tailEnd type="triangle" w="med" len="med"/>
            </a:ln>
          </p:spPr>
        </p:cxnSp>
        <p:cxnSp>
          <p:nvCxnSpPr>
            <p:cNvPr id="14381" name="AutoShape 37"/>
            <p:cNvCxnSpPr>
              <a:cxnSpLocks noChangeShapeType="1"/>
            </p:cNvCxnSpPr>
            <p:nvPr/>
          </p:nvCxnSpPr>
          <p:spPr bwMode="auto">
            <a:xfrm rot="10800000">
              <a:off x="1392" y="3120"/>
              <a:ext cx="528" cy="1"/>
            </a:xfrm>
            <a:prstGeom prst="straightConnector1">
              <a:avLst/>
            </a:prstGeom>
            <a:noFill/>
            <a:ln w="38100">
              <a:solidFill>
                <a:srgbClr val="3333FF"/>
              </a:solidFill>
              <a:round/>
              <a:headEnd/>
              <a:tailEnd type="triangle" w="med" len="med"/>
            </a:ln>
          </p:spPr>
        </p:cxnSp>
      </p:grpSp>
      <p:grpSp>
        <p:nvGrpSpPr>
          <p:cNvPr id="3" name="Group 38"/>
          <p:cNvGrpSpPr>
            <a:grpSpLocks/>
          </p:cNvGrpSpPr>
          <p:nvPr/>
        </p:nvGrpSpPr>
        <p:grpSpPr bwMode="auto">
          <a:xfrm>
            <a:off x="914400" y="2962276"/>
            <a:ext cx="5486400" cy="1076325"/>
            <a:chOff x="1392" y="1872"/>
            <a:chExt cx="3456" cy="678"/>
          </a:xfrm>
        </p:grpSpPr>
        <p:cxnSp>
          <p:nvCxnSpPr>
            <p:cNvPr id="14375" name="AutoShape 39"/>
            <p:cNvCxnSpPr>
              <a:cxnSpLocks noChangeShapeType="1"/>
            </p:cNvCxnSpPr>
            <p:nvPr/>
          </p:nvCxnSpPr>
          <p:spPr bwMode="auto">
            <a:xfrm>
              <a:off x="3984" y="2550"/>
              <a:ext cx="864" cy="0"/>
            </a:xfrm>
            <a:prstGeom prst="straightConnector1">
              <a:avLst/>
            </a:prstGeom>
            <a:noFill/>
            <a:ln w="38100">
              <a:solidFill>
                <a:srgbClr val="CC0000"/>
              </a:solidFill>
              <a:round/>
              <a:headEnd/>
              <a:tailEnd type="triangle" w="med" len="med"/>
            </a:ln>
          </p:spPr>
        </p:cxnSp>
        <p:cxnSp>
          <p:nvCxnSpPr>
            <p:cNvPr id="14376" name="AutoShape 40"/>
            <p:cNvCxnSpPr>
              <a:cxnSpLocks noChangeShapeType="1"/>
            </p:cNvCxnSpPr>
            <p:nvPr/>
          </p:nvCxnSpPr>
          <p:spPr bwMode="auto">
            <a:xfrm flipH="1">
              <a:off x="3840" y="2118"/>
              <a:ext cx="432" cy="288"/>
            </a:xfrm>
            <a:prstGeom prst="straightConnector1">
              <a:avLst/>
            </a:prstGeom>
            <a:noFill/>
            <a:ln w="38100">
              <a:solidFill>
                <a:srgbClr val="CC0000"/>
              </a:solidFill>
              <a:round/>
              <a:headEnd/>
              <a:tailEnd type="triangle" w="med" len="med"/>
            </a:ln>
          </p:spPr>
        </p:cxnSp>
        <p:cxnSp>
          <p:nvCxnSpPr>
            <p:cNvPr id="14377" name="AutoShape 41"/>
            <p:cNvCxnSpPr>
              <a:cxnSpLocks noChangeShapeType="1"/>
            </p:cNvCxnSpPr>
            <p:nvPr/>
          </p:nvCxnSpPr>
          <p:spPr bwMode="auto">
            <a:xfrm>
              <a:off x="1392" y="2550"/>
              <a:ext cx="528" cy="0"/>
            </a:xfrm>
            <a:prstGeom prst="straightConnector1">
              <a:avLst/>
            </a:prstGeom>
            <a:noFill/>
            <a:ln w="38100">
              <a:solidFill>
                <a:srgbClr val="CC0000"/>
              </a:solidFill>
              <a:round/>
              <a:headEnd/>
              <a:tailEnd type="triangle" w="med" len="med"/>
            </a:ln>
          </p:spPr>
        </p:cxnSp>
        <p:cxnSp>
          <p:nvCxnSpPr>
            <p:cNvPr id="14378" name="AutoShape 42"/>
            <p:cNvCxnSpPr>
              <a:cxnSpLocks noChangeShapeType="1"/>
            </p:cNvCxnSpPr>
            <p:nvPr/>
          </p:nvCxnSpPr>
          <p:spPr bwMode="auto">
            <a:xfrm rot="-5400000">
              <a:off x="2850" y="1086"/>
              <a:ext cx="534" cy="2106"/>
            </a:xfrm>
            <a:prstGeom prst="curvedConnector3">
              <a:avLst>
                <a:gd name="adj1" fmla="val 134833"/>
              </a:avLst>
            </a:prstGeom>
            <a:noFill/>
            <a:ln w="38100">
              <a:solidFill>
                <a:srgbClr val="CC0000"/>
              </a:solidFill>
              <a:round/>
              <a:headEnd/>
              <a:tailEnd type="triangle" w="med" len="med"/>
            </a:ln>
          </p:spPr>
        </p:cxnSp>
      </p:grpSp>
      <p:grpSp>
        <p:nvGrpSpPr>
          <p:cNvPr id="4" name="Group 43"/>
          <p:cNvGrpSpPr>
            <a:grpSpLocks/>
          </p:cNvGrpSpPr>
          <p:nvPr/>
        </p:nvGrpSpPr>
        <p:grpSpPr bwMode="auto">
          <a:xfrm>
            <a:off x="914400" y="4038600"/>
            <a:ext cx="5486400" cy="0"/>
            <a:chOff x="1392" y="2544"/>
            <a:chExt cx="3456" cy="0"/>
          </a:xfrm>
        </p:grpSpPr>
        <p:cxnSp>
          <p:nvCxnSpPr>
            <p:cNvPr id="14372" name="AutoShape 44"/>
            <p:cNvCxnSpPr>
              <a:cxnSpLocks noChangeShapeType="1"/>
            </p:cNvCxnSpPr>
            <p:nvPr/>
          </p:nvCxnSpPr>
          <p:spPr bwMode="auto">
            <a:xfrm>
              <a:off x="3984" y="2544"/>
              <a:ext cx="864" cy="0"/>
            </a:xfrm>
            <a:prstGeom prst="straightConnector1">
              <a:avLst/>
            </a:prstGeom>
            <a:noFill/>
            <a:ln w="38100">
              <a:solidFill>
                <a:srgbClr val="CC00CC"/>
              </a:solidFill>
              <a:round/>
              <a:headEnd/>
              <a:tailEnd type="triangle" w="med" len="med"/>
            </a:ln>
          </p:spPr>
        </p:cxnSp>
        <p:cxnSp>
          <p:nvCxnSpPr>
            <p:cNvPr id="14373" name="AutoShape 45"/>
            <p:cNvCxnSpPr>
              <a:cxnSpLocks noChangeShapeType="1"/>
            </p:cNvCxnSpPr>
            <p:nvPr/>
          </p:nvCxnSpPr>
          <p:spPr bwMode="auto">
            <a:xfrm>
              <a:off x="1392" y="2544"/>
              <a:ext cx="528" cy="0"/>
            </a:xfrm>
            <a:prstGeom prst="straightConnector1">
              <a:avLst/>
            </a:prstGeom>
            <a:noFill/>
            <a:ln w="38100">
              <a:solidFill>
                <a:srgbClr val="CC00CC"/>
              </a:solidFill>
              <a:round/>
              <a:headEnd/>
              <a:tailEnd type="triangle" w="med" len="med"/>
            </a:ln>
          </p:spPr>
        </p:cxnSp>
        <p:cxnSp>
          <p:nvCxnSpPr>
            <p:cNvPr id="14374" name="AutoShape 46"/>
            <p:cNvCxnSpPr>
              <a:cxnSpLocks noChangeShapeType="1"/>
            </p:cNvCxnSpPr>
            <p:nvPr/>
          </p:nvCxnSpPr>
          <p:spPr bwMode="auto">
            <a:xfrm>
              <a:off x="2208" y="2544"/>
              <a:ext cx="1488" cy="0"/>
            </a:xfrm>
            <a:prstGeom prst="straightConnector1">
              <a:avLst/>
            </a:prstGeom>
            <a:noFill/>
            <a:ln w="38100">
              <a:solidFill>
                <a:srgbClr val="CC00CC"/>
              </a:solidFill>
              <a:round/>
              <a:headEnd/>
              <a:tailEnd type="triangle" w="med" len="med"/>
            </a:ln>
          </p:spPr>
        </p:cxnSp>
      </p:grpSp>
      <p:sp>
        <p:nvSpPr>
          <p:cNvPr id="47" name="Oval 6"/>
          <p:cNvSpPr>
            <a:spLocks noChangeArrowheads="1"/>
          </p:cNvSpPr>
          <p:nvPr/>
        </p:nvSpPr>
        <p:spPr bwMode="auto">
          <a:xfrm>
            <a:off x="9753600" y="23622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S</a:t>
            </a:r>
          </a:p>
        </p:txBody>
      </p:sp>
      <p:sp>
        <p:nvSpPr>
          <p:cNvPr id="48" name="Oval 7"/>
          <p:cNvSpPr>
            <a:spLocks noChangeArrowheads="1"/>
          </p:cNvSpPr>
          <p:nvPr/>
        </p:nvSpPr>
        <p:spPr bwMode="auto">
          <a:xfrm>
            <a:off x="9220200" y="29718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a</a:t>
            </a:r>
          </a:p>
        </p:txBody>
      </p:sp>
      <p:sp>
        <p:nvSpPr>
          <p:cNvPr id="49" name="Oval 9"/>
          <p:cNvSpPr>
            <a:spLocks noChangeArrowheads="1"/>
          </p:cNvSpPr>
          <p:nvPr/>
        </p:nvSpPr>
        <p:spPr bwMode="auto">
          <a:xfrm>
            <a:off x="8686800" y="38862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b</a:t>
            </a:r>
          </a:p>
        </p:txBody>
      </p:sp>
      <p:sp>
        <p:nvSpPr>
          <p:cNvPr id="50" name="Oval 25"/>
          <p:cNvSpPr>
            <a:spLocks noChangeArrowheads="1"/>
          </p:cNvSpPr>
          <p:nvPr/>
        </p:nvSpPr>
        <p:spPr bwMode="auto">
          <a:xfrm>
            <a:off x="8686800" y="48006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c</a:t>
            </a:r>
          </a:p>
        </p:txBody>
      </p:sp>
      <p:sp>
        <p:nvSpPr>
          <p:cNvPr id="51" name="Oval 31"/>
          <p:cNvSpPr>
            <a:spLocks noChangeArrowheads="1"/>
          </p:cNvSpPr>
          <p:nvPr/>
        </p:nvSpPr>
        <p:spPr bwMode="auto">
          <a:xfrm>
            <a:off x="10896600" y="38862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e</a:t>
            </a:r>
          </a:p>
        </p:txBody>
      </p:sp>
      <p:sp>
        <p:nvSpPr>
          <p:cNvPr id="52" name="Oval 8"/>
          <p:cNvSpPr>
            <a:spLocks noChangeArrowheads="1"/>
          </p:cNvSpPr>
          <p:nvPr/>
        </p:nvSpPr>
        <p:spPr bwMode="auto">
          <a:xfrm>
            <a:off x="9448800" y="38862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d</a:t>
            </a:r>
          </a:p>
        </p:txBody>
      </p:sp>
      <p:sp>
        <p:nvSpPr>
          <p:cNvPr id="53" name="Oval 8"/>
          <p:cNvSpPr>
            <a:spLocks noChangeArrowheads="1"/>
          </p:cNvSpPr>
          <p:nvPr/>
        </p:nvSpPr>
        <p:spPr bwMode="auto">
          <a:xfrm>
            <a:off x="10896600" y="48006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d</a:t>
            </a:r>
          </a:p>
        </p:txBody>
      </p:sp>
      <p:sp>
        <p:nvSpPr>
          <p:cNvPr id="54" name="Oval 10"/>
          <p:cNvSpPr>
            <a:spLocks noChangeArrowheads="1"/>
          </p:cNvSpPr>
          <p:nvPr/>
        </p:nvSpPr>
        <p:spPr bwMode="auto">
          <a:xfrm>
            <a:off x="9448800" y="48006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G</a:t>
            </a:r>
          </a:p>
        </p:txBody>
      </p:sp>
      <p:sp>
        <p:nvSpPr>
          <p:cNvPr id="55" name="Oval 10"/>
          <p:cNvSpPr>
            <a:spLocks noChangeArrowheads="1"/>
          </p:cNvSpPr>
          <p:nvPr/>
        </p:nvSpPr>
        <p:spPr bwMode="auto">
          <a:xfrm>
            <a:off x="10896600" y="5715000"/>
            <a:ext cx="457200" cy="457200"/>
          </a:xfrm>
          <a:prstGeom prst="ellipse">
            <a:avLst/>
          </a:prstGeom>
          <a:solidFill>
            <a:schemeClr val="bg1"/>
          </a:solidFill>
          <a:ln w="9525">
            <a:solidFill>
              <a:schemeClr val="tx1"/>
            </a:solidFill>
            <a:round/>
            <a:headEnd/>
            <a:tailEnd/>
          </a:ln>
        </p:spPr>
        <p:txBody>
          <a:bodyPr wrap="none" lIns="91438" tIns="45719" rIns="91438" bIns="45719" anchor="ctr"/>
          <a:lstStyle/>
          <a:p>
            <a:pPr algn="ctr"/>
            <a:r>
              <a:rPr lang="en-US" sz="2000" b="1" dirty="0">
                <a:latin typeface="Calibri"/>
                <a:cs typeface="Calibri"/>
              </a:rPr>
              <a:t>G</a:t>
            </a:r>
          </a:p>
        </p:txBody>
      </p:sp>
      <p:cxnSp>
        <p:nvCxnSpPr>
          <p:cNvPr id="7" name="Straight Connector 6"/>
          <p:cNvCxnSpPr>
            <a:stCxn id="47" idx="4"/>
            <a:endCxn id="48" idx="7"/>
          </p:cNvCxnSpPr>
          <p:nvPr/>
        </p:nvCxnSpPr>
        <p:spPr>
          <a:xfrm flipH="1">
            <a:off x="9610445" y="2819400"/>
            <a:ext cx="371755" cy="21935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4"/>
            <a:endCxn id="52" idx="0"/>
          </p:cNvCxnSpPr>
          <p:nvPr/>
        </p:nvCxnSpPr>
        <p:spPr>
          <a:xfrm>
            <a:off x="9448800" y="3429000"/>
            <a:ext cx="22860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51" idx="4"/>
            <a:endCxn id="53" idx="0"/>
          </p:cNvCxnSpPr>
          <p:nvPr/>
        </p:nvCxnSpPr>
        <p:spPr>
          <a:xfrm>
            <a:off x="11125200" y="4343400"/>
            <a:ext cx="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52" idx="4"/>
            <a:endCxn id="54" idx="0"/>
          </p:cNvCxnSpPr>
          <p:nvPr/>
        </p:nvCxnSpPr>
        <p:spPr>
          <a:xfrm>
            <a:off x="9677400" y="4343400"/>
            <a:ext cx="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1" idx="0"/>
            <a:endCxn id="48" idx="4"/>
          </p:cNvCxnSpPr>
          <p:nvPr/>
        </p:nvCxnSpPr>
        <p:spPr>
          <a:xfrm flipH="1" flipV="1">
            <a:off x="9448800" y="3429000"/>
            <a:ext cx="167640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48" idx="4"/>
            <a:endCxn id="49" idx="0"/>
          </p:cNvCxnSpPr>
          <p:nvPr/>
        </p:nvCxnSpPr>
        <p:spPr>
          <a:xfrm flipH="1">
            <a:off x="8915400" y="3429000"/>
            <a:ext cx="53340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49" idx="4"/>
            <a:endCxn id="50" idx="0"/>
          </p:cNvCxnSpPr>
          <p:nvPr/>
        </p:nvCxnSpPr>
        <p:spPr>
          <a:xfrm>
            <a:off x="8915400" y="4343400"/>
            <a:ext cx="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53" idx="4"/>
            <a:endCxn id="55" idx="0"/>
          </p:cNvCxnSpPr>
          <p:nvPr/>
        </p:nvCxnSpPr>
        <p:spPr>
          <a:xfrm>
            <a:off x="11125200" y="5257800"/>
            <a:ext cx="0" cy="457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4" name="Text Box 19"/>
          <p:cNvSpPr txBox="1">
            <a:spLocks noChangeArrowheads="1"/>
          </p:cNvSpPr>
          <p:nvPr/>
        </p:nvSpPr>
        <p:spPr bwMode="auto">
          <a:xfrm>
            <a:off x="10287000" y="2209800"/>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0 h=6</a:t>
            </a:r>
          </a:p>
        </p:txBody>
      </p:sp>
      <p:sp>
        <p:nvSpPr>
          <p:cNvPr id="65" name="Text Box 19"/>
          <p:cNvSpPr txBox="1">
            <a:spLocks noChangeArrowheads="1"/>
          </p:cNvSpPr>
          <p:nvPr/>
        </p:nvSpPr>
        <p:spPr bwMode="auto">
          <a:xfrm>
            <a:off x="8458200" y="2797316"/>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1 h=5</a:t>
            </a:r>
          </a:p>
        </p:txBody>
      </p:sp>
      <p:sp>
        <p:nvSpPr>
          <p:cNvPr id="66" name="Text Box 19"/>
          <p:cNvSpPr txBox="1">
            <a:spLocks noChangeArrowheads="1"/>
          </p:cNvSpPr>
          <p:nvPr/>
        </p:nvSpPr>
        <p:spPr bwMode="auto">
          <a:xfrm>
            <a:off x="7848600" y="3733800"/>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2 h=6</a:t>
            </a:r>
          </a:p>
        </p:txBody>
      </p:sp>
      <p:sp>
        <p:nvSpPr>
          <p:cNvPr id="67" name="Text Box 19"/>
          <p:cNvSpPr txBox="1">
            <a:spLocks noChangeArrowheads="1"/>
          </p:cNvSpPr>
          <p:nvPr/>
        </p:nvSpPr>
        <p:spPr bwMode="auto">
          <a:xfrm>
            <a:off x="7848600" y="4626116"/>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3 h=7</a:t>
            </a:r>
          </a:p>
        </p:txBody>
      </p:sp>
      <p:sp>
        <p:nvSpPr>
          <p:cNvPr id="68" name="Text Box 19"/>
          <p:cNvSpPr txBox="1">
            <a:spLocks noChangeArrowheads="1"/>
          </p:cNvSpPr>
          <p:nvPr/>
        </p:nvSpPr>
        <p:spPr bwMode="auto">
          <a:xfrm>
            <a:off x="9829800" y="3810000"/>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4 h=2</a:t>
            </a:r>
          </a:p>
        </p:txBody>
      </p:sp>
      <p:sp>
        <p:nvSpPr>
          <p:cNvPr id="69" name="Text Box 19"/>
          <p:cNvSpPr txBox="1">
            <a:spLocks noChangeArrowheads="1"/>
          </p:cNvSpPr>
          <p:nvPr/>
        </p:nvSpPr>
        <p:spPr bwMode="auto">
          <a:xfrm>
            <a:off x="9829800" y="4648200"/>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6 h=0</a:t>
            </a:r>
          </a:p>
        </p:txBody>
      </p:sp>
      <p:sp>
        <p:nvSpPr>
          <p:cNvPr id="70" name="Text Box 19"/>
          <p:cNvSpPr txBox="1">
            <a:spLocks noChangeArrowheads="1"/>
          </p:cNvSpPr>
          <p:nvPr/>
        </p:nvSpPr>
        <p:spPr bwMode="auto">
          <a:xfrm>
            <a:off x="11277600" y="3711716"/>
            <a:ext cx="838200" cy="707884"/>
          </a:xfrm>
          <a:prstGeom prst="rect">
            <a:avLst/>
          </a:prstGeom>
          <a:noFill/>
          <a:ln w="9525">
            <a:noFill/>
            <a:miter lim="800000"/>
            <a:headEnd/>
            <a:tailEnd/>
          </a:ln>
        </p:spPr>
        <p:txBody>
          <a:bodyPr lIns="91438" tIns="45719" rIns="91438" bIns="45719">
            <a:spAutoFit/>
          </a:bodyPr>
          <a:lstStyle/>
          <a:p>
            <a:pPr algn="ctr">
              <a:spcBef>
                <a:spcPct val="50000"/>
              </a:spcBef>
            </a:pPr>
            <a:r>
              <a:rPr lang="en-US" sz="2000" i="1" dirty="0">
                <a:latin typeface="Calibri"/>
                <a:cs typeface="Calibri"/>
              </a:rPr>
              <a:t>g = 9 h=1</a:t>
            </a:r>
          </a:p>
        </p:txBody>
      </p:sp>
      <p:sp>
        <p:nvSpPr>
          <p:cNvPr id="71" name="Text Box 19"/>
          <p:cNvSpPr txBox="1">
            <a:spLocks noChangeArrowheads="1"/>
          </p:cNvSpPr>
          <p:nvPr/>
        </p:nvSpPr>
        <p:spPr bwMode="auto">
          <a:xfrm>
            <a:off x="11277600" y="4702316"/>
            <a:ext cx="914400" cy="707884"/>
          </a:xfrm>
          <a:prstGeom prst="rect">
            <a:avLst/>
          </a:prstGeom>
          <a:noFill/>
          <a:ln w="9525">
            <a:noFill/>
            <a:miter lim="800000"/>
            <a:headEnd/>
            <a:tailEnd/>
          </a:ln>
        </p:spPr>
        <p:txBody>
          <a:bodyPr wrap="square" lIns="91438" tIns="45719" rIns="91438" bIns="45719">
            <a:spAutoFit/>
          </a:bodyPr>
          <a:lstStyle/>
          <a:p>
            <a:pPr algn="ctr">
              <a:spcBef>
                <a:spcPct val="50000"/>
              </a:spcBef>
            </a:pPr>
            <a:r>
              <a:rPr lang="en-US" sz="2000" i="1" dirty="0">
                <a:latin typeface="Calibri"/>
                <a:cs typeface="Calibri"/>
              </a:rPr>
              <a:t>g = 10 h=2</a:t>
            </a:r>
          </a:p>
        </p:txBody>
      </p:sp>
      <p:sp>
        <p:nvSpPr>
          <p:cNvPr id="72" name="Text Box 19"/>
          <p:cNvSpPr txBox="1">
            <a:spLocks noChangeArrowheads="1"/>
          </p:cNvSpPr>
          <p:nvPr/>
        </p:nvSpPr>
        <p:spPr bwMode="auto">
          <a:xfrm>
            <a:off x="11277600" y="5562600"/>
            <a:ext cx="914400" cy="707884"/>
          </a:xfrm>
          <a:prstGeom prst="rect">
            <a:avLst/>
          </a:prstGeom>
          <a:noFill/>
          <a:ln w="9525">
            <a:noFill/>
            <a:miter lim="800000"/>
            <a:headEnd/>
            <a:tailEnd/>
          </a:ln>
        </p:spPr>
        <p:txBody>
          <a:bodyPr wrap="square" lIns="91438" tIns="45719" rIns="91438" bIns="45719">
            <a:spAutoFit/>
          </a:bodyPr>
          <a:lstStyle/>
          <a:p>
            <a:pPr algn="ctr">
              <a:spcBef>
                <a:spcPct val="50000"/>
              </a:spcBef>
            </a:pPr>
            <a:r>
              <a:rPr lang="en-US" sz="2000" i="1" dirty="0">
                <a:latin typeface="Calibri"/>
                <a:cs typeface="Calibri"/>
              </a:rPr>
              <a:t>g = 12 h=0</a:t>
            </a:r>
          </a:p>
        </p:txBody>
      </p:sp>
    </p:spTree>
    <p:extLst>
      <p:ext uri="{BB962C8B-B14F-4D97-AF65-F5344CB8AC3E}">
        <p14:creationId xmlns:p14="http://schemas.microsoft.com/office/powerpoint/2010/main" val="41432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29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5299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5299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lstStyle/>
          <a:p>
            <a:r>
              <a:rPr lang="en-US" dirty="0"/>
              <a:t>Perform Uniform Cost Search, the Best-First Search, and the </a:t>
            </a:r>
            <a:r>
              <a:rPr lang="en-US" altLang="en-US" dirty="0"/>
              <a:t>A* algorithm. Here we suppose that </a:t>
            </a:r>
            <a:r>
              <a:rPr lang="en-US" altLang="en-US" b="1" u="sng" dirty="0"/>
              <a:t>A is the initial node, and E is the target</a:t>
            </a:r>
            <a:r>
              <a:rPr lang="en-US" altLang="en-US" dirty="0"/>
              <a:t>. The cost of each edge and the heuristic value of the each node are also given in the figure.</a:t>
            </a:r>
            <a:endParaRPr lang="en-US" dirty="0"/>
          </a:p>
        </p:txBody>
      </p:sp>
      <p:pic>
        <p:nvPicPr>
          <p:cNvPr id="5" name="Picture 4"/>
          <p:cNvPicPr>
            <a:picLocks noChangeAspect="1"/>
          </p:cNvPicPr>
          <p:nvPr/>
        </p:nvPicPr>
        <p:blipFill>
          <a:blip r:embed="rId2"/>
          <a:stretch>
            <a:fillRect/>
          </a:stretch>
        </p:blipFill>
        <p:spPr>
          <a:xfrm>
            <a:off x="2697215" y="3679136"/>
            <a:ext cx="6797569" cy="2497827"/>
          </a:xfrm>
          <a:prstGeom prst="rect">
            <a:avLst/>
          </a:prstGeom>
        </p:spPr>
      </p:pic>
    </p:spTree>
    <p:extLst>
      <p:ext uri="{BB962C8B-B14F-4D97-AF65-F5344CB8AC3E}">
        <p14:creationId xmlns:p14="http://schemas.microsoft.com/office/powerpoint/2010/main" val="3191667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4B59-EA7F-2011-4BC4-F3A010D94815}"/>
              </a:ext>
            </a:extLst>
          </p:cNvPr>
          <p:cNvSpPr>
            <a:spLocks noGrp="1"/>
          </p:cNvSpPr>
          <p:nvPr>
            <p:ph type="title"/>
          </p:nvPr>
        </p:nvSpPr>
        <p:spPr/>
        <p:txBody>
          <a:bodyPr/>
          <a:lstStyle/>
          <a:p>
            <a:r>
              <a:rPr lang="en-US" dirty="0"/>
              <a:t>Iterative deepening A* (IDA*)</a:t>
            </a:r>
            <a:endParaRPr lang="en-PK" dirty="0"/>
          </a:p>
        </p:txBody>
      </p:sp>
      <p:sp>
        <p:nvSpPr>
          <p:cNvPr id="5" name="TextBox 4">
            <a:extLst>
              <a:ext uri="{FF2B5EF4-FFF2-40B4-BE49-F238E27FC236}">
                <a16:creationId xmlns:a16="http://schemas.microsoft.com/office/drawing/2014/main" id="{A0A9A66B-2268-0AC8-4856-A78F10C14066}"/>
              </a:ext>
            </a:extLst>
          </p:cNvPr>
          <p:cNvSpPr txBox="1"/>
          <p:nvPr/>
        </p:nvSpPr>
        <p:spPr>
          <a:xfrm>
            <a:off x="1183341" y="2831525"/>
            <a:ext cx="9950824" cy="1815882"/>
          </a:xfrm>
          <a:prstGeom prst="rect">
            <a:avLst/>
          </a:prstGeom>
          <a:noFill/>
        </p:spPr>
        <p:txBody>
          <a:bodyPr wrap="square">
            <a:spAutoFit/>
          </a:bodyPr>
          <a:lstStyle/>
          <a:p>
            <a:r>
              <a:rPr lang="en-US" sz="2800" b="0" i="0" dirty="0">
                <a:solidFill>
                  <a:srgbClr val="273239"/>
                </a:solidFill>
                <a:effectLst/>
                <a:latin typeface="Nunito" pitchFamily="2" charset="0"/>
              </a:rPr>
              <a:t>Iterative deepening A* </a:t>
            </a:r>
            <a:r>
              <a:rPr lang="en-US" sz="2800" b="1" i="0" dirty="0">
                <a:solidFill>
                  <a:srgbClr val="273239"/>
                </a:solidFill>
                <a:effectLst/>
                <a:latin typeface="Nunito" pitchFamily="2" charset="0"/>
              </a:rPr>
              <a:t>(IDA*)</a:t>
            </a:r>
            <a:r>
              <a:rPr lang="en-US" sz="2800" b="0" i="0" dirty="0">
                <a:solidFill>
                  <a:srgbClr val="273239"/>
                </a:solidFill>
                <a:effectLst/>
                <a:latin typeface="Nunito" pitchFamily="2" charset="0"/>
              </a:rPr>
              <a:t> is a graph traversal and path-finding method that can determine the shortest route in a weighted graph between a defined start node and any one of a group of goal nodes. </a:t>
            </a:r>
            <a:endParaRPr lang="en-PK" sz="2800" dirty="0"/>
          </a:p>
        </p:txBody>
      </p:sp>
    </p:spTree>
    <p:extLst>
      <p:ext uri="{BB962C8B-B14F-4D97-AF65-F5344CB8AC3E}">
        <p14:creationId xmlns:p14="http://schemas.microsoft.com/office/powerpoint/2010/main" val="2112648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EC44-421E-80C4-8119-9D12352E96C4}"/>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63BBC5C-4B6F-3A24-A7BB-4C36450ACFD8}"/>
              </a:ext>
            </a:extLst>
          </p:cNvPr>
          <p:cNvSpPr>
            <a:spLocks noGrp="1"/>
          </p:cNvSpPr>
          <p:nvPr>
            <p:ph idx="1"/>
          </p:nvPr>
        </p:nvSpPr>
        <p:spPr/>
        <p:txBody>
          <a:bodyPr/>
          <a:lstStyle/>
          <a:p>
            <a:endParaRPr lang="en-PK"/>
          </a:p>
        </p:txBody>
      </p:sp>
      <p:sp>
        <p:nvSpPr>
          <p:cNvPr id="5" name="TextBox 4">
            <a:extLst>
              <a:ext uri="{FF2B5EF4-FFF2-40B4-BE49-F238E27FC236}">
                <a16:creationId xmlns:a16="http://schemas.microsoft.com/office/drawing/2014/main" id="{677D450E-E7BE-B6EB-6A0B-E7EC36F2C8B3}"/>
              </a:ext>
            </a:extLst>
          </p:cNvPr>
          <p:cNvSpPr txBox="1"/>
          <p:nvPr/>
        </p:nvSpPr>
        <p:spPr>
          <a:xfrm>
            <a:off x="914402" y="1415563"/>
            <a:ext cx="10515600" cy="3539430"/>
          </a:xfrm>
          <a:prstGeom prst="rect">
            <a:avLst/>
          </a:prstGeom>
          <a:noFill/>
        </p:spPr>
        <p:txBody>
          <a:bodyPr wrap="square">
            <a:spAutoFit/>
          </a:bodyPr>
          <a:lstStyle/>
          <a:p>
            <a:r>
              <a:rPr lang="en-US" sz="2800" b="0" i="0" dirty="0">
                <a:solidFill>
                  <a:srgbClr val="273239"/>
                </a:solidFill>
                <a:effectLst/>
                <a:latin typeface="Nunito" pitchFamily="2" charset="0"/>
              </a:rPr>
              <a:t>It is a kind of </a:t>
            </a:r>
            <a:r>
              <a:rPr lang="en-US" sz="2800" b="1" i="0" u="sng" dirty="0">
                <a:effectLst/>
                <a:latin typeface="Nunito" pitchFamily="2" charset="0"/>
                <a:hlinkClick r:id="rId2"/>
              </a:rPr>
              <a:t>iterative deepening depth-first search</a:t>
            </a:r>
            <a:r>
              <a:rPr lang="en-US" sz="2800" b="0" i="0" dirty="0">
                <a:solidFill>
                  <a:srgbClr val="273239"/>
                </a:solidFill>
                <a:effectLst/>
                <a:latin typeface="Nunito" pitchFamily="2" charset="0"/>
              </a:rPr>
              <a:t> that adopts the </a:t>
            </a:r>
            <a:r>
              <a:rPr lang="en-US" sz="2800" b="0" i="0" u="sng" dirty="0">
                <a:effectLst/>
                <a:latin typeface="Nunito" pitchFamily="2" charset="0"/>
                <a:hlinkClick r:id="rId3"/>
              </a:rPr>
              <a:t>A* search algorithm’s</a:t>
            </a:r>
            <a:r>
              <a:rPr lang="en-US" sz="2800" b="0" i="0" dirty="0">
                <a:solidFill>
                  <a:srgbClr val="273239"/>
                </a:solidFill>
                <a:effectLst/>
                <a:latin typeface="Nunito" pitchFamily="2" charset="0"/>
              </a:rPr>
              <a:t> idea of using a heuristic function to assess the remaining cost to reach the goal.</a:t>
            </a:r>
          </a:p>
          <a:p>
            <a:endParaRPr lang="en-US" sz="2800" dirty="0">
              <a:solidFill>
                <a:srgbClr val="273239"/>
              </a:solidFill>
              <a:latin typeface="Nunito" pitchFamily="2" charset="0"/>
            </a:endParaRPr>
          </a:p>
          <a:p>
            <a:br>
              <a:rPr lang="en-US" sz="2800" dirty="0"/>
            </a:br>
            <a:r>
              <a:rPr lang="en-US" sz="2800" b="0" i="0" dirty="0">
                <a:solidFill>
                  <a:srgbClr val="273239"/>
                </a:solidFill>
                <a:effectLst/>
                <a:latin typeface="Nunito" pitchFamily="2" charset="0"/>
              </a:rPr>
              <a:t>A memory-limited version of A* is called</a:t>
            </a:r>
            <a:r>
              <a:rPr lang="en-US" sz="2800" b="1" i="0" dirty="0">
                <a:solidFill>
                  <a:srgbClr val="273239"/>
                </a:solidFill>
                <a:effectLst/>
                <a:latin typeface="Nunito" pitchFamily="2" charset="0"/>
              </a:rPr>
              <a:t> IDA*</a:t>
            </a:r>
            <a:r>
              <a:rPr lang="en-US" sz="2800" b="0" i="0" dirty="0">
                <a:solidFill>
                  <a:srgbClr val="273239"/>
                </a:solidFill>
                <a:effectLst/>
                <a:latin typeface="Nunito" pitchFamily="2" charset="0"/>
              </a:rPr>
              <a:t>. It performs all operations that A* does and has optimal features for locating the shortest path, but it occupies less memory.</a:t>
            </a:r>
            <a:endParaRPr lang="en-PK" sz="2800" dirty="0"/>
          </a:p>
        </p:txBody>
      </p:sp>
    </p:spTree>
    <p:extLst>
      <p:ext uri="{BB962C8B-B14F-4D97-AF65-F5344CB8AC3E}">
        <p14:creationId xmlns:p14="http://schemas.microsoft.com/office/powerpoint/2010/main" val="30501128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037D98-CDA0-FB22-0B87-8299C3783586}"/>
              </a:ext>
            </a:extLst>
          </p:cNvPr>
          <p:cNvSpPr txBox="1"/>
          <p:nvPr/>
        </p:nvSpPr>
        <p:spPr>
          <a:xfrm>
            <a:off x="1172583" y="2693025"/>
            <a:ext cx="9660367" cy="2246769"/>
          </a:xfrm>
          <a:prstGeom prst="rect">
            <a:avLst/>
          </a:prstGeom>
          <a:noFill/>
        </p:spPr>
        <p:txBody>
          <a:bodyPr wrap="square">
            <a:spAutoFit/>
          </a:bodyPr>
          <a:lstStyle/>
          <a:p>
            <a:r>
              <a:rPr lang="en-US" sz="2800" b="0" i="0" dirty="0">
                <a:solidFill>
                  <a:srgbClr val="273239"/>
                </a:solidFill>
                <a:effectLst/>
                <a:latin typeface="Nunito" pitchFamily="2" charset="0"/>
              </a:rPr>
              <a:t>Iterative Deepening A Star uses a</a:t>
            </a:r>
            <a:r>
              <a:rPr lang="en-US" sz="2800" b="1" i="0" dirty="0">
                <a:solidFill>
                  <a:srgbClr val="273239"/>
                </a:solidFill>
                <a:effectLst/>
                <a:latin typeface="Nunito" pitchFamily="2" charset="0"/>
              </a:rPr>
              <a:t> heuristic </a:t>
            </a:r>
            <a:r>
              <a:rPr lang="en-US" sz="2800" b="0" i="0" dirty="0">
                <a:solidFill>
                  <a:srgbClr val="273239"/>
                </a:solidFill>
                <a:effectLst/>
                <a:latin typeface="Nunito" pitchFamily="2" charset="0"/>
              </a:rPr>
              <a:t>to choose which nodes to explore and at which depth to stop, as opposed to Iterative Deepening DFS, which utilizes simple depth to determine when to end the current iteration and continue with a higher depth.</a:t>
            </a:r>
            <a:endParaRPr lang="en-PK" sz="2800" dirty="0"/>
          </a:p>
        </p:txBody>
      </p:sp>
      <p:sp>
        <p:nvSpPr>
          <p:cNvPr id="4" name="Title 3">
            <a:extLst>
              <a:ext uri="{FF2B5EF4-FFF2-40B4-BE49-F238E27FC236}">
                <a16:creationId xmlns:a16="http://schemas.microsoft.com/office/drawing/2014/main" id="{8F760D6D-A93F-8763-815B-F119455AF4F4}"/>
              </a:ext>
            </a:extLst>
          </p:cNvPr>
          <p:cNvSpPr>
            <a:spLocks noGrp="1"/>
          </p:cNvSpPr>
          <p:nvPr>
            <p:ph type="title"/>
          </p:nvPr>
        </p:nvSpPr>
        <p:spPr/>
        <p:txBody>
          <a:bodyPr/>
          <a:lstStyle/>
          <a:p>
            <a:r>
              <a:rPr lang="en-US" dirty="0"/>
              <a:t>Difference between IDA* and ID-DFS</a:t>
            </a:r>
            <a:endParaRPr lang="en-PK" dirty="0"/>
          </a:p>
        </p:txBody>
      </p:sp>
    </p:spTree>
    <p:extLst>
      <p:ext uri="{BB962C8B-B14F-4D97-AF65-F5344CB8AC3E}">
        <p14:creationId xmlns:p14="http://schemas.microsoft.com/office/powerpoint/2010/main" val="315186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2458-D3BF-D53F-594C-7702FD56A4D8}"/>
              </a:ext>
            </a:extLst>
          </p:cNvPr>
          <p:cNvSpPr>
            <a:spLocks noGrp="1"/>
          </p:cNvSpPr>
          <p:nvPr>
            <p:ph type="title"/>
          </p:nvPr>
        </p:nvSpPr>
        <p:spPr/>
        <p:txBody>
          <a:bodyPr/>
          <a:lstStyle/>
          <a:p>
            <a:r>
              <a:rPr lang="en-US" dirty="0"/>
              <a:t>Key points</a:t>
            </a:r>
            <a:endParaRPr lang="en-PK" dirty="0"/>
          </a:p>
        </p:txBody>
      </p:sp>
      <p:pic>
        <p:nvPicPr>
          <p:cNvPr id="3" name="Picture 2">
            <a:extLst>
              <a:ext uri="{FF2B5EF4-FFF2-40B4-BE49-F238E27FC236}">
                <a16:creationId xmlns:a16="http://schemas.microsoft.com/office/drawing/2014/main" id="{A7C2EEDB-6716-4D27-0A80-8B20A1F97831}"/>
              </a:ext>
            </a:extLst>
          </p:cNvPr>
          <p:cNvPicPr>
            <a:picLocks noChangeAspect="1"/>
          </p:cNvPicPr>
          <p:nvPr/>
        </p:nvPicPr>
        <p:blipFill>
          <a:blip r:embed="rId2"/>
          <a:stretch>
            <a:fillRect/>
          </a:stretch>
        </p:blipFill>
        <p:spPr>
          <a:xfrm>
            <a:off x="379989" y="1933575"/>
            <a:ext cx="11055724" cy="3638886"/>
          </a:xfrm>
          <a:prstGeom prst="rect">
            <a:avLst/>
          </a:prstGeom>
        </p:spPr>
      </p:pic>
    </p:spTree>
    <p:extLst>
      <p:ext uri="{BB962C8B-B14F-4D97-AF65-F5344CB8AC3E}">
        <p14:creationId xmlns:p14="http://schemas.microsoft.com/office/powerpoint/2010/main" val="4225005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85BF-58CE-3933-04B1-38453379E1A3}"/>
              </a:ext>
            </a:extLst>
          </p:cNvPr>
          <p:cNvSpPr>
            <a:spLocks noGrp="1"/>
          </p:cNvSpPr>
          <p:nvPr>
            <p:ph type="title"/>
          </p:nvPr>
        </p:nvSpPr>
        <p:spPr/>
        <p:txBody>
          <a:bodyPr/>
          <a:lstStyle/>
          <a:p>
            <a:r>
              <a:rPr lang="en-US" dirty="0"/>
              <a:t>Evaluation Function</a:t>
            </a:r>
            <a:endParaRPr lang="en-PK" dirty="0"/>
          </a:p>
        </p:txBody>
      </p:sp>
      <p:pic>
        <p:nvPicPr>
          <p:cNvPr id="3" name="Picture 2">
            <a:extLst>
              <a:ext uri="{FF2B5EF4-FFF2-40B4-BE49-F238E27FC236}">
                <a16:creationId xmlns:a16="http://schemas.microsoft.com/office/drawing/2014/main" id="{29B085AA-DA36-78AB-8432-B78C18DC3C45}"/>
              </a:ext>
            </a:extLst>
          </p:cNvPr>
          <p:cNvPicPr>
            <a:picLocks noChangeAspect="1"/>
          </p:cNvPicPr>
          <p:nvPr/>
        </p:nvPicPr>
        <p:blipFill>
          <a:blip r:embed="rId2"/>
          <a:stretch>
            <a:fillRect/>
          </a:stretch>
        </p:blipFill>
        <p:spPr>
          <a:xfrm>
            <a:off x="1186946" y="1946797"/>
            <a:ext cx="10702834" cy="3582633"/>
          </a:xfrm>
          <a:prstGeom prst="rect">
            <a:avLst/>
          </a:prstGeom>
        </p:spPr>
      </p:pic>
    </p:spTree>
    <p:extLst>
      <p:ext uri="{BB962C8B-B14F-4D97-AF65-F5344CB8AC3E}">
        <p14:creationId xmlns:p14="http://schemas.microsoft.com/office/powerpoint/2010/main" val="2412480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B318-CCFD-2C1E-8E04-FFFA8F6F62E3}"/>
              </a:ext>
            </a:extLst>
          </p:cNvPr>
          <p:cNvSpPr>
            <a:spLocks noGrp="1"/>
          </p:cNvSpPr>
          <p:nvPr>
            <p:ph type="title"/>
          </p:nvPr>
        </p:nvSpPr>
        <p:spPr>
          <a:xfrm>
            <a:off x="838200" y="-183521"/>
            <a:ext cx="10515600" cy="1325563"/>
          </a:xfrm>
        </p:spPr>
        <p:txBody>
          <a:bodyPr/>
          <a:lstStyle/>
          <a:p>
            <a:r>
              <a:rPr lang="en-US" dirty="0"/>
              <a:t>How IDA* works?</a:t>
            </a:r>
            <a:endParaRPr lang="en-PK" dirty="0"/>
          </a:p>
        </p:txBody>
      </p:sp>
      <p:pic>
        <p:nvPicPr>
          <p:cNvPr id="3" name="Picture 2">
            <a:extLst>
              <a:ext uri="{FF2B5EF4-FFF2-40B4-BE49-F238E27FC236}">
                <a16:creationId xmlns:a16="http://schemas.microsoft.com/office/drawing/2014/main" id="{CE76FBA3-7F66-4251-7270-ED302C4E420D}"/>
              </a:ext>
            </a:extLst>
          </p:cNvPr>
          <p:cNvPicPr>
            <a:picLocks noChangeAspect="1"/>
          </p:cNvPicPr>
          <p:nvPr/>
        </p:nvPicPr>
        <p:blipFill>
          <a:blip r:embed="rId2"/>
          <a:stretch>
            <a:fillRect/>
          </a:stretch>
        </p:blipFill>
        <p:spPr>
          <a:xfrm>
            <a:off x="1304252" y="1084002"/>
            <a:ext cx="9239250" cy="5572125"/>
          </a:xfrm>
          <a:prstGeom prst="rect">
            <a:avLst/>
          </a:prstGeom>
        </p:spPr>
      </p:pic>
    </p:spTree>
    <p:extLst>
      <p:ext uri="{BB962C8B-B14F-4D97-AF65-F5344CB8AC3E}">
        <p14:creationId xmlns:p14="http://schemas.microsoft.com/office/powerpoint/2010/main" val="2664081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DD03-9AB0-68F0-9963-E3928EED6F27}"/>
              </a:ext>
            </a:extLst>
          </p:cNvPr>
          <p:cNvSpPr>
            <a:spLocks noGrp="1"/>
          </p:cNvSpPr>
          <p:nvPr>
            <p:ph type="title"/>
          </p:nvPr>
        </p:nvSpPr>
        <p:spPr/>
        <p:txBody>
          <a:bodyPr/>
          <a:lstStyle/>
          <a:p>
            <a:endParaRPr lang="en-PK"/>
          </a:p>
        </p:txBody>
      </p:sp>
      <p:pic>
        <p:nvPicPr>
          <p:cNvPr id="3" name="Picture 2">
            <a:extLst>
              <a:ext uri="{FF2B5EF4-FFF2-40B4-BE49-F238E27FC236}">
                <a16:creationId xmlns:a16="http://schemas.microsoft.com/office/drawing/2014/main" id="{2AFBA08C-77B8-9243-3E73-07D4AFB6E1FA}"/>
              </a:ext>
            </a:extLst>
          </p:cNvPr>
          <p:cNvPicPr>
            <a:picLocks noChangeAspect="1"/>
          </p:cNvPicPr>
          <p:nvPr/>
        </p:nvPicPr>
        <p:blipFill>
          <a:blip r:embed="rId2"/>
          <a:stretch>
            <a:fillRect/>
          </a:stretch>
        </p:blipFill>
        <p:spPr>
          <a:xfrm>
            <a:off x="1077110" y="1807958"/>
            <a:ext cx="9220200" cy="1714500"/>
          </a:xfrm>
          <a:prstGeom prst="rect">
            <a:avLst/>
          </a:prstGeom>
        </p:spPr>
      </p:pic>
    </p:spTree>
    <p:extLst>
      <p:ext uri="{BB962C8B-B14F-4D97-AF65-F5344CB8AC3E}">
        <p14:creationId xmlns:p14="http://schemas.microsoft.com/office/powerpoint/2010/main" val="1158213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9D6B69-006C-0AB3-D9C0-7B07A60995AA}"/>
              </a:ext>
            </a:extLst>
          </p:cNvPr>
          <p:cNvPicPr>
            <a:picLocks noChangeAspect="1"/>
          </p:cNvPicPr>
          <p:nvPr/>
        </p:nvPicPr>
        <p:blipFill>
          <a:blip r:embed="rId2"/>
          <a:stretch>
            <a:fillRect/>
          </a:stretch>
        </p:blipFill>
        <p:spPr>
          <a:xfrm>
            <a:off x="1614487" y="376237"/>
            <a:ext cx="8963025" cy="6105525"/>
          </a:xfrm>
          <a:prstGeom prst="rect">
            <a:avLst/>
          </a:prstGeom>
        </p:spPr>
      </p:pic>
    </p:spTree>
    <p:extLst>
      <p:ext uri="{BB962C8B-B14F-4D97-AF65-F5344CB8AC3E}">
        <p14:creationId xmlns:p14="http://schemas.microsoft.com/office/powerpoint/2010/main" val="35578041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EA3B-54ED-E442-7A18-3B4E0EC79B71}"/>
              </a:ext>
            </a:extLst>
          </p:cNvPr>
          <p:cNvSpPr>
            <a:spLocks noGrp="1"/>
          </p:cNvSpPr>
          <p:nvPr>
            <p:ph type="title"/>
          </p:nvPr>
        </p:nvSpPr>
        <p:spPr/>
        <p:txBody>
          <a:bodyPr/>
          <a:lstStyle/>
          <a:p>
            <a:endParaRPr lang="en-PK"/>
          </a:p>
        </p:txBody>
      </p:sp>
      <p:pic>
        <p:nvPicPr>
          <p:cNvPr id="3" name="Picture 2">
            <a:extLst>
              <a:ext uri="{FF2B5EF4-FFF2-40B4-BE49-F238E27FC236}">
                <a16:creationId xmlns:a16="http://schemas.microsoft.com/office/drawing/2014/main" id="{C48EF8D0-9647-6127-8D1C-B6BA4039DED0}"/>
              </a:ext>
            </a:extLst>
          </p:cNvPr>
          <p:cNvPicPr>
            <a:picLocks noChangeAspect="1"/>
          </p:cNvPicPr>
          <p:nvPr/>
        </p:nvPicPr>
        <p:blipFill>
          <a:blip r:embed="rId2"/>
          <a:stretch>
            <a:fillRect/>
          </a:stretch>
        </p:blipFill>
        <p:spPr>
          <a:xfrm>
            <a:off x="1941060" y="0"/>
            <a:ext cx="8309880" cy="6858000"/>
          </a:xfrm>
          <a:prstGeom prst="rect">
            <a:avLst/>
          </a:prstGeom>
        </p:spPr>
      </p:pic>
      <p:sp>
        <p:nvSpPr>
          <p:cNvPr id="4" name="TextBox 3">
            <a:extLst>
              <a:ext uri="{FF2B5EF4-FFF2-40B4-BE49-F238E27FC236}">
                <a16:creationId xmlns:a16="http://schemas.microsoft.com/office/drawing/2014/main" id="{6FECFCC6-6330-156E-48F5-312D3AAD3B92}"/>
              </a:ext>
            </a:extLst>
          </p:cNvPr>
          <p:cNvSpPr txBox="1"/>
          <p:nvPr/>
        </p:nvSpPr>
        <p:spPr>
          <a:xfrm>
            <a:off x="161365" y="365125"/>
            <a:ext cx="1656677" cy="369332"/>
          </a:xfrm>
          <a:prstGeom prst="rect">
            <a:avLst/>
          </a:prstGeom>
          <a:noFill/>
        </p:spPr>
        <p:txBody>
          <a:bodyPr wrap="square" rtlCol="0">
            <a:spAutoFit/>
          </a:bodyPr>
          <a:lstStyle/>
          <a:p>
            <a:r>
              <a:rPr lang="en-US" b="1" dirty="0"/>
              <a:t>Iteration 2</a:t>
            </a:r>
            <a:endParaRPr lang="en-PK" b="1" dirty="0"/>
          </a:p>
        </p:txBody>
      </p:sp>
    </p:spTree>
    <p:extLst>
      <p:ext uri="{BB962C8B-B14F-4D97-AF65-F5344CB8AC3E}">
        <p14:creationId xmlns:p14="http://schemas.microsoft.com/office/powerpoint/2010/main" val="429264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x-none"/>
              <a:t>A* Search</a:t>
            </a:r>
            <a:endParaRPr lang="en-GB" altLang="x-none"/>
          </a:p>
        </p:txBody>
      </p:sp>
      <p:graphicFrame>
        <p:nvGraphicFramePr>
          <p:cNvPr id="203826" name="Group 50"/>
          <p:cNvGraphicFramePr>
            <a:graphicFrameLocks noGrp="1"/>
          </p:cNvGraphicFramePr>
          <p:nvPr>
            <p:ph sz="half" idx="2"/>
          </p:nvPr>
        </p:nvGraphicFramePr>
        <p:xfrm>
          <a:off x="6172200" y="1600200"/>
          <a:ext cx="3810000" cy="4064000"/>
        </p:xfrm>
        <a:graphic>
          <a:graphicData uri="http://schemas.openxmlformats.org/drawingml/2006/table">
            <a:tbl>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1" i="0" u="none" strike="noStrike" cap="none" normalizeH="0" baseline="0" dirty="0">
                          <a:ln>
                            <a:noFill/>
                          </a:ln>
                          <a:solidFill>
                            <a:schemeClr val="tx1"/>
                          </a:solidFill>
                          <a:effectLst/>
                          <a:latin typeface="Tahoma" pitchFamily="34" charset="0"/>
                          <a:cs typeface="Arial" charset="0"/>
                        </a:rPr>
                        <a:t>State</a:t>
                      </a:r>
                      <a:endParaRPr kumimoji="0" lang="en-GB" altLang="x-none" sz="1800" b="1" i="0" u="none" strike="noStrike" cap="none" normalizeH="0" baseline="0" dirty="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1" i="0" u="none" strike="noStrike" cap="none" normalizeH="0" baseline="0">
                          <a:ln>
                            <a:noFill/>
                          </a:ln>
                          <a:solidFill>
                            <a:schemeClr val="tx1"/>
                          </a:solidFill>
                          <a:effectLst/>
                          <a:latin typeface="Tahoma" pitchFamily="34" charset="0"/>
                          <a:cs typeface="Arial" charset="0"/>
                        </a:rPr>
                        <a:t>Heuristic: h(n)</a:t>
                      </a:r>
                      <a:endParaRPr kumimoji="0" lang="en-GB" altLang="x-none" sz="1800" b="1"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A</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366</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dirty="0">
                          <a:ln>
                            <a:noFill/>
                          </a:ln>
                          <a:solidFill>
                            <a:schemeClr val="tx1"/>
                          </a:solidFill>
                          <a:effectLst/>
                          <a:latin typeface="Tahoma" pitchFamily="34" charset="0"/>
                          <a:cs typeface="Arial" charset="0"/>
                        </a:rPr>
                        <a:t>B</a:t>
                      </a:r>
                      <a:endParaRPr kumimoji="0" lang="en-GB" altLang="x-none" sz="1800" b="0" i="0" u="none" strike="noStrike" cap="none" normalizeH="0" baseline="0" dirty="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374</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C</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329</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D</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244</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E</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253</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F</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178</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G</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193</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H</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98</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I</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x-none" sz="1800" b="0" i="0" u="none" strike="noStrike" cap="none" normalizeH="0" baseline="0">
                          <a:ln>
                            <a:noFill/>
                          </a:ln>
                          <a:solidFill>
                            <a:schemeClr val="tx1"/>
                          </a:solidFill>
                          <a:effectLst/>
                          <a:latin typeface="Tahoma" pitchFamily="34" charset="0"/>
                          <a:cs typeface="Arial" charset="0"/>
                        </a:rPr>
                        <a:t>0</a:t>
                      </a:r>
                      <a:endParaRPr kumimoji="0" lang="en-GB" altLang="x-none" sz="1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7" name="Slide Number Placeholder 6"/>
          <p:cNvSpPr>
            <a:spLocks noGrp="1"/>
          </p:cNvSpPr>
          <p:nvPr>
            <p:ph type="sldNum" sz="quarter" idx="12"/>
          </p:nvPr>
        </p:nvSpPr>
        <p:spPr/>
        <p:txBody>
          <a:bodyPr/>
          <a:lstStyle/>
          <a:p>
            <a:fld id="{57D3A9DB-B5B0-419B-A525-6C06F6944626}" type="slidenum">
              <a:rPr lang="en-GB" altLang="x-none" smtClean="0"/>
              <a:pPr/>
              <a:t>6</a:t>
            </a:fld>
            <a:endParaRPr lang="en-GB" altLang="x-none"/>
          </a:p>
        </p:txBody>
      </p:sp>
      <p:sp>
        <p:nvSpPr>
          <p:cNvPr id="203825" name="Text Box 49"/>
          <p:cNvSpPr txBox="1">
            <a:spLocks noChangeArrowheads="1"/>
          </p:cNvSpPr>
          <p:nvPr/>
        </p:nvSpPr>
        <p:spPr bwMode="auto">
          <a:xfrm>
            <a:off x="5032513" y="5791200"/>
            <a:ext cx="6629400"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2000" b="1" i="1" dirty="0"/>
              <a:t>		f(n) = g(n) + h </a:t>
            </a:r>
            <a:r>
              <a:rPr lang="en-US" altLang="x-none" sz="2000" b="1" dirty="0"/>
              <a:t>(</a:t>
            </a:r>
            <a:r>
              <a:rPr lang="en-US" altLang="x-none" sz="2000" b="1" i="1" dirty="0"/>
              <a:t>n</a:t>
            </a:r>
            <a:r>
              <a:rPr lang="en-US" altLang="x-none" sz="2000" b="1" dirty="0"/>
              <a:t>)</a:t>
            </a:r>
          </a:p>
          <a:p>
            <a:pPr>
              <a:spcBef>
                <a:spcPct val="50000"/>
              </a:spcBef>
            </a:pPr>
            <a:r>
              <a:rPr lang="en-US" altLang="x-none" b="1" dirty="0"/>
              <a:t>g(n): </a:t>
            </a:r>
            <a:r>
              <a:rPr lang="en-US" altLang="x-none" dirty="0"/>
              <a:t>is the exact cost to reach node </a:t>
            </a:r>
            <a:r>
              <a:rPr lang="en-US" altLang="x-none" i="1" dirty="0"/>
              <a:t>n</a:t>
            </a:r>
            <a:r>
              <a:rPr lang="en-US" altLang="x-none" dirty="0"/>
              <a:t> from the initial state.</a:t>
            </a:r>
            <a:endParaRPr lang="en-GB" altLang="x-none" b="1" dirty="0"/>
          </a:p>
        </p:txBody>
      </p:sp>
      <p:grpSp>
        <p:nvGrpSpPr>
          <p:cNvPr id="203862" name="Group 86"/>
          <p:cNvGrpSpPr>
            <a:grpSpLocks/>
          </p:cNvGrpSpPr>
          <p:nvPr/>
        </p:nvGrpSpPr>
        <p:grpSpPr bwMode="auto">
          <a:xfrm>
            <a:off x="1828800" y="1600200"/>
            <a:ext cx="3429000" cy="4557713"/>
            <a:chOff x="240" y="1152"/>
            <a:chExt cx="2160" cy="2871"/>
          </a:xfrm>
        </p:grpSpPr>
        <p:grpSp>
          <p:nvGrpSpPr>
            <p:cNvPr id="203779" name="Group 3"/>
            <p:cNvGrpSpPr>
              <a:grpSpLocks/>
            </p:cNvGrpSpPr>
            <p:nvPr/>
          </p:nvGrpSpPr>
          <p:grpSpPr bwMode="auto">
            <a:xfrm>
              <a:off x="1344" y="1248"/>
              <a:ext cx="288" cy="288"/>
              <a:chOff x="1344" y="1248"/>
              <a:chExt cx="288" cy="288"/>
            </a:xfrm>
          </p:grpSpPr>
          <p:sp>
            <p:nvSpPr>
              <p:cNvPr id="203780" name="Oval 4"/>
              <p:cNvSpPr>
                <a:spLocks noChangeArrowheads="1"/>
              </p:cNvSpPr>
              <p:nvPr/>
            </p:nvSpPr>
            <p:spPr bwMode="auto">
              <a:xfrm>
                <a:off x="1344" y="124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1"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03782" name="Group 6"/>
            <p:cNvGrpSpPr>
              <a:grpSpLocks/>
            </p:cNvGrpSpPr>
            <p:nvPr/>
          </p:nvGrpSpPr>
          <p:grpSpPr bwMode="auto">
            <a:xfrm>
              <a:off x="2016" y="1584"/>
              <a:ext cx="288" cy="288"/>
              <a:chOff x="1344" y="1248"/>
              <a:chExt cx="288" cy="288"/>
            </a:xfrm>
          </p:grpSpPr>
          <p:sp>
            <p:nvSpPr>
              <p:cNvPr id="203783"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03785" name="Group 9"/>
            <p:cNvGrpSpPr>
              <a:grpSpLocks/>
            </p:cNvGrpSpPr>
            <p:nvPr/>
          </p:nvGrpSpPr>
          <p:grpSpPr bwMode="auto">
            <a:xfrm>
              <a:off x="336" y="2160"/>
              <a:ext cx="288" cy="288"/>
              <a:chOff x="1344" y="1248"/>
              <a:chExt cx="288" cy="288"/>
            </a:xfrm>
          </p:grpSpPr>
          <p:sp>
            <p:nvSpPr>
              <p:cNvPr id="203786" name="Oval 1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D</a:t>
                </a:r>
                <a:endParaRPr lang="en-GB" altLang="x-none"/>
              </a:p>
            </p:txBody>
          </p:sp>
        </p:grpSp>
        <p:grpSp>
          <p:nvGrpSpPr>
            <p:cNvPr id="203788" name="Group 12"/>
            <p:cNvGrpSpPr>
              <a:grpSpLocks/>
            </p:cNvGrpSpPr>
            <p:nvPr/>
          </p:nvGrpSpPr>
          <p:grpSpPr bwMode="auto">
            <a:xfrm>
              <a:off x="672" y="1680"/>
              <a:ext cx="288" cy="288"/>
              <a:chOff x="1344" y="1248"/>
              <a:chExt cx="288" cy="288"/>
            </a:xfrm>
          </p:grpSpPr>
          <p:sp>
            <p:nvSpPr>
              <p:cNvPr id="203789" name="Oval 13"/>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0"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03791" name="Group 15"/>
            <p:cNvGrpSpPr>
              <a:grpSpLocks/>
            </p:cNvGrpSpPr>
            <p:nvPr/>
          </p:nvGrpSpPr>
          <p:grpSpPr bwMode="auto">
            <a:xfrm>
              <a:off x="1392" y="1968"/>
              <a:ext cx="288" cy="288"/>
              <a:chOff x="1344" y="1248"/>
              <a:chExt cx="288" cy="288"/>
            </a:xfrm>
          </p:grpSpPr>
          <p:sp>
            <p:nvSpPr>
              <p:cNvPr id="203792" name="Oval 16"/>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03794" name="Group 18"/>
            <p:cNvGrpSpPr>
              <a:grpSpLocks/>
            </p:cNvGrpSpPr>
            <p:nvPr/>
          </p:nvGrpSpPr>
          <p:grpSpPr bwMode="auto">
            <a:xfrm>
              <a:off x="1824" y="2544"/>
              <a:ext cx="288" cy="288"/>
              <a:chOff x="1344" y="1248"/>
              <a:chExt cx="288" cy="288"/>
            </a:xfrm>
          </p:grpSpPr>
          <p:sp>
            <p:nvSpPr>
              <p:cNvPr id="203795" name="Oval 19"/>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6"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grpSp>
          <p:nvGrpSpPr>
            <p:cNvPr id="203797" name="Group 21"/>
            <p:cNvGrpSpPr>
              <a:grpSpLocks/>
            </p:cNvGrpSpPr>
            <p:nvPr/>
          </p:nvGrpSpPr>
          <p:grpSpPr bwMode="auto">
            <a:xfrm>
              <a:off x="1200" y="3600"/>
              <a:ext cx="288" cy="288"/>
              <a:chOff x="1344" y="1248"/>
              <a:chExt cx="288" cy="288"/>
            </a:xfrm>
          </p:grpSpPr>
          <p:sp>
            <p:nvSpPr>
              <p:cNvPr id="203798" name="Oval 22"/>
              <p:cNvSpPr>
                <a:spLocks noChangeArrowheads="1"/>
              </p:cNvSpPr>
              <p:nvPr/>
            </p:nvSpPr>
            <p:spPr bwMode="auto">
              <a:xfrm>
                <a:off x="1344" y="1248"/>
                <a:ext cx="288" cy="28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9"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I</a:t>
                </a:r>
                <a:endParaRPr lang="en-GB" altLang="x-none"/>
              </a:p>
            </p:txBody>
          </p:sp>
        </p:grpSp>
        <p:sp>
          <p:nvSpPr>
            <p:cNvPr id="203800" name="Line 24"/>
            <p:cNvSpPr>
              <a:spLocks noChangeShapeType="1"/>
            </p:cNvSpPr>
            <p:nvPr/>
          </p:nvSpPr>
          <p:spPr bwMode="auto">
            <a:xfrm>
              <a:off x="1536" y="2256"/>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01" name="Line 25"/>
            <p:cNvSpPr>
              <a:spLocks noChangeShapeType="1"/>
            </p:cNvSpPr>
            <p:nvPr/>
          </p:nvSpPr>
          <p:spPr bwMode="auto">
            <a:xfrm flipH="1">
              <a:off x="1344" y="2832"/>
              <a:ext cx="624"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02" name="Text Box 26"/>
            <p:cNvSpPr txBox="1">
              <a:spLocks noChangeArrowheads="1"/>
            </p:cNvSpPr>
            <p:nvPr/>
          </p:nvSpPr>
          <p:spPr bwMode="auto">
            <a:xfrm>
              <a:off x="1680" y="22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sp>
          <p:nvSpPr>
            <p:cNvPr id="203803" name="Text Box 27"/>
            <p:cNvSpPr txBox="1">
              <a:spLocks noChangeArrowheads="1"/>
            </p:cNvSpPr>
            <p:nvPr/>
          </p:nvSpPr>
          <p:spPr bwMode="auto">
            <a:xfrm>
              <a:off x="1680" y="321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dirty="0">
                  <a:solidFill>
                    <a:schemeClr val="hlink"/>
                  </a:solidFill>
                </a:rPr>
                <a:t>211</a:t>
              </a:r>
              <a:endParaRPr lang="en-GB" altLang="x-none" b="1" dirty="0">
                <a:solidFill>
                  <a:schemeClr val="hlink"/>
                </a:solidFill>
              </a:endParaRPr>
            </a:p>
          </p:txBody>
        </p:sp>
        <p:grpSp>
          <p:nvGrpSpPr>
            <p:cNvPr id="203804" name="Group 28"/>
            <p:cNvGrpSpPr>
              <a:grpSpLocks/>
            </p:cNvGrpSpPr>
            <p:nvPr/>
          </p:nvGrpSpPr>
          <p:grpSpPr bwMode="auto">
            <a:xfrm>
              <a:off x="864" y="2544"/>
              <a:ext cx="288" cy="288"/>
              <a:chOff x="1344" y="1248"/>
              <a:chExt cx="288" cy="288"/>
            </a:xfrm>
          </p:grpSpPr>
          <p:sp>
            <p:nvSpPr>
              <p:cNvPr id="203805" name="Oval 29"/>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06"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grpSp>
          <p:nvGrpSpPr>
            <p:cNvPr id="203807" name="Group 31"/>
            <p:cNvGrpSpPr>
              <a:grpSpLocks/>
            </p:cNvGrpSpPr>
            <p:nvPr/>
          </p:nvGrpSpPr>
          <p:grpSpPr bwMode="auto">
            <a:xfrm>
              <a:off x="720" y="3120"/>
              <a:ext cx="288" cy="288"/>
              <a:chOff x="1344" y="1248"/>
              <a:chExt cx="288" cy="288"/>
            </a:xfrm>
          </p:grpSpPr>
          <p:sp>
            <p:nvSpPr>
              <p:cNvPr id="203808" name="Oval 32"/>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09"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H</a:t>
                </a:r>
                <a:endParaRPr lang="en-GB" altLang="x-none"/>
              </a:p>
            </p:txBody>
          </p:sp>
        </p:grpSp>
        <p:sp>
          <p:nvSpPr>
            <p:cNvPr id="203810" name="Line 34"/>
            <p:cNvSpPr>
              <a:spLocks noChangeShapeType="1"/>
            </p:cNvSpPr>
            <p:nvPr/>
          </p:nvSpPr>
          <p:spPr bwMode="auto">
            <a:xfrm flipH="1">
              <a:off x="960" y="2256"/>
              <a:ext cx="57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1" name="Line 35"/>
            <p:cNvSpPr>
              <a:spLocks noChangeShapeType="1"/>
            </p:cNvSpPr>
            <p:nvPr/>
          </p:nvSpPr>
          <p:spPr bwMode="auto">
            <a:xfrm flipH="1">
              <a:off x="864" y="2832"/>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2" name="Line 36"/>
            <p:cNvSpPr>
              <a:spLocks noChangeShapeType="1"/>
            </p:cNvSpPr>
            <p:nvPr/>
          </p:nvSpPr>
          <p:spPr bwMode="auto">
            <a:xfrm>
              <a:off x="864" y="3408"/>
              <a:ext cx="48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3" name="Text Box 37"/>
            <p:cNvSpPr txBox="1">
              <a:spLocks noChangeArrowheads="1"/>
            </p:cNvSpPr>
            <p:nvPr/>
          </p:nvSpPr>
          <p:spPr bwMode="auto">
            <a:xfrm>
              <a:off x="1008" y="22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03814" name="Line 38"/>
            <p:cNvSpPr>
              <a:spLocks noChangeShapeType="1"/>
            </p:cNvSpPr>
            <p:nvPr/>
          </p:nvSpPr>
          <p:spPr bwMode="auto">
            <a:xfrm>
              <a:off x="1488" y="1536"/>
              <a:ext cx="672"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5" name="Line 39"/>
            <p:cNvSpPr>
              <a:spLocks noChangeShapeType="1"/>
            </p:cNvSpPr>
            <p:nvPr/>
          </p:nvSpPr>
          <p:spPr bwMode="auto">
            <a:xfrm>
              <a:off x="1488" y="1536"/>
              <a:ext cx="4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6" name="Line 40"/>
            <p:cNvSpPr>
              <a:spLocks noChangeShapeType="1"/>
            </p:cNvSpPr>
            <p:nvPr/>
          </p:nvSpPr>
          <p:spPr bwMode="auto">
            <a:xfrm flipH="1">
              <a:off x="816" y="1536"/>
              <a:ext cx="67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7" name="Line 41"/>
            <p:cNvSpPr>
              <a:spLocks noChangeShapeType="1"/>
            </p:cNvSpPr>
            <p:nvPr/>
          </p:nvSpPr>
          <p:spPr bwMode="auto">
            <a:xfrm flipH="1">
              <a:off x="480" y="1968"/>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8" name="Text Box 42"/>
            <p:cNvSpPr txBox="1">
              <a:spLocks noChangeArrowheads="1"/>
            </p:cNvSpPr>
            <p:nvPr/>
          </p:nvSpPr>
          <p:spPr bwMode="auto">
            <a:xfrm>
              <a:off x="1632" y="115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Start</a:t>
              </a:r>
              <a:endParaRPr lang="en-GB" altLang="x-none"/>
            </a:p>
          </p:txBody>
        </p:sp>
        <p:sp>
          <p:nvSpPr>
            <p:cNvPr id="203819" name="Text Box 43"/>
            <p:cNvSpPr txBox="1">
              <a:spLocks noChangeArrowheads="1"/>
            </p:cNvSpPr>
            <p:nvPr/>
          </p:nvSpPr>
          <p:spPr bwMode="auto">
            <a:xfrm>
              <a:off x="1536" y="379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Goal</a:t>
              </a:r>
              <a:endParaRPr lang="en-GB" altLang="x-none"/>
            </a:p>
          </p:txBody>
        </p:sp>
        <p:sp>
          <p:nvSpPr>
            <p:cNvPr id="203820" name="Text Box 44"/>
            <p:cNvSpPr txBox="1">
              <a:spLocks noChangeArrowheads="1"/>
            </p:cNvSpPr>
            <p:nvPr/>
          </p:nvSpPr>
          <p:spPr bwMode="auto">
            <a:xfrm>
              <a:off x="624" y="288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97</a:t>
              </a:r>
              <a:endParaRPr lang="en-GB" altLang="x-none" b="1">
                <a:solidFill>
                  <a:schemeClr val="hlink"/>
                </a:solidFill>
              </a:endParaRPr>
            </a:p>
          </p:txBody>
        </p:sp>
        <p:sp>
          <p:nvSpPr>
            <p:cNvPr id="203821" name="Text Box 45"/>
            <p:cNvSpPr txBox="1">
              <a:spLocks noChangeArrowheads="1"/>
            </p:cNvSpPr>
            <p:nvPr/>
          </p:nvSpPr>
          <p:spPr bwMode="auto">
            <a:xfrm>
              <a:off x="816" y="345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101</a:t>
              </a:r>
              <a:endParaRPr lang="en-GB" altLang="x-none" b="1">
                <a:solidFill>
                  <a:schemeClr val="hlink"/>
                </a:solidFill>
              </a:endParaRPr>
            </a:p>
          </p:txBody>
        </p:sp>
        <p:sp>
          <p:nvSpPr>
            <p:cNvPr id="203822" name="Text Box 46"/>
            <p:cNvSpPr txBox="1">
              <a:spLocks noChangeArrowheads="1"/>
            </p:cNvSpPr>
            <p:nvPr/>
          </p:nvSpPr>
          <p:spPr bwMode="auto">
            <a:xfrm>
              <a:off x="1776" y="134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03823" name="Text Box 47"/>
            <p:cNvSpPr txBox="1">
              <a:spLocks noChangeArrowheads="1"/>
            </p:cNvSpPr>
            <p:nvPr/>
          </p:nvSpPr>
          <p:spPr bwMode="auto">
            <a:xfrm>
              <a:off x="864" y="139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03824" name="Text Box 48"/>
            <p:cNvSpPr txBox="1">
              <a:spLocks noChangeArrowheads="1"/>
            </p:cNvSpPr>
            <p:nvPr/>
          </p:nvSpPr>
          <p:spPr bwMode="auto">
            <a:xfrm>
              <a:off x="240" y="192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111</a:t>
              </a:r>
              <a:endParaRPr lang="en-GB" altLang="x-none" b="1">
                <a:solidFill>
                  <a:schemeClr val="hlink"/>
                </a:solidFill>
              </a:endParaRPr>
            </a:p>
          </p:txBody>
        </p:sp>
        <p:sp>
          <p:nvSpPr>
            <p:cNvPr id="203861" name="Text Box 85"/>
            <p:cNvSpPr txBox="1">
              <a:spLocks noChangeArrowheads="1"/>
            </p:cNvSpPr>
            <p:nvPr/>
          </p:nvSpPr>
          <p:spPr bwMode="auto">
            <a:xfrm>
              <a:off x="1488" y="1689"/>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grpSp>
    </p:spTree>
    <p:extLst>
      <p:ext uri="{BB962C8B-B14F-4D97-AF65-F5344CB8AC3E}">
        <p14:creationId xmlns:p14="http://schemas.microsoft.com/office/powerpoint/2010/main" val="3303677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CF9CF-5E7A-531A-B6D9-37E42E214DCE}"/>
              </a:ext>
            </a:extLst>
          </p:cNvPr>
          <p:cNvSpPr>
            <a:spLocks noGrp="1"/>
          </p:cNvSpPr>
          <p:nvPr>
            <p:ph type="title"/>
          </p:nvPr>
        </p:nvSpPr>
        <p:spPr/>
        <p:txBody>
          <a:bodyPr/>
          <a:lstStyle/>
          <a:p>
            <a:endParaRPr lang="en-PK"/>
          </a:p>
        </p:txBody>
      </p:sp>
      <p:pic>
        <p:nvPicPr>
          <p:cNvPr id="3" name="Picture 2">
            <a:extLst>
              <a:ext uri="{FF2B5EF4-FFF2-40B4-BE49-F238E27FC236}">
                <a16:creationId xmlns:a16="http://schemas.microsoft.com/office/drawing/2014/main" id="{849EA9E6-9E39-42CF-3B3C-38AE257134ED}"/>
              </a:ext>
            </a:extLst>
          </p:cNvPr>
          <p:cNvPicPr>
            <a:picLocks noChangeAspect="1"/>
          </p:cNvPicPr>
          <p:nvPr/>
        </p:nvPicPr>
        <p:blipFill>
          <a:blip r:embed="rId2"/>
          <a:stretch>
            <a:fillRect/>
          </a:stretch>
        </p:blipFill>
        <p:spPr>
          <a:xfrm>
            <a:off x="1235337" y="502471"/>
            <a:ext cx="8839200" cy="4648200"/>
          </a:xfrm>
          <a:prstGeom prst="rect">
            <a:avLst/>
          </a:prstGeom>
        </p:spPr>
      </p:pic>
      <p:sp>
        <p:nvSpPr>
          <p:cNvPr id="4" name="TextBox 3">
            <a:extLst>
              <a:ext uri="{FF2B5EF4-FFF2-40B4-BE49-F238E27FC236}">
                <a16:creationId xmlns:a16="http://schemas.microsoft.com/office/drawing/2014/main" id="{0738D469-10FF-940A-B01F-6107B07A322A}"/>
              </a:ext>
            </a:extLst>
          </p:cNvPr>
          <p:cNvSpPr txBox="1"/>
          <p:nvPr/>
        </p:nvSpPr>
        <p:spPr>
          <a:xfrm>
            <a:off x="5970494" y="6260951"/>
            <a:ext cx="2161169" cy="369332"/>
          </a:xfrm>
          <a:prstGeom prst="rect">
            <a:avLst/>
          </a:prstGeom>
          <a:noFill/>
        </p:spPr>
        <p:txBody>
          <a:bodyPr wrap="none" rtlCol="0">
            <a:spAutoFit/>
          </a:bodyPr>
          <a:lstStyle/>
          <a:p>
            <a:r>
              <a:rPr lang="en-US" dirty="0"/>
              <a:t>Pruned Values : 7,8,6</a:t>
            </a:r>
            <a:endParaRPr lang="en-PK" dirty="0"/>
          </a:p>
        </p:txBody>
      </p:sp>
    </p:spTree>
    <p:extLst>
      <p:ext uri="{BB962C8B-B14F-4D97-AF65-F5344CB8AC3E}">
        <p14:creationId xmlns:p14="http://schemas.microsoft.com/office/powerpoint/2010/main" val="2788243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1D46-706B-794F-E059-D5FC4B4BB32F}"/>
              </a:ext>
            </a:extLst>
          </p:cNvPr>
          <p:cNvSpPr>
            <a:spLocks noGrp="1"/>
          </p:cNvSpPr>
          <p:nvPr>
            <p:ph type="title"/>
          </p:nvPr>
        </p:nvSpPr>
        <p:spPr/>
        <p:txBody>
          <a:bodyPr/>
          <a:lstStyle/>
          <a:p>
            <a:endParaRPr lang="en-PK"/>
          </a:p>
        </p:txBody>
      </p:sp>
      <p:pic>
        <p:nvPicPr>
          <p:cNvPr id="3" name="Picture 2">
            <a:extLst>
              <a:ext uri="{FF2B5EF4-FFF2-40B4-BE49-F238E27FC236}">
                <a16:creationId xmlns:a16="http://schemas.microsoft.com/office/drawing/2014/main" id="{32EBD472-D5E9-02E2-F510-ED9F53E385B9}"/>
              </a:ext>
            </a:extLst>
          </p:cNvPr>
          <p:cNvPicPr>
            <a:picLocks noChangeAspect="1"/>
          </p:cNvPicPr>
          <p:nvPr/>
        </p:nvPicPr>
        <p:blipFill>
          <a:blip r:embed="rId2"/>
          <a:stretch>
            <a:fillRect/>
          </a:stretch>
        </p:blipFill>
        <p:spPr>
          <a:xfrm>
            <a:off x="1571625" y="1071562"/>
            <a:ext cx="9048750" cy="4714875"/>
          </a:xfrm>
          <a:prstGeom prst="rect">
            <a:avLst/>
          </a:prstGeom>
        </p:spPr>
      </p:pic>
      <p:sp>
        <p:nvSpPr>
          <p:cNvPr id="4" name="TextBox 3">
            <a:extLst>
              <a:ext uri="{FF2B5EF4-FFF2-40B4-BE49-F238E27FC236}">
                <a16:creationId xmlns:a16="http://schemas.microsoft.com/office/drawing/2014/main" id="{D2866CF1-420B-5AD3-395D-A636693D0D88}"/>
              </a:ext>
            </a:extLst>
          </p:cNvPr>
          <p:cNvSpPr txBox="1"/>
          <p:nvPr/>
        </p:nvSpPr>
        <p:spPr>
          <a:xfrm>
            <a:off x="5970494" y="6260951"/>
            <a:ext cx="2452916" cy="369332"/>
          </a:xfrm>
          <a:prstGeom prst="rect">
            <a:avLst/>
          </a:prstGeom>
          <a:noFill/>
        </p:spPr>
        <p:txBody>
          <a:bodyPr wrap="none" rtlCol="0">
            <a:spAutoFit/>
          </a:bodyPr>
          <a:lstStyle/>
          <a:p>
            <a:r>
              <a:rPr lang="en-US" dirty="0"/>
              <a:t>Pruned Values : 7,8,9,13</a:t>
            </a:r>
            <a:endParaRPr lang="en-PK" dirty="0"/>
          </a:p>
        </p:txBody>
      </p:sp>
    </p:spTree>
    <p:extLst>
      <p:ext uri="{BB962C8B-B14F-4D97-AF65-F5344CB8AC3E}">
        <p14:creationId xmlns:p14="http://schemas.microsoft.com/office/powerpoint/2010/main" val="17223018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EFD2-CCF6-1FCC-747B-D80C149AF973}"/>
              </a:ext>
            </a:extLst>
          </p:cNvPr>
          <p:cNvSpPr>
            <a:spLocks noGrp="1"/>
          </p:cNvSpPr>
          <p:nvPr>
            <p:ph type="title"/>
          </p:nvPr>
        </p:nvSpPr>
        <p:spPr/>
        <p:txBody>
          <a:bodyPr/>
          <a:lstStyle/>
          <a:p>
            <a:endParaRPr lang="en-PK"/>
          </a:p>
        </p:txBody>
      </p:sp>
      <p:pic>
        <p:nvPicPr>
          <p:cNvPr id="3" name="Picture 2">
            <a:extLst>
              <a:ext uri="{FF2B5EF4-FFF2-40B4-BE49-F238E27FC236}">
                <a16:creationId xmlns:a16="http://schemas.microsoft.com/office/drawing/2014/main" id="{06BBCB56-F6EB-6AF5-D5E2-1628BF6EDE5A}"/>
              </a:ext>
            </a:extLst>
          </p:cNvPr>
          <p:cNvPicPr>
            <a:picLocks noChangeAspect="1"/>
          </p:cNvPicPr>
          <p:nvPr/>
        </p:nvPicPr>
        <p:blipFill>
          <a:blip r:embed="rId2"/>
          <a:stretch>
            <a:fillRect/>
          </a:stretch>
        </p:blipFill>
        <p:spPr>
          <a:xfrm>
            <a:off x="1643062" y="1071562"/>
            <a:ext cx="8905875" cy="4714875"/>
          </a:xfrm>
          <a:prstGeom prst="rect">
            <a:avLst/>
          </a:prstGeom>
        </p:spPr>
      </p:pic>
      <p:sp>
        <p:nvSpPr>
          <p:cNvPr id="4" name="TextBox 3">
            <a:extLst>
              <a:ext uri="{FF2B5EF4-FFF2-40B4-BE49-F238E27FC236}">
                <a16:creationId xmlns:a16="http://schemas.microsoft.com/office/drawing/2014/main" id="{F3A4F7F1-15D8-FAA5-FBB4-D0D98F450345}"/>
              </a:ext>
            </a:extLst>
          </p:cNvPr>
          <p:cNvSpPr txBox="1"/>
          <p:nvPr/>
        </p:nvSpPr>
        <p:spPr>
          <a:xfrm>
            <a:off x="5970494" y="6260951"/>
            <a:ext cx="2861681" cy="369332"/>
          </a:xfrm>
          <a:prstGeom prst="rect">
            <a:avLst/>
          </a:prstGeom>
          <a:noFill/>
        </p:spPr>
        <p:txBody>
          <a:bodyPr wrap="none" rtlCol="0">
            <a:spAutoFit/>
          </a:bodyPr>
          <a:lstStyle/>
          <a:p>
            <a:r>
              <a:rPr lang="en-US" dirty="0"/>
              <a:t>Pruned Values : 8,9,12,13,14</a:t>
            </a:r>
            <a:endParaRPr lang="en-PK" dirty="0"/>
          </a:p>
        </p:txBody>
      </p:sp>
    </p:spTree>
    <p:extLst>
      <p:ext uri="{BB962C8B-B14F-4D97-AF65-F5344CB8AC3E}">
        <p14:creationId xmlns:p14="http://schemas.microsoft.com/office/powerpoint/2010/main" val="19489850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704A-B734-EE31-6D58-D785A65718FC}"/>
              </a:ext>
            </a:extLst>
          </p:cNvPr>
          <p:cNvSpPr>
            <a:spLocks noGrp="1"/>
          </p:cNvSpPr>
          <p:nvPr>
            <p:ph type="title"/>
          </p:nvPr>
        </p:nvSpPr>
        <p:spPr/>
        <p:txBody>
          <a:bodyPr/>
          <a:lstStyle/>
          <a:p>
            <a:endParaRPr lang="en-PK"/>
          </a:p>
        </p:txBody>
      </p:sp>
      <p:pic>
        <p:nvPicPr>
          <p:cNvPr id="3" name="Picture 2">
            <a:extLst>
              <a:ext uri="{FF2B5EF4-FFF2-40B4-BE49-F238E27FC236}">
                <a16:creationId xmlns:a16="http://schemas.microsoft.com/office/drawing/2014/main" id="{B9864CB9-7B82-D107-A743-470134792230}"/>
              </a:ext>
            </a:extLst>
          </p:cNvPr>
          <p:cNvPicPr>
            <a:picLocks noChangeAspect="1"/>
          </p:cNvPicPr>
          <p:nvPr/>
        </p:nvPicPr>
        <p:blipFill>
          <a:blip r:embed="rId2"/>
          <a:stretch>
            <a:fillRect/>
          </a:stretch>
        </p:blipFill>
        <p:spPr>
          <a:xfrm>
            <a:off x="1600200" y="1100137"/>
            <a:ext cx="8991600" cy="4657725"/>
          </a:xfrm>
          <a:prstGeom prst="rect">
            <a:avLst/>
          </a:prstGeom>
        </p:spPr>
      </p:pic>
      <p:sp>
        <p:nvSpPr>
          <p:cNvPr id="4" name="TextBox 3">
            <a:extLst>
              <a:ext uri="{FF2B5EF4-FFF2-40B4-BE49-F238E27FC236}">
                <a16:creationId xmlns:a16="http://schemas.microsoft.com/office/drawing/2014/main" id="{315DFBF2-E970-CAFF-1246-1AFDDC564BD4}"/>
              </a:ext>
            </a:extLst>
          </p:cNvPr>
          <p:cNvSpPr txBox="1"/>
          <p:nvPr/>
        </p:nvSpPr>
        <p:spPr>
          <a:xfrm>
            <a:off x="5970494" y="6260951"/>
            <a:ext cx="1706878" cy="369332"/>
          </a:xfrm>
          <a:prstGeom prst="rect">
            <a:avLst/>
          </a:prstGeom>
          <a:noFill/>
        </p:spPr>
        <p:txBody>
          <a:bodyPr wrap="none" rtlCol="0">
            <a:spAutoFit/>
          </a:bodyPr>
          <a:lstStyle/>
          <a:p>
            <a:r>
              <a:rPr lang="en-US"/>
              <a:t>Path : 2,5,6,8,15</a:t>
            </a:r>
            <a:endParaRPr lang="en-PK" dirty="0"/>
          </a:p>
        </p:txBody>
      </p:sp>
    </p:spTree>
    <p:extLst>
      <p:ext uri="{BB962C8B-B14F-4D97-AF65-F5344CB8AC3E}">
        <p14:creationId xmlns:p14="http://schemas.microsoft.com/office/powerpoint/2010/main" val="22046670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IDA*</a:t>
            </a:r>
          </a:p>
        </p:txBody>
      </p:sp>
      <p:pic>
        <p:nvPicPr>
          <p:cNvPr id="5" name="Picture 4"/>
          <p:cNvPicPr>
            <a:picLocks noChangeAspect="1"/>
          </p:cNvPicPr>
          <p:nvPr/>
        </p:nvPicPr>
        <p:blipFill>
          <a:blip r:embed="rId2"/>
          <a:stretch>
            <a:fillRect/>
          </a:stretch>
        </p:blipFill>
        <p:spPr>
          <a:xfrm>
            <a:off x="2297869" y="1243066"/>
            <a:ext cx="7085281" cy="5319513"/>
          </a:xfrm>
          <a:prstGeom prst="rect">
            <a:avLst/>
          </a:prstGeom>
        </p:spPr>
      </p:pic>
    </p:spTree>
    <p:extLst>
      <p:ext uri="{BB962C8B-B14F-4D97-AF65-F5344CB8AC3E}">
        <p14:creationId xmlns:p14="http://schemas.microsoft.com/office/powerpoint/2010/main" val="1517480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IDA*</a:t>
            </a:r>
          </a:p>
        </p:txBody>
      </p:sp>
      <p:pic>
        <p:nvPicPr>
          <p:cNvPr id="1026" name="Picture 2" descr="Lecture 17 Iterative Deepening a star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833" y="830957"/>
            <a:ext cx="7722333" cy="579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6807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4859315" cy="3000938"/>
          </a:xfrm>
          <a:prstGeom prst="rect">
            <a:avLst/>
          </a:prstGeom>
        </p:spPr>
      </p:pic>
    </p:spTree>
    <p:extLst>
      <p:ext uri="{BB962C8B-B14F-4D97-AF65-F5344CB8AC3E}">
        <p14:creationId xmlns:p14="http://schemas.microsoft.com/office/powerpoint/2010/main" val="37837263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3964787" cy="1404394"/>
          </a:xfrm>
          <a:prstGeom prst="rect">
            <a:avLst/>
          </a:prstGeom>
        </p:spPr>
      </p:pic>
      <p:sp>
        <p:nvSpPr>
          <p:cNvPr id="3" name="Oval 2"/>
          <p:cNvSpPr/>
          <p:nvPr/>
        </p:nvSpPr>
        <p:spPr>
          <a:xfrm>
            <a:off x="5964702" y="1111347"/>
            <a:ext cx="858129" cy="80185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S(7)</a:t>
            </a:r>
          </a:p>
        </p:txBody>
      </p:sp>
      <p:sp>
        <p:nvSpPr>
          <p:cNvPr id="13" name="TextBox 12"/>
          <p:cNvSpPr txBox="1"/>
          <p:nvPr/>
        </p:nvSpPr>
        <p:spPr>
          <a:xfrm>
            <a:off x="9467557" y="970670"/>
            <a:ext cx="2053883" cy="646331"/>
          </a:xfrm>
          <a:prstGeom prst="rect">
            <a:avLst/>
          </a:prstGeom>
          <a:noFill/>
        </p:spPr>
        <p:txBody>
          <a:bodyPr wrap="square" rtlCol="0">
            <a:spAutoFit/>
          </a:bodyPr>
          <a:lstStyle/>
          <a:p>
            <a:r>
              <a:rPr lang="en-US" dirty="0" err="1"/>
              <a:t>f_bound</a:t>
            </a:r>
            <a:r>
              <a:rPr lang="en-US" dirty="0"/>
              <a:t> = 0</a:t>
            </a:r>
          </a:p>
          <a:p>
            <a:r>
              <a:rPr lang="en-US" dirty="0" err="1"/>
              <a:t>f_new</a:t>
            </a:r>
            <a:r>
              <a:rPr lang="en-US" dirty="0"/>
              <a:t> = 7</a:t>
            </a:r>
          </a:p>
        </p:txBody>
      </p:sp>
    </p:spTree>
    <p:extLst>
      <p:ext uri="{BB962C8B-B14F-4D97-AF65-F5344CB8AC3E}">
        <p14:creationId xmlns:p14="http://schemas.microsoft.com/office/powerpoint/2010/main" val="30387702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3964787" cy="1404394"/>
          </a:xfrm>
          <a:prstGeom prst="rect">
            <a:avLst/>
          </a:prstGeom>
        </p:spPr>
      </p:pic>
      <p:sp>
        <p:nvSpPr>
          <p:cNvPr id="3" name="Oval 2"/>
          <p:cNvSpPr/>
          <p:nvPr/>
        </p:nvSpPr>
        <p:spPr>
          <a:xfrm>
            <a:off x="5964702" y="1111347"/>
            <a:ext cx="858129" cy="80185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S(7)</a:t>
            </a:r>
          </a:p>
        </p:txBody>
      </p:sp>
      <p:sp>
        <p:nvSpPr>
          <p:cNvPr id="4" name="Oval 3"/>
          <p:cNvSpPr/>
          <p:nvPr/>
        </p:nvSpPr>
        <p:spPr>
          <a:xfrm>
            <a:off x="4583723" y="2220347"/>
            <a:ext cx="987083" cy="9308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A(11)</a:t>
            </a:r>
          </a:p>
        </p:txBody>
      </p:sp>
      <p:sp>
        <p:nvSpPr>
          <p:cNvPr id="5" name="Oval 4"/>
          <p:cNvSpPr/>
          <p:nvPr/>
        </p:nvSpPr>
        <p:spPr>
          <a:xfrm>
            <a:off x="7411329" y="2220348"/>
            <a:ext cx="987083" cy="9308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B(10)</a:t>
            </a:r>
          </a:p>
        </p:txBody>
      </p:sp>
      <p:cxnSp>
        <p:nvCxnSpPr>
          <p:cNvPr id="7" name="Straight Connector 6"/>
          <p:cNvCxnSpPr>
            <a:stCxn id="3" idx="3"/>
            <a:endCxn id="4" idx="7"/>
          </p:cNvCxnSpPr>
          <p:nvPr/>
        </p:nvCxnSpPr>
        <p:spPr>
          <a:xfrm flipH="1">
            <a:off x="5426251" y="1795776"/>
            <a:ext cx="664121" cy="56088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 idx="5"/>
            <a:endCxn id="5" idx="1"/>
          </p:cNvCxnSpPr>
          <p:nvPr/>
        </p:nvCxnSpPr>
        <p:spPr>
          <a:xfrm>
            <a:off x="6697161" y="1795776"/>
            <a:ext cx="858723" cy="56088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467557" y="970670"/>
            <a:ext cx="2053883" cy="646331"/>
          </a:xfrm>
          <a:prstGeom prst="rect">
            <a:avLst/>
          </a:prstGeom>
          <a:noFill/>
        </p:spPr>
        <p:txBody>
          <a:bodyPr wrap="square" rtlCol="0">
            <a:spAutoFit/>
          </a:bodyPr>
          <a:lstStyle/>
          <a:p>
            <a:r>
              <a:rPr lang="en-US" dirty="0" err="1"/>
              <a:t>f_bound</a:t>
            </a:r>
            <a:r>
              <a:rPr lang="en-US" dirty="0"/>
              <a:t> = 7</a:t>
            </a:r>
          </a:p>
          <a:p>
            <a:r>
              <a:rPr lang="en-US" dirty="0" err="1"/>
              <a:t>f_new</a:t>
            </a:r>
            <a:r>
              <a:rPr lang="en-US" dirty="0"/>
              <a:t> = 10</a:t>
            </a:r>
          </a:p>
        </p:txBody>
      </p:sp>
    </p:spTree>
    <p:extLst>
      <p:ext uri="{BB962C8B-B14F-4D97-AF65-F5344CB8AC3E}">
        <p14:creationId xmlns:p14="http://schemas.microsoft.com/office/powerpoint/2010/main" val="973454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3964787" cy="1404394"/>
          </a:xfrm>
          <a:prstGeom prst="rect">
            <a:avLst/>
          </a:prstGeom>
        </p:spPr>
      </p:pic>
      <p:sp>
        <p:nvSpPr>
          <p:cNvPr id="3" name="Oval 2"/>
          <p:cNvSpPr/>
          <p:nvPr/>
        </p:nvSpPr>
        <p:spPr>
          <a:xfrm>
            <a:off x="5964702" y="1111347"/>
            <a:ext cx="858129" cy="80185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S(7)</a:t>
            </a:r>
          </a:p>
        </p:txBody>
      </p:sp>
      <p:sp>
        <p:nvSpPr>
          <p:cNvPr id="4" name="Oval 3"/>
          <p:cNvSpPr/>
          <p:nvPr/>
        </p:nvSpPr>
        <p:spPr>
          <a:xfrm>
            <a:off x="4583723" y="2220347"/>
            <a:ext cx="987083" cy="9308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A(11)</a:t>
            </a:r>
          </a:p>
        </p:txBody>
      </p:sp>
      <p:sp>
        <p:nvSpPr>
          <p:cNvPr id="5" name="Oval 4"/>
          <p:cNvSpPr/>
          <p:nvPr/>
        </p:nvSpPr>
        <p:spPr>
          <a:xfrm>
            <a:off x="7411329" y="2220348"/>
            <a:ext cx="987083" cy="9308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B(10)</a:t>
            </a:r>
          </a:p>
        </p:txBody>
      </p:sp>
      <p:cxnSp>
        <p:nvCxnSpPr>
          <p:cNvPr id="7" name="Straight Connector 6"/>
          <p:cNvCxnSpPr>
            <a:stCxn id="3" idx="3"/>
            <a:endCxn id="4" idx="7"/>
          </p:cNvCxnSpPr>
          <p:nvPr/>
        </p:nvCxnSpPr>
        <p:spPr>
          <a:xfrm flipH="1">
            <a:off x="5426251" y="1795776"/>
            <a:ext cx="664121" cy="56088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 idx="5"/>
            <a:endCxn id="5" idx="1"/>
          </p:cNvCxnSpPr>
          <p:nvPr/>
        </p:nvCxnSpPr>
        <p:spPr>
          <a:xfrm>
            <a:off x="6697161" y="1795776"/>
            <a:ext cx="858723" cy="560887"/>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467557" y="970670"/>
            <a:ext cx="2053883" cy="646331"/>
          </a:xfrm>
          <a:prstGeom prst="rect">
            <a:avLst/>
          </a:prstGeom>
          <a:noFill/>
        </p:spPr>
        <p:txBody>
          <a:bodyPr wrap="square" rtlCol="0">
            <a:spAutoFit/>
          </a:bodyPr>
          <a:lstStyle/>
          <a:p>
            <a:r>
              <a:rPr lang="en-US" dirty="0" err="1"/>
              <a:t>f_bound</a:t>
            </a:r>
            <a:r>
              <a:rPr lang="en-US" dirty="0"/>
              <a:t> = 10</a:t>
            </a:r>
          </a:p>
          <a:p>
            <a:r>
              <a:rPr lang="en-US" dirty="0" err="1"/>
              <a:t>f_new</a:t>
            </a:r>
            <a:r>
              <a:rPr lang="en-US" dirty="0"/>
              <a:t> = 11</a:t>
            </a:r>
          </a:p>
        </p:txBody>
      </p:sp>
      <p:sp>
        <p:nvSpPr>
          <p:cNvPr id="10" name="Oval 9"/>
          <p:cNvSpPr/>
          <p:nvPr/>
        </p:nvSpPr>
        <p:spPr>
          <a:xfrm>
            <a:off x="6114629" y="3465663"/>
            <a:ext cx="987083" cy="9308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C(12)</a:t>
            </a:r>
          </a:p>
        </p:txBody>
      </p:sp>
      <p:sp>
        <p:nvSpPr>
          <p:cNvPr id="11" name="Oval 10"/>
          <p:cNvSpPr/>
          <p:nvPr/>
        </p:nvSpPr>
        <p:spPr>
          <a:xfrm>
            <a:off x="8942235" y="3465664"/>
            <a:ext cx="1017691" cy="9308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G(13)</a:t>
            </a:r>
          </a:p>
        </p:txBody>
      </p:sp>
      <p:cxnSp>
        <p:nvCxnSpPr>
          <p:cNvPr id="12" name="Straight Connector 11"/>
          <p:cNvCxnSpPr>
            <a:stCxn id="5" idx="3"/>
            <a:endCxn id="10" idx="7"/>
          </p:cNvCxnSpPr>
          <p:nvPr/>
        </p:nvCxnSpPr>
        <p:spPr>
          <a:xfrm flipH="1">
            <a:off x="6957157" y="3014848"/>
            <a:ext cx="598727" cy="58713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11" idx="1"/>
          </p:cNvCxnSpPr>
          <p:nvPr/>
        </p:nvCxnSpPr>
        <p:spPr>
          <a:xfrm>
            <a:off x="8253857" y="3014848"/>
            <a:ext cx="837415" cy="58713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21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x-none"/>
              <a:t>A* Search: Tree Search</a:t>
            </a:r>
            <a:endParaRPr lang="en-GB" altLang="x-none"/>
          </a:p>
        </p:txBody>
      </p:sp>
      <p:sp>
        <p:nvSpPr>
          <p:cNvPr id="7" name="Slide Number Placeholder 6"/>
          <p:cNvSpPr>
            <a:spLocks noGrp="1"/>
          </p:cNvSpPr>
          <p:nvPr>
            <p:ph type="sldNum" sz="quarter" idx="12"/>
          </p:nvPr>
        </p:nvSpPr>
        <p:spPr/>
        <p:txBody>
          <a:bodyPr/>
          <a:lstStyle/>
          <a:p>
            <a:fld id="{0B1CA81A-B2E6-4E98-91F0-1154F1466721}" type="slidenum">
              <a:rPr lang="en-GB" altLang="x-none" smtClean="0"/>
              <a:pPr/>
              <a:t>7</a:t>
            </a:fld>
            <a:endParaRPr lang="en-GB" altLang="x-none"/>
          </a:p>
        </p:txBody>
      </p:sp>
      <p:grpSp>
        <p:nvGrpSpPr>
          <p:cNvPr id="245763" name="Group 3"/>
          <p:cNvGrpSpPr>
            <a:grpSpLocks/>
          </p:cNvGrpSpPr>
          <p:nvPr/>
        </p:nvGrpSpPr>
        <p:grpSpPr bwMode="auto">
          <a:xfrm>
            <a:off x="5867400" y="1843088"/>
            <a:ext cx="457200" cy="457200"/>
            <a:chOff x="1344" y="1248"/>
            <a:chExt cx="288" cy="288"/>
          </a:xfrm>
        </p:grpSpPr>
        <p:sp>
          <p:nvSpPr>
            <p:cNvPr id="245764" name="Oval 4"/>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5"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sp>
        <p:nvSpPr>
          <p:cNvPr id="245766" name="Text Box 6"/>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Tree>
    <p:extLst>
      <p:ext uri="{BB962C8B-B14F-4D97-AF65-F5344CB8AC3E}">
        <p14:creationId xmlns:p14="http://schemas.microsoft.com/office/powerpoint/2010/main" val="1625289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3964787" cy="1404394"/>
          </a:xfrm>
          <a:prstGeom prst="rect">
            <a:avLst/>
          </a:prstGeom>
        </p:spPr>
      </p:pic>
      <p:sp>
        <p:nvSpPr>
          <p:cNvPr id="3" name="Oval 2"/>
          <p:cNvSpPr/>
          <p:nvPr/>
        </p:nvSpPr>
        <p:spPr>
          <a:xfrm>
            <a:off x="5964702" y="1111347"/>
            <a:ext cx="858129" cy="80185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S(7)</a:t>
            </a:r>
          </a:p>
        </p:txBody>
      </p:sp>
      <p:sp>
        <p:nvSpPr>
          <p:cNvPr id="4" name="Oval 3"/>
          <p:cNvSpPr/>
          <p:nvPr/>
        </p:nvSpPr>
        <p:spPr>
          <a:xfrm>
            <a:off x="4583723" y="2220347"/>
            <a:ext cx="987083" cy="9308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A(11)</a:t>
            </a:r>
          </a:p>
        </p:txBody>
      </p:sp>
      <p:sp>
        <p:nvSpPr>
          <p:cNvPr id="5" name="Oval 4"/>
          <p:cNvSpPr/>
          <p:nvPr/>
        </p:nvSpPr>
        <p:spPr>
          <a:xfrm>
            <a:off x="7411329" y="2220348"/>
            <a:ext cx="987083" cy="9308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B(10)</a:t>
            </a:r>
          </a:p>
        </p:txBody>
      </p:sp>
      <p:cxnSp>
        <p:nvCxnSpPr>
          <p:cNvPr id="7" name="Straight Connector 6"/>
          <p:cNvCxnSpPr>
            <a:stCxn id="3" idx="3"/>
            <a:endCxn id="4" idx="7"/>
          </p:cNvCxnSpPr>
          <p:nvPr/>
        </p:nvCxnSpPr>
        <p:spPr>
          <a:xfrm flipH="1">
            <a:off x="5426251" y="1795776"/>
            <a:ext cx="664121" cy="56088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 idx="5"/>
            <a:endCxn id="5" idx="1"/>
          </p:cNvCxnSpPr>
          <p:nvPr/>
        </p:nvCxnSpPr>
        <p:spPr>
          <a:xfrm>
            <a:off x="6697161" y="1795776"/>
            <a:ext cx="858723" cy="560887"/>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467557" y="970670"/>
            <a:ext cx="2053883" cy="646331"/>
          </a:xfrm>
          <a:prstGeom prst="rect">
            <a:avLst/>
          </a:prstGeom>
          <a:noFill/>
        </p:spPr>
        <p:txBody>
          <a:bodyPr wrap="square" rtlCol="0">
            <a:spAutoFit/>
          </a:bodyPr>
          <a:lstStyle/>
          <a:p>
            <a:r>
              <a:rPr lang="en-US" dirty="0" err="1"/>
              <a:t>f_bound</a:t>
            </a:r>
            <a:r>
              <a:rPr lang="en-US" dirty="0"/>
              <a:t> = 11</a:t>
            </a:r>
          </a:p>
          <a:p>
            <a:r>
              <a:rPr lang="en-US" dirty="0" err="1"/>
              <a:t>f_new</a:t>
            </a:r>
            <a:r>
              <a:rPr lang="en-US" dirty="0"/>
              <a:t> = </a:t>
            </a:r>
          </a:p>
        </p:txBody>
      </p:sp>
      <p:sp>
        <p:nvSpPr>
          <p:cNvPr id="10" name="Oval 9"/>
          <p:cNvSpPr/>
          <p:nvPr/>
        </p:nvSpPr>
        <p:spPr>
          <a:xfrm>
            <a:off x="6114629" y="3465663"/>
            <a:ext cx="987083" cy="9308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C(12)</a:t>
            </a:r>
          </a:p>
        </p:txBody>
      </p:sp>
      <p:sp>
        <p:nvSpPr>
          <p:cNvPr id="11" name="Oval 10"/>
          <p:cNvSpPr/>
          <p:nvPr/>
        </p:nvSpPr>
        <p:spPr>
          <a:xfrm>
            <a:off x="8942235" y="3465664"/>
            <a:ext cx="1017691" cy="9308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G(13)</a:t>
            </a:r>
          </a:p>
        </p:txBody>
      </p:sp>
      <p:cxnSp>
        <p:nvCxnSpPr>
          <p:cNvPr id="12" name="Straight Connector 11"/>
          <p:cNvCxnSpPr>
            <a:stCxn id="5" idx="3"/>
            <a:endCxn id="10" idx="7"/>
          </p:cNvCxnSpPr>
          <p:nvPr/>
        </p:nvCxnSpPr>
        <p:spPr>
          <a:xfrm flipH="1">
            <a:off x="6957157" y="3014848"/>
            <a:ext cx="598727" cy="58713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11" idx="1"/>
          </p:cNvCxnSpPr>
          <p:nvPr/>
        </p:nvCxnSpPr>
        <p:spPr>
          <a:xfrm>
            <a:off x="8253857" y="3014848"/>
            <a:ext cx="837415" cy="58713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287023" y="3491906"/>
            <a:ext cx="987083" cy="9308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C(12)</a:t>
            </a:r>
          </a:p>
        </p:txBody>
      </p:sp>
      <p:sp>
        <p:nvSpPr>
          <p:cNvPr id="16" name="Oval 15"/>
          <p:cNvSpPr/>
          <p:nvPr/>
        </p:nvSpPr>
        <p:spPr>
          <a:xfrm>
            <a:off x="4947011" y="3465663"/>
            <a:ext cx="1017691" cy="9308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G(13)</a:t>
            </a:r>
          </a:p>
        </p:txBody>
      </p:sp>
      <p:cxnSp>
        <p:nvCxnSpPr>
          <p:cNvPr id="17" name="Straight Connector 16"/>
          <p:cNvCxnSpPr>
            <a:endCxn id="15" idx="7"/>
          </p:cNvCxnSpPr>
          <p:nvPr/>
        </p:nvCxnSpPr>
        <p:spPr>
          <a:xfrm flipH="1">
            <a:off x="4129551" y="3041091"/>
            <a:ext cx="598727" cy="58713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4"/>
            <a:endCxn id="16" idx="1"/>
          </p:cNvCxnSpPr>
          <p:nvPr/>
        </p:nvCxnSpPr>
        <p:spPr>
          <a:xfrm>
            <a:off x="5077265" y="3151163"/>
            <a:ext cx="18783" cy="45081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28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x-none"/>
              <a:t>A* Search: Tree Search</a:t>
            </a:r>
            <a:endParaRPr lang="en-GB" altLang="x-none"/>
          </a:p>
        </p:txBody>
      </p:sp>
      <p:sp>
        <p:nvSpPr>
          <p:cNvPr id="25" name="Slide Number Placeholder 6"/>
          <p:cNvSpPr>
            <a:spLocks noGrp="1"/>
          </p:cNvSpPr>
          <p:nvPr>
            <p:ph type="sldNum" sz="quarter" idx="12"/>
          </p:nvPr>
        </p:nvSpPr>
        <p:spPr/>
        <p:txBody>
          <a:bodyPr/>
          <a:lstStyle/>
          <a:p>
            <a:fld id="{07E2BD6F-6453-41C6-AC08-F3586CB1CF16}" type="slidenum">
              <a:rPr lang="en-GB" altLang="x-none" smtClean="0"/>
              <a:pPr/>
              <a:t>8</a:t>
            </a:fld>
            <a:endParaRPr lang="en-GB" altLang="x-none"/>
          </a:p>
        </p:txBody>
      </p:sp>
      <p:grpSp>
        <p:nvGrpSpPr>
          <p:cNvPr id="241667" name="Group 3"/>
          <p:cNvGrpSpPr>
            <a:grpSpLocks/>
          </p:cNvGrpSpPr>
          <p:nvPr/>
        </p:nvGrpSpPr>
        <p:grpSpPr bwMode="auto">
          <a:xfrm>
            <a:off x="5867400" y="1843088"/>
            <a:ext cx="457200" cy="457200"/>
            <a:chOff x="1344" y="1248"/>
            <a:chExt cx="288" cy="288"/>
          </a:xfrm>
        </p:grpSpPr>
        <p:sp>
          <p:nvSpPr>
            <p:cNvPr id="241668" name="Oval 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69"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41670" name="Group 6"/>
          <p:cNvGrpSpPr>
            <a:grpSpLocks/>
          </p:cNvGrpSpPr>
          <p:nvPr/>
        </p:nvGrpSpPr>
        <p:grpSpPr bwMode="auto">
          <a:xfrm>
            <a:off x="8229600" y="2971800"/>
            <a:ext cx="457200" cy="457200"/>
            <a:chOff x="1344" y="1248"/>
            <a:chExt cx="288" cy="288"/>
          </a:xfrm>
        </p:grpSpPr>
        <p:sp>
          <p:nvSpPr>
            <p:cNvPr id="241671"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41673" name="Group 9"/>
          <p:cNvGrpSpPr>
            <a:grpSpLocks/>
          </p:cNvGrpSpPr>
          <p:nvPr/>
        </p:nvGrpSpPr>
        <p:grpSpPr bwMode="auto">
          <a:xfrm>
            <a:off x="3733800" y="3048000"/>
            <a:ext cx="457200" cy="457200"/>
            <a:chOff x="1344" y="1248"/>
            <a:chExt cx="288" cy="288"/>
          </a:xfrm>
        </p:grpSpPr>
        <p:sp>
          <p:nvSpPr>
            <p:cNvPr id="241674" name="Oval 1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41676" name="Group 12"/>
          <p:cNvGrpSpPr>
            <a:grpSpLocks/>
          </p:cNvGrpSpPr>
          <p:nvPr/>
        </p:nvGrpSpPr>
        <p:grpSpPr bwMode="auto">
          <a:xfrm>
            <a:off x="5943600" y="2986088"/>
            <a:ext cx="457200" cy="457200"/>
            <a:chOff x="1344" y="1248"/>
            <a:chExt cx="288" cy="288"/>
          </a:xfrm>
        </p:grpSpPr>
        <p:sp>
          <p:nvSpPr>
            <p:cNvPr id="241677" name="Oval 13"/>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8"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sp>
        <p:nvSpPr>
          <p:cNvPr id="241679" name="Line 15"/>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80" name="Line 16"/>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81" name="Line 17"/>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82" name="Text Box 18"/>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41683" name="Text Box 19"/>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41684" name="Text Box 20"/>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41685" name="Text Box 21"/>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41686" name="Text Box 22"/>
          <p:cNvSpPr txBox="1">
            <a:spLocks noChangeArrowheads="1"/>
          </p:cNvSpPr>
          <p:nvPr/>
        </p:nvSpPr>
        <p:spPr bwMode="auto">
          <a:xfrm>
            <a:off x="6400800"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endParaRPr lang="en-GB" altLang="x-none" dirty="0"/>
          </a:p>
        </p:txBody>
      </p:sp>
      <p:sp>
        <p:nvSpPr>
          <p:cNvPr id="241687" name="Text Box 23"/>
          <p:cNvSpPr txBox="1">
            <a:spLocks noChangeArrowheads="1"/>
          </p:cNvSpPr>
          <p:nvPr/>
        </p:nvSpPr>
        <p:spPr bwMode="auto">
          <a:xfrm>
            <a:off x="8686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[75+374=449]</a:t>
            </a:r>
            <a:endParaRPr lang="en-GB" altLang="x-none" dirty="0"/>
          </a:p>
        </p:txBody>
      </p:sp>
      <p:sp>
        <p:nvSpPr>
          <p:cNvPr id="241688" name="Text Box 24"/>
          <p:cNvSpPr txBox="1">
            <a:spLocks noChangeArrowheads="1"/>
          </p:cNvSpPr>
          <p:nvPr/>
        </p:nvSpPr>
        <p:spPr bwMode="auto">
          <a:xfrm>
            <a:off x="2133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[118+329=447]</a:t>
            </a:r>
            <a:endParaRPr lang="en-GB" altLang="x-none" dirty="0"/>
          </a:p>
        </p:txBody>
      </p:sp>
    </p:spTree>
    <p:extLst>
      <p:ext uri="{BB962C8B-B14F-4D97-AF65-F5344CB8AC3E}">
        <p14:creationId xmlns:p14="http://schemas.microsoft.com/office/powerpoint/2010/main" val="262266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x-none"/>
              <a:t>A* Search: Tree Search</a:t>
            </a:r>
            <a:endParaRPr lang="en-GB" altLang="x-none"/>
          </a:p>
        </p:txBody>
      </p:sp>
      <p:sp>
        <p:nvSpPr>
          <p:cNvPr id="37" name="Slide Number Placeholder 6"/>
          <p:cNvSpPr>
            <a:spLocks noGrp="1"/>
          </p:cNvSpPr>
          <p:nvPr>
            <p:ph type="sldNum" sz="quarter" idx="12"/>
          </p:nvPr>
        </p:nvSpPr>
        <p:spPr/>
        <p:txBody>
          <a:bodyPr/>
          <a:lstStyle/>
          <a:p>
            <a:fld id="{E841AB28-A23E-464B-BA55-E4D76F42A277}" type="slidenum">
              <a:rPr lang="en-GB" altLang="x-none" smtClean="0"/>
              <a:pPr/>
              <a:t>9</a:t>
            </a:fld>
            <a:endParaRPr lang="en-GB" altLang="x-none"/>
          </a:p>
        </p:txBody>
      </p:sp>
      <p:grpSp>
        <p:nvGrpSpPr>
          <p:cNvPr id="242691" name="Group 3"/>
          <p:cNvGrpSpPr>
            <a:grpSpLocks/>
          </p:cNvGrpSpPr>
          <p:nvPr/>
        </p:nvGrpSpPr>
        <p:grpSpPr bwMode="auto">
          <a:xfrm>
            <a:off x="5867400" y="1843088"/>
            <a:ext cx="457200" cy="457200"/>
            <a:chOff x="1344" y="1248"/>
            <a:chExt cx="288" cy="288"/>
          </a:xfrm>
        </p:grpSpPr>
        <p:sp>
          <p:nvSpPr>
            <p:cNvPr id="242692" name="Oval 4"/>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a:t>
              </a:r>
              <a:endParaRPr lang="en-GB" altLang="x-none"/>
            </a:p>
          </p:txBody>
        </p:sp>
      </p:grpSp>
      <p:grpSp>
        <p:nvGrpSpPr>
          <p:cNvPr id="242694" name="Group 6"/>
          <p:cNvGrpSpPr>
            <a:grpSpLocks/>
          </p:cNvGrpSpPr>
          <p:nvPr/>
        </p:nvGrpSpPr>
        <p:grpSpPr bwMode="auto">
          <a:xfrm>
            <a:off x="8229600" y="2971800"/>
            <a:ext cx="457200" cy="457200"/>
            <a:chOff x="1344" y="1248"/>
            <a:chExt cx="288" cy="288"/>
          </a:xfrm>
        </p:grpSpPr>
        <p:sp>
          <p:nvSpPr>
            <p:cNvPr id="242695" name="Oval 7"/>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B</a:t>
              </a:r>
              <a:endParaRPr lang="en-GB" altLang="x-none"/>
            </a:p>
          </p:txBody>
        </p:sp>
      </p:grpSp>
      <p:grpSp>
        <p:nvGrpSpPr>
          <p:cNvPr id="242697" name="Group 9"/>
          <p:cNvGrpSpPr>
            <a:grpSpLocks/>
          </p:cNvGrpSpPr>
          <p:nvPr/>
        </p:nvGrpSpPr>
        <p:grpSpPr bwMode="auto">
          <a:xfrm>
            <a:off x="3733800" y="3048000"/>
            <a:ext cx="457200" cy="457200"/>
            <a:chOff x="1344" y="1248"/>
            <a:chExt cx="288" cy="288"/>
          </a:xfrm>
        </p:grpSpPr>
        <p:sp>
          <p:nvSpPr>
            <p:cNvPr id="242698" name="Oval 10"/>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C</a:t>
              </a:r>
              <a:endParaRPr lang="en-GB" altLang="x-none"/>
            </a:p>
          </p:txBody>
        </p:sp>
      </p:grpSp>
      <p:grpSp>
        <p:nvGrpSpPr>
          <p:cNvPr id="242700" name="Group 12"/>
          <p:cNvGrpSpPr>
            <a:grpSpLocks/>
          </p:cNvGrpSpPr>
          <p:nvPr/>
        </p:nvGrpSpPr>
        <p:grpSpPr bwMode="auto">
          <a:xfrm>
            <a:off x="5943600" y="2986088"/>
            <a:ext cx="457200" cy="457200"/>
            <a:chOff x="1344" y="1248"/>
            <a:chExt cx="288" cy="288"/>
          </a:xfrm>
        </p:grpSpPr>
        <p:sp>
          <p:nvSpPr>
            <p:cNvPr id="242701" name="Oval 13"/>
            <p:cNvSpPr>
              <a:spLocks noChangeArrowheads="1"/>
            </p:cNvSpPr>
            <p:nvPr/>
          </p:nvSpPr>
          <p:spPr bwMode="auto">
            <a:xfrm>
              <a:off x="1344" y="1248"/>
              <a:ext cx="288" cy="2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2"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E</a:t>
              </a:r>
              <a:endParaRPr lang="en-GB" altLang="x-none"/>
            </a:p>
          </p:txBody>
        </p:sp>
      </p:grpSp>
      <p:grpSp>
        <p:nvGrpSpPr>
          <p:cNvPr id="242703" name="Group 15"/>
          <p:cNvGrpSpPr>
            <a:grpSpLocks/>
          </p:cNvGrpSpPr>
          <p:nvPr/>
        </p:nvGrpSpPr>
        <p:grpSpPr bwMode="auto">
          <a:xfrm>
            <a:off x="6629400" y="3900488"/>
            <a:ext cx="457200" cy="457200"/>
            <a:chOff x="1344" y="1248"/>
            <a:chExt cx="288" cy="288"/>
          </a:xfrm>
        </p:grpSpPr>
        <p:sp>
          <p:nvSpPr>
            <p:cNvPr id="242704" name="Oval 16"/>
            <p:cNvSpPr>
              <a:spLocks noChangeArrowheads="1"/>
            </p:cNvSpPr>
            <p:nvPr/>
          </p:nvSpPr>
          <p:spPr bwMode="auto">
            <a:xfrm>
              <a:off x="1344" y="12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F</a:t>
              </a:r>
              <a:endParaRPr lang="en-GB" altLang="x-none"/>
            </a:p>
          </p:txBody>
        </p:sp>
      </p:grpSp>
      <p:sp>
        <p:nvSpPr>
          <p:cNvPr id="242706" name="Line 18"/>
          <p:cNvSpPr>
            <a:spLocks noChangeShapeType="1"/>
          </p:cNvSpPr>
          <p:nvPr/>
        </p:nvSpPr>
        <p:spPr bwMode="auto">
          <a:xfrm>
            <a:off x="6172200" y="3443288"/>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07" name="Text Box 19"/>
          <p:cNvSpPr txBox="1">
            <a:spLocks noChangeArrowheads="1"/>
          </p:cNvSpPr>
          <p:nvPr/>
        </p:nvSpPr>
        <p:spPr bwMode="auto">
          <a:xfrm>
            <a:off x="6400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99</a:t>
            </a:r>
            <a:endParaRPr lang="en-GB" altLang="x-none" b="1">
              <a:solidFill>
                <a:schemeClr val="hlink"/>
              </a:solidFill>
            </a:endParaRPr>
          </a:p>
        </p:txBody>
      </p:sp>
      <p:grpSp>
        <p:nvGrpSpPr>
          <p:cNvPr id="242708" name="Group 20"/>
          <p:cNvGrpSpPr>
            <a:grpSpLocks/>
          </p:cNvGrpSpPr>
          <p:nvPr/>
        </p:nvGrpSpPr>
        <p:grpSpPr bwMode="auto">
          <a:xfrm>
            <a:off x="5105400" y="3900488"/>
            <a:ext cx="457200" cy="457200"/>
            <a:chOff x="1344" y="1248"/>
            <a:chExt cx="288" cy="288"/>
          </a:xfrm>
        </p:grpSpPr>
        <p:sp>
          <p:nvSpPr>
            <p:cNvPr id="242709" name="Oval 21"/>
            <p:cNvSpPr>
              <a:spLocks noChangeArrowheads="1"/>
            </p:cNvSpPr>
            <p:nvPr/>
          </p:nvSpPr>
          <p:spPr bwMode="auto">
            <a:xfrm>
              <a:off x="1344" y="124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0" name="Text Box 2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G</a:t>
              </a:r>
              <a:endParaRPr lang="en-GB" altLang="x-none"/>
            </a:p>
          </p:txBody>
        </p:sp>
      </p:grpSp>
      <p:sp>
        <p:nvSpPr>
          <p:cNvPr id="242711" name="Line 23"/>
          <p:cNvSpPr>
            <a:spLocks noChangeShapeType="1"/>
          </p:cNvSpPr>
          <p:nvPr/>
        </p:nvSpPr>
        <p:spPr bwMode="auto">
          <a:xfrm flipH="1">
            <a:off x="5257800" y="3443288"/>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2" name="Text Box 24"/>
          <p:cNvSpPr txBox="1">
            <a:spLocks noChangeArrowheads="1"/>
          </p:cNvSpPr>
          <p:nvPr/>
        </p:nvSpPr>
        <p:spPr bwMode="auto">
          <a:xfrm>
            <a:off x="5334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80</a:t>
            </a:r>
            <a:endParaRPr lang="en-GB" altLang="x-none" b="1">
              <a:solidFill>
                <a:schemeClr val="hlink"/>
              </a:solidFill>
            </a:endParaRPr>
          </a:p>
        </p:txBody>
      </p:sp>
      <p:sp>
        <p:nvSpPr>
          <p:cNvPr id="242713" name="Line 25"/>
          <p:cNvSpPr>
            <a:spLocks noChangeShapeType="1"/>
          </p:cNvSpPr>
          <p:nvPr/>
        </p:nvSpPr>
        <p:spPr bwMode="auto">
          <a:xfrm>
            <a:off x="6096000" y="2300288"/>
            <a:ext cx="2362200" cy="671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4" name="Line 26"/>
          <p:cNvSpPr>
            <a:spLocks noChangeShapeType="1"/>
          </p:cNvSpPr>
          <p:nvPr/>
        </p:nvSpPr>
        <p:spPr bwMode="auto">
          <a:xfrm>
            <a:off x="6096000" y="2300288"/>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5" name="Line 27"/>
          <p:cNvSpPr>
            <a:spLocks noChangeShapeType="1"/>
          </p:cNvSpPr>
          <p:nvPr/>
        </p:nvSpPr>
        <p:spPr bwMode="auto">
          <a:xfrm flipH="1">
            <a:off x="3962400" y="2300288"/>
            <a:ext cx="2133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6" name="Text Box 28"/>
          <p:cNvSpPr txBox="1">
            <a:spLocks noChangeArrowheads="1"/>
          </p:cNvSpPr>
          <p:nvPr/>
        </p:nvSpPr>
        <p:spPr bwMode="auto">
          <a:xfrm>
            <a:off x="6400800" y="18288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t>Start</a:t>
            </a:r>
            <a:endParaRPr lang="en-GB" altLang="x-none" b="1"/>
          </a:p>
        </p:txBody>
      </p:sp>
      <p:sp>
        <p:nvSpPr>
          <p:cNvPr id="242717" name="Text Box 29"/>
          <p:cNvSpPr txBox="1">
            <a:spLocks noChangeArrowheads="1"/>
          </p:cNvSpPr>
          <p:nvPr/>
        </p:nvSpPr>
        <p:spPr bwMode="auto">
          <a:xfrm>
            <a:off x="7315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75</a:t>
            </a:r>
            <a:endParaRPr lang="en-GB" altLang="x-none" b="1">
              <a:solidFill>
                <a:schemeClr val="hlink"/>
              </a:solidFill>
            </a:endParaRPr>
          </a:p>
        </p:txBody>
      </p:sp>
      <p:sp>
        <p:nvSpPr>
          <p:cNvPr id="242718" name="Text Box 30"/>
          <p:cNvSpPr txBox="1">
            <a:spLocks noChangeArrowheads="1"/>
          </p:cNvSpPr>
          <p:nvPr/>
        </p:nvSpPr>
        <p:spPr bwMode="auto">
          <a:xfrm>
            <a:off x="4343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118</a:t>
            </a:r>
            <a:endParaRPr lang="en-GB" altLang="x-none" b="1">
              <a:solidFill>
                <a:schemeClr val="hlink"/>
              </a:solidFill>
            </a:endParaRPr>
          </a:p>
        </p:txBody>
      </p:sp>
      <p:sp>
        <p:nvSpPr>
          <p:cNvPr id="242719" name="Text Box 31"/>
          <p:cNvSpPr txBox="1">
            <a:spLocks noChangeArrowheads="1"/>
          </p:cNvSpPr>
          <p:nvPr/>
        </p:nvSpPr>
        <p:spPr bwMode="auto">
          <a:xfrm>
            <a:off x="6096000" y="25431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b="1">
                <a:solidFill>
                  <a:schemeClr val="hlink"/>
                </a:solidFill>
              </a:rPr>
              <a:t>140</a:t>
            </a:r>
            <a:endParaRPr lang="en-GB" altLang="x-none" b="1">
              <a:solidFill>
                <a:schemeClr val="hlink"/>
              </a:solidFill>
            </a:endParaRPr>
          </a:p>
        </p:txBody>
      </p:sp>
      <p:sp>
        <p:nvSpPr>
          <p:cNvPr id="242723" name="Text Box 35"/>
          <p:cNvSpPr txBox="1">
            <a:spLocks noChangeArrowheads="1"/>
          </p:cNvSpPr>
          <p:nvPr/>
        </p:nvSpPr>
        <p:spPr bwMode="auto">
          <a:xfrm>
            <a:off x="7162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endParaRPr lang="en-GB" altLang="x-none" dirty="0"/>
          </a:p>
        </p:txBody>
      </p:sp>
      <p:sp>
        <p:nvSpPr>
          <p:cNvPr id="242724" name="Text Box 36"/>
          <p:cNvSpPr txBox="1">
            <a:spLocks noChangeArrowheads="1"/>
          </p:cNvSpPr>
          <p:nvPr/>
        </p:nvSpPr>
        <p:spPr bwMode="auto">
          <a:xfrm>
            <a:off x="3505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[220+193=413]</a:t>
            </a:r>
            <a:endParaRPr lang="en-GB" altLang="x-none" dirty="0"/>
          </a:p>
        </p:txBody>
      </p:sp>
      <p:sp>
        <p:nvSpPr>
          <p:cNvPr id="42" name="Text Box 22"/>
          <p:cNvSpPr txBox="1">
            <a:spLocks noChangeArrowheads="1"/>
          </p:cNvSpPr>
          <p:nvPr/>
        </p:nvSpPr>
        <p:spPr bwMode="auto">
          <a:xfrm>
            <a:off x="6400800"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endParaRPr lang="en-GB" altLang="x-none" dirty="0"/>
          </a:p>
        </p:txBody>
      </p:sp>
      <p:sp>
        <p:nvSpPr>
          <p:cNvPr id="43" name="Text Box 23"/>
          <p:cNvSpPr txBox="1">
            <a:spLocks noChangeArrowheads="1"/>
          </p:cNvSpPr>
          <p:nvPr/>
        </p:nvSpPr>
        <p:spPr bwMode="auto">
          <a:xfrm>
            <a:off x="8686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[75+374=449]</a:t>
            </a:r>
            <a:endParaRPr lang="en-GB" altLang="x-none" dirty="0"/>
          </a:p>
        </p:txBody>
      </p:sp>
      <p:sp>
        <p:nvSpPr>
          <p:cNvPr id="44" name="Text Box 24"/>
          <p:cNvSpPr txBox="1">
            <a:spLocks noChangeArrowheads="1"/>
          </p:cNvSpPr>
          <p:nvPr/>
        </p:nvSpPr>
        <p:spPr bwMode="auto">
          <a:xfrm>
            <a:off x="2133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[118+329=447]</a:t>
            </a:r>
            <a:endParaRPr lang="en-GB" altLang="x-none" dirty="0"/>
          </a:p>
        </p:txBody>
      </p:sp>
    </p:spTree>
    <p:extLst>
      <p:ext uri="{BB962C8B-B14F-4D97-AF65-F5344CB8AC3E}">
        <p14:creationId xmlns:p14="http://schemas.microsoft.com/office/powerpoint/2010/main" val="1833755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3401</TotalTime>
  <Words>2958</Words>
  <Application>Microsoft Office PowerPoint</Application>
  <PresentationFormat>Widescreen</PresentationFormat>
  <Paragraphs>812</Paragraphs>
  <Slides>70</Slides>
  <Notes>3</Notes>
  <HiddenSlides>1</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Calibri</vt:lpstr>
      <vt:lpstr>Calibri Light</vt:lpstr>
      <vt:lpstr>Cambria Math</vt:lpstr>
      <vt:lpstr>Courier New</vt:lpstr>
      <vt:lpstr>Nunito</vt:lpstr>
      <vt:lpstr>Tahoma</vt:lpstr>
      <vt:lpstr>Wingdings</vt:lpstr>
      <vt:lpstr>Office Theme</vt:lpstr>
      <vt:lpstr>Informed Search - II</vt:lpstr>
      <vt:lpstr>Previous Lecture </vt:lpstr>
      <vt:lpstr>A* Search</vt:lpstr>
      <vt:lpstr>A* (A Star) </vt:lpstr>
      <vt:lpstr>Combining UCS and Greedy</vt:lpstr>
      <vt:lpstr>A* Search</vt:lpstr>
      <vt:lpstr>A* Search: Tree Search</vt:lpstr>
      <vt:lpstr>A* Search: Tree Search</vt:lpstr>
      <vt:lpstr>A* Search: Tree Search</vt:lpstr>
      <vt:lpstr>A* Search: Tree Search</vt:lpstr>
      <vt:lpstr>A* Search: Tree Search</vt:lpstr>
      <vt:lpstr>A* Search: Tree Search</vt:lpstr>
      <vt:lpstr>A* Search: Tree Search</vt:lpstr>
      <vt:lpstr>A* Search: Tree Search</vt:lpstr>
      <vt:lpstr>A* search example</vt:lpstr>
      <vt:lpstr>A* search example</vt:lpstr>
      <vt:lpstr>A* search example</vt:lpstr>
      <vt:lpstr>A* search example</vt:lpstr>
      <vt:lpstr>A* search example</vt:lpstr>
      <vt:lpstr>A* search example</vt:lpstr>
      <vt:lpstr>PowerPoint Presentation</vt:lpstr>
      <vt:lpstr>PowerPoint Presentation</vt:lpstr>
      <vt:lpstr>Is A* Optimal?</vt:lpstr>
      <vt:lpstr>Admissible Heuristic Functions</vt:lpstr>
      <vt:lpstr>Admissible heuristics Examples</vt:lpstr>
      <vt:lpstr>Admissible Heuristic Functions</vt:lpstr>
      <vt:lpstr>PowerPoint Presentation</vt:lpstr>
      <vt:lpstr>A* Search: if h not admissible</vt:lpstr>
      <vt:lpstr>A* Search: Tree Search</vt:lpstr>
      <vt:lpstr>A* Search: Tree Search</vt:lpstr>
      <vt:lpstr>A* Search: Tree Search</vt:lpstr>
      <vt:lpstr>A* Search: Tree Search</vt:lpstr>
      <vt:lpstr>A* Search: Tree Search</vt:lpstr>
      <vt:lpstr>A* Search: Tree Search</vt:lpstr>
      <vt:lpstr>A* Search: Tree Search</vt:lpstr>
      <vt:lpstr>A* Search: Tree Search</vt:lpstr>
      <vt:lpstr>A* Search: Tree Search</vt:lpstr>
      <vt:lpstr>A* Tree Search</vt:lpstr>
      <vt:lpstr>Consistency of Heuristics</vt:lpstr>
      <vt:lpstr>A* Algorithm</vt:lpstr>
      <vt:lpstr>PowerPoint Presentation</vt:lpstr>
      <vt:lpstr>PowerPoint Presentation</vt:lpstr>
      <vt:lpstr>A* Applications</vt:lpstr>
      <vt:lpstr>Properties of A*</vt:lpstr>
      <vt:lpstr>Properties of A*</vt:lpstr>
      <vt:lpstr>Video of Demo Contours</vt:lpstr>
      <vt:lpstr>Optimality</vt:lpstr>
      <vt:lpstr>Optimality of A* Graph Search</vt:lpstr>
      <vt:lpstr>Relationship of Search Algorithms</vt:lpstr>
      <vt:lpstr>Activity</vt:lpstr>
      <vt:lpstr>Iterative deepening A* (IDA*)</vt:lpstr>
      <vt:lpstr>PowerPoint Presentation</vt:lpstr>
      <vt:lpstr>Difference between IDA* and ID-DFS</vt:lpstr>
      <vt:lpstr>Key points</vt:lpstr>
      <vt:lpstr>Evaluation Function</vt:lpstr>
      <vt:lpstr>How IDA*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IDA*</vt:lpstr>
      <vt:lpstr>IDA*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Informed</dc:title>
  <dc:creator>FARHAN DAWOOD</dc:creator>
  <cp:lastModifiedBy>Rabia Tehseen</cp:lastModifiedBy>
  <cp:revision>81</cp:revision>
  <dcterms:created xsi:type="dcterms:W3CDTF">2019-03-31T13:53:11Z</dcterms:created>
  <dcterms:modified xsi:type="dcterms:W3CDTF">2023-04-18T17:40:14Z</dcterms:modified>
</cp:coreProperties>
</file>