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1" r:id="rId3"/>
    <p:sldId id="266" r:id="rId4"/>
    <p:sldId id="346" r:id="rId5"/>
    <p:sldId id="351" r:id="rId6"/>
    <p:sldId id="347" r:id="rId7"/>
    <p:sldId id="352" r:id="rId8"/>
    <p:sldId id="300" r:id="rId9"/>
    <p:sldId id="353" r:id="rId10"/>
    <p:sldId id="354" r:id="rId11"/>
    <p:sldId id="355" r:id="rId12"/>
    <p:sldId id="356" r:id="rId13"/>
    <p:sldId id="302" r:id="rId14"/>
    <p:sldId id="267" r:id="rId15"/>
    <p:sldId id="308" r:id="rId16"/>
    <p:sldId id="304" r:id="rId17"/>
    <p:sldId id="338" r:id="rId18"/>
    <p:sldId id="307" r:id="rId19"/>
    <p:sldId id="340" r:id="rId20"/>
    <p:sldId id="341" r:id="rId21"/>
    <p:sldId id="342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43" r:id="rId31"/>
    <p:sldId id="348" r:id="rId32"/>
    <p:sldId id="349" r:id="rId33"/>
    <p:sldId id="350" r:id="rId34"/>
    <p:sldId id="358" r:id="rId35"/>
    <p:sldId id="361" r:id="rId36"/>
    <p:sldId id="359" r:id="rId37"/>
    <p:sldId id="360" r:id="rId38"/>
    <p:sldId id="36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Rabia Tehseen" userId="580f77c4-eaa2-4a38-8dcf-b01477461eba" providerId="ADAL" clId="{DB9EB204-9537-4875-AA54-1C6719B21D97}"/>
    <pc:docChg chg="modSld">
      <pc:chgData name="Dr Rabia Tehseen" userId="580f77c4-eaa2-4a38-8dcf-b01477461eba" providerId="ADAL" clId="{DB9EB204-9537-4875-AA54-1C6719B21D97}" dt="2024-04-16T05:25:29.712" v="9" actId="20577"/>
      <pc:docMkLst>
        <pc:docMk/>
      </pc:docMkLst>
      <pc:sldChg chg="modSp mod">
        <pc:chgData name="Dr Rabia Tehseen" userId="580f77c4-eaa2-4a38-8dcf-b01477461eba" providerId="ADAL" clId="{DB9EB204-9537-4875-AA54-1C6719B21D97}" dt="2024-04-16T05:25:29.712" v="9" actId="20577"/>
        <pc:sldMkLst>
          <pc:docMk/>
          <pc:sldMk cId="684234162" sldId="300"/>
        </pc:sldMkLst>
        <pc:spChg chg="mod">
          <ac:chgData name="Dr Rabia Tehseen" userId="580f77c4-eaa2-4a38-8dcf-b01477461eba" providerId="ADAL" clId="{DB9EB204-9537-4875-AA54-1C6719B21D97}" dt="2024-04-16T05:25:29.712" v="9" actId="20577"/>
          <ac:spMkLst>
            <pc:docMk/>
            <pc:sldMk cId="684234162" sldId="30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34B37-5FEB-458B-9D7A-249ABA4D2B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9A606-37C4-4BF8-9E41-23986BF1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0E6-8DAD-4892-85A2-72A7C991E97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22F-06E9-4924-8967-51389A78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0E6-8DAD-4892-85A2-72A7C991E97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22F-06E9-4924-8967-51389A78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2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0E6-8DAD-4892-85A2-72A7C991E97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22F-06E9-4924-8967-51389A78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0E6-8DAD-4892-85A2-72A7C991E97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22F-06E9-4924-8967-51389A78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0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0E6-8DAD-4892-85A2-72A7C991E97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22F-06E9-4924-8967-51389A78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1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0E6-8DAD-4892-85A2-72A7C991E97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22F-06E9-4924-8967-51389A78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0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0E6-8DAD-4892-85A2-72A7C991E97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22F-06E9-4924-8967-51389A78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5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0E6-8DAD-4892-85A2-72A7C991E97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22F-06E9-4924-8967-51389A78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0E6-8DAD-4892-85A2-72A7C991E97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22F-06E9-4924-8967-51389A78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1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0E6-8DAD-4892-85A2-72A7C991E97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22F-06E9-4924-8967-51389A78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2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0E6-8DAD-4892-85A2-72A7C991E97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22F-06E9-4924-8967-51389A78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1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60E6-8DAD-4892-85A2-72A7C991E97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A22F-06E9-4924-8967-51389A78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6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Informed Search – 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Memory-bounded heuristic search</a:t>
            </a:r>
          </a:p>
        </p:txBody>
      </p:sp>
    </p:spTree>
    <p:extLst>
      <p:ext uri="{BB962C8B-B14F-4D97-AF65-F5344CB8AC3E}">
        <p14:creationId xmlns:p14="http://schemas.microsoft.com/office/powerpoint/2010/main" val="93934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Calibri"/>
                <a:cs typeface="Calibri"/>
              </a:rPr>
              <a:t>Is A* Optimal?</a:t>
            </a:r>
          </a:p>
        </p:txBody>
      </p:sp>
      <p:sp>
        <p:nvSpPr>
          <p:cNvPr id="803856" name="Rectangle 16"/>
          <p:cNvSpPr>
            <a:spLocks noGrp="1" noChangeArrowheads="1"/>
          </p:cNvSpPr>
          <p:nvPr>
            <p:ph idx="1"/>
          </p:nvPr>
        </p:nvSpPr>
        <p:spPr>
          <a:xfrm>
            <a:off x="838200" y="4818479"/>
            <a:ext cx="10515600" cy="145518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What went wrong?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Actual bad goal cost &lt; estimated good goal cost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We need estimates to be less than actual costs!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5791200" y="1752598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8763000" y="3238499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2819400" y="3124198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886200" y="1752599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848600" y="1752599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715000" y="1295399"/>
            <a:ext cx="914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 = 6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9448800" y="3288269"/>
            <a:ext cx="914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 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0" y="4038600"/>
            <a:ext cx="1219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5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3505200" y="3200399"/>
            <a:ext cx="762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</a:t>
            </a:r>
            <a:r>
              <a:rPr lang="en-US" sz="2000" dirty="0">
                <a:latin typeface="Calibri"/>
                <a:cs typeface="Calibri"/>
              </a:rPr>
              <a:t> = </a:t>
            </a:r>
            <a:r>
              <a:rPr lang="en-US" sz="2000" i="1" dirty="0">
                <a:latin typeface="Calibri"/>
                <a:cs typeface="Calibri"/>
              </a:rPr>
              <a:t>7</a:t>
            </a:r>
          </a:p>
        </p:txBody>
      </p:sp>
      <p:cxnSp>
        <p:nvCxnSpPr>
          <p:cNvPr id="26" name="Curved Connector 25"/>
          <p:cNvCxnSpPr>
            <a:stCxn id="16389" idx="2"/>
            <a:endCxn id="16388" idx="2"/>
          </p:cNvCxnSpPr>
          <p:nvPr/>
        </p:nvCxnSpPr>
        <p:spPr>
          <a:xfrm rot="16200000" flipH="1">
            <a:off x="6038850" y="781049"/>
            <a:ext cx="114301" cy="5943600"/>
          </a:xfrm>
          <a:prstGeom prst="curvedConnector3">
            <a:avLst>
              <a:gd name="adj1" fmla="val 792305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6389" idx="0"/>
            <a:endCxn id="16387" idx="1"/>
          </p:cNvCxnSpPr>
          <p:nvPr/>
        </p:nvCxnSpPr>
        <p:spPr>
          <a:xfrm rot="5400000" flipH="1" flipV="1">
            <a:off x="3914776" y="1247774"/>
            <a:ext cx="1085849" cy="266700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27"/>
          <p:cNvCxnSpPr>
            <a:stCxn id="16387" idx="3"/>
            <a:endCxn id="16388" idx="0"/>
          </p:cNvCxnSpPr>
          <p:nvPr/>
        </p:nvCxnSpPr>
        <p:spPr>
          <a:xfrm>
            <a:off x="6400800" y="2038349"/>
            <a:ext cx="2667000" cy="120015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9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Admissible Heuristic Functions</a:t>
            </a:r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/>
                  <a:t>A heuristic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h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is admissible </a:t>
                </a:r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rgbClr val="0000FF"/>
                    </a:solidFill>
                  </a:rPr>
                  <a:t>never overestimates the cost to reach the goal</a:t>
                </a:r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Admissible heuristics are “optimistic” approximation</a:t>
                </a:r>
              </a:p>
              <a:p>
                <a:endParaRPr lang="en-US" altLang="en-US" sz="1800" i="1" dirty="0"/>
              </a:p>
              <a:p>
                <a:r>
                  <a:rPr lang="en-US" altLang="en-US" dirty="0"/>
                  <a:t>Mathematically</a:t>
                </a:r>
                <a:r>
                  <a:rPr lang="en-US" altLang="en-US" i="1" dirty="0"/>
                  <a:t> h</a:t>
                </a:r>
                <a:r>
                  <a:rPr lang="en-US" altLang="en-US" dirty="0"/>
                  <a:t> is admissible if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For all n,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≤</m:t>
                    </m:r>
                    <m:r>
                      <a:rPr lang="en-US" altLang="en-US" i="1" dirty="0">
                        <a:latin typeface="Cambria Math"/>
                      </a:rPr>
                      <m:t>𝐶</m:t>
                    </m:r>
                    <m:r>
                      <a:rPr lang="en-US" altLang="en-US" i="1" dirty="0">
                        <a:latin typeface="Cambria Math"/>
                      </a:rPr>
                      <m:t>(</m:t>
                    </m:r>
                    <m:r>
                      <a:rPr lang="en-US" altLang="en-US" i="1" dirty="0">
                        <a:latin typeface="Cambria Math"/>
                      </a:rPr>
                      <m:t>𝑛</m:t>
                    </m:r>
                    <m:r>
                      <a:rPr lang="en-US" altLang="en-US" i="1" dirty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where</a:t>
                </a:r>
              </a:p>
              <a:p>
                <a:pPr lvl="1"/>
                <a:r>
                  <a:rPr lang="en-US" altLang="en-US" i="1" dirty="0"/>
                  <a:t>n</a:t>
                </a:r>
                <a:r>
                  <a:rPr lang="en-US" altLang="en-US" dirty="0"/>
                  <a:t> is the node, </a:t>
                </a:r>
                <a:r>
                  <a:rPr lang="en-US" altLang="en-US" i="1" dirty="0"/>
                  <a:t>h</a:t>
                </a:r>
                <a:r>
                  <a:rPr lang="en-US" altLang="en-US" dirty="0"/>
                  <a:t> is heuristic</a:t>
                </a:r>
              </a:p>
              <a:p>
                <a:pPr lvl="1"/>
                <a:r>
                  <a:rPr lang="en-US" altLang="en-US" i="1" dirty="0"/>
                  <a:t>h(n)</a:t>
                </a:r>
                <a:r>
                  <a:rPr lang="en-US" altLang="en-US" dirty="0"/>
                  <a:t> is the cost indicated by </a:t>
                </a:r>
                <a:r>
                  <a:rPr lang="en-US" altLang="en-US" i="1" dirty="0"/>
                  <a:t>h</a:t>
                </a:r>
                <a:r>
                  <a:rPr lang="en-US" altLang="en-US" dirty="0"/>
                  <a:t> to reach goal from </a:t>
                </a:r>
                <a:r>
                  <a:rPr lang="en-US" altLang="en-US" i="1" dirty="0"/>
                  <a:t>n</a:t>
                </a:r>
              </a:p>
              <a:p>
                <a:pPr lvl="1"/>
                <a:r>
                  <a:rPr lang="en-US" altLang="en-US" i="1" dirty="0"/>
                  <a:t>C(n)</a:t>
                </a:r>
                <a:r>
                  <a:rPr lang="en-US" altLang="en-US" dirty="0"/>
                  <a:t> is actual cost to reach a goal from </a:t>
                </a:r>
                <a:r>
                  <a:rPr lang="en-US" altLang="en-US" i="1" dirty="0"/>
                  <a:t>n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12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74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630C87D7-4B89-413A-A226-EADA9A75366A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025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Consistency of Heuristics</a:t>
            </a:r>
          </a:p>
        </p:txBody>
      </p:sp>
      <p:sp>
        <p:nvSpPr>
          <p:cNvPr id="8195" name="Content Placeholder 14"/>
          <p:cNvSpPr>
            <a:spLocks noGrp="1"/>
          </p:cNvSpPr>
          <p:nvPr>
            <p:ph idx="1"/>
          </p:nvPr>
        </p:nvSpPr>
        <p:spPr>
          <a:xfrm>
            <a:off x="4284302" y="1825625"/>
            <a:ext cx="7069497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Main idea: Estimated heuristic costs ≤ actual costs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/>
                <a:cs typeface="Calibri"/>
              </a:rPr>
              <a:t>Admissibility: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	heuristic cost ≤ actual cost to goal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			</a:t>
            </a:r>
            <a:r>
              <a:rPr lang="en-US" sz="2800" dirty="0">
                <a:solidFill>
                  <a:srgbClr val="00B050"/>
                </a:solidFill>
                <a:latin typeface="Calibri"/>
                <a:cs typeface="Calibri"/>
              </a:rPr>
              <a:t>h(A) </a:t>
            </a:r>
            <a:r>
              <a:rPr lang="en-US" sz="2800" dirty="0">
                <a:latin typeface="Calibri"/>
                <a:cs typeface="Calibri"/>
              </a:rPr>
              <a:t>≤</a:t>
            </a:r>
            <a:r>
              <a:rPr lang="en-US"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alibri"/>
                <a:cs typeface="Calibri"/>
              </a:rPr>
              <a:t>actual cost from A to G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/>
                <a:cs typeface="Calibri"/>
              </a:rPr>
              <a:t>Consistency: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	“heuristic step cost” ≤ actual cost for each step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800" dirty="0">
                <a:solidFill>
                  <a:srgbClr val="C00000"/>
                </a:solidFill>
                <a:latin typeface="Calibri"/>
                <a:cs typeface="Calibri"/>
              </a:rPr>
              <a:t>			</a:t>
            </a:r>
            <a:r>
              <a:rPr lang="en-US" sz="2800" dirty="0">
                <a:solidFill>
                  <a:srgbClr val="00B050"/>
                </a:solidFill>
                <a:latin typeface="Calibri"/>
                <a:cs typeface="Calibri"/>
              </a:rPr>
              <a:t>h(A) </a:t>
            </a:r>
            <a:r>
              <a:rPr lang="en-US" sz="2800" dirty="0">
                <a:latin typeface="Calibri"/>
                <a:cs typeface="Calibri"/>
              </a:rPr>
              <a:t>–</a:t>
            </a:r>
            <a:r>
              <a:rPr lang="en-US" sz="2800" dirty="0">
                <a:solidFill>
                  <a:srgbClr val="00B050"/>
                </a:solidFill>
                <a:latin typeface="Calibri"/>
                <a:cs typeface="Calibri"/>
              </a:rPr>
              <a:t> h(C) </a:t>
            </a:r>
            <a:r>
              <a:rPr lang="en-US" sz="2800" dirty="0">
                <a:latin typeface="Calibri"/>
                <a:cs typeface="Calibri"/>
              </a:rPr>
              <a:t>≤ </a:t>
            </a:r>
            <a:r>
              <a:rPr lang="en-US" sz="2800" dirty="0">
                <a:solidFill>
                  <a:schemeClr val="accent1"/>
                </a:solidFill>
                <a:latin typeface="Calibri"/>
                <a:cs typeface="Calibri"/>
              </a:rPr>
              <a:t>cost(A to C)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  <a:latin typeface="Calibri"/>
                <a:cs typeface="Calibri"/>
              </a:rPr>
              <a:t>		</a:t>
            </a:r>
            <a:r>
              <a:rPr lang="en-US" sz="2800" dirty="0">
                <a:latin typeface="Calibri"/>
                <a:cs typeface="Calibri"/>
              </a:rPr>
              <a:t>triangle inequality</a:t>
            </a:r>
            <a:endParaRPr lang="en-US" sz="2800" dirty="0">
              <a:cs typeface="Calibri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sz="2800" dirty="0">
                <a:solidFill>
                  <a:srgbClr val="C00000"/>
                </a:solidFill>
                <a:cs typeface="Calibri"/>
              </a:rPr>
              <a:t>			</a:t>
            </a:r>
            <a:r>
              <a:rPr lang="en-US" sz="2800" dirty="0">
                <a:solidFill>
                  <a:srgbClr val="00B050"/>
                </a:solidFill>
                <a:cs typeface="Calibri"/>
              </a:rPr>
              <a:t>h(A) </a:t>
            </a:r>
            <a:r>
              <a:rPr lang="en-US" sz="2800" dirty="0">
                <a:cs typeface="Calibri"/>
              </a:rPr>
              <a:t>≤ </a:t>
            </a:r>
            <a:r>
              <a:rPr lang="en-US" sz="2800" dirty="0">
                <a:solidFill>
                  <a:schemeClr val="accent1"/>
                </a:solidFill>
                <a:cs typeface="Calibri"/>
              </a:rPr>
              <a:t>cost(A to C) </a:t>
            </a:r>
            <a:r>
              <a:rPr lang="en-US" sz="2800" dirty="0">
                <a:cs typeface="Calibri"/>
              </a:rPr>
              <a:t>+</a:t>
            </a:r>
            <a:r>
              <a:rPr lang="en-US" sz="2800" dirty="0">
                <a:solidFill>
                  <a:srgbClr val="008000"/>
                </a:solidFill>
                <a:cs typeface="Calibri"/>
              </a:rPr>
              <a:t> </a:t>
            </a:r>
            <a:r>
              <a:rPr lang="en-US" sz="2800" dirty="0">
                <a:solidFill>
                  <a:srgbClr val="00B050"/>
                </a:solidFill>
                <a:cs typeface="Calibri"/>
              </a:rPr>
              <a:t>h(C)</a:t>
            </a:r>
          </a:p>
          <a:p>
            <a:pPr>
              <a:lnSpc>
                <a:spcPct val="100000"/>
              </a:lnSpc>
              <a:buClr>
                <a:srgbClr val="333399"/>
              </a:buClr>
            </a:pPr>
            <a:r>
              <a:rPr lang="en-US" dirty="0">
                <a:latin typeface="Calibri"/>
                <a:cs typeface="Calibri"/>
              </a:rPr>
              <a:t>Consequences of consistency: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dirty="0">
                <a:latin typeface="Calibri"/>
                <a:cs typeface="Calibri"/>
              </a:rPr>
              <a:t>The f value along a path never decreases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dirty="0">
                <a:latin typeface="Calibri"/>
                <a:cs typeface="Calibri"/>
              </a:rPr>
              <a:t>A* graph search is optimal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cxnSp>
        <p:nvCxnSpPr>
          <p:cNvPr id="4" name="Straight Arrow Connector 3"/>
          <p:cNvCxnSpPr>
            <a:endCxn id="8" idx="1"/>
          </p:cNvCxnSpPr>
          <p:nvPr/>
        </p:nvCxnSpPr>
        <p:spPr>
          <a:xfrm>
            <a:off x="1894855" y="2272897"/>
            <a:ext cx="1124510" cy="438710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80454" y="1815696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3600" dirty="0">
                <a:latin typeface="Calibri"/>
                <a:cs typeface="Calibri"/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2885454" y="2577696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3600" dirty="0">
                <a:latin typeface="Calibri"/>
                <a:cs typeface="Calibri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885454" y="5020857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3600" dirty="0">
                <a:latin typeface="Calibri"/>
                <a:cs typeface="Calibri"/>
              </a:rPr>
              <a:t>G</a:t>
            </a:r>
          </a:p>
        </p:txBody>
      </p:sp>
      <p:sp>
        <p:nvSpPr>
          <p:cNvPr id="34826" name="TextBox 9"/>
          <p:cNvSpPr txBox="1">
            <a:spLocks noChangeArrowheads="1"/>
          </p:cNvSpPr>
          <p:nvPr/>
        </p:nvSpPr>
        <p:spPr bwMode="auto">
          <a:xfrm>
            <a:off x="1277146" y="3480302"/>
            <a:ext cx="814643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3200" i="1" dirty="0">
                <a:solidFill>
                  <a:srgbClr val="00B050"/>
                </a:solidFill>
                <a:latin typeface="Calibri"/>
                <a:cs typeface="Calibri"/>
              </a:rPr>
              <a:t>h=4</a:t>
            </a:r>
          </a:p>
        </p:txBody>
      </p:sp>
      <p:sp>
        <p:nvSpPr>
          <p:cNvPr id="34827" name="TextBox 10"/>
          <p:cNvSpPr txBox="1">
            <a:spLocks noChangeArrowheads="1"/>
          </p:cNvSpPr>
          <p:nvPr/>
        </p:nvSpPr>
        <p:spPr bwMode="auto">
          <a:xfrm>
            <a:off x="3469659" y="3754659"/>
            <a:ext cx="814643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3200" i="1" dirty="0">
                <a:solidFill>
                  <a:srgbClr val="00B050"/>
                </a:solidFill>
                <a:latin typeface="Calibri"/>
                <a:cs typeface="Calibri"/>
              </a:rPr>
              <a:t>h=1</a:t>
            </a:r>
          </a:p>
        </p:txBody>
      </p:sp>
      <p:sp>
        <p:nvSpPr>
          <p:cNvPr id="34828" name="TextBox 11"/>
          <p:cNvSpPr txBox="1">
            <a:spLocks noChangeArrowheads="1"/>
          </p:cNvSpPr>
          <p:nvPr/>
        </p:nvSpPr>
        <p:spPr bwMode="auto">
          <a:xfrm>
            <a:off x="2191762" y="1763231"/>
            <a:ext cx="393052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Calibri"/>
                <a:cs typeface="Calibri"/>
              </a:rPr>
              <a:t>1</a:t>
            </a:r>
          </a:p>
        </p:txBody>
      </p:sp>
      <p:cxnSp>
        <p:nvCxnSpPr>
          <p:cNvPr id="17" name="Straight Arrow Connector 16"/>
          <p:cNvCxnSpPr>
            <a:stCxn id="7" idx="5"/>
            <a:endCxn id="9" idx="1"/>
          </p:cNvCxnSpPr>
          <p:nvPr/>
        </p:nvCxnSpPr>
        <p:spPr>
          <a:xfrm>
            <a:off x="1760943" y="2596185"/>
            <a:ext cx="1258422" cy="2558583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1271019" y="3884823"/>
            <a:ext cx="814643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3200" i="1" dirty="0">
                <a:solidFill>
                  <a:srgbClr val="00B050"/>
                </a:solidFill>
                <a:latin typeface="Calibri"/>
                <a:cs typeface="Calibri"/>
              </a:rPr>
              <a:t>h=2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7146" y="3740287"/>
            <a:ext cx="838200" cy="638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281405-EA50-4854-8E1B-ED1A0E49E91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3342654" y="3492096"/>
            <a:ext cx="0" cy="1528761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72509" y="6240669"/>
            <a:ext cx="744698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But an </a:t>
            </a:r>
            <a:r>
              <a:rPr lang="en-US" sz="2400" b="1" dirty="0">
                <a:solidFill>
                  <a:srgbClr val="FF0000"/>
                </a:solidFill>
              </a:rPr>
              <a:t>admissible heuristic is not always consistent</a:t>
            </a:r>
          </a:p>
        </p:txBody>
      </p:sp>
    </p:spTree>
    <p:extLst>
      <p:ext uri="{BB962C8B-B14F-4D97-AF65-F5344CB8AC3E}">
        <p14:creationId xmlns:p14="http://schemas.microsoft.com/office/powerpoint/2010/main" val="2395328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Optimality of A</a:t>
            </a:r>
            <a:r>
              <a:rPr lang="en-US" altLang="en-US" baseline="30000"/>
              <a:t>*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 expands nodes in order of increasing </a:t>
            </a:r>
            <a:r>
              <a:rPr lang="en-US" altLang="en-US" sz="2000" i="1" dirty="0"/>
              <a:t>f</a:t>
            </a:r>
            <a:r>
              <a:rPr lang="en-US" altLang="en-US" sz="2000" dirty="0"/>
              <a:t> value
Gradually adds "</a:t>
            </a:r>
            <a:r>
              <a:rPr lang="en-US" altLang="en-US" sz="2000" i="1" dirty="0"/>
              <a:t>f</a:t>
            </a:r>
            <a:r>
              <a:rPr lang="en-US" altLang="en-US" sz="2000" dirty="0"/>
              <a:t>-contours" of nodes </a:t>
            </a:r>
          </a:p>
          <a:p>
            <a:r>
              <a:rPr lang="en-US" altLang="en-US" sz="2000" dirty="0"/>
              <a:t>Contour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has all nodes with </a:t>
            </a:r>
            <a:r>
              <a:rPr lang="en-US" altLang="en-US" sz="2000" i="1" dirty="0"/>
              <a:t>f=f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, where </a:t>
            </a:r>
            <a:r>
              <a:rPr lang="en-US" altLang="en-US" sz="2000" i="1" dirty="0"/>
              <a:t>f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&lt; f</a:t>
            </a:r>
            <a:r>
              <a:rPr lang="en-US" altLang="en-US" sz="2000" i="1" baseline="-25000" dirty="0"/>
              <a:t>i+1</a:t>
            </a:r>
            <a:endParaRPr lang="en-US" altLang="en-US" sz="2000" dirty="0"/>
          </a:p>
        </p:txBody>
      </p:sp>
      <p:pic>
        <p:nvPicPr>
          <p:cNvPr id="26628" name="Picture 4" descr="f-cir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48000"/>
            <a:ext cx="56388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74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A* is </a:t>
                </a:r>
                <a:r>
                  <a:rPr lang="en-US" b="1" dirty="0">
                    <a:solidFill>
                      <a:srgbClr val="7030A0"/>
                    </a:solidFill>
                  </a:rPr>
                  <a:t>complete</a:t>
                </a:r>
                <a:r>
                  <a:rPr lang="en-US" dirty="0"/>
                  <a:t> (finds a solution, if one exists) and </a:t>
                </a:r>
                <a:r>
                  <a:rPr lang="en-US" b="1" dirty="0">
                    <a:solidFill>
                      <a:srgbClr val="7030A0"/>
                    </a:solidFill>
                  </a:rPr>
                  <a:t>optimal</a:t>
                </a:r>
                <a:r>
                  <a:rPr lang="en-US" dirty="0"/>
                  <a:t> (finds the optimal path to a goal) if:</a:t>
                </a:r>
              </a:p>
              <a:p>
                <a:pPr lvl="1"/>
                <a:r>
                  <a:rPr lang="en-US" dirty="0"/>
                  <a:t>the branching factor is finite</a:t>
                </a:r>
              </a:p>
              <a:p>
                <a:pPr lvl="1"/>
                <a:r>
                  <a:rPr lang="en-US" dirty="0"/>
                  <a:t>arc costs are &gt; &gt;0</a:t>
                </a:r>
              </a:p>
              <a:p>
                <a:pPr lvl="1"/>
                <a:r>
                  <a:rPr lang="en-US" dirty="0"/>
                  <a:t>h(n) is admissible -&gt; an underestimate of the length of the shortest path from n to a goal node.</a:t>
                </a:r>
              </a:p>
              <a:p>
                <a:r>
                  <a:rPr lang="en-US" b="1" dirty="0">
                    <a:solidFill>
                      <a:srgbClr val="7030A0"/>
                    </a:solidFill>
                  </a:rPr>
                  <a:t>Time complexity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the heuristic could be completely uninformative and the edge costs could all be the same, meaning that </a:t>
                </a:r>
                <a:r>
                  <a:rPr lang="en-US" i="1" dirty="0"/>
                  <a:t>A* </a:t>
                </a:r>
                <a:r>
                  <a:rPr lang="en-US" dirty="0"/>
                  <a:t>does the same thing as BFS.</a:t>
                </a:r>
              </a:p>
              <a:p>
                <a:r>
                  <a:rPr lang="en-US" b="1" dirty="0">
                    <a:solidFill>
                      <a:srgbClr val="7030A0"/>
                    </a:solidFill>
                  </a:rPr>
                  <a:t>Space complexity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like BFS, </a:t>
                </a:r>
                <a:r>
                  <a:rPr lang="en-US" i="1" dirty="0"/>
                  <a:t>A* </a:t>
                </a:r>
                <a:r>
                  <a:rPr lang="en-US" dirty="0"/>
                  <a:t>maintains a frontier which grows with the size of the tree.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1507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5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Memory-efficient variants of A*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solutions to A* space problems (maintain completeness and optimality)</a:t>
            </a:r>
          </a:p>
          <a:p>
            <a:pPr lvl="1"/>
            <a:r>
              <a:rPr lang="en-US" altLang="en-US"/>
              <a:t>Iterative-deepening A* (IDA*)</a:t>
            </a:r>
          </a:p>
          <a:p>
            <a:pPr lvl="2"/>
            <a:r>
              <a:rPr lang="en-US" altLang="en-US" sz="1800"/>
              <a:t>Here cutoff information is the </a:t>
            </a:r>
            <a:r>
              <a:rPr lang="en-US" altLang="en-US" sz="1800" i="1"/>
              <a:t>f</a:t>
            </a:r>
            <a:r>
              <a:rPr lang="en-US" altLang="en-US" sz="1800"/>
              <a:t>-cost (</a:t>
            </a:r>
            <a:r>
              <a:rPr lang="en-US" altLang="en-US" sz="1800" i="1"/>
              <a:t>g+h</a:t>
            </a:r>
            <a:r>
              <a:rPr lang="en-US" altLang="en-US" sz="1800"/>
              <a:t>) instead of depth</a:t>
            </a:r>
          </a:p>
          <a:p>
            <a:pPr lvl="1"/>
            <a:r>
              <a:rPr lang="en-US" altLang="en-US"/>
              <a:t>Recursive best-first search(RBFS)</a:t>
            </a:r>
          </a:p>
          <a:p>
            <a:pPr lvl="2"/>
            <a:r>
              <a:rPr lang="en-US" altLang="en-US" sz="1800"/>
              <a:t>Recursive algorithm that attempts to mimic standard best-first search with linear space.</a:t>
            </a:r>
          </a:p>
          <a:p>
            <a:pPr lvl="1"/>
            <a:r>
              <a:rPr lang="en-US" altLang="en-US"/>
              <a:t>(simple) Memory-bounded A* ((S)MA*)</a:t>
            </a:r>
          </a:p>
          <a:p>
            <a:pPr lvl="2"/>
            <a:r>
              <a:rPr lang="en-US" altLang="en-US" sz="1800"/>
              <a:t>Drop the worst-leaf node when memory is full</a:t>
            </a:r>
          </a:p>
        </p:txBody>
      </p:sp>
    </p:spTree>
    <p:extLst>
      <p:ext uri="{BB962C8B-B14F-4D97-AF65-F5344CB8AC3E}">
        <p14:creationId xmlns:p14="http://schemas.microsoft.com/office/powerpoint/2010/main" val="2659712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Best-First Search (RBFS)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04F65-2D32-4732-8996-792B0D9BF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65481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Best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Uses only linear space and mimics best first search.</a:t>
            </a:r>
          </a:p>
          <a:p>
            <a:r>
              <a:rPr lang="en-US" dirty="0"/>
              <a:t>It keeps track of f-value of the best alternative path available from any ancestor of the current node.</a:t>
            </a:r>
          </a:p>
          <a:p>
            <a:r>
              <a:rPr lang="en-US" dirty="0"/>
              <a:t>If the current node exceeds this limit, the alternative path is explored.</a:t>
            </a:r>
          </a:p>
          <a:p>
            <a:r>
              <a:rPr lang="en-US" dirty="0"/>
              <a:t>RBFS remembers the f-value of the best leaf in the forgotten sub-tree.</a:t>
            </a:r>
          </a:p>
          <a:p>
            <a:r>
              <a:rPr lang="en-US" dirty="0"/>
              <a:t>As the recursion unwinds, RBFS replaces the f-value of each node along the path with a </a:t>
            </a:r>
            <a:r>
              <a:rPr lang="en-US" b="1" dirty="0"/>
              <a:t>backed-up value</a:t>
            </a:r>
            <a:r>
              <a:rPr lang="en-US" dirty="0"/>
              <a:t>—the best f-value of its children. </a:t>
            </a:r>
          </a:p>
          <a:p>
            <a:r>
              <a:rPr lang="en-US" dirty="0"/>
              <a:t>In this way, RBFS remembers the f-value of the best leaf in the forgotten subtree and can therefore decide whether it’s worth re-expanding.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9828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Difference between A* and RBFS </a:t>
            </a:r>
          </a:p>
          <a:p>
            <a:pPr lvl="1"/>
            <a:r>
              <a:rPr lang="en-US" dirty="0"/>
              <a:t>A* keeps in memory all of the already generated nodes</a:t>
            </a:r>
          </a:p>
          <a:p>
            <a:pPr lvl="1"/>
            <a:r>
              <a:rPr lang="en-US" dirty="0"/>
              <a:t>RBFS only keeps the current search path and the sibling nodes along the path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When does RBFS suspend the search of a subtree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When it no longer looks the best </a:t>
            </a:r>
          </a:p>
          <a:p>
            <a:r>
              <a:rPr lang="en-US" dirty="0">
                <a:solidFill>
                  <a:srgbClr val="7030A0"/>
                </a:solidFill>
              </a:rPr>
              <a:t>What does it do when a subtree is suspended?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It forgets the subtree to save space </a:t>
            </a:r>
          </a:p>
          <a:p>
            <a:r>
              <a:rPr lang="en-US" dirty="0">
                <a:solidFill>
                  <a:srgbClr val="7030A0"/>
                </a:solidFill>
              </a:rPr>
              <a:t>What is the space complexity? </a:t>
            </a:r>
          </a:p>
          <a:p>
            <a:pPr lvl="1"/>
            <a:r>
              <a:rPr lang="en-US" dirty="0"/>
              <a:t>Linear the depth of the search</a:t>
            </a:r>
          </a:p>
          <a:p>
            <a:r>
              <a:rPr lang="en-US" dirty="0">
                <a:solidFill>
                  <a:srgbClr val="7030A0"/>
                </a:solidFill>
              </a:rPr>
              <a:t>How does RBFS update the f-values? </a:t>
            </a:r>
          </a:p>
          <a:p>
            <a:pPr lvl="1"/>
            <a:r>
              <a:rPr lang="en-US" dirty="0"/>
              <a:t>Backing up the f-values in the same way as A* does</a:t>
            </a:r>
          </a:p>
          <a:p>
            <a:r>
              <a:rPr lang="en-US" dirty="0">
                <a:solidFill>
                  <a:srgbClr val="7030A0"/>
                </a:solidFill>
              </a:rPr>
              <a:t>How is the bound determined?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smallest F-value – The closest competitor</a:t>
            </a:r>
          </a:p>
        </p:txBody>
      </p:sp>
    </p:spTree>
    <p:extLst>
      <p:ext uri="{BB962C8B-B14F-4D97-AF65-F5344CB8AC3E}">
        <p14:creationId xmlns:p14="http://schemas.microsoft.com/office/powerpoint/2010/main" val="729566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8839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0" y="575447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The path via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 is followed until the current best leaf (Pitesti) has a value that is worse than the best alternative path (</a:t>
            </a:r>
            <a:r>
              <a:rPr lang="en-US" dirty="0" err="1"/>
              <a:t>Fagaras</a:t>
            </a:r>
            <a:r>
              <a:rPr lang="en-US" dirty="0"/>
              <a:t>). 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7467600" y="1219200"/>
            <a:ext cx="1143000" cy="304800"/>
          </a:xfrm>
          <a:prstGeom prst="borderCallout1">
            <a:avLst>
              <a:gd name="adj1" fmla="val 49702"/>
              <a:gd name="adj2" fmla="val -1984"/>
              <a:gd name="adj3" fmla="val 214881"/>
              <a:gd name="adj4" fmla="val -48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f-limit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8039100" y="1665514"/>
            <a:ext cx="1143000" cy="304800"/>
          </a:xfrm>
          <a:prstGeom prst="borderCallout1">
            <a:avLst>
              <a:gd name="adj1" fmla="val 49702"/>
              <a:gd name="adj2" fmla="val -1984"/>
              <a:gd name="adj3" fmla="val 214881"/>
              <a:gd name="adj4" fmla="val -48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f-cost</a:t>
            </a:r>
          </a:p>
        </p:txBody>
      </p:sp>
    </p:spTree>
    <p:extLst>
      <p:ext uri="{BB962C8B-B14F-4D97-AF65-F5344CB8AC3E}">
        <p14:creationId xmlns:p14="http://schemas.microsoft.com/office/powerpoint/2010/main" val="243356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x-none" sz="3600" dirty="0"/>
              <a:t>Previous Lecture: Evaluation / Heuristic Function </a:t>
            </a:r>
            <a:endParaRPr lang="fr-FR" altLang="x-non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23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 search heuristic h(n) is an estimate of the cost of the optimal (cheapest) path from node n to a goal node.</a:t>
                </a:r>
              </a:p>
              <a:p>
                <a:endParaRPr lang="pt-BR" altLang="x-none" dirty="0"/>
              </a:p>
              <a:p>
                <a:r>
                  <a:rPr lang="pt-BR" altLang="x-none" dirty="0"/>
                  <a:t>Evaluation function </a:t>
                </a:r>
                <a14:m>
                  <m:oMath xmlns:m="http://schemas.openxmlformats.org/officeDocument/2006/math">
                    <m:r>
                      <a:rPr lang="en-US" altLang="x-none" sz="2400" i="1" dirty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x-none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x-none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x-none" sz="2400" i="1" dirty="0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r>
                      <a:rPr lang="en-US" altLang="x-none" sz="2400" i="1" dirty="0">
                        <a:solidFill>
                          <a:srgbClr val="FF0000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x-none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x-none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x-none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x-none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x-none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x-none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altLang="x-none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x-none" i="1" dirty="0"/>
                  <a:t>g(n)</a:t>
                </a:r>
                <a:r>
                  <a:rPr lang="en-US" altLang="x-none" dirty="0"/>
                  <a:t> = exact cost so far to reach n</a:t>
                </a:r>
              </a:p>
              <a:p>
                <a:pPr lvl="1"/>
                <a:r>
                  <a:rPr lang="en-US" altLang="x-none" i="1" dirty="0"/>
                  <a:t>h(n)</a:t>
                </a:r>
                <a:r>
                  <a:rPr lang="en-US" altLang="x-none" dirty="0"/>
                  <a:t> = estimated cost to goal from n</a:t>
                </a:r>
              </a:p>
              <a:p>
                <a:pPr lvl="1"/>
                <a:r>
                  <a:rPr lang="en-US" altLang="x-none" i="1" dirty="0"/>
                  <a:t>f(n) </a:t>
                </a:r>
                <a:r>
                  <a:rPr lang="en-US" altLang="x-none" dirty="0"/>
                  <a:t>= estimated total cost of cheapest path through n to goal</a:t>
                </a:r>
              </a:p>
              <a:p>
                <a:endParaRPr lang="fr-FR" altLang="x-none" dirty="0"/>
              </a:p>
              <a:p>
                <a:r>
                  <a:rPr lang="en-US" altLang="x-none" dirty="0"/>
                  <a:t>Special cases:</a:t>
                </a:r>
              </a:p>
              <a:p>
                <a:pPr lvl="1"/>
                <a:r>
                  <a:rPr lang="en-US" altLang="x-none" dirty="0">
                    <a:solidFill>
                      <a:srgbClr val="0000FF"/>
                    </a:solidFill>
                  </a:rPr>
                  <a:t>Uniform Cost Search</a:t>
                </a:r>
                <a:r>
                  <a:rPr lang="en-US" altLang="x-none" dirty="0"/>
                  <a:t>: </a:t>
                </a:r>
                <a14:m>
                  <m:oMath xmlns:m="http://schemas.openxmlformats.org/officeDocument/2006/math">
                    <m:r>
                      <a:rPr lang="en-US" altLang="x-none" i="1" dirty="0">
                        <a:latin typeface="Cambria Math"/>
                      </a:rPr>
                      <m:t>𝑓</m:t>
                    </m:r>
                    <m:r>
                      <a:rPr lang="en-US" altLang="x-none" i="1" dirty="0">
                        <a:latin typeface="Cambria Math"/>
                      </a:rPr>
                      <m:t>(</m:t>
                    </m:r>
                    <m:r>
                      <a:rPr lang="en-US" altLang="x-none" i="1" dirty="0">
                        <a:latin typeface="Cambria Math"/>
                      </a:rPr>
                      <m:t>𝑛</m:t>
                    </m:r>
                    <m:r>
                      <a:rPr lang="en-US" altLang="x-none" i="1" dirty="0">
                        <a:latin typeface="Cambria Math"/>
                      </a:rPr>
                      <m:t>) = </m:t>
                    </m:r>
                    <m:r>
                      <a:rPr lang="en-US" altLang="x-none" i="1" dirty="0">
                        <a:latin typeface="Cambria Math"/>
                      </a:rPr>
                      <m:t>𝑔</m:t>
                    </m:r>
                    <m:r>
                      <a:rPr lang="en-US" altLang="x-none" i="1" dirty="0">
                        <a:latin typeface="Cambria Math"/>
                      </a:rPr>
                      <m:t>(</m:t>
                    </m:r>
                    <m:r>
                      <a:rPr lang="en-US" altLang="x-none" i="1" dirty="0">
                        <a:latin typeface="Cambria Math"/>
                      </a:rPr>
                      <m:t>𝑛</m:t>
                    </m:r>
                    <m:r>
                      <a:rPr lang="en-US" altLang="x-none" i="1" dirty="0">
                        <a:latin typeface="Cambria Math"/>
                      </a:rPr>
                      <m:t>)</m:t>
                    </m:r>
                  </m:oMath>
                </a14:m>
                <a:endParaRPr lang="en-US" altLang="x-none" i="1" dirty="0"/>
              </a:p>
              <a:p>
                <a:pPr lvl="1"/>
                <a:r>
                  <a:rPr lang="en-US" altLang="x-none" dirty="0">
                    <a:solidFill>
                      <a:srgbClr val="0000FF"/>
                    </a:solidFill>
                  </a:rPr>
                  <a:t>Greedy (best-first) Search</a:t>
                </a:r>
                <a:r>
                  <a:rPr lang="en-US" altLang="x-none" dirty="0"/>
                  <a:t>: </a:t>
                </a:r>
                <a14:m>
                  <m:oMath xmlns:m="http://schemas.openxmlformats.org/officeDocument/2006/math">
                    <m:r>
                      <a:rPr lang="en-US" altLang="x-none" i="1" dirty="0">
                        <a:latin typeface="Cambria Math"/>
                      </a:rPr>
                      <m:t>𝑓</m:t>
                    </m:r>
                    <m:r>
                      <a:rPr lang="en-US" altLang="x-none" i="1" dirty="0">
                        <a:latin typeface="Cambria Math"/>
                      </a:rPr>
                      <m:t>(</m:t>
                    </m:r>
                    <m:r>
                      <a:rPr lang="en-US" altLang="x-none" i="1" dirty="0">
                        <a:latin typeface="Cambria Math"/>
                      </a:rPr>
                      <m:t>𝑛</m:t>
                    </m:r>
                    <m:r>
                      <a:rPr lang="en-US" altLang="x-none" i="1" dirty="0">
                        <a:latin typeface="Cambria Math"/>
                      </a:rPr>
                      <m:t>) = </m:t>
                    </m:r>
                    <m:r>
                      <a:rPr lang="en-US" altLang="x-none" i="1" dirty="0">
                        <a:latin typeface="Cambria Math"/>
                      </a:rPr>
                      <m:t>h</m:t>
                    </m:r>
                    <m:r>
                      <a:rPr lang="en-US" altLang="x-none" i="1" dirty="0">
                        <a:latin typeface="Cambria Math"/>
                      </a:rPr>
                      <m:t>(</m:t>
                    </m:r>
                    <m:r>
                      <a:rPr lang="en-US" altLang="x-none" i="1" dirty="0">
                        <a:latin typeface="Cambria Math"/>
                      </a:rPr>
                      <m:t>𝑛</m:t>
                    </m:r>
                    <m:r>
                      <a:rPr lang="en-US" altLang="x-none" i="1" dirty="0">
                        <a:latin typeface="Cambria Math"/>
                      </a:rPr>
                      <m:t>)</m:t>
                    </m:r>
                  </m:oMath>
                </a14:m>
                <a:endParaRPr lang="en-US" altLang="x-none" i="1" dirty="0"/>
              </a:p>
              <a:p>
                <a:pPr lvl="1"/>
                <a:r>
                  <a:rPr lang="en-US" altLang="x-none" dirty="0">
                    <a:solidFill>
                      <a:srgbClr val="0000FF"/>
                    </a:solidFill>
                  </a:rPr>
                  <a:t>A* Search</a:t>
                </a:r>
                <a:r>
                  <a:rPr lang="en-US" altLang="x-none" dirty="0"/>
                  <a:t>: </a:t>
                </a:r>
                <a14:m>
                  <m:oMath xmlns:m="http://schemas.openxmlformats.org/officeDocument/2006/math">
                    <m:r>
                      <a:rPr lang="en-US" altLang="x-none" i="1" dirty="0">
                        <a:latin typeface="Cambria Math"/>
                      </a:rPr>
                      <m:t>𝑓</m:t>
                    </m:r>
                    <m:r>
                      <a:rPr lang="en-US" altLang="x-none" i="1" dirty="0">
                        <a:latin typeface="Cambria Math"/>
                      </a:rPr>
                      <m:t>(</m:t>
                    </m:r>
                    <m:r>
                      <a:rPr lang="en-US" altLang="x-none" i="1" dirty="0">
                        <a:latin typeface="Cambria Math"/>
                      </a:rPr>
                      <m:t>𝑛</m:t>
                    </m:r>
                    <m:r>
                      <a:rPr lang="en-US" altLang="x-none" i="1" dirty="0">
                        <a:latin typeface="Cambria Math"/>
                      </a:rPr>
                      <m:t>) = </m:t>
                    </m:r>
                    <m:r>
                      <a:rPr lang="en-US" altLang="x-none" i="1" dirty="0">
                        <a:latin typeface="Cambria Math"/>
                      </a:rPr>
                      <m:t>𝑔</m:t>
                    </m:r>
                    <m:r>
                      <a:rPr lang="en-US" altLang="x-none" i="1" dirty="0">
                        <a:latin typeface="Cambria Math"/>
                      </a:rPr>
                      <m:t>(</m:t>
                    </m:r>
                    <m:r>
                      <a:rPr lang="en-US" altLang="x-none" i="1" dirty="0">
                        <a:latin typeface="Cambria Math"/>
                      </a:rPr>
                      <m:t>𝑛</m:t>
                    </m:r>
                    <m:r>
                      <a:rPr lang="en-US" altLang="x-none" i="1" dirty="0">
                        <a:latin typeface="Cambria Math"/>
                      </a:rPr>
                      <m:t>) + </m:t>
                    </m:r>
                    <m:r>
                      <a:rPr lang="en-US" altLang="x-none" i="1" dirty="0">
                        <a:latin typeface="Cambria Math"/>
                      </a:rPr>
                      <m:t>h</m:t>
                    </m:r>
                    <m:r>
                      <a:rPr lang="en-US" altLang="x-none" i="1" dirty="0">
                        <a:latin typeface="Cambria Math"/>
                      </a:rPr>
                      <m:t>(</m:t>
                    </m:r>
                    <m:r>
                      <a:rPr lang="en-US" altLang="x-none" i="1" dirty="0">
                        <a:latin typeface="Cambria Math"/>
                      </a:rPr>
                      <m:t>𝑛</m:t>
                    </m:r>
                    <m:r>
                      <a:rPr lang="en-US" altLang="x-none" i="1" dirty="0">
                        <a:latin typeface="Cambria Math"/>
                      </a:rPr>
                      <m:t>)</m:t>
                    </m:r>
                  </m:oMath>
                </a14:m>
                <a:endParaRPr lang="fr-FR" altLang="x-none" i="1" dirty="0"/>
              </a:p>
            </p:txBody>
          </p:sp>
        </mc:Choice>
        <mc:Fallback xmlns="">
          <p:sp>
            <p:nvSpPr>
              <p:cNvPr id="81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15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64" y="1676400"/>
            <a:ext cx="8817036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0" y="53340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The recursion unwinds and the best leaf value of the forgotten subtree (417) is backed up to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; </a:t>
            </a:r>
          </a:p>
          <a:p>
            <a:r>
              <a:rPr lang="en-US" dirty="0"/>
              <a:t>then </a:t>
            </a:r>
            <a:r>
              <a:rPr lang="en-US" dirty="0" err="1"/>
              <a:t>Fagaras</a:t>
            </a:r>
            <a:r>
              <a:rPr lang="en-US" dirty="0"/>
              <a:t> is expanded, revealing a best leaf value of 450.</a:t>
            </a:r>
          </a:p>
        </p:txBody>
      </p:sp>
    </p:spTree>
    <p:extLst>
      <p:ext uri="{BB962C8B-B14F-4D97-AF65-F5344CB8AC3E}">
        <p14:creationId xmlns:p14="http://schemas.microsoft.com/office/powerpoint/2010/main" val="326809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447800"/>
            <a:ext cx="8810625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33600" y="5562601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The recursion unwinds and the best leaf value of the forgotten subtree (450) is backed up to </a:t>
            </a:r>
            <a:r>
              <a:rPr lang="en-US" dirty="0" err="1"/>
              <a:t>Fagaras</a:t>
            </a:r>
            <a:r>
              <a:rPr lang="en-US" dirty="0"/>
              <a:t>; then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 is expanded. This time, because the best alternative path (through Timisoara) costs at least 447, the expansion continues to Bucharest.</a:t>
            </a:r>
          </a:p>
        </p:txBody>
      </p:sp>
    </p:spTree>
    <p:extLst>
      <p:ext uri="{BB962C8B-B14F-4D97-AF65-F5344CB8AC3E}">
        <p14:creationId xmlns:p14="http://schemas.microsoft.com/office/powerpoint/2010/main" val="3543519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RBFS – 1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209" y="1690688"/>
            <a:ext cx="8373582" cy="4953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675" y="6643896"/>
            <a:ext cx="32861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71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RBFS – 2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17" y="1690688"/>
            <a:ext cx="8716166" cy="4932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675" y="6657975"/>
            <a:ext cx="32861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81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RBFS – 3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565" y="1690688"/>
            <a:ext cx="8604869" cy="5001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674" y="6657975"/>
            <a:ext cx="32861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2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RBFS – 4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125" y="1690688"/>
            <a:ext cx="8503749" cy="476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675" y="6657975"/>
            <a:ext cx="32861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27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RBFS – 5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28" y="1690688"/>
            <a:ext cx="8461543" cy="48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91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RBFS – 6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704" y="1690688"/>
            <a:ext cx="8224592" cy="469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27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RBFS – 7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834" y="1690688"/>
            <a:ext cx="8426331" cy="48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85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RBFS – 8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01" y="1690688"/>
            <a:ext cx="8337598" cy="477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6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A* search takes into account both</a:t>
            </a:r>
          </a:p>
          <a:p>
            <a:pPr lvl="1"/>
            <a:r>
              <a:rPr lang="en-US" dirty="0"/>
              <a:t>the cost of the path to a node g(n)</a:t>
            </a:r>
          </a:p>
          <a:p>
            <a:pPr lvl="1"/>
            <a:r>
              <a:rPr lang="en-US" dirty="0"/>
              <a:t>the heuristic value of that path h(n).</a:t>
            </a:r>
          </a:p>
          <a:p>
            <a:pPr lvl="1"/>
            <a:r>
              <a:rPr lang="en-US" dirty="0"/>
              <a:t>Let f(n) = g(n) + h(n).</a:t>
            </a:r>
          </a:p>
          <a:p>
            <a:endParaRPr lang="en-US" dirty="0"/>
          </a:p>
          <a:p>
            <a:r>
              <a:rPr lang="en-US" dirty="0"/>
              <a:t>Let c(n) denote the cost of the optimal path from node n to any goal node. </a:t>
            </a:r>
          </a:p>
          <a:p>
            <a:pPr lvl="1"/>
            <a:r>
              <a:rPr lang="en-US" dirty="0"/>
              <a:t>A search heuristic h(n) is called admissible if h(n) ≤ c(n) for all nodes n, i.e. if for all nodes it is an underestimate of the cost to any goal.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1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still suffers from excessive node regeneration.</a:t>
            </a:r>
          </a:p>
          <a:p>
            <a:r>
              <a:rPr lang="en-US" dirty="0"/>
              <a:t>Optimal</a:t>
            </a:r>
          </a:p>
          <a:p>
            <a:r>
              <a:rPr lang="en-US" dirty="0"/>
              <a:t>Its space complexity is linear in the depth of the deepest optimal solution, </a:t>
            </a:r>
          </a:p>
          <a:p>
            <a:r>
              <a:rPr lang="en-US" dirty="0"/>
              <a:t>Its time complexity is rather difficult to characterize: depends on the accuracy of the heuristic function </a:t>
            </a:r>
            <a:r>
              <a:rPr lang="en-US"/>
              <a:t>and how the </a:t>
            </a:r>
            <a:r>
              <a:rPr lang="en-US" dirty="0"/>
              <a:t>best path changes as nodes are expanded.</a:t>
            </a:r>
          </a:p>
        </p:txBody>
      </p:sp>
    </p:spTree>
    <p:extLst>
      <p:ext uri="{BB962C8B-B14F-4D97-AF65-F5344CB8AC3E}">
        <p14:creationId xmlns:p14="http://schemas.microsoft.com/office/powerpoint/2010/main" val="3731490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RBFS – 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RBFS is an optimal algorithm if the heuristic function h(n) is admissible. </a:t>
            </a:r>
          </a:p>
          <a:p>
            <a:r>
              <a:rPr lang="en-US" dirty="0"/>
              <a:t>Its space complexity is linear in the depth of the deepest optimal solution. </a:t>
            </a:r>
          </a:p>
          <a:p>
            <a:r>
              <a:rPr lang="en-US" dirty="0"/>
              <a:t>Its time complexity is rather difficult to characterize: it depends both on the accuracy of the heuristic function and on how often the best path changes as nodes are expanded.</a:t>
            </a:r>
          </a:p>
          <a:p>
            <a:r>
              <a:rPr lang="en-US" dirty="0"/>
              <a:t>RBFS suffer from using </a:t>
            </a:r>
            <a:r>
              <a:rPr lang="en-US" i="1" dirty="0"/>
              <a:t>too little </a:t>
            </a:r>
            <a:r>
              <a:rPr lang="en-US" dirty="0"/>
              <a:t>memory. </a:t>
            </a:r>
          </a:p>
          <a:p>
            <a:r>
              <a:rPr lang="en-US" dirty="0"/>
              <a:t>Because they forget most of what they have done, both algorithms may end up re-expanding the same states many times over. </a:t>
            </a:r>
          </a:p>
          <a:p>
            <a:r>
              <a:rPr lang="en-US" dirty="0"/>
              <a:t>It suffer the potentially exponential increase in complexity associated with redundant paths in graphs</a:t>
            </a:r>
          </a:p>
        </p:txBody>
      </p:sp>
    </p:spTree>
    <p:extLst>
      <p:ext uri="{BB962C8B-B14F-4D97-AF65-F5344CB8AC3E}">
        <p14:creationId xmlns:p14="http://schemas.microsoft.com/office/powerpoint/2010/main" val="885635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IDA*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869" y="1243066"/>
            <a:ext cx="7085281" cy="53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17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IDA*</a:t>
            </a:r>
          </a:p>
        </p:txBody>
      </p:sp>
      <p:pic>
        <p:nvPicPr>
          <p:cNvPr id="1026" name="Picture 2" descr="Lecture 17 Iterative Deepening a star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33" y="830957"/>
            <a:ext cx="7722333" cy="579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526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59315" cy="30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73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4787" cy="140439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64702" y="1111347"/>
            <a:ext cx="858129" cy="8018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S(7)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67557" y="970670"/>
            <a:ext cx="20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f_bound</a:t>
            </a:r>
            <a:r>
              <a:rPr lang="en-US" dirty="0"/>
              <a:t> = 0</a:t>
            </a:r>
          </a:p>
          <a:p>
            <a:r>
              <a:rPr lang="en-US" dirty="0" err="1"/>
              <a:t>f_new</a:t>
            </a:r>
            <a:r>
              <a:rPr lang="en-US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476713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4787" cy="140439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64702" y="1111347"/>
            <a:ext cx="858129" cy="8018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S(7)</a:t>
            </a:r>
          </a:p>
        </p:txBody>
      </p:sp>
      <p:sp>
        <p:nvSpPr>
          <p:cNvPr id="4" name="Oval 3"/>
          <p:cNvSpPr/>
          <p:nvPr/>
        </p:nvSpPr>
        <p:spPr>
          <a:xfrm>
            <a:off x="4583723" y="2220347"/>
            <a:ext cx="987083" cy="9308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A(11)</a:t>
            </a:r>
          </a:p>
        </p:txBody>
      </p:sp>
      <p:sp>
        <p:nvSpPr>
          <p:cNvPr id="5" name="Oval 4"/>
          <p:cNvSpPr/>
          <p:nvPr/>
        </p:nvSpPr>
        <p:spPr>
          <a:xfrm>
            <a:off x="7411329" y="2220348"/>
            <a:ext cx="987083" cy="9308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B(10)</a:t>
            </a:r>
          </a:p>
        </p:txBody>
      </p:sp>
      <p:cxnSp>
        <p:nvCxnSpPr>
          <p:cNvPr id="7" name="Straight Connector 6"/>
          <p:cNvCxnSpPr>
            <a:stCxn id="3" idx="3"/>
            <a:endCxn id="4" idx="7"/>
          </p:cNvCxnSpPr>
          <p:nvPr/>
        </p:nvCxnSpPr>
        <p:spPr>
          <a:xfrm flipH="1">
            <a:off x="5426251" y="1795776"/>
            <a:ext cx="664121" cy="56088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5"/>
            <a:endCxn id="5" idx="1"/>
          </p:cNvCxnSpPr>
          <p:nvPr/>
        </p:nvCxnSpPr>
        <p:spPr>
          <a:xfrm>
            <a:off x="6697161" y="1795776"/>
            <a:ext cx="858723" cy="56088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67557" y="970670"/>
            <a:ext cx="20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f_bound</a:t>
            </a:r>
            <a:r>
              <a:rPr lang="en-US" dirty="0"/>
              <a:t> = 7</a:t>
            </a:r>
          </a:p>
          <a:p>
            <a:r>
              <a:rPr lang="en-US" dirty="0" err="1"/>
              <a:t>f_new</a:t>
            </a:r>
            <a:r>
              <a:rPr lang="en-US" dirty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1493224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4787" cy="140439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64702" y="1111347"/>
            <a:ext cx="858129" cy="8018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S(7)</a:t>
            </a:r>
          </a:p>
        </p:txBody>
      </p:sp>
      <p:sp>
        <p:nvSpPr>
          <p:cNvPr id="4" name="Oval 3"/>
          <p:cNvSpPr/>
          <p:nvPr/>
        </p:nvSpPr>
        <p:spPr>
          <a:xfrm>
            <a:off x="4583723" y="2220347"/>
            <a:ext cx="987083" cy="9308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A(11)</a:t>
            </a:r>
          </a:p>
        </p:txBody>
      </p:sp>
      <p:sp>
        <p:nvSpPr>
          <p:cNvPr id="5" name="Oval 4"/>
          <p:cNvSpPr/>
          <p:nvPr/>
        </p:nvSpPr>
        <p:spPr>
          <a:xfrm>
            <a:off x="7411329" y="2220348"/>
            <a:ext cx="987083" cy="9308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B(10)</a:t>
            </a:r>
          </a:p>
        </p:txBody>
      </p:sp>
      <p:cxnSp>
        <p:nvCxnSpPr>
          <p:cNvPr id="7" name="Straight Connector 6"/>
          <p:cNvCxnSpPr>
            <a:stCxn id="3" idx="3"/>
            <a:endCxn id="4" idx="7"/>
          </p:cNvCxnSpPr>
          <p:nvPr/>
        </p:nvCxnSpPr>
        <p:spPr>
          <a:xfrm flipH="1">
            <a:off x="5426251" y="1795776"/>
            <a:ext cx="664121" cy="56088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5"/>
            <a:endCxn id="5" idx="1"/>
          </p:cNvCxnSpPr>
          <p:nvPr/>
        </p:nvCxnSpPr>
        <p:spPr>
          <a:xfrm>
            <a:off x="6697161" y="1795776"/>
            <a:ext cx="858723" cy="560887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67557" y="970670"/>
            <a:ext cx="20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f_bound</a:t>
            </a:r>
            <a:r>
              <a:rPr lang="en-US" dirty="0"/>
              <a:t> = 10</a:t>
            </a:r>
          </a:p>
          <a:p>
            <a:r>
              <a:rPr lang="en-US" dirty="0" err="1"/>
              <a:t>f_new</a:t>
            </a:r>
            <a:r>
              <a:rPr lang="en-US" dirty="0"/>
              <a:t> = 11</a:t>
            </a:r>
          </a:p>
        </p:txBody>
      </p:sp>
      <p:sp>
        <p:nvSpPr>
          <p:cNvPr id="10" name="Oval 9"/>
          <p:cNvSpPr/>
          <p:nvPr/>
        </p:nvSpPr>
        <p:spPr>
          <a:xfrm>
            <a:off x="6114629" y="3465663"/>
            <a:ext cx="987083" cy="9308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C(12)</a:t>
            </a:r>
          </a:p>
        </p:txBody>
      </p:sp>
      <p:sp>
        <p:nvSpPr>
          <p:cNvPr id="11" name="Oval 10"/>
          <p:cNvSpPr/>
          <p:nvPr/>
        </p:nvSpPr>
        <p:spPr>
          <a:xfrm>
            <a:off x="8942235" y="3465664"/>
            <a:ext cx="1017691" cy="9308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G(13)</a:t>
            </a:r>
          </a:p>
        </p:txBody>
      </p:sp>
      <p:cxnSp>
        <p:nvCxnSpPr>
          <p:cNvPr id="12" name="Straight Connector 11"/>
          <p:cNvCxnSpPr>
            <a:stCxn id="5" idx="3"/>
            <a:endCxn id="10" idx="7"/>
          </p:cNvCxnSpPr>
          <p:nvPr/>
        </p:nvCxnSpPr>
        <p:spPr>
          <a:xfrm flipH="1">
            <a:off x="6957157" y="3014848"/>
            <a:ext cx="598727" cy="58713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11" idx="1"/>
          </p:cNvCxnSpPr>
          <p:nvPr/>
        </p:nvCxnSpPr>
        <p:spPr>
          <a:xfrm>
            <a:off x="8253857" y="3014848"/>
            <a:ext cx="837415" cy="5871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67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4787" cy="140439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64702" y="1111347"/>
            <a:ext cx="858129" cy="8018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S(7)</a:t>
            </a:r>
          </a:p>
        </p:txBody>
      </p:sp>
      <p:sp>
        <p:nvSpPr>
          <p:cNvPr id="4" name="Oval 3"/>
          <p:cNvSpPr/>
          <p:nvPr/>
        </p:nvSpPr>
        <p:spPr>
          <a:xfrm>
            <a:off x="4583723" y="2220347"/>
            <a:ext cx="987083" cy="9308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A(11)</a:t>
            </a:r>
          </a:p>
        </p:txBody>
      </p:sp>
      <p:sp>
        <p:nvSpPr>
          <p:cNvPr id="5" name="Oval 4"/>
          <p:cNvSpPr/>
          <p:nvPr/>
        </p:nvSpPr>
        <p:spPr>
          <a:xfrm>
            <a:off x="7411329" y="2220348"/>
            <a:ext cx="987083" cy="9308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B(10)</a:t>
            </a:r>
          </a:p>
        </p:txBody>
      </p:sp>
      <p:cxnSp>
        <p:nvCxnSpPr>
          <p:cNvPr id="7" name="Straight Connector 6"/>
          <p:cNvCxnSpPr>
            <a:stCxn id="3" idx="3"/>
            <a:endCxn id="4" idx="7"/>
          </p:cNvCxnSpPr>
          <p:nvPr/>
        </p:nvCxnSpPr>
        <p:spPr>
          <a:xfrm flipH="1">
            <a:off x="5426251" y="1795776"/>
            <a:ext cx="664121" cy="56088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5"/>
            <a:endCxn id="5" idx="1"/>
          </p:cNvCxnSpPr>
          <p:nvPr/>
        </p:nvCxnSpPr>
        <p:spPr>
          <a:xfrm>
            <a:off x="6697161" y="1795776"/>
            <a:ext cx="858723" cy="560887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67557" y="970670"/>
            <a:ext cx="20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f_bound</a:t>
            </a:r>
            <a:r>
              <a:rPr lang="en-US" dirty="0"/>
              <a:t> = 11</a:t>
            </a:r>
          </a:p>
          <a:p>
            <a:r>
              <a:rPr lang="en-US" dirty="0" err="1"/>
              <a:t>f_new</a:t>
            </a:r>
            <a:r>
              <a:rPr lang="en-US" dirty="0"/>
              <a:t> = </a:t>
            </a:r>
          </a:p>
        </p:txBody>
      </p:sp>
      <p:sp>
        <p:nvSpPr>
          <p:cNvPr id="10" name="Oval 9"/>
          <p:cNvSpPr/>
          <p:nvPr/>
        </p:nvSpPr>
        <p:spPr>
          <a:xfrm>
            <a:off x="6114629" y="3465663"/>
            <a:ext cx="987083" cy="9308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C(12)</a:t>
            </a:r>
          </a:p>
        </p:txBody>
      </p:sp>
      <p:sp>
        <p:nvSpPr>
          <p:cNvPr id="11" name="Oval 10"/>
          <p:cNvSpPr/>
          <p:nvPr/>
        </p:nvSpPr>
        <p:spPr>
          <a:xfrm>
            <a:off x="8942235" y="3465664"/>
            <a:ext cx="1017691" cy="9308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G(13)</a:t>
            </a:r>
          </a:p>
        </p:txBody>
      </p:sp>
      <p:cxnSp>
        <p:nvCxnSpPr>
          <p:cNvPr id="12" name="Straight Connector 11"/>
          <p:cNvCxnSpPr>
            <a:stCxn id="5" idx="3"/>
            <a:endCxn id="10" idx="7"/>
          </p:cNvCxnSpPr>
          <p:nvPr/>
        </p:nvCxnSpPr>
        <p:spPr>
          <a:xfrm flipH="1">
            <a:off x="6957157" y="3014848"/>
            <a:ext cx="598727" cy="58713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11" idx="1"/>
          </p:cNvCxnSpPr>
          <p:nvPr/>
        </p:nvCxnSpPr>
        <p:spPr>
          <a:xfrm>
            <a:off x="8253857" y="3014848"/>
            <a:ext cx="837415" cy="5871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287023" y="3491906"/>
            <a:ext cx="987083" cy="9308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C(12)</a:t>
            </a:r>
          </a:p>
        </p:txBody>
      </p:sp>
      <p:sp>
        <p:nvSpPr>
          <p:cNvPr id="16" name="Oval 15"/>
          <p:cNvSpPr/>
          <p:nvPr/>
        </p:nvSpPr>
        <p:spPr>
          <a:xfrm>
            <a:off x="4947011" y="3465663"/>
            <a:ext cx="1017691" cy="9308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G(13)</a:t>
            </a:r>
          </a:p>
        </p:txBody>
      </p:sp>
      <p:cxnSp>
        <p:nvCxnSpPr>
          <p:cNvPr id="17" name="Straight Connector 16"/>
          <p:cNvCxnSpPr>
            <a:endCxn id="15" idx="7"/>
          </p:cNvCxnSpPr>
          <p:nvPr/>
        </p:nvCxnSpPr>
        <p:spPr>
          <a:xfrm flipH="1">
            <a:off x="4129551" y="3041091"/>
            <a:ext cx="598727" cy="58713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16" idx="1"/>
          </p:cNvCxnSpPr>
          <p:nvPr/>
        </p:nvCxnSpPr>
        <p:spPr>
          <a:xfrm>
            <a:off x="5077265" y="3151163"/>
            <a:ext cx="18783" cy="4508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3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the A* Algorithm on the following figure. Explicitly write down the queue at each step.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585" y="3272251"/>
            <a:ext cx="6250829" cy="221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3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55" y="141988"/>
            <a:ext cx="3854350" cy="136367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70812"/>
              </p:ext>
            </p:extLst>
          </p:nvPr>
        </p:nvGraphicFramePr>
        <p:xfrm>
          <a:off x="4537415" y="578990"/>
          <a:ext cx="7504530" cy="514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Frontier (f(n)=g(n)+h(n))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(S,0+7=7)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(S-A,1+10=11)(S-B,1+9=10)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(S-A,11)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(S-B-A,{1+9}+10=20)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(S-B-C,{1+6}+5=12)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(S-B-G,{1+12}+0=13)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(S-A-B,10+9=19)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(S-B-A,{1+9}+10=20)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(S-B-C,{1+6}+5=12)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(S-B-G,{1+12}+0=13)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S,B,A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(S-B-A,20)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(S-B-C-G,12)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(S-B-G,13)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S,B,A,C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(S-B-C-G,12) Goal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S,B,A,C,G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63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the A* Algorithm on the following figure. Explicitly write down the queue at each step.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63" y="3090655"/>
            <a:ext cx="6216273" cy="35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1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57331" cy="293317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057468"/>
              </p:ext>
            </p:extLst>
          </p:nvPr>
        </p:nvGraphicFramePr>
        <p:xfrm>
          <a:off x="3888935" y="2126435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5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(S,0+17=17)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(S-A,16)(S-B, 18)(S-C,14)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(S-A,16)(S-B, 18)(S-C-D,18)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(S-A-E,16)(S-B, 18)(S-C-D,18)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S,C,A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(S-A-E-B,31)(S-A-E-F,17)(S-B, 18)(S-C-D,18)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S,C,A,E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(S-A-E-B,31)(S-A-E-F-G,19)(S-B, 18)(S-C-D,18)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S,C,A,E,F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(S-A-E-F-G,19)(S-B-D,14)(S-C-D,18)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S,C,A,E,F,B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(S-A-E-F-G,19)</a:t>
                      </a:r>
                      <a:r>
                        <a:rPr lang="en-US" strike="sngStrike" dirty="0"/>
                        <a:t>(S-B-D-F,19)(S-C-D,18)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(S-A-E-F-G,19) </a:t>
                      </a:r>
                      <a:r>
                        <a:rPr lang="en-US"/>
                        <a:t>Goal Found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90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Uniform Cost Search, the Best-First Search, and the </a:t>
            </a:r>
            <a:r>
              <a:rPr lang="en-US" altLang="en-US" dirty="0"/>
              <a:t>A* algorithm. Here we suppose that </a:t>
            </a:r>
            <a:r>
              <a:rPr lang="en-US" altLang="en-US" b="1" u="sng" dirty="0"/>
              <a:t>A is the initial node, and E is the target</a:t>
            </a:r>
            <a:r>
              <a:rPr lang="en-US" altLang="en-US" dirty="0"/>
              <a:t>. The cost of each edge and the heuristic value of the each node are also given in the figure.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15" y="3679136"/>
            <a:ext cx="6797569" cy="24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3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77" y="182880"/>
            <a:ext cx="6803726" cy="249348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21361"/>
              </p:ext>
            </p:extLst>
          </p:nvPr>
        </p:nvGraphicFramePr>
        <p:xfrm>
          <a:off x="1877256" y="2676360"/>
          <a:ext cx="812800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(A,0+15=15)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(A-B,3+14=17)(A-H,4+11=15)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(A-B,17)(A-H-G,6+9=15) (A-H-B,9+14=23)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(A-B,17)(A-H-G-F,15) (A-H-G-C,19) (A-H-G-D,16) (A-H-B, 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A,H,G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(A-B,17)(A-H-G-F-D,15) (A-H-G-C,19) (A-H-G-D,16) (A-H-B, 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A,H,G,F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(A-B,17)(A-H-G-F-D-E,15) (A-H-G-F-D-C,31) (A-H-G-C,19) (A-H-G-D,16) (A-H-B, 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(A-H-G-F-D-E,15</a:t>
                      </a:r>
                      <a:r>
                        <a:rPr lang="en-US" dirty="0"/>
                        <a:t>) </a:t>
                      </a:r>
                      <a:r>
                        <a:rPr lang="en-US"/>
                        <a:t>Goal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55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1939</Words>
  <Application>Microsoft Office PowerPoint</Application>
  <PresentationFormat>Widescreen</PresentationFormat>
  <Paragraphs>266</Paragraphs>
  <Slides>38</Slides>
  <Notes>0</Notes>
  <HiddenSlides>16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Tahoma</vt:lpstr>
      <vt:lpstr>Office Theme</vt:lpstr>
      <vt:lpstr>Informed Search – III</vt:lpstr>
      <vt:lpstr>Previous Lecture: Evaluation / Heuristic Function </vt:lpstr>
      <vt:lpstr>Admissible Heuristics</vt:lpstr>
      <vt:lpstr>A* Search</vt:lpstr>
      <vt:lpstr>PowerPoint Presentation</vt:lpstr>
      <vt:lpstr>A* Search</vt:lpstr>
      <vt:lpstr>PowerPoint Presentation</vt:lpstr>
      <vt:lpstr>CP</vt:lpstr>
      <vt:lpstr>PowerPoint Presentation</vt:lpstr>
      <vt:lpstr>Is A* Optimal?</vt:lpstr>
      <vt:lpstr>Admissible Heuristic Functions</vt:lpstr>
      <vt:lpstr>Consistency of Heuristics</vt:lpstr>
      <vt:lpstr>Optimality of A*</vt:lpstr>
      <vt:lpstr>Properties of A*</vt:lpstr>
      <vt:lpstr>Memory-efficient variants of A*</vt:lpstr>
      <vt:lpstr>Recursive Best-First Search (RBFS)</vt:lpstr>
      <vt:lpstr>Recursive Best First Search</vt:lpstr>
      <vt:lpstr>RBFS</vt:lpstr>
      <vt:lpstr>RBFS</vt:lpstr>
      <vt:lpstr>RBFS</vt:lpstr>
      <vt:lpstr>RBFS</vt:lpstr>
      <vt:lpstr>RBFS – 1  </vt:lpstr>
      <vt:lpstr>RBFS – 2 </vt:lpstr>
      <vt:lpstr>RBFS – 3 </vt:lpstr>
      <vt:lpstr>RBFS – 4 </vt:lpstr>
      <vt:lpstr>RBFS – 5 </vt:lpstr>
      <vt:lpstr>RBFS – 6 </vt:lpstr>
      <vt:lpstr>RBFS – 7 </vt:lpstr>
      <vt:lpstr>RBFS – 8 </vt:lpstr>
      <vt:lpstr>RBFS</vt:lpstr>
      <vt:lpstr>RBFS – Properties </vt:lpstr>
      <vt:lpstr>IDA*</vt:lpstr>
      <vt:lpstr>IDA*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DAWOOD</dc:creator>
  <cp:lastModifiedBy>Dr Rabia Tehseen</cp:lastModifiedBy>
  <cp:revision>99</cp:revision>
  <dcterms:created xsi:type="dcterms:W3CDTF">2019-04-03T15:09:42Z</dcterms:created>
  <dcterms:modified xsi:type="dcterms:W3CDTF">2024-04-16T05:25:31Z</dcterms:modified>
</cp:coreProperties>
</file>