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30" r:id="rId3"/>
    <p:sldId id="343" r:id="rId4"/>
    <p:sldId id="344" r:id="rId5"/>
    <p:sldId id="345" r:id="rId6"/>
    <p:sldId id="369" r:id="rId7"/>
    <p:sldId id="348" r:id="rId8"/>
    <p:sldId id="266" r:id="rId9"/>
    <p:sldId id="267" r:id="rId10"/>
    <p:sldId id="299" r:id="rId11"/>
    <p:sldId id="268" r:id="rId12"/>
    <p:sldId id="332" r:id="rId13"/>
    <p:sldId id="327" r:id="rId14"/>
    <p:sldId id="377" r:id="rId15"/>
    <p:sldId id="338" r:id="rId16"/>
    <p:sldId id="339" r:id="rId17"/>
    <p:sldId id="378" r:id="rId18"/>
    <p:sldId id="379" r:id="rId19"/>
    <p:sldId id="341" r:id="rId20"/>
    <p:sldId id="271" r:id="rId21"/>
    <p:sldId id="342" r:id="rId22"/>
    <p:sldId id="272" r:id="rId23"/>
    <p:sldId id="351" r:id="rId24"/>
    <p:sldId id="312" r:id="rId25"/>
    <p:sldId id="323" r:id="rId26"/>
    <p:sldId id="275" r:id="rId27"/>
    <p:sldId id="376" r:id="rId28"/>
    <p:sldId id="388" r:id="rId29"/>
    <p:sldId id="315" r:id="rId30"/>
    <p:sldId id="314" r:id="rId31"/>
    <p:sldId id="380" r:id="rId32"/>
    <p:sldId id="381" r:id="rId33"/>
    <p:sldId id="382" r:id="rId34"/>
    <p:sldId id="383" r:id="rId35"/>
    <p:sldId id="384" r:id="rId36"/>
    <p:sldId id="385" r:id="rId37"/>
    <p:sldId id="350" r:id="rId38"/>
    <p:sldId id="318" r:id="rId39"/>
    <p:sldId id="386" r:id="rId40"/>
    <p:sldId id="371" r:id="rId41"/>
    <p:sldId id="372" r:id="rId42"/>
    <p:sldId id="370" r:id="rId43"/>
    <p:sldId id="387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7" r:id="rId57"/>
    <p:sldId id="368" r:id="rId58"/>
    <p:sldId id="263" r:id="rId59"/>
    <p:sldId id="276" r:id="rId60"/>
    <p:sldId id="333" r:id="rId61"/>
    <p:sldId id="292" r:id="rId62"/>
    <p:sldId id="293" r:id="rId63"/>
    <p:sldId id="309" r:id="rId64"/>
    <p:sldId id="336" r:id="rId65"/>
    <p:sldId id="294" r:id="rId66"/>
    <p:sldId id="353" r:id="rId67"/>
    <p:sldId id="347" r:id="rId68"/>
    <p:sldId id="373" r:id="rId69"/>
    <p:sldId id="374" r:id="rId70"/>
    <p:sldId id="375" r:id="rId71"/>
    <p:sldId id="32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Rabia Tehseen" userId="580f77c4-eaa2-4a38-8dcf-b01477461eba" providerId="ADAL" clId="{5EF14672-0CB4-45C9-9180-6A4F1C653D12}"/>
    <pc:docChg chg="undo custSel addSld modSld">
      <pc:chgData name="Dr Rabia Tehseen" userId="580f77c4-eaa2-4a38-8dcf-b01477461eba" providerId="ADAL" clId="{5EF14672-0CB4-45C9-9180-6A4F1C653D12}" dt="2023-11-24T03:48:58.175" v="32" actId="20577"/>
      <pc:docMkLst>
        <pc:docMk/>
      </pc:docMkLst>
      <pc:sldChg chg="modSp mod">
        <pc:chgData name="Dr Rabia Tehseen" userId="580f77c4-eaa2-4a38-8dcf-b01477461eba" providerId="ADAL" clId="{5EF14672-0CB4-45C9-9180-6A4F1C653D12}" dt="2023-11-24T03:48:58.175" v="32" actId="20577"/>
        <pc:sldMkLst>
          <pc:docMk/>
          <pc:sldMk cId="2446712362" sldId="368"/>
        </pc:sldMkLst>
        <pc:graphicFrameChg chg="modGraphic">
          <ac:chgData name="Dr Rabia Tehseen" userId="580f77c4-eaa2-4a38-8dcf-b01477461eba" providerId="ADAL" clId="{5EF14672-0CB4-45C9-9180-6A4F1C653D12}" dt="2023-11-24T03:48:58.175" v="32" actId="20577"/>
          <ac:graphicFrameMkLst>
            <pc:docMk/>
            <pc:sldMk cId="2446712362" sldId="368"/>
            <ac:graphicFrameMk id="3" creationId="{00000000-0000-0000-0000-000000000000}"/>
          </ac:graphicFrameMkLst>
        </pc:graphicFrameChg>
      </pc:sldChg>
      <pc:sldChg chg="mod modShow">
        <pc:chgData name="Dr Rabia Tehseen" userId="580f77c4-eaa2-4a38-8dcf-b01477461eba" providerId="ADAL" clId="{5EF14672-0CB4-45C9-9180-6A4F1C653D12}" dt="2023-11-24T02:35:34.036" v="13" actId="729"/>
        <pc:sldMkLst>
          <pc:docMk/>
          <pc:sldMk cId="4289643291" sldId="372"/>
        </pc:sldMkLst>
      </pc:sldChg>
      <pc:sldChg chg="addSp delSp modSp mod">
        <pc:chgData name="Dr Rabia Tehseen" userId="580f77c4-eaa2-4a38-8dcf-b01477461eba" providerId="ADAL" clId="{5EF14672-0CB4-45C9-9180-6A4F1C653D12}" dt="2023-11-20T07:08:33.990" v="10"/>
        <pc:sldMkLst>
          <pc:docMk/>
          <pc:sldMk cId="1104388949" sldId="376"/>
        </pc:sldMkLst>
        <pc:graphicFrameChg chg="add del mod">
          <ac:chgData name="Dr Rabia Tehseen" userId="580f77c4-eaa2-4a38-8dcf-b01477461eba" providerId="ADAL" clId="{5EF14672-0CB4-45C9-9180-6A4F1C653D12}" dt="2023-11-20T07:08:33.990" v="10"/>
          <ac:graphicFrameMkLst>
            <pc:docMk/>
            <pc:sldMk cId="1104388949" sldId="376"/>
            <ac:graphicFrameMk id="6" creationId="{CEFFF9EB-9BE3-AB60-B980-D2CFD3D2B2AE}"/>
          </ac:graphicFrameMkLst>
        </pc:graphicFrameChg>
        <pc:picChg chg="mod modCrop">
          <ac:chgData name="Dr Rabia Tehseen" userId="580f77c4-eaa2-4a38-8dcf-b01477461eba" providerId="ADAL" clId="{5EF14672-0CB4-45C9-9180-6A4F1C653D12}" dt="2023-11-20T07:08:31.757" v="7" actId="1076"/>
          <ac:picMkLst>
            <pc:docMk/>
            <pc:sldMk cId="1104388949" sldId="376"/>
            <ac:picMk id="5" creationId="{99EB9CEA-CF8B-2AF7-AC0C-05FE3FD356EB}"/>
          </ac:picMkLst>
        </pc:picChg>
        <pc:picChg chg="add del mod">
          <ac:chgData name="Dr Rabia Tehseen" userId="580f77c4-eaa2-4a38-8dcf-b01477461eba" providerId="ADAL" clId="{5EF14672-0CB4-45C9-9180-6A4F1C653D12}" dt="2023-11-20T07:08:33.990" v="10"/>
          <ac:picMkLst>
            <pc:docMk/>
            <pc:sldMk cId="1104388949" sldId="376"/>
            <ac:picMk id="7" creationId="{B39FAA8A-9394-BD98-95DD-73336CD377E7}"/>
          </ac:picMkLst>
        </pc:picChg>
      </pc:sldChg>
      <pc:sldChg chg="addSp new">
        <pc:chgData name="Dr Rabia Tehseen" userId="580f77c4-eaa2-4a38-8dcf-b01477461eba" providerId="ADAL" clId="{5EF14672-0CB4-45C9-9180-6A4F1C653D12}" dt="2023-11-20T07:08:39.595" v="12"/>
        <pc:sldMkLst>
          <pc:docMk/>
          <pc:sldMk cId="3636052842" sldId="388"/>
        </pc:sldMkLst>
        <pc:picChg chg="add">
          <ac:chgData name="Dr Rabia Tehseen" userId="580f77c4-eaa2-4a38-8dcf-b01477461eba" providerId="ADAL" clId="{5EF14672-0CB4-45C9-9180-6A4F1C653D12}" dt="2023-11-20T07:08:39.595" v="12"/>
          <ac:picMkLst>
            <pc:docMk/>
            <pc:sldMk cId="3636052842" sldId="388"/>
            <ac:picMk id="5" creationId="{59BDA09A-5121-A1C7-AFC0-0060CE625B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94F8-B9E7-4FE7-A917-9D82033124E1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E55CF-4F64-4245-92C8-4857EE59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E55CF-4F64-4245-92C8-4857EE598E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eaLnBrk="1" hangingPunct="1"/>
            <a:fld id="{E661C101-A347-4003-B1FE-BC7BE47B5899}" type="slidenum">
              <a:rPr lang="en-GB" altLang="en-US" sz="1200"/>
              <a:pPr eaLnBrk="1" hangingPunct="1"/>
              <a:t>21</a:t>
            </a:fld>
            <a:endParaRPr lang="en-GB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81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695FA-DE73-434C-9DAD-15FC43633AC5}" type="slidenum">
              <a:rPr lang="en-US" altLang="en-US">
                <a:cs typeface="Arial" pitchFamily="34" charset="0"/>
              </a:rPr>
              <a:pPr/>
              <a:t>63</a:t>
            </a:fld>
            <a:endParaRPr lang="en-US" altLang="en-US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D8EE-95A1-4506-ABE6-A9AD0BFBAC61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6238-FC3C-48ED-ABD1-8FB59B6D9378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8A79-46A8-46C0-B399-F75CB86C21E3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1C22005-6B7A-4668-B880-B86B5AD870C5}" type="datetime1">
              <a:rPr lang="en-US" altLang="x-none" smtClean="0"/>
              <a:t>11/24/2023</a:t>
            </a:fld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A5B1077-DFDC-4177-BEA9-F4BA4D7541A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3217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7A59B39-0B04-415F-BEAC-088FA52B5FD1}" type="datetime1">
              <a:rPr lang="en-US" altLang="x-none" smtClean="0"/>
              <a:t>11/24/2023</a:t>
            </a:fld>
            <a:endParaRPr lang="en-GB" altLang="x-non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29DB524-A9BB-4FB5-8B75-CA1443C913E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5903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2A0-5CA7-48C2-B137-AC9A2C842045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599C-B773-4718-A546-1DCFB821D485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F676-89CD-4BF4-997F-1052FD623528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22-D63F-45DC-BAC5-C12134746534}" type="datetime1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D294-2412-48EB-8866-6B46A77C6717}" type="datetime1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0C8C-1DBF-421B-8268-513D1324C3E5}" type="datetime1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A688-2DF2-4476-919E-572DC449039B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DA37-8509-4D3F-82DA-B998B5260E08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6C52-E6E2-4221-8D17-841165310C87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7D7B-CD9C-4C7B-93F1-D51D43E6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2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ochastic_hill_climbing" TargetMode="External"/><Relationship Id="rId2" Type="http://schemas.openxmlformats.org/officeDocument/2006/relationships/hyperlink" Target="https://en.wikipedia.org/wiki/Best-first_search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513" y="62158"/>
            <a:ext cx="9144000" cy="2387600"/>
          </a:xfrm>
        </p:spPr>
        <p:txBody>
          <a:bodyPr/>
          <a:lstStyle/>
          <a:p>
            <a:r>
              <a:rPr lang="en-US" dirty="0"/>
              <a:t>Local </a:t>
            </a:r>
            <a:r>
              <a:rPr lang="en-US"/>
              <a:t>Search and </a:t>
            </a:r>
            <a:r>
              <a:rPr lang="en-US" dirty="0"/>
              <a:t>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513" y="289636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9970" y="2688572"/>
            <a:ext cx="6671086" cy="4169428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25DBB-6CCD-462D-9054-5C0A9889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3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search algorithms work as follows: </a:t>
            </a:r>
          </a:p>
          <a:p>
            <a:pPr lvl="1"/>
            <a:r>
              <a:rPr lang="en-US" dirty="0"/>
              <a:t>Pick a “solution” from the search space and evaluate it. Define this as the current solution.</a:t>
            </a:r>
          </a:p>
          <a:p>
            <a:pPr lvl="1"/>
            <a:r>
              <a:rPr lang="en-US" dirty="0"/>
              <a:t>Apply a transformation to the current solution to generate and evaluate a new solution.</a:t>
            </a:r>
          </a:p>
          <a:p>
            <a:pPr lvl="1"/>
            <a:r>
              <a:rPr lang="en-US" dirty="0"/>
              <a:t>If the new solution is better than the current solution then exchange it with the current solution; otherwise discard the new solution.</a:t>
            </a:r>
          </a:p>
          <a:p>
            <a:pPr lvl="1"/>
            <a:r>
              <a:rPr lang="en-US" dirty="0"/>
              <a:t>Repeat steps 2 and 3 until no transformation in the given set improves the current solution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8839D-536D-4074-A736-8E950E94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Local search</a:t>
            </a:r>
            <a:endParaRPr lang="en-GB" altLang="x-none"/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Char char="w"/>
            </a:pPr>
            <a:r>
              <a:rPr lang="en-US" altLang="x-none" b="1" dirty="0">
                <a:solidFill>
                  <a:schemeClr val="tx2">
                    <a:lumMod val="75000"/>
                  </a:schemeClr>
                </a:solidFill>
              </a:rPr>
              <a:t>Key idea </a:t>
            </a:r>
            <a:r>
              <a:rPr lang="en-US" altLang="x-none" b="1" dirty="0"/>
              <a:t>(surprisingly simple):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w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x-none" dirty="0"/>
              <a:t>Select (random) initial state (</a:t>
            </a:r>
            <a:r>
              <a:rPr lang="en-US" altLang="x-none" dirty="0">
                <a:solidFill>
                  <a:srgbClr val="FF0000"/>
                </a:solidFill>
              </a:rPr>
              <a:t>generate an initial guess</a:t>
            </a:r>
            <a:r>
              <a:rPr lang="en-US" altLang="x-none" dirty="0"/>
              <a:t>) </a:t>
            </a:r>
          </a:p>
          <a:p>
            <a:pPr marL="838200" lvl="1" indent="-381000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x-none" dirty="0"/>
              <a:t>Make </a:t>
            </a:r>
            <a:r>
              <a:rPr lang="en-US" altLang="x-none" b="1" u="sng" dirty="0">
                <a:solidFill>
                  <a:srgbClr val="0000FF"/>
                </a:solidFill>
              </a:rPr>
              <a:t>local modification</a:t>
            </a:r>
            <a:r>
              <a:rPr lang="en-US" altLang="x-none" dirty="0"/>
              <a:t> to </a:t>
            </a:r>
            <a:r>
              <a:rPr lang="en-US" altLang="x-none" b="1" dirty="0"/>
              <a:t>improve</a:t>
            </a:r>
            <a:r>
              <a:rPr lang="en-US" altLang="x-none" dirty="0"/>
              <a:t> current state </a:t>
            </a:r>
          </a:p>
          <a:p>
            <a:pPr marL="1238250" lvl="2" indent="-381000">
              <a:lnSpc>
                <a:spcPct val="80000"/>
              </a:lnSpc>
            </a:pPr>
            <a:r>
              <a:rPr lang="en-US" altLang="x-none" dirty="0"/>
              <a:t>Evaluate current state and </a:t>
            </a:r>
            <a:r>
              <a:rPr lang="en-US" altLang="x-none" dirty="0">
                <a:solidFill>
                  <a:srgbClr val="FF0000"/>
                </a:solidFill>
              </a:rPr>
              <a:t>move to other states</a:t>
            </a: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x-none" dirty="0"/>
          </a:p>
          <a:p>
            <a:pPr marL="838200" lvl="1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x-none" dirty="0"/>
              <a:t>Repeat Step 2 until goal state found (or out of time) </a:t>
            </a:r>
            <a:endParaRPr lang="en-GB" altLang="x-none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E24F-A1F7-42EC-BE2F-E944BC29DC16}" type="slidenum">
              <a:rPr lang="en-GB" altLang="x-none" smtClean="0"/>
              <a:pPr/>
              <a:t>11</a:t>
            </a:fld>
            <a:endParaRPr lang="en-GB" altLang="x-none"/>
          </a:p>
        </p:txBody>
      </p:sp>
      <p:sp>
        <p:nvSpPr>
          <p:cNvPr id="367620" name="Arc 4"/>
          <p:cNvSpPr>
            <a:spLocks/>
          </p:cNvSpPr>
          <p:nvPr/>
        </p:nvSpPr>
        <p:spPr bwMode="auto">
          <a:xfrm flipH="1" flipV="1">
            <a:off x="783376" y="3570543"/>
            <a:ext cx="507207" cy="1003339"/>
          </a:xfrm>
          <a:custGeom>
            <a:avLst/>
            <a:gdLst>
              <a:gd name="G0" fmla="+- 530 0 0"/>
              <a:gd name="G1" fmla="+- 21600 0 0"/>
              <a:gd name="G2" fmla="+- 21600 0 0"/>
              <a:gd name="T0" fmla="*/ 530 w 22130"/>
              <a:gd name="T1" fmla="*/ 0 h 43200"/>
              <a:gd name="T2" fmla="*/ 0 w 22130"/>
              <a:gd name="T3" fmla="*/ 43193 h 43200"/>
              <a:gd name="T4" fmla="*/ 530 w 2213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30" h="43200" fill="none" extrusionOk="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</a:path>
              <a:path w="22130" h="43200" stroke="0" extrusionOk="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  <a:lnTo>
                  <a:pt x="530" y="21600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x-none" altLang="x-none"/>
          </a:p>
        </p:txBody>
      </p:sp>
      <p:grpSp>
        <p:nvGrpSpPr>
          <p:cNvPr id="367621" name="Group 5"/>
          <p:cNvGrpSpPr>
            <a:grpSpLocks/>
          </p:cNvGrpSpPr>
          <p:nvPr/>
        </p:nvGrpSpPr>
        <p:grpSpPr bwMode="auto">
          <a:xfrm>
            <a:off x="8610600" y="1825625"/>
            <a:ext cx="2743200" cy="3452830"/>
            <a:chOff x="1633" y="1872"/>
            <a:chExt cx="1295" cy="1630"/>
          </a:xfrm>
        </p:grpSpPr>
        <p:sp>
          <p:nvSpPr>
            <p:cNvPr id="367622" name="Oval 6"/>
            <p:cNvSpPr>
              <a:spLocks noChangeArrowheads="1"/>
            </p:cNvSpPr>
            <p:nvPr/>
          </p:nvSpPr>
          <p:spPr bwMode="auto">
            <a:xfrm>
              <a:off x="1633" y="3024"/>
              <a:ext cx="478" cy="47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3" name="Oval 7"/>
            <p:cNvSpPr>
              <a:spLocks noChangeArrowheads="1"/>
            </p:cNvSpPr>
            <p:nvPr/>
          </p:nvSpPr>
          <p:spPr bwMode="auto">
            <a:xfrm rot="837724">
              <a:off x="1872" y="2784"/>
              <a:ext cx="288" cy="432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4" name="Oval 8"/>
            <p:cNvSpPr>
              <a:spLocks noChangeArrowheads="1"/>
            </p:cNvSpPr>
            <p:nvPr/>
          </p:nvSpPr>
          <p:spPr bwMode="auto">
            <a:xfrm>
              <a:off x="1824" y="2592"/>
              <a:ext cx="576" cy="28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5" name="Oval 9"/>
            <p:cNvSpPr>
              <a:spLocks noChangeArrowheads="1"/>
            </p:cNvSpPr>
            <p:nvPr/>
          </p:nvSpPr>
          <p:spPr bwMode="auto"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6" name="Line 10"/>
            <p:cNvSpPr>
              <a:spLocks noChangeShapeType="1"/>
            </p:cNvSpPr>
            <p:nvPr/>
          </p:nvSpPr>
          <p:spPr bwMode="auto">
            <a:xfrm flipV="1">
              <a:off x="1872" y="3144"/>
              <a:ext cx="120" cy="1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27" name="Oval 11"/>
            <p:cNvSpPr>
              <a:spLocks noChangeArrowheads="1"/>
            </p:cNvSpPr>
            <p:nvPr/>
          </p:nvSpPr>
          <p:spPr bwMode="auto"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9" name="Oval 13"/>
            <p:cNvSpPr>
              <a:spLocks noChangeArrowheads="1"/>
            </p:cNvSpPr>
            <p:nvPr/>
          </p:nvSpPr>
          <p:spPr bwMode="auto"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0" name="Line 14"/>
            <p:cNvSpPr>
              <a:spLocks noChangeShapeType="1"/>
            </p:cNvSpPr>
            <p:nvPr/>
          </p:nvSpPr>
          <p:spPr bwMode="auto">
            <a:xfrm flipV="1">
              <a:off x="1992" y="2880"/>
              <a:ext cx="48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1" name="Line 15"/>
            <p:cNvSpPr>
              <a:spLocks noChangeShapeType="1"/>
            </p:cNvSpPr>
            <p:nvPr/>
          </p:nvSpPr>
          <p:spPr bwMode="auto">
            <a:xfrm flipH="1" flipV="1">
              <a:off x="1968" y="2688"/>
              <a:ext cx="48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1680" y="2256"/>
              <a:ext cx="432" cy="480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3" name="Line 17"/>
            <p:cNvSpPr>
              <a:spLocks noChangeShapeType="1"/>
            </p:cNvSpPr>
            <p:nvPr/>
          </p:nvSpPr>
          <p:spPr bwMode="auto">
            <a:xfrm flipV="1">
              <a:off x="1920" y="2448"/>
              <a:ext cx="48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 rot="837724">
              <a:off x="1920" y="2064"/>
              <a:ext cx="288" cy="432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7" name="Line 21"/>
            <p:cNvSpPr>
              <a:spLocks noChangeShapeType="1"/>
            </p:cNvSpPr>
            <p:nvPr/>
          </p:nvSpPr>
          <p:spPr bwMode="auto">
            <a:xfrm flipV="1">
              <a:off x="2016" y="2208"/>
              <a:ext cx="144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38" name="Oval 22"/>
            <p:cNvSpPr>
              <a:spLocks noChangeArrowheads="1"/>
            </p:cNvSpPr>
            <p:nvPr/>
          </p:nvSpPr>
          <p:spPr bwMode="auto">
            <a:xfrm>
              <a:off x="2064" y="2016"/>
              <a:ext cx="576" cy="28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9" name="Line 23"/>
            <p:cNvSpPr>
              <a:spLocks noChangeShapeType="1"/>
            </p:cNvSpPr>
            <p:nvPr/>
          </p:nvSpPr>
          <p:spPr bwMode="auto">
            <a:xfrm flipV="1">
              <a:off x="2208" y="2112"/>
              <a:ext cx="336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40" name="Oval 24"/>
            <p:cNvSpPr>
              <a:spLocks noChangeArrowheads="1"/>
            </p:cNvSpPr>
            <p:nvPr/>
          </p:nvSpPr>
          <p:spPr bwMode="auto"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41" name="Oval 25"/>
            <p:cNvSpPr>
              <a:spLocks noChangeArrowheads="1"/>
            </p:cNvSpPr>
            <p:nvPr/>
          </p:nvSpPr>
          <p:spPr bwMode="auto">
            <a:xfrm>
              <a:off x="2450" y="1872"/>
              <a:ext cx="478" cy="478"/>
            </a:xfrm>
            <a:prstGeom prst="ellipse">
              <a:avLst/>
            </a:prstGeom>
            <a:noFill/>
            <a:ln w="12700">
              <a:solidFill>
                <a:srgbClr val="FF1F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 flipV="1">
              <a:off x="2592" y="1968"/>
              <a:ext cx="96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643" name="Oval 27"/>
            <p:cNvSpPr>
              <a:spLocks noChangeArrowheads="1"/>
            </p:cNvSpPr>
            <p:nvPr/>
          </p:nvSpPr>
          <p:spPr bwMode="auto"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69951" y="5398855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Neighborhoods </a:t>
            </a:r>
          </a:p>
        </p:txBody>
      </p:sp>
      <p:cxnSp>
        <p:nvCxnSpPr>
          <p:cNvPr id="4" name="Straight Arrow Connector 3"/>
          <p:cNvCxnSpPr>
            <a:stCxn id="2" idx="0"/>
            <a:endCxn id="367622" idx="5"/>
          </p:cNvCxnSpPr>
          <p:nvPr/>
        </p:nvCxnSpPr>
        <p:spPr>
          <a:xfrm flipH="1" flipV="1">
            <a:off x="9474864" y="5130171"/>
            <a:ext cx="937012" cy="268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0"/>
          </p:cNvCxnSpPr>
          <p:nvPr/>
        </p:nvCxnSpPr>
        <p:spPr>
          <a:xfrm flipH="1" flipV="1">
            <a:off x="9748095" y="4525627"/>
            <a:ext cx="663781" cy="873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0"/>
            <a:endCxn id="367624" idx="5"/>
          </p:cNvCxnSpPr>
          <p:nvPr/>
        </p:nvCxnSpPr>
        <p:spPr>
          <a:xfrm flipH="1" flipV="1">
            <a:off x="10056651" y="3871529"/>
            <a:ext cx="355225" cy="1527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0"/>
            <a:endCxn id="367641" idx="4"/>
          </p:cNvCxnSpPr>
          <p:nvPr/>
        </p:nvCxnSpPr>
        <p:spPr>
          <a:xfrm flipV="1">
            <a:off x="10411876" y="2838173"/>
            <a:ext cx="435650" cy="2560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0"/>
            <a:endCxn id="367638" idx="4"/>
          </p:cNvCxnSpPr>
          <p:nvPr/>
        </p:nvCxnSpPr>
        <p:spPr>
          <a:xfrm flipH="1" flipV="1">
            <a:off x="10133659" y="2740731"/>
            <a:ext cx="278217" cy="265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48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Algorithms for 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60096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Local search algorithms are very useful for optimization problems</a:t>
            </a: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systematic search doesn’t work</a:t>
            </a: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however, can start with a suboptimal solution and improve it</a:t>
            </a:r>
          </a:p>
          <a:p>
            <a:pPr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Goal: find a state such that the objective function is optimized</a:t>
            </a:r>
          </a:p>
          <a:p>
            <a:pPr marL="609600" indent="-609600"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  <a:p>
            <a:pPr marL="609600" indent="-609600"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53400" y="2197100"/>
            <a:ext cx="3084513" cy="3084513"/>
          </a:xfrm>
          <a:prstGeom prst="rect">
            <a:avLst/>
          </a:prstGeom>
          <a:noFill/>
          <a:ln/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077200" y="5397500"/>
            <a:ext cx="3276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Minimize the number </a:t>
            </a:r>
          </a:p>
          <a:p>
            <a:pPr algn="ctr">
              <a:spcBef>
                <a:spcPct val="50000"/>
              </a:spcBef>
            </a:pPr>
            <a:r>
              <a:rPr lang="en-US" b="1"/>
              <a:t>of attacks</a:t>
            </a:r>
            <a:endParaRPr lang="en-GB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A4E6-A55E-4447-B23E-7A810009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8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923"/>
          </a:xfrm>
        </p:spPr>
        <p:txBody>
          <a:bodyPr>
            <a:normAutofit fontScale="85000" lnSpcReduction="20000"/>
          </a:bodyPr>
          <a:lstStyle/>
          <a:p>
            <a:r>
              <a:rPr lang="en-US" altLang="x-none" dirty="0"/>
              <a:t>Put N Queens on an </a:t>
            </a:r>
            <a:r>
              <a:rPr lang="en-US" altLang="x-none" i="1" dirty="0"/>
              <a:t>n × n</a:t>
            </a:r>
            <a:r>
              <a:rPr lang="en-US" altLang="x-none" dirty="0"/>
              <a:t> board with no two queens on the same row, column, or diagonal</a:t>
            </a:r>
          </a:p>
          <a:p>
            <a:r>
              <a:rPr lang="en-US" altLang="x-none" dirty="0"/>
              <a:t>Move a queen to reduce number of conflicts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Almost always solves n-queens problems instantaneously for very large n, e.g.,</a:t>
            </a:r>
            <a:r>
              <a:rPr lang="en-US" dirty="0">
                <a:solidFill>
                  <a:srgbClr val="FF0000"/>
                </a:solidFill>
              </a:rPr>
              <a:t> n = 1 million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0" t="55187" r="14861" b="13149"/>
          <a:stretch/>
        </p:blipFill>
        <p:spPr bwMode="auto">
          <a:xfrm>
            <a:off x="3159452" y="2959082"/>
            <a:ext cx="6103819" cy="182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01361" y="4787077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1" dirty="0"/>
              <a:t>Initial state … Improve it … using local transformations  </a:t>
            </a:r>
            <a:endParaRPr lang="en-GB" altLang="x-none" sz="2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C9A4-4540-458A-89B9-E05F16F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8241-523C-6C1A-1948-B3EC56BB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9985-6175-B8C5-2FD8-06D44BDE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9750C-25F9-7167-3EB4-7FD207AC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16AEB-CFD1-37FB-6767-79136151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381000"/>
            <a:ext cx="72294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Put N Queens on an </a:t>
            </a:r>
            <a:r>
              <a:rPr lang="en-US" altLang="x-none" i="1" dirty="0"/>
              <a:t>n × n</a:t>
            </a:r>
            <a:r>
              <a:rPr lang="en-US" altLang="x-none" dirty="0"/>
              <a:t> board with no two queens on the same row, column, or diagonal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03" y="2845905"/>
            <a:ext cx="3331058" cy="33310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8E3DB-AAA6-46F7-BF6F-D8007E0E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3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Put N Queens on an </a:t>
            </a:r>
            <a:r>
              <a:rPr lang="en-US" altLang="x-none" i="1" dirty="0"/>
              <a:t>n × n</a:t>
            </a:r>
            <a:r>
              <a:rPr lang="en-US" altLang="x-none" dirty="0"/>
              <a:t> board with no two queens on the same row, column, or diagonal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2208" y="3019508"/>
            <a:ext cx="355158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HEURISTIC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h = # of pairs of queens that are attacking each other, either </a:t>
            </a:r>
            <a:r>
              <a:rPr lang="en-US" b="1" dirty="0"/>
              <a:t>directly or indirectly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89" y="5374377"/>
            <a:ext cx="2962275" cy="1171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641" y="5659039"/>
            <a:ext cx="1866900" cy="1085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964" y="2298785"/>
            <a:ext cx="3360254" cy="33602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5E77A-95BC-455D-B2DE-7E7B9E2B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6784-D421-9772-E66A-43F6A79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4DA0-45C6-6FF4-B682-3DEC483E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3BC3A-5D23-15F8-0E4D-2B63D791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B36F5-C27E-4465-8B86-D5389D95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714375"/>
            <a:ext cx="71818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5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2EF9-44D3-26DB-8F90-41367075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D1C1-34A3-CE4B-6ADC-0B9BFF28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C6A73-19A1-B728-0B15-03B5CDD6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19648-9F48-B2A3-7414-E159A655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642937"/>
            <a:ext cx="64579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1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Travelling Salesman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en-US" sz="2400" b="1" dirty="0"/>
              <a:t>Travelling Salesperson Problem (TSP)</a:t>
            </a:r>
            <a:endParaRPr lang="en-US" sz="2400" b="1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Suppose a salesman has five cities to visit and then must return home.</a:t>
            </a:r>
          </a:p>
          <a:p>
            <a:endParaRPr lang="en-US" sz="2400" dirty="0"/>
          </a:p>
          <a:p>
            <a:pPr lvl="1"/>
            <a:r>
              <a:rPr lang="en-US" sz="2000" dirty="0"/>
              <a:t>The goal of the problem is to find the shortest path for salesman to travel, visiting each city, and then returning to the starting city.</a:t>
            </a:r>
          </a:p>
          <a:p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76437"/>
            <a:ext cx="5181600" cy="32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466BB5-9C79-4F25-8969-F7BA0787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Search Algorithms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Times New Roman" pitchFamily="18" charset="0"/>
              </a:rPr>
              <a:t>The search algorithms we have seen so far keep track of the </a:t>
            </a:r>
            <a:r>
              <a:rPr lang="en-US" dirty="0">
                <a:solidFill>
                  <a:schemeClr val="hlink"/>
                </a:solidFill>
                <a:cs typeface="Times New Roman" pitchFamily="18" charset="0"/>
              </a:rPr>
              <a:t>current state</a:t>
            </a:r>
            <a:r>
              <a:rPr lang="en-US" dirty="0">
                <a:cs typeface="Times New Roman" pitchFamily="18" charset="0"/>
              </a:rPr>
              <a:t>, the “</a:t>
            </a:r>
            <a:r>
              <a:rPr lang="en-US" dirty="0">
                <a:solidFill>
                  <a:schemeClr val="hlink"/>
                </a:solidFill>
                <a:cs typeface="Times New Roman" pitchFamily="18" charset="0"/>
              </a:rPr>
              <a:t>fringe</a:t>
            </a:r>
            <a:r>
              <a:rPr lang="en-US" dirty="0">
                <a:cs typeface="Times New Roman" pitchFamily="18" charset="0"/>
              </a:rPr>
              <a:t>” of the search space, and the </a:t>
            </a:r>
            <a:r>
              <a:rPr lang="en-US" i="1" dirty="0">
                <a:solidFill>
                  <a:schemeClr val="hlink"/>
                </a:solidFill>
                <a:cs typeface="Times New Roman" pitchFamily="18" charset="0"/>
              </a:rPr>
              <a:t>path</a:t>
            </a:r>
            <a:r>
              <a:rPr lang="en-US" dirty="0">
                <a:cs typeface="Times New Roman" pitchFamily="18" charset="0"/>
              </a:rPr>
              <a:t> to the final state.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In some problems, one doesn’t care about a solution path but only the </a:t>
            </a:r>
            <a:r>
              <a:rPr lang="en-US" dirty="0">
                <a:solidFill>
                  <a:schemeClr val="hlink"/>
                </a:solidFill>
                <a:cs typeface="Times New Roman" pitchFamily="18" charset="0"/>
              </a:rPr>
              <a:t>orientation of the final goal state</a:t>
            </a:r>
          </a:p>
          <a:p>
            <a:pPr lvl="1"/>
            <a:r>
              <a:rPr lang="en-US" sz="2800" dirty="0">
                <a:cs typeface="Times New Roman" pitchFamily="18" charset="0"/>
              </a:rPr>
              <a:t>Example: 8-queen problem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Local search algorithms operate on a </a:t>
            </a:r>
            <a:r>
              <a:rPr lang="en-US" i="1" dirty="0">
                <a:solidFill>
                  <a:schemeClr val="hlink"/>
                </a:solidFill>
                <a:cs typeface="Times New Roman" pitchFamily="18" charset="0"/>
              </a:rPr>
              <a:t>single</a:t>
            </a:r>
            <a:r>
              <a:rPr lang="en-US" dirty="0">
                <a:solidFill>
                  <a:schemeClr val="hlink"/>
                </a:solidFill>
                <a:cs typeface="Times New Roman" pitchFamily="18" charset="0"/>
              </a:rPr>
              <a:t> state – current state</a:t>
            </a:r>
            <a:r>
              <a:rPr lang="en-US" dirty="0">
                <a:cs typeface="Times New Roman" pitchFamily="18" charset="0"/>
              </a:rPr>
              <a:t> – and move to one of its </a:t>
            </a:r>
            <a:r>
              <a:rPr lang="en-US" dirty="0">
                <a:solidFill>
                  <a:schemeClr val="hlink"/>
                </a:solidFill>
                <a:cs typeface="Times New Roman" pitchFamily="18" charset="0"/>
              </a:rPr>
              <a:t>neighboring states</a:t>
            </a:r>
          </a:p>
          <a:p>
            <a:pPr lvl="1"/>
            <a:r>
              <a:rPr lang="en-US" sz="2800" dirty="0">
                <a:cs typeface="Times New Roman" pitchFamily="18" charset="0"/>
              </a:rPr>
              <a:t>Solution path needs not be maintained</a:t>
            </a:r>
          </a:p>
          <a:p>
            <a:pPr lvl="1"/>
            <a:r>
              <a:rPr lang="en-US" sz="2800" dirty="0">
                <a:cs typeface="Times New Roman" pitchFamily="18" charset="0"/>
              </a:rPr>
              <a:t>Hence, the search is “local”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A7481-3E88-4AC3-9D3C-7D18B55AF391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7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Travelling Salesman Problem</a:t>
            </a:r>
          </a:p>
        </p:txBody>
      </p:sp>
      <p:pic>
        <p:nvPicPr>
          <p:cNvPr id="20173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2" y="2166100"/>
            <a:ext cx="4233657" cy="3363272"/>
          </a:xfrm>
        </p:spPr>
      </p:pic>
      <p:sp>
        <p:nvSpPr>
          <p:cNvPr id="20173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/>
              <a:t>A </a:t>
            </a:r>
            <a:r>
              <a:rPr lang="en-US" altLang="x-none" dirty="0">
                <a:solidFill>
                  <a:srgbClr val="FF0000"/>
                </a:solidFill>
              </a:rPr>
              <a:t>Solution</a:t>
            </a:r>
            <a:r>
              <a:rPr lang="en-US" altLang="x-none" dirty="0"/>
              <a:t>: Exhaustive Search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>
                <a:solidFill>
                  <a:srgbClr val="FF0000"/>
                </a:solidFill>
              </a:rPr>
              <a:t>(Generate and Test</a:t>
            </a:r>
            <a:r>
              <a:rPr lang="en-US" altLang="x-none" dirty="0"/>
              <a:t>) !!</a:t>
            </a:r>
          </a:p>
          <a:p>
            <a:r>
              <a:rPr lang="en-US" altLang="x-none" dirty="0"/>
              <a:t>The number of all tours is about (n-1)!/2</a:t>
            </a:r>
          </a:p>
          <a:p>
            <a:endParaRPr lang="en-US" altLang="x-none" dirty="0"/>
          </a:p>
          <a:p>
            <a:r>
              <a:rPr lang="en-US" altLang="x-none" dirty="0"/>
              <a:t>If n = 36 the number is about:</a:t>
            </a:r>
          </a:p>
          <a:p>
            <a:r>
              <a:rPr lang="en-US" altLang="x-none" dirty="0"/>
              <a:t>566573983193072464833325668761600000000</a:t>
            </a:r>
          </a:p>
          <a:p>
            <a:endParaRPr lang="en-US" altLang="x-none" dirty="0"/>
          </a:p>
          <a:p>
            <a:r>
              <a:rPr lang="en-US" altLang="x-none" dirty="0"/>
              <a:t>Not Viable Approach !!</a:t>
            </a:r>
            <a:endParaRPr lang="en-GB" altLang="x-none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76B1-5880-4430-AF7E-4F319A6B1E7D}" type="slidenum">
              <a:rPr lang="en-GB" altLang="x-none" smtClean="0"/>
              <a:pPr/>
              <a:t>20</a:t>
            </a:fld>
            <a:endParaRPr lang="en-GB" altLang="x-none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0" y="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altLang="x-none" dirty="0"/>
          </a:p>
        </p:txBody>
      </p:sp>
    </p:spTree>
    <p:extLst>
      <p:ext uri="{BB962C8B-B14F-4D97-AF65-F5344CB8AC3E}">
        <p14:creationId xmlns:p14="http://schemas.microsoft.com/office/powerpoint/2010/main" val="158879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724400" y="6572250"/>
            <a:ext cx="556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/>
              <a:t>Luger: Artificial Intelligence, 6th edition. © Pearson Education Limited, 2009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9" y="904875"/>
            <a:ext cx="76676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905000" y="304801"/>
            <a:ext cx="845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981200" y="304801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000" dirty="0"/>
              <a:t>Search for the travelling salesperson problem. Each arc is marked with 	the total weight of all paths from the start node (A) to its endpoint.</a:t>
            </a:r>
          </a:p>
        </p:txBody>
      </p:sp>
      <p:sp>
        <p:nvSpPr>
          <p:cNvPr id="3482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31" charset="0"/>
                <a:ea typeface="ＭＳ Ｐゴシック" pitchFamily="31" charset="-128"/>
              </a:defRPr>
            </a:lvl9pPr>
          </a:lstStyle>
          <a:p>
            <a:pPr eaLnBrk="1" hangingPunct="1"/>
            <a:fld id="{F5EE43C7-D742-4B3A-8C53-68E31E2F3ADF}" type="slidenum">
              <a:rPr lang="en-GB" altLang="en-US" sz="1400"/>
              <a:pPr eaLnBrk="1" hangingPunct="1"/>
              <a:t>21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709193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Travelling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Start with any complete tour, perform pairwise exchanges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Variants of this approach get within 1% of optimal very quickly with thousands of cities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0" t="38117" r="22681" b="32305"/>
          <a:stretch/>
        </p:blipFill>
        <p:spPr bwMode="auto">
          <a:xfrm>
            <a:off x="2286000" y="2246008"/>
            <a:ext cx="7391400" cy="293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62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59" y="2174704"/>
            <a:ext cx="7746882" cy="37055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A8EE8-8D5F-4594-B07F-A3185046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7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</a:t>
            </a:r>
            <a:br>
              <a:rPr lang="en-US" dirty="0"/>
            </a:br>
            <a:r>
              <a:rPr lang="en-US" dirty="0"/>
              <a:t>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Gradient Ascent/Descent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61" y="2468494"/>
            <a:ext cx="5794789" cy="36211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DEB21-1EBF-4B5B-8F37-966F4A08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2898" y="365125"/>
            <a:ext cx="4750902" cy="2969314"/>
          </a:xfrm>
          <a:prstGeom prst="rect">
            <a:avLst/>
          </a:prstGeom>
          <a:noFill/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Hill Climbing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Simple, general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wherever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Repeat: move to the best neighboring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no neighbors better than current, quit</a:t>
            </a:r>
          </a:p>
          <a:p>
            <a:pPr eaLnBrk="1" hangingPunct="1">
              <a:lnSpc>
                <a:spcPct val="90000"/>
              </a:lnSpc>
            </a:pPr>
            <a:endParaRPr lang="en-US" sz="19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What’s bad about this approach?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Complete?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Optimal?</a:t>
            </a:r>
          </a:p>
          <a:p>
            <a:pPr eaLnBrk="1" hangingPunct="1">
              <a:lnSpc>
                <a:spcPct val="90000"/>
              </a:lnSpc>
            </a:pPr>
            <a:endParaRPr lang="en-US" sz="1900" dirty="0"/>
          </a:p>
          <a:p>
            <a:endParaRPr lang="en-US" dirty="0"/>
          </a:p>
          <a:p>
            <a:r>
              <a:rPr lang="en-US" dirty="0"/>
              <a:t>Hill climbing algorithm (a.k.a. greedy local search) uses a </a:t>
            </a:r>
            <a:r>
              <a:rPr lang="en-US" dirty="0">
                <a:solidFill>
                  <a:srgbClr val="7030A0"/>
                </a:solidFill>
              </a:rPr>
              <a:t>loop</a:t>
            </a:r>
            <a:r>
              <a:rPr lang="en-US" dirty="0"/>
              <a:t> that continually moves in the direction of </a:t>
            </a:r>
            <a:r>
              <a:rPr lang="en-US" dirty="0">
                <a:solidFill>
                  <a:srgbClr val="7030A0"/>
                </a:solidFill>
              </a:rPr>
              <a:t>increasing values </a:t>
            </a:r>
            <a:r>
              <a:rPr lang="en-US" dirty="0"/>
              <a:t>(that is uphill).</a:t>
            </a:r>
          </a:p>
          <a:p>
            <a:r>
              <a:rPr lang="en-US" dirty="0"/>
              <a:t>It terminates when it reaches a peak where </a:t>
            </a:r>
            <a:r>
              <a:rPr lang="en-US" dirty="0">
                <a:solidFill>
                  <a:srgbClr val="7030A0"/>
                </a:solidFill>
              </a:rPr>
              <a:t>no neighbor has a higher value.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10800000" flipV="1">
            <a:off x="6347791" y="3334439"/>
            <a:ext cx="54731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x-none" sz="2000" dirty="0"/>
              <a:t>  "Like climbing Everest in thick fog with amnesia"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843253"/>
            <a:ext cx="10515600" cy="13337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68F15-5BD1-4C1C-B271-D84B807F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5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Hill-Climbing Algorithm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Pick a </a:t>
            </a:r>
            <a:r>
              <a:rPr lang="en-US" altLang="x-none" dirty="0">
                <a:solidFill>
                  <a:srgbClr val="FF0000"/>
                </a:solidFill>
              </a:rPr>
              <a:t>random point </a:t>
            </a:r>
            <a:r>
              <a:rPr lang="en-US" altLang="x-none" dirty="0"/>
              <a:t>in the search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Consider all the neighbors of the current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Choose the neighbor with the best quality and move to that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Repeat 2 to 4 until all the neighboring states are of lower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x-none" dirty="0"/>
              <a:t>Return the current state as the solution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EBCE-CDC9-47BC-9A92-8ADF2DF6BB5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65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1218-9965-0754-6251-9AD87366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32F9-2500-EA40-37D6-DC092311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48A2B-F4F8-E5E8-A5FA-072F16DB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B9CEA-CF8B-2AF7-AC0C-05FE3FD35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6474"/>
          <a:stretch/>
        </p:blipFill>
        <p:spPr>
          <a:xfrm>
            <a:off x="1209675" y="952499"/>
            <a:ext cx="9772650" cy="57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88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7B7E-8BAA-30DB-9B26-AA8318B8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CD37-5015-DE63-2182-D55B2B30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5BB67-F77D-89EE-1F19-9A894550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DA09A-5121-A1C7-AFC0-0060CE62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2252662"/>
            <a:ext cx="29813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5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Steepest Ascent Search, Greedy Local Search</a:t>
            </a:r>
          </a:p>
          <a:p>
            <a:r>
              <a:rPr lang="en-US" dirty="0"/>
              <a:t>Iteratively maximize value of current state by replacing its successors state that has highest value , as long as possible.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93" y="3505201"/>
            <a:ext cx="78390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5352A-92A6-4721-B8BC-F12BF6E1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1295400"/>
            <a:ext cx="37814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Map-Coloring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943061"/>
            <a:ext cx="10515600" cy="123390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Solutions</a:t>
            </a:r>
            <a:r>
              <a:rPr lang="en-US" altLang="en-US" dirty="0"/>
              <a:t> are </a:t>
            </a:r>
            <a:r>
              <a:rPr lang="en-US" altLang="en-US" dirty="0">
                <a:solidFill>
                  <a:srgbClr val="FF0000"/>
                </a:solidFill>
              </a:rPr>
              <a:t>complete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consistent</a:t>
            </a:r>
            <a:r>
              <a:rPr lang="en-US" altLang="en-US" dirty="0"/>
              <a:t> assignments, e.g., WA = red, NT = </a:t>
            </a:r>
            <a:r>
              <a:rPr lang="en-US" altLang="en-US" dirty="0" err="1"/>
              <a:t>green,Q</a:t>
            </a:r>
            <a:r>
              <a:rPr lang="en-US" altLang="en-US" dirty="0"/>
              <a:t> = </a:t>
            </a:r>
            <a:r>
              <a:rPr lang="en-US" altLang="en-US" dirty="0" err="1"/>
              <a:t>red,NSW</a:t>
            </a:r>
            <a:r>
              <a:rPr lang="en-US" altLang="en-US" dirty="0"/>
              <a:t> = </a:t>
            </a:r>
            <a:r>
              <a:rPr lang="en-US" altLang="en-US" dirty="0" err="1"/>
              <a:t>green,V</a:t>
            </a:r>
            <a:r>
              <a:rPr lang="en-US" altLang="en-US" dirty="0"/>
              <a:t> = </a:t>
            </a:r>
            <a:r>
              <a:rPr lang="en-US" altLang="en-US" dirty="0" err="1"/>
              <a:t>red,SA</a:t>
            </a:r>
            <a:r>
              <a:rPr lang="en-US" altLang="en-US" dirty="0"/>
              <a:t> = </a:t>
            </a:r>
            <a:r>
              <a:rPr lang="en-US" altLang="en-US" dirty="0" err="1"/>
              <a:t>blue,T</a:t>
            </a:r>
            <a:r>
              <a:rPr lang="en-US" altLang="en-US" dirty="0"/>
              <a:t> = green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FFA00-C68E-4320-8B08-43DA0228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43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Hill-climbing strategies expand the current state of the search and evaluate its children. </a:t>
            </a:r>
          </a:p>
          <a:p>
            <a:r>
              <a:rPr lang="en-US" dirty="0"/>
              <a:t>The “best” child is selected for further expansion; neither its siblings nor its parent are retained.</a:t>
            </a:r>
          </a:p>
          <a:p>
            <a:r>
              <a:rPr lang="en-US" dirty="0"/>
              <a:t>Because it keeps no history, the algorithm cannot recover from failures of its strategy. </a:t>
            </a:r>
          </a:p>
          <a:p>
            <a:r>
              <a:rPr lang="en-US" dirty="0"/>
              <a:t>The algorithm does not maintain a search tree, so the data structure for the current node need only record the state and the value of the objective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042CE-7574-4B66-8800-9B02DC27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1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F3AF-E7DB-9F47-3B19-539BB6AC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5B92-850A-DC21-FE8B-392B3FB3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E8F21-96C0-9273-AE02-C6B3F243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B7B2F-2725-9A9F-7915-7646B40C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681037"/>
            <a:ext cx="83058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02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0016-DE6C-540E-FE32-47CC82D4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197E-F24C-4F2A-66BC-F0744F69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857F7-1BB3-6461-9011-14C1D284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10691-CF60-7DA7-9740-16DC0AB43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223962"/>
            <a:ext cx="54959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2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CABA-5F99-F683-8FD2-FF11AB1F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A078-B8F9-0DAB-4F21-8FA2379D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FB8AF-EEA2-1DA4-3F93-7564CCCB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5A031-72A6-256A-39D7-AF21CF33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43050"/>
            <a:ext cx="8077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35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9292-A25D-3344-D6FB-551844DE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2397-CE24-3910-309E-AE206DC6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F8FD-487F-401B-746E-A7BB6CF3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A845B-2CF8-84B3-B6E6-11B60E59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281112"/>
            <a:ext cx="81819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92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A658-3824-CE7C-CFB0-8CDE9388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8F89-13B8-C9D6-B009-3C5728A1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59C4A-4835-2E69-8E3B-4E927485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8CAFC-6242-78FA-2AF3-E48501A4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85750"/>
            <a:ext cx="8115300" cy="628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2182A9-9C08-863A-D852-E098BFB8A146}"/>
              </a:ext>
            </a:extLst>
          </p:cNvPr>
          <p:cNvSpPr txBox="1"/>
          <p:nvPr/>
        </p:nvSpPr>
        <p:spPr>
          <a:xfrm>
            <a:off x="10284643" y="5788058"/>
            <a:ext cx="1509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maxima </a:t>
            </a:r>
          </a:p>
          <a:p>
            <a:r>
              <a:rPr lang="en-US" dirty="0"/>
              <a:t>Problem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94975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672F-650F-D791-86D1-00429D7A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4CE2-A165-9509-96C4-6E16EE8B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F3638-00F2-9788-F43E-AB863A22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0BD3F-EEC6-5DA5-1A84-4CA99308E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1"/>
          <a:stretch/>
        </p:blipFill>
        <p:spPr>
          <a:xfrm>
            <a:off x="1714057" y="681037"/>
            <a:ext cx="7934325" cy="23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01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8" y="-38789"/>
            <a:ext cx="8904849" cy="66856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8F2A4-D776-476B-A176-92A4A857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3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75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Hill climbing example (</a:t>
            </a:r>
            <a:r>
              <a:rPr lang="en-US" i="1" dirty="0"/>
              <a:t>minimizing</a:t>
            </a:r>
            <a:r>
              <a:rPr lang="en-US" dirty="0"/>
              <a:t> h)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en-US">
                <a:cs typeface="Arial" pitchFamily="34" charset="0"/>
              </a:rPr>
              <a:t>       </a:t>
            </a:r>
            <a:fld id="{BB71903E-7DFB-4449-A2F7-E869AC1DE824}" type="slidenum">
              <a:rPr lang="en-US" altLang="en-US">
                <a:cs typeface="Arial" pitchFamily="34" charset="0"/>
              </a:rPr>
              <a:pPr/>
              <a:t>38</a:t>
            </a:fld>
            <a:endParaRPr lang="en-US" altLang="en-US">
              <a:cs typeface="Arial" pitchFamily="34" charset="0"/>
            </a:endParaRPr>
          </a:p>
        </p:txBody>
      </p:sp>
      <p:grpSp>
        <p:nvGrpSpPr>
          <p:cNvPr id="10245" name="Group 312"/>
          <p:cNvGrpSpPr>
            <a:grpSpLocks/>
          </p:cNvGrpSpPr>
          <p:nvPr/>
        </p:nvGrpSpPr>
        <p:grpSpPr bwMode="auto">
          <a:xfrm>
            <a:off x="7754939" y="1106488"/>
            <a:ext cx="1209675" cy="1376362"/>
            <a:chOff x="3925" y="697"/>
            <a:chExt cx="762" cy="867"/>
          </a:xfrm>
        </p:grpSpPr>
        <p:grpSp>
          <p:nvGrpSpPr>
            <p:cNvPr id="10438" name="Group 159"/>
            <p:cNvGrpSpPr>
              <a:grpSpLocks/>
            </p:cNvGrpSpPr>
            <p:nvPr/>
          </p:nvGrpSpPr>
          <p:grpSpPr bwMode="auto">
            <a:xfrm>
              <a:off x="3935" y="712"/>
              <a:ext cx="752" cy="330"/>
              <a:chOff x="1282" y="2126"/>
              <a:chExt cx="752" cy="330"/>
            </a:xfrm>
          </p:grpSpPr>
          <p:grpSp>
            <p:nvGrpSpPr>
              <p:cNvPr id="10459" name="Group 160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330"/>
                <a:chOff x="1287" y="1865"/>
                <a:chExt cx="246" cy="330"/>
              </a:xfrm>
            </p:grpSpPr>
            <p:sp>
              <p:nvSpPr>
                <p:cNvPr id="10466" name="Rectangle 16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67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1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2800"/>
                </a:p>
              </p:txBody>
            </p:sp>
          </p:grpSp>
          <p:grpSp>
            <p:nvGrpSpPr>
              <p:cNvPr id="10460" name="Group 163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30"/>
                <a:chOff x="1287" y="1865"/>
                <a:chExt cx="246" cy="330"/>
              </a:xfrm>
            </p:grpSpPr>
            <p:sp>
              <p:nvSpPr>
                <p:cNvPr id="10464" name="Rectangle 16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65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1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sz="2800"/>
                </a:p>
              </p:txBody>
            </p:sp>
          </p:grpSp>
          <p:grpSp>
            <p:nvGrpSpPr>
              <p:cNvPr id="10461" name="Group 166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0462" name="Rectangle 16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63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</p:grpSp>
        <p:grpSp>
          <p:nvGrpSpPr>
            <p:cNvPr id="10439" name="Group 169"/>
            <p:cNvGrpSpPr>
              <a:grpSpLocks/>
            </p:cNvGrpSpPr>
            <p:nvPr/>
          </p:nvGrpSpPr>
          <p:grpSpPr bwMode="auto">
            <a:xfrm>
              <a:off x="3930" y="973"/>
              <a:ext cx="315" cy="330"/>
              <a:chOff x="1287" y="1865"/>
              <a:chExt cx="315" cy="330"/>
            </a:xfrm>
          </p:grpSpPr>
          <p:sp>
            <p:nvSpPr>
              <p:cNvPr id="10457" name="Rectangle 170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458" name="Text Box 171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8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3 </a:t>
                </a:r>
              </a:p>
            </p:txBody>
          </p:sp>
        </p:grpSp>
        <p:grpSp>
          <p:nvGrpSpPr>
            <p:cNvPr id="10440" name="Group 172"/>
            <p:cNvGrpSpPr>
              <a:grpSpLocks/>
            </p:cNvGrpSpPr>
            <p:nvPr/>
          </p:nvGrpSpPr>
          <p:grpSpPr bwMode="auto">
            <a:xfrm>
              <a:off x="4176" y="973"/>
              <a:ext cx="260" cy="330"/>
              <a:chOff x="1287" y="1865"/>
              <a:chExt cx="260" cy="330"/>
            </a:xfrm>
          </p:grpSpPr>
          <p:sp>
            <p:nvSpPr>
              <p:cNvPr id="10455" name="Rectangle 173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456" name="Text Box 174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4</a:t>
                </a:r>
              </a:p>
            </p:txBody>
          </p:sp>
        </p:grpSp>
        <p:grpSp>
          <p:nvGrpSpPr>
            <p:cNvPr id="10441" name="Group 175"/>
            <p:cNvGrpSpPr>
              <a:grpSpLocks/>
            </p:cNvGrpSpPr>
            <p:nvPr/>
          </p:nvGrpSpPr>
          <p:grpSpPr bwMode="auto">
            <a:xfrm>
              <a:off x="4422" y="973"/>
              <a:ext cx="260" cy="330"/>
              <a:chOff x="1287" y="1865"/>
              <a:chExt cx="260" cy="330"/>
            </a:xfrm>
          </p:grpSpPr>
          <p:sp>
            <p:nvSpPr>
              <p:cNvPr id="10453" name="Rectangle 176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454" name="Text Box 177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5</a:t>
                </a:r>
              </a:p>
            </p:txBody>
          </p:sp>
        </p:grpSp>
        <p:grpSp>
          <p:nvGrpSpPr>
            <p:cNvPr id="10442" name="Group 178"/>
            <p:cNvGrpSpPr>
              <a:grpSpLocks/>
            </p:cNvGrpSpPr>
            <p:nvPr/>
          </p:nvGrpSpPr>
          <p:grpSpPr bwMode="auto">
            <a:xfrm>
              <a:off x="3925" y="1234"/>
              <a:ext cx="752" cy="330"/>
              <a:chOff x="1282" y="2126"/>
              <a:chExt cx="752" cy="330"/>
            </a:xfrm>
          </p:grpSpPr>
          <p:grpSp>
            <p:nvGrpSpPr>
              <p:cNvPr id="10444" name="Group 179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0451" name="Rectangle 18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52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0445" name="Group 182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0449" name="Rectangle 18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50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</a:t>
                  </a:r>
                </a:p>
              </p:txBody>
            </p:sp>
          </p:grpSp>
          <p:grpSp>
            <p:nvGrpSpPr>
              <p:cNvPr id="10446" name="Group 185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0447" name="Rectangle 18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48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  <p:sp>
          <p:nvSpPr>
            <p:cNvPr id="10443" name="Text Box 188"/>
            <p:cNvSpPr txBox="1">
              <a:spLocks noChangeArrowheads="1"/>
            </p:cNvSpPr>
            <p:nvPr/>
          </p:nvSpPr>
          <p:spPr bwMode="auto">
            <a:xfrm>
              <a:off x="4200" y="697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</p:grpSp>
      <p:sp>
        <p:nvSpPr>
          <p:cNvPr id="10246" name="Text Box 189"/>
          <p:cNvSpPr txBox="1">
            <a:spLocks noChangeArrowheads="1"/>
          </p:cNvSpPr>
          <p:nvPr/>
        </p:nvSpPr>
        <p:spPr bwMode="auto">
          <a:xfrm>
            <a:off x="2046288" y="1501775"/>
            <a:ext cx="613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10247" name="Text Box 190"/>
          <p:cNvSpPr txBox="1">
            <a:spLocks noChangeArrowheads="1"/>
          </p:cNvSpPr>
          <p:nvPr/>
        </p:nvSpPr>
        <p:spPr bwMode="auto">
          <a:xfrm>
            <a:off x="6923088" y="1568450"/>
            <a:ext cx="5774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goal</a:t>
            </a:r>
          </a:p>
        </p:txBody>
      </p:sp>
      <p:grpSp>
        <p:nvGrpSpPr>
          <p:cNvPr id="14" name="Group 191"/>
          <p:cNvGrpSpPr>
            <a:grpSpLocks/>
          </p:cNvGrpSpPr>
          <p:nvPr/>
        </p:nvGrpSpPr>
        <p:grpSpPr bwMode="auto">
          <a:xfrm>
            <a:off x="2754314" y="2373314"/>
            <a:ext cx="1882775" cy="598487"/>
            <a:chOff x="686" y="1661"/>
            <a:chExt cx="1186" cy="377"/>
          </a:xfrm>
        </p:grpSpPr>
        <p:sp>
          <p:nvSpPr>
            <p:cNvPr id="10435" name="Line 192"/>
            <p:cNvSpPr>
              <a:spLocks noChangeShapeType="1"/>
            </p:cNvSpPr>
            <p:nvPr/>
          </p:nvSpPr>
          <p:spPr bwMode="auto">
            <a:xfrm>
              <a:off x="1258" y="1661"/>
              <a:ext cx="0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6" name="Line 193"/>
            <p:cNvSpPr>
              <a:spLocks noChangeShapeType="1"/>
            </p:cNvSpPr>
            <p:nvPr/>
          </p:nvSpPr>
          <p:spPr bwMode="auto">
            <a:xfrm>
              <a:off x="1288" y="1661"/>
              <a:ext cx="584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7" name="Line 194"/>
            <p:cNvSpPr>
              <a:spLocks noChangeShapeType="1"/>
            </p:cNvSpPr>
            <p:nvPr/>
          </p:nvSpPr>
          <p:spPr bwMode="auto">
            <a:xfrm flipH="1">
              <a:off x="686" y="1661"/>
              <a:ext cx="572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95"/>
          <p:cNvGrpSpPr>
            <a:grpSpLocks/>
          </p:cNvGrpSpPr>
          <p:nvPr/>
        </p:nvGrpSpPr>
        <p:grpSpPr bwMode="auto">
          <a:xfrm>
            <a:off x="2655888" y="4257675"/>
            <a:ext cx="908050" cy="598488"/>
            <a:chOff x="686" y="1661"/>
            <a:chExt cx="572" cy="377"/>
          </a:xfrm>
        </p:grpSpPr>
        <p:sp>
          <p:nvSpPr>
            <p:cNvPr id="10432" name="Line 196"/>
            <p:cNvSpPr>
              <a:spLocks noChangeShapeType="1"/>
            </p:cNvSpPr>
            <p:nvPr/>
          </p:nvSpPr>
          <p:spPr bwMode="auto">
            <a:xfrm>
              <a:off x="1258" y="1661"/>
              <a:ext cx="0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4" name="Line 198"/>
            <p:cNvSpPr>
              <a:spLocks noChangeShapeType="1"/>
            </p:cNvSpPr>
            <p:nvPr/>
          </p:nvSpPr>
          <p:spPr bwMode="auto">
            <a:xfrm flipH="1">
              <a:off x="686" y="1661"/>
              <a:ext cx="572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2919" name="Text Box 199"/>
          <p:cNvSpPr txBox="1">
            <a:spLocks noChangeArrowheads="1"/>
          </p:cNvSpPr>
          <p:nvPr/>
        </p:nvSpPr>
        <p:spPr bwMode="auto">
          <a:xfrm>
            <a:off x="2316163" y="2586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2920" name="Text Box 200"/>
          <p:cNvSpPr txBox="1">
            <a:spLocks noChangeArrowheads="1"/>
          </p:cNvSpPr>
          <p:nvPr/>
        </p:nvSpPr>
        <p:spPr bwMode="auto">
          <a:xfrm>
            <a:off x="3124201" y="2438400"/>
            <a:ext cx="888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US" baseline="-25000" dirty="0">
                <a:solidFill>
                  <a:schemeClr val="accent2"/>
                </a:solidFill>
              </a:rPr>
              <a:t>oop</a:t>
            </a:r>
            <a:r>
              <a:rPr lang="en-US" dirty="0">
                <a:solidFill>
                  <a:schemeClr val="accent2"/>
                </a:solidFill>
              </a:rPr>
              <a:t> = 4</a:t>
            </a:r>
          </a:p>
        </p:txBody>
      </p:sp>
      <p:sp>
        <p:nvSpPr>
          <p:cNvPr id="1182921" name="Text Box 201"/>
          <p:cNvSpPr txBox="1">
            <a:spLocks noChangeArrowheads="1"/>
          </p:cNvSpPr>
          <p:nvPr/>
        </p:nvSpPr>
        <p:spPr bwMode="auto">
          <a:xfrm>
            <a:off x="3048001" y="4338637"/>
            <a:ext cx="888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US" baseline="-25000" dirty="0">
                <a:solidFill>
                  <a:schemeClr val="accent2"/>
                </a:solidFill>
              </a:rPr>
              <a:t>oop</a:t>
            </a:r>
            <a:r>
              <a:rPr lang="en-US" dirty="0">
                <a:solidFill>
                  <a:schemeClr val="accent2"/>
                </a:solidFill>
              </a:rPr>
              <a:t> = 3</a:t>
            </a:r>
          </a:p>
        </p:txBody>
      </p:sp>
      <p:sp>
        <p:nvSpPr>
          <p:cNvPr id="1182922" name="Text Box 202"/>
          <p:cNvSpPr txBox="1">
            <a:spLocks noChangeArrowheads="1"/>
          </p:cNvSpPr>
          <p:nvPr/>
        </p:nvSpPr>
        <p:spPr bwMode="auto">
          <a:xfrm>
            <a:off x="6400801" y="5257800"/>
            <a:ext cx="888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h</a:t>
            </a:r>
            <a:r>
              <a:rPr lang="en-US" baseline="-25000">
                <a:solidFill>
                  <a:schemeClr val="accent2"/>
                </a:solidFill>
              </a:rPr>
              <a:t>oop</a:t>
            </a:r>
            <a:r>
              <a:rPr lang="en-US">
                <a:solidFill>
                  <a:schemeClr val="accent2"/>
                </a:solidFill>
              </a:rPr>
              <a:t> = 2</a:t>
            </a:r>
          </a:p>
        </p:txBody>
      </p:sp>
      <p:sp>
        <p:nvSpPr>
          <p:cNvPr id="1182923" name="Text Box 203"/>
          <p:cNvSpPr txBox="1">
            <a:spLocks noChangeArrowheads="1"/>
          </p:cNvSpPr>
          <p:nvPr/>
        </p:nvSpPr>
        <p:spPr bwMode="auto">
          <a:xfrm>
            <a:off x="7762877" y="4257675"/>
            <a:ext cx="888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US" baseline="-25000" dirty="0">
                <a:solidFill>
                  <a:schemeClr val="accent2"/>
                </a:solidFill>
              </a:rPr>
              <a:t>oop</a:t>
            </a:r>
            <a:r>
              <a:rPr lang="en-US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1182924" name="Text Box 204"/>
          <p:cNvSpPr txBox="1">
            <a:spLocks noChangeArrowheads="1"/>
          </p:cNvSpPr>
          <p:nvPr/>
        </p:nvSpPr>
        <p:spPr bwMode="auto">
          <a:xfrm>
            <a:off x="7848601" y="2406085"/>
            <a:ext cx="888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US" baseline="-25000" dirty="0">
                <a:solidFill>
                  <a:schemeClr val="accent2"/>
                </a:solidFill>
              </a:rPr>
              <a:t>oop</a:t>
            </a:r>
            <a:r>
              <a:rPr lang="en-US" dirty="0">
                <a:solidFill>
                  <a:schemeClr val="accent2"/>
                </a:solidFill>
              </a:rPr>
              <a:t> = 0</a:t>
            </a:r>
          </a:p>
        </p:txBody>
      </p:sp>
      <p:sp>
        <p:nvSpPr>
          <p:cNvPr id="10256" name="Text Box 205"/>
          <p:cNvSpPr txBox="1">
            <a:spLocks noChangeArrowheads="1"/>
          </p:cNvSpPr>
          <p:nvPr/>
        </p:nvSpPr>
        <p:spPr bwMode="auto">
          <a:xfrm>
            <a:off x="4419601" y="1611313"/>
            <a:ext cx="888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 baseline="-25000">
                <a:solidFill>
                  <a:srgbClr val="FF0000"/>
                </a:solidFill>
              </a:rPr>
              <a:t>oop</a:t>
            </a:r>
            <a:r>
              <a:rPr lang="en-US">
                <a:solidFill>
                  <a:srgbClr val="FF0000"/>
                </a:solidFill>
              </a:rPr>
              <a:t> = 5</a:t>
            </a:r>
          </a:p>
        </p:txBody>
      </p:sp>
      <p:sp>
        <p:nvSpPr>
          <p:cNvPr id="1182926" name="Text Box 206"/>
          <p:cNvSpPr txBox="1">
            <a:spLocks noChangeArrowheads="1"/>
          </p:cNvSpPr>
          <p:nvPr/>
        </p:nvSpPr>
        <p:spPr bwMode="auto">
          <a:xfrm>
            <a:off x="4538663" y="2586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82927" name="Text Box 207"/>
          <p:cNvSpPr txBox="1">
            <a:spLocks noChangeArrowheads="1"/>
          </p:cNvSpPr>
          <p:nvPr/>
        </p:nvSpPr>
        <p:spPr bwMode="auto">
          <a:xfrm>
            <a:off x="4895850" y="59086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82929" name="Text Box 209"/>
          <p:cNvSpPr txBox="1">
            <a:spLocks noChangeArrowheads="1"/>
          </p:cNvSpPr>
          <p:nvPr/>
        </p:nvSpPr>
        <p:spPr bwMode="auto">
          <a:xfrm>
            <a:off x="2217738" y="44735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82931" name="Line 211"/>
          <p:cNvSpPr>
            <a:spLocks noChangeShapeType="1"/>
          </p:cNvSpPr>
          <p:nvPr/>
        </p:nvSpPr>
        <p:spPr bwMode="auto">
          <a:xfrm flipV="1">
            <a:off x="8434388" y="4305300"/>
            <a:ext cx="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2932" name="Line 212"/>
          <p:cNvSpPr>
            <a:spLocks noChangeShapeType="1"/>
          </p:cNvSpPr>
          <p:nvPr/>
        </p:nvSpPr>
        <p:spPr bwMode="auto">
          <a:xfrm>
            <a:off x="4243388" y="5527675"/>
            <a:ext cx="351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2933" name="Line 213"/>
          <p:cNvSpPr>
            <a:spLocks noChangeShapeType="1"/>
          </p:cNvSpPr>
          <p:nvPr/>
        </p:nvSpPr>
        <p:spPr bwMode="auto">
          <a:xfrm>
            <a:off x="4243389" y="5527675"/>
            <a:ext cx="733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2934" name="Line 214"/>
          <p:cNvSpPr>
            <a:spLocks noChangeShapeType="1"/>
          </p:cNvSpPr>
          <p:nvPr/>
        </p:nvSpPr>
        <p:spPr bwMode="auto">
          <a:xfrm flipV="1">
            <a:off x="8310563" y="2416175"/>
            <a:ext cx="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346"/>
          <p:cNvGrpSpPr>
            <a:grpSpLocks/>
          </p:cNvGrpSpPr>
          <p:nvPr/>
        </p:nvGrpSpPr>
        <p:grpSpPr bwMode="auto">
          <a:xfrm>
            <a:off x="7924801" y="4800601"/>
            <a:ext cx="1209675" cy="1376363"/>
            <a:chOff x="4032" y="3024"/>
            <a:chExt cx="762" cy="867"/>
          </a:xfrm>
        </p:grpSpPr>
        <p:sp>
          <p:nvSpPr>
            <p:cNvPr id="10400" name="Text Box 249"/>
            <p:cNvSpPr txBox="1">
              <a:spLocks noChangeArrowheads="1"/>
            </p:cNvSpPr>
            <p:nvPr/>
          </p:nvSpPr>
          <p:spPr bwMode="auto">
            <a:xfrm>
              <a:off x="4080" y="3024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10401" name="Group 281"/>
            <p:cNvGrpSpPr>
              <a:grpSpLocks/>
            </p:cNvGrpSpPr>
            <p:nvPr/>
          </p:nvGrpSpPr>
          <p:grpSpPr bwMode="auto">
            <a:xfrm>
              <a:off x="4032" y="3024"/>
              <a:ext cx="762" cy="867"/>
              <a:chOff x="3797" y="3132"/>
              <a:chExt cx="762" cy="867"/>
            </a:xfrm>
          </p:grpSpPr>
          <p:grpSp>
            <p:nvGrpSpPr>
              <p:cNvPr id="10402" name="Group 282"/>
              <p:cNvGrpSpPr>
                <a:grpSpLocks/>
              </p:cNvGrpSpPr>
              <p:nvPr/>
            </p:nvGrpSpPr>
            <p:grpSpPr bwMode="auto">
              <a:xfrm>
                <a:off x="3807" y="3147"/>
                <a:ext cx="752" cy="330"/>
                <a:chOff x="1282" y="2126"/>
                <a:chExt cx="752" cy="330"/>
              </a:xfrm>
            </p:grpSpPr>
            <p:grpSp>
              <p:nvGrpSpPr>
                <p:cNvPr id="10423" name="Group 283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430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31" name="Text Box 2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424" name="Group 286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428" name="Rectangle 287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29" name="Text Box 2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425" name="Group 289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426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27" name="Text Box 2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2</a:t>
                    </a:r>
                  </a:p>
                </p:txBody>
              </p:sp>
            </p:grpSp>
          </p:grpSp>
          <p:grpSp>
            <p:nvGrpSpPr>
              <p:cNvPr id="10403" name="Group 292"/>
              <p:cNvGrpSpPr>
                <a:grpSpLocks/>
              </p:cNvGrpSpPr>
              <p:nvPr/>
            </p:nvGrpSpPr>
            <p:grpSpPr bwMode="auto">
              <a:xfrm>
                <a:off x="3802" y="3408"/>
                <a:ext cx="260" cy="330"/>
                <a:chOff x="1287" y="1865"/>
                <a:chExt cx="260" cy="330"/>
              </a:xfrm>
            </p:grpSpPr>
            <p:sp>
              <p:nvSpPr>
                <p:cNvPr id="10421" name="Rectangle 29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22" name="Text Box 29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0404" name="Group 295"/>
              <p:cNvGrpSpPr>
                <a:grpSpLocks/>
              </p:cNvGrpSpPr>
              <p:nvPr/>
            </p:nvGrpSpPr>
            <p:grpSpPr bwMode="auto">
              <a:xfrm>
                <a:off x="4048" y="3408"/>
                <a:ext cx="248" cy="330"/>
                <a:chOff x="1287" y="1865"/>
                <a:chExt cx="248" cy="330"/>
              </a:xfrm>
            </p:grpSpPr>
            <p:sp>
              <p:nvSpPr>
                <p:cNvPr id="10419" name="Rectangle 29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20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9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 </a:t>
                  </a:r>
                </a:p>
              </p:txBody>
            </p:sp>
          </p:grpSp>
          <p:grpSp>
            <p:nvGrpSpPr>
              <p:cNvPr id="10405" name="Group 298"/>
              <p:cNvGrpSpPr>
                <a:grpSpLocks/>
              </p:cNvGrpSpPr>
              <p:nvPr/>
            </p:nvGrpSpPr>
            <p:grpSpPr bwMode="auto">
              <a:xfrm>
                <a:off x="4294" y="3408"/>
                <a:ext cx="260" cy="330"/>
                <a:chOff x="1287" y="1865"/>
                <a:chExt cx="260" cy="330"/>
              </a:xfrm>
            </p:grpSpPr>
            <p:sp>
              <p:nvSpPr>
                <p:cNvPr id="10417" name="Rectangle 29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418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  <p:grpSp>
            <p:nvGrpSpPr>
              <p:cNvPr id="10406" name="Group 301"/>
              <p:cNvGrpSpPr>
                <a:grpSpLocks/>
              </p:cNvGrpSpPr>
              <p:nvPr/>
            </p:nvGrpSpPr>
            <p:grpSpPr bwMode="auto">
              <a:xfrm>
                <a:off x="3797" y="3669"/>
                <a:ext cx="752" cy="330"/>
                <a:chOff x="1282" y="2126"/>
                <a:chExt cx="752" cy="330"/>
              </a:xfrm>
            </p:grpSpPr>
            <p:grpSp>
              <p:nvGrpSpPr>
                <p:cNvPr id="10408" name="Group 302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415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16" name="Text Box 3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6</a:t>
                    </a:r>
                  </a:p>
                </p:txBody>
              </p:sp>
            </p:grpSp>
            <p:grpSp>
              <p:nvGrpSpPr>
                <p:cNvPr id="10409" name="Group 305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413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14" name="Text Box 3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7</a:t>
                    </a:r>
                  </a:p>
                </p:txBody>
              </p:sp>
            </p:grpSp>
            <p:grpSp>
              <p:nvGrpSpPr>
                <p:cNvPr id="10410" name="Group 308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411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412" name="Text Box 3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8</a:t>
                    </a:r>
                  </a:p>
                </p:txBody>
              </p:sp>
            </p:grpSp>
          </p:grpSp>
          <p:sp>
            <p:nvSpPr>
              <p:cNvPr id="10407" name="Text Box 311"/>
              <p:cNvSpPr txBox="1">
                <a:spLocks noChangeArrowheads="1"/>
              </p:cNvSpPr>
              <p:nvPr/>
            </p:nvSpPr>
            <p:spPr bwMode="auto">
              <a:xfrm>
                <a:off x="4072" y="3132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1</a:t>
                </a:r>
              </a:p>
            </p:txBody>
          </p:sp>
        </p:grpSp>
      </p:grpSp>
      <p:grpSp>
        <p:nvGrpSpPr>
          <p:cNvPr id="29" name="Group 380"/>
          <p:cNvGrpSpPr>
            <a:grpSpLocks/>
          </p:cNvGrpSpPr>
          <p:nvPr/>
        </p:nvGrpSpPr>
        <p:grpSpPr bwMode="auto">
          <a:xfrm>
            <a:off x="3048001" y="4876801"/>
            <a:ext cx="1209675" cy="1376363"/>
            <a:chOff x="4032" y="3024"/>
            <a:chExt cx="762" cy="867"/>
          </a:xfrm>
        </p:grpSpPr>
        <p:sp>
          <p:nvSpPr>
            <p:cNvPr id="10368" name="Text Box 381"/>
            <p:cNvSpPr txBox="1">
              <a:spLocks noChangeArrowheads="1"/>
            </p:cNvSpPr>
            <p:nvPr/>
          </p:nvSpPr>
          <p:spPr bwMode="auto">
            <a:xfrm>
              <a:off x="4080" y="3024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10369" name="Group 382"/>
            <p:cNvGrpSpPr>
              <a:grpSpLocks/>
            </p:cNvGrpSpPr>
            <p:nvPr/>
          </p:nvGrpSpPr>
          <p:grpSpPr bwMode="auto">
            <a:xfrm>
              <a:off x="4032" y="3024"/>
              <a:ext cx="762" cy="867"/>
              <a:chOff x="3797" y="3132"/>
              <a:chExt cx="762" cy="867"/>
            </a:xfrm>
          </p:grpSpPr>
          <p:grpSp>
            <p:nvGrpSpPr>
              <p:cNvPr id="10370" name="Group 383"/>
              <p:cNvGrpSpPr>
                <a:grpSpLocks/>
              </p:cNvGrpSpPr>
              <p:nvPr/>
            </p:nvGrpSpPr>
            <p:grpSpPr bwMode="auto">
              <a:xfrm>
                <a:off x="3807" y="3147"/>
                <a:ext cx="752" cy="330"/>
                <a:chOff x="1282" y="2126"/>
                <a:chExt cx="752" cy="330"/>
              </a:xfrm>
            </p:grpSpPr>
            <p:grpSp>
              <p:nvGrpSpPr>
                <p:cNvPr id="10391" name="Group 384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98" name="Rectangle 385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99" name="Text Box 3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92" name="Group 387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96" name="Rectangle 388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97" name="Text Box 3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93" name="Group 390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94" name="Rectangle 391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95" name="Text Box 3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2</a:t>
                    </a:r>
                  </a:p>
                </p:txBody>
              </p:sp>
            </p:grpSp>
          </p:grpSp>
          <p:grpSp>
            <p:nvGrpSpPr>
              <p:cNvPr id="10371" name="Group 393"/>
              <p:cNvGrpSpPr>
                <a:grpSpLocks/>
              </p:cNvGrpSpPr>
              <p:nvPr/>
            </p:nvGrpSpPr>
            <p:grpSpPr bwMode="auto">
              <a:xfrm>
                <a:off x="3802" y="3408"/>
                <a:ext cx="260" cy="330"/>
                <a:chOff x="1287" y="1865"/>
                <a:chExt cx="260" cy="330"/>
              </a:xfrm>
            </p:grpSpPr>
            <p:sp>
              <p:nvSpPr>
                <p:cNvPr id="10389" name="Rectangle 39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90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0372" name="Group 396"/>
              <p:cNvGrpSpPr>
                <a:grpSpLocks/>
              </p:cNvGrpSpPr>
              <p:nvPr/>
            </p:nvGrpSpPr>
            <p:grpSpPr bwMode="auto">
              <a:xfrm>
                <a:off x="4048" y="3408"/>
                <a:ext cx="372" cy="330"/>
                <a:chOff x="1287" y="1865"/>
                <a:chExt cx="372" cy="330"/>
              </a:xfrm>
            </p:grpSpPr>
            <p:sp>
              <p:nvSpPr>
                <p:cNvPr id="10387" name="Rectangle 39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88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4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  </a:t>
                  </a:r>
                </a:p>
              </p:txBody>
            </p:sp>
          </p:grpSp>
          <p:grpSp>
            <p:nvGrpSpPr>
              <p:cNvPr id="10373" name="Group 399"/>
              <p:cNvGrpSpPr>
                <a:grpSpLocks/>
              </p:cNvGrpSpPr>
              <p:nvPr/>
            </p:nvGrpSpPr>
            <p:grpSpPr bwMode="auto">
              <a:xfrm>
                <a:off x="4294" y="3408"/>
                <a:ext cx="246" cy="330"/>
                <a:chOff x="1287" y="1865"/>
                <a:chExt cx="246" cy="330"/>
              </a:xfrm>
            </p:grpSpPr>
            <p:sp>
              <p:nvSpPr>
                <p:cNvPr id="10385" name="Rectangle 40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86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7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</a:t>
                  </a:r>
                </a:p>
              </p:txBody>
            </p:sp>
          </p:grpSp>
          <p:grpSp>
            <p:nvGrpSpPr>
              <p:cNvPr id="10374" name="Group 402"/>
              <p:cNvGrpSpPr>
                <a:grpSpLocks/>
              </p:cNvGrpSpPr>
              <p:nvPr/>
            </p:nvGrpSpPr>
            <p:grpSpPr bwMode="auto">
              <a:xfrm>
                <a:off x="3797" y="3669"/>
                <a:ext cx="752" cy="330"/>
                <a:chOff x="1282" y="2126"/>
                <a:chExt cx="752" cy="330"/>
              </a:xfrm>
            </p:grpSpPr>
            <p:grpSp>
              <p:nvGrpSpPr>
                <p:cNvPr id="10376" name="Group 403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83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84" name="Text Box 4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6</a:t>
                    </a:r>
                  </a:p>
                </p:txBody>
              </p:sp>
            </p:grpSp>
            <p:grpSp>
              <p:nvGrpSpPr>
                <p:cNvPr id="10377" name="Group 406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81" name="Rectangle 407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82" name="Text Box 4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7</a:t>
                    </a:r>
                  </a:p>
                </p:txBody>
              </p:sp>
            </p:grpSp>
            <p:grpSp>
              <p:nvGrpSpPr>
                <p:cNvPr id="10378" name="Group 409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79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80" name="Text Box 4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8</a:t>
                    </a:r>
                  </a:p>
                </p:txBody>
              </p:sp>
            </p:grpSp>
          </p:grpSp>
          <p:sp>
            <p:nvSpPr>
              <p:cNvPr id="10375" name="Text Box 412"/>
              <p:cNvSpPr txBox="1">
                <a:spLocks noChangeArrowheads="1"/>
              </p:cNvSpPr>
              <p:nvPr/>
            </p:nvSpPr>
            <p:spPr bwMode="auto">
              <a:xfrm>
                <a:off x="4072" y="3132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1</a:t>
                </a:r>
              </a:p>
            </p:txBody>
          </p:sp>
        </p:grpSp>
      </p:grpSp>
      <p:grpSp>
        <p:nvGrpSpPr>
          <p:cNvPr id="1182911" name="Group 413"/>
          <p:cNvGrpSpPr>
            <a:grpSpLocks/>
          </p:cNvGrpSpPr>
          <p:nvPr/>
        </p:nvGrpSpPr>
        <p:grpSpPr bwMode="auto">
          <a:xfrm>
            <a:off x="3124201" y="2971801"/>
            <a:ext cx="1209675" cy="1376363"/>
            <a:chOff x="4032" y="3024"/>
            <a:chExt cx="762" cy="867"/>
          </a:xfrm>
        </p:grpSpPr>
        <p:sp>
          <p:nvSpPr>
            <p:cNvPr id="10336" name="Text Box 414"/>
            <p:cNvSpPr txBox="1">
              <a:spLocks noChangeArrowheads="1"/>
            </p:cNvSpPr>
            <p:nvPr/>
          </p:nvSpPr>
          <p:spPr bwMode="auto">
            <a:xfrm>
              <a:off x="4080" y="3024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10337" name="Group 415"/>
            <p:cNvGrpSpPr>
              <a:grpSpLocks/>
            </p:cNvGrpSpPr>
            <p:nvPr/>
          </p:nvGrpSpPr>
          <p:grpSpPr bwMode="auto">
            <a:xfrm>
              <a:off x="4032" y="3024"/>
              <a:ext cx="762" cy="867"/>
              <a:chOff x="3797" y="3132"/>
              <a:chExt cx="762" cy="867"/>
            </a:xfrm>
          </p:grpSpPr>
          <p:grpSp>
            <p:nvGrpSpPr>
              <p:cNvPr id="10338" name="Group 416"/>
              <p:cNvGrpSpPr>
                <a:grpSpLocks/>
              </p:cNvGrpSpPr>
              <p:nvPr/>
            </p:nvGrpSpPr>
            <p:grpSpPr bwMode="auto">
              <a:xfrm>
                <a:off x="3807" y="3147"/>
                <a:ext cx="752" cy="330"/>
                <a:chOff x="1282" y="2126"/>
                <a:chExt cx="752" cy="330"/>
              </a:xfrm>
            </p:grpSpPr>
            <p:grpSp>
              <p:nvGrpSpPr>
                <p:cNvPr id="10359" name="Group 417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66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67" name="Text Box 4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60" name="Group 420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64" name="Rectangle 421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65" name="Text Box 4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61" name="Group 423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62" name="Rectangle 424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63" name="Text Box 4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2</a:t>
                    </a:r>
                  </a:p>
                </p:txBody>
              </p:sp>
            </p:grpSp>
          </p:grpSp>
          <p:grpSp>
            <p:nvGrpSpPr>
              <p:cNvPr id="10339" name="Group 426"/>
              <p:cNvGrpSpPr>
                <a:grpSpLocks/>
              </p:cNvGrpSpPr>
              <p:nvPr/>
            </p:nvGrpSpPr>
            <p:grpSpPr bwMode="auto">
              <a:xfrm>
                <a:off x="3802" y="3408"/>
                <a:ext cx="260" cy="330"/>
                <a:chOff x="1287" y="1865"/>
                <a:chExt cx="260" cy="330"/>
              </a:xfrm>
            </p:grpSpPr>
            <p:sp>
              <p:nvSpPr>
                <p:cNvPr id="10357" name="Rectangle 42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58" name="Text Box 42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0340" name="Group 429"/>
              <p:cNvGrpSpPr>
                <a:grpSpLocks/>
              </p:cNvGrpSpPr>
              <p:nvPr/>
            </p:nvGrpSpPr>
            <p:grpSpPr bwMode="auto">
              <a:xfrm>
                <a:off x="4048" y="3408"/>
                <a:ext cx="372" cy="330"/>
                <a:chOff x="1287" y="1865"/>
                <a:chExt cx="372" cy="330"/>
              </a:xfrm>
            </p:grpSpPr>
            <p:sp>
              <p:nvSpPr>
                <p:cNvPr id="10355" name="Rectangle 43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56" name="Text Box 43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4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  </a:t>
                  </a:r>
                </a:p>
              </p:txBody>
            </p:sp>
          </p:grpSp>
          <p:grpSp>
            <p:nvGrpSpPr>
              <p:cNvPr id="10341" name="Group 432"/>
              <p:cNvGrpSpPr>
                <a:grpSpLocks/>
              </p:cNvGrpSpPr>
              <p:nvPr/>
            </p:nvGrpSpPr>
            <p:grpSpPr bwMode="auto">
              <a:xfrm>
                <a:off x="4294" y="3408"/>
                <a:ext cx="260" cy="330"/>
                <a:chOff x="1287" y="1865"/>
                <a:chExt cx="260" cy="330"/>
              </a:xfrm>
            </p:grpSpPr>
            <p:sp>
              <p:nvSpPr>
                <p:cNvPr id="10353" name="Rectangle 43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54" name="Text Box 43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  <p:grpSp>
            <p:nvGrpSpPr>
              <p:cNvPr id="10342" name="Group 435"/>
              <p:cNvGrpSpPr>
                <a:grpSpLocks/>
              </p:cNvGrpSpPr>
              <p:nvPr/>
            </p:nvGrpSpPr>
            <p:grpSpPr bwMode="auto">
              <a:xfrm>
                <a:off x="3797" y="3669"/>
                <a:ext cx="738" cy="330"/>
                <a:chOff x="1282" y="2126"/>
                <a:chExt cx="738" cy="330"/>
              </a:xfrm>
            </p:grpSpPr>
            <p:grpSp>
              <p:nvGrpSpPr>
                <p:cNvPr id="10344" name="Group 436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51" name="Rectangle 437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52" name="Text Box 4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6</a:t>
                    </a:r>
                  </a:p>
                </p:txBody>
              </p:sp>
            </p:grpSp>
            <p:grpSp>
              <p:nvGrpSpPr>
                <p:cNvPr id="10345" name="Group 439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49" name="Rectangle 440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50" name="Text Box 4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7</a:t>
                    </a:r>
                  </a:p>
                </p:txBody>
              </p:sp>
            </p:grpSp>
            <p:grpSp>
              <p:nvGrpSpPr>
                <p:cNvPr id="10346" name="Group 442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47" name="Rectangle 443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48" name="Text Box 4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</p:grpSp>
          <p:sp>
            <p:nvSpPr>
              <p:cNvPr id="10343" name="Text Box 445"/>
              <p:cNvSpPr txBox="1">
                <a:spLocks noChangeArrowheads="1"/>
              </p:cNvSpPr>
              <p:nvPr/>
            </p:nvSpPr>
            <p:spPr bwMode="auto">
              <a:xfrm>
                <a:off x="4072" y="3132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1</a:t>
                </a:r>
              </a:p>
            </p:txBody>
          </p:sp>
        </p:grpSp>
      </p:grpSp>
      <p:grpSp>
        <p:nvGrpSpPr>
          <p:cNvPr id="10270" name="Group 479"/>
          <p:cNvGrpSpPr>
            <a:grpSpLocks/>
          </p:cNvGrpSpPr>
          <p:nvPr/>
        </p:nvGrpSpPr>
        <p:grpSpPr bwMode="auto">
          <a:xfrm>
            <a:off x="3124200" y="1143001"/>
            <a:ext cx="1289050" cy="1376363"/>
            <a:chOff x="4032" y="3024"/>
            <a:chExt cx="812" cy="867"/>
          </a:xfrm>
        </p:grpSpPr>
        <p:sp>
          <p:nvSpPr>
            <p:cNvPr id="10304" name="Text Box 480"/>
            <p:cNvSpPr txBox="1">
              <a:spLocks noChangeArrowheads="1"/>
            </p:cNvSpPr>
            <p:nvPr/>
          </p:nvSpPr>
          <p:spPr bwMode="auto">
            <a:xfrm>
              <a:off x="4080" y="3024"/>
              <a:ext cx="23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grpSp>
          <p:nvGrpSpPr>
            <p:cNvPr id="10305" name="Group 481"/>
            <p:cNvGrpSpPr>
              <a:grpSpLocks/>
            </p:cNvGrpSpPr>
            <p:nvPr/>
          </p:nvGrpSpPr>
          <p:grpSpPr bwMode="auto">
            <a:xfrm>
              <a:off x="4032" y="3024"/>
              <a:ext cx="812" cy="867"/>
              <a:chOff x="3797" y="3132"/>
              <a:chExt cx="812" cy="867"/>
            </a:xfrm>
          </p:grpSpPr>
          <p:grpSp>
            <p:nvGrpSpPr>
              <p:cNvPr id="10306" name="Group 482"/>
              <p:cNvGrpSpPr>
                <a:grpSpLocks/>
              </p:cNvGrpSpPr>
              <p:nvPr/>
            </p:nvGrpSpPr>
            <p:grpSpPr bwMode="auto">
              <a:xfrm>
                <a:off x="3807" y="3147"/>
                <a:ext cx="752" cy="330"/>
                <a:chOff x="1282" y="2126"/>
                <a:chExt cx="752" cy="330"/>
              </a:xfrm>
            </p:grpSpPr>
            <p:grpSp>
              <p:nvGrpSpPr>
                <p:cNvPr id="10327" name="Group 483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34" name="Rectangle 484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35" name="Text Box 4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28" name="Group 486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32" name="Rectangle 487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33" name="Text Box 4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329" name="Group 489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30" name="Rectangle 490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31" name="Text Box 4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2</a:t>
                    </a:r>
                  </a:p>
                </p:txBody>
              </p:sp>
            </p:grpSp>
          </p:grpSp>
          <p:grpSp>
            <p:nvGrpSpPr>
              <p:cNvPr id="10307" name="Group 492"/>
              <p:cNvGrpSpPr>
                <a:grpSpLocks/>
              </p:cNvGrpSpPr>
              <p:nvPr/>
            </p:nvGrpSpPr>
            <p:grpSpPr bwMode="auto">
              <a:xfrm>
                <a:off x="3802" y="3408"/>
                <a:ext cx="260" cy="330"/>
                <a:chOff x="1287" y="1865"/>
                <a:chExt cx="260" cy="330"/>
              </a:xfrm>
            </p:grpSpPr>
            <p:sp>
              <p:nvSpPr>
                <p:cNvPr id="10325" name="Rectangle 49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26" name="Text Box 49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0308" name="Group 495"/>
              <p:cNvGrpSpPr>
                <a:grpSpLocks/>
              </p:cNvGrpSpPr>
              <p:nvPr/>
            </p:nvGrpSpPr>
            <p:grpSpPr bwMode="auto">
              <a:xfrm>
                <a:off x="4048" y="3408"/>
                <a:ext cx="372" cy="330"/>
                <a:chOff x="1287" y="1865"/>
                <a:chExt cx="372" cy="330"/>
              </a:xfrm>
            </p:grpSpPr>
            <p:sp>
              <p:nvSpPr>
                <p:cNvPr id="10323" name="Rectangle 49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24" name="Text Box 49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34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  </a:t>
                  </a:r>
                </a:p>
              </p:txBody>
            </p:sp>
          </p:grpSp>
          <p:grpSp>
            <p:nvGrpSpPr>
              <p:cNvPr id="10309" name="Group 498"/>
              <p:cNvGrpSpPr>
                <a:grpSpLocks/>
              </p:cNvGrpSpPr>
              <p:nvPr/>
            </p:nvGrpSpPr>
            <p:grpSpPr bwMode="auto">
              <a:xfrm>
                <a:off x="4294" y="3408"/>
                <a:ext cx="315" cy="330"/>
                <a:chOff x="1287" y="1865"/>
                <a:chExt cx="315" cy="330"/>
              </a:xfrm>
            </p:grpSpPr>
            <p:sp>
              <p:nvSpPr>
                <p:cNvPr id="10321" name="Rectangle 49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322" name="Text Box 50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 </a:t>
                  </a:r>
                </a:p>
              </p:txBody>
            </p:sp>
          </p:grpSp>
          <p:grpSp>
            <p:nvGrpSpPr>
              <p:cNvPr id="10310" name="Group 501"/>
              <p:cNvGrpSpPr>
                <a:grpSpLocks/>
              </p:cNvGrpSpPr>
              <p:nvPr/>
            </p:nvGrpSpPr>
            <p:grpSpPr bwMode="auto">
              <a:xfrm>
                <a:off x="3797" y="3669"/>
                <a:ext cx="752" cy="330"/>
                <a:chOff x="1282" y="2126"/>
                <a:chExt cx="752" cy="330"/>
              </a:xfrm>
            </p:grpSpPr>
            <p:grpSp>
              <p:nvGrpSpPr>
                <p:cNvPr id="10312" name="Group 502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19" name="Rectangle 503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20" name="Text Box 5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6</a:t>
                    </a:r>
                  </a:p>
                </p:txBody>
              </p:sp>
            </p:grpSp>
            <p:grpSp>
              <p:nvGrpSpPr>
                <p:cNvPr id="10313" name="Group 505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17" name="Rectangle 506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18" name="Text Box 5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73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 </a:t>
                    </a:r>
                  </a:p>
                </p:txBody>
              </p:sp>
            </p:grpSp>
            <p:grpSp>
              <p:nvGrpSpPr>
                <p:cNvPr id="10314" name="Group 508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315" name="Rectangle 509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16" name="Text Box 5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7</a:t>
                    </a:r>
                  </a:p>
                </p:txBody>
              </p:sp>
            </p:grpSp>
          </p:grpSp>
          <p:sp>
            <p:nvSpPr>
              <p:cNvPr id="10311" name="Text Box 511"/>
              <p:cNvSpPr txBox="1">
                <a:spLocks noChangeArrowheads="1"/>
              </p:cNvSpPr>
              <p:nvPr/>
            </p:nvSpPr>
            <p:spPr bwMode="auto">
              <a:xfrm>
                <a:off x="4072" y="3132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1</a:t>
                </a:r>
              </a:p>
            </p:txBody>
          </p:sp>
        </p:grpSp>
      </p:grpSp>
      <p:grpSp>
        <p:nvGrpSpPr>
          <p:cNvPr id="231" name="Group 229"/>
          <p:cNvGrpSpPr>
            <a:grpSpLocks/>
          </p:cNvGrpSpPr>
          <p:nvPr/>
        </p:nvGrpSpPr>
        <p:grpSpPr bwMode="auto">
          <a:xfrm>
            <a:off x="7772401" y="2971801"/>
            <a:ext cx="1209675" cy="1376363"/>
            <a:chOff x="6248400" y="2971800"/>
            <a:chExt cx="1209675" cy="1376363"/>
          </a:xfrm>
        </p:grpSpPr>
        <p:grpSp>
          <p:nvGrpSpPr>
            <p:cNvPr id="10272" name="Group 217"/>
            <p:cNvGrpSpPr>
              <a:grpSpLocks/>
            </p:cNvGrpSpPr>
            <p:nvPr/>
          </p:nvGrpSpPr>
          <p:grpSpPr bwMode="auto">
            <a:xfrm>
              <a:off x="6248400" y="2971800"/>
              <a:ext cx="1209675" cy="1376363"/>
              <a:chOff x="3797" y="3132"/>
              <a:chExt cx="762" cy="867"/>
            </a:xfrm>
          </p:grpSpPr>
          <p:grpSp>
            <p:nvGrpSpPr>
              <p:cNvPr id="10274" name="Group 218"/>
              <p:cNvGrpSpPr>
                <a:grpSpLocks/>
              </p:cNvGrpSpPr>
              <p:nvPr/>
            </p:nvGrpSpPr>
            <p:grpSpPr bwMode="auto">
              <a:xfrm>
                <a:off x="3807" y="3147"/>
                <a:ext cx="752" cy="330"/>
                <a:chOff x="1282" y="2126"/>
                <a:chExt cx="752" cy="330"/>
              </a:xfrm>
            </p:grpSpPr>
            <p:grpSp>
              <p:nvGrpSpPr>
                <p:cNvPr id="10295" name="Group 219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02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03" name="Text Box 2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296" name="Group 222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46" cy="330"/>
                  <a:chOff x="1287" y="1865"/>
                  <a:chExt cx="246" cy="330"/>
                </a:xfrm>
              </p:grpSpPr>
              <p:sp>
                <p:nvSpPr>
                  <p:cNvPr id="1030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301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116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2800"/>
                  </a:p>
                </p:txBody>
              </p:sp>
            </p:grpSp>
            <p:grpSp>
              <p:nvGrpSpPr>
                <p:cNvPr id="10297" name="Group 225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298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299" name="Text 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2</a:t>
                    </a:r>
                  </a:p>
                </p:txBody>
              </p:sp>
            </p:grpSp>
          </p:grpSp>
          <p:grpSp>
            <p:nvGrpSpPr>
              <p:cNvPr id="10275" name="Group 228"/>
              <p:cNvGrpSpPr>
                <a:grpSpLocks/>
              </p:cNvGrpSpPr>
              <p:nvPr/>
            </p:nvGrpSpPr>
            <p:grpSpPr bwMode="auto">
              <a:xfrm>
                <a:off x="3802" y="3408"/>
                <a:ext cx="248" cy="330"/>
                <a:chOff x="1287" y="1865"/>
                <a:chExt cx="248" cy="330"/>
              </a:xfrm>
            </p:grpSpPr>
            <p:sp>
              <p:nvSpPr>
                <p:cNvPr id="10293" name="Rectangle 22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294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9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 </a:t>
                  </a:r>
                </a:p>
              </p:txBody>
            </p:sp>
          </p:grpSp>
          <p:grpSp>
            <p:nvGrpSpPr>
              <p:cNvPr id="10276" name="Group 231"/>
              <p:cNvGrpSpPr>
                <a:grpSpLocks/>
              </p:cNvGrpSpPr>
              <p:nvPr/>
            </p:nvGrpSpPr>
            <p:grpSpPr bwMode="auto">
              <a:xfrm>
                <a:off x="4048" y="3408"/>
                <a:ext cx="260" cy="330"/>
                <a:chOff x="1287" y="1865"/>
                <a:chExt cx="260" cy="330"/>
              </a:xfrm>
            </p:grpSpPr>
            <p:sp>
              <p:nvSpPr>
                <p:cNvPr id="10291" name="Rectangle 23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292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0277" name="Group 234"/>
              <p:cNvGrpSpPr>
                <a:grpSpLocks/>
              </p:cNvGrpSpPr>
              <p:nvPr/>
            </p:nvGrpSpPr>
            <p:grpSpPr bwMode="auto">
              <a:xfrm>
                <a:off x="4294" y="3408"/>
                <a:ext cx="260" cy="330"/>
                <a:chOff x="1287" y="1865"/>
                <a:chExt cx="260" cy="330"/>
              </a:xfrm>
            </p:grpSpPr>
            <p:sp>
              <p:nvSpPr>
                <p:cNvPr id="10289" name="Rectangle 23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0290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  <p:grpSp>
            <p:nvGrpSpPr>
              <p:cNvPr id="10278" name="Group 237"/>
              <p:cNvGrpSpPr>
                <a:grpSpLocks/>
              </p:cNvGrpSpPr>
              <p:nvPr/>
            </p:nvGrpSpPr>
            <p:grpSpPr bwMode="auto">
              <a:xfrm>
                <a:off x="3797" y="3669"/>
                <a:ext cx="752" cy="330"/>
                <a:chOff x="1282" y="2126"/>
                <a:chExt cx="752" cy="330"/>
              </a:xfrm>
            </p:grpSpPr>
            <p:grpSp>
              <p:nvGrpSpPr>
                <p:cNvPr id="10280" name="Group 238"/>
                <p:cNvGrpSpPr>
                  <a:grpSpLocks/>
                </p:cNvGrpSpPr>
                <p:nvPr/>
              </p:nvGrpSpPr>
              <p:grpSpPr bwMode="auto">
                <a:xfrm>
                  <a:off x="1282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287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288" name="Text Box 2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6</a:t>
                    </a:r>
                  </a:p>
                </p:txBody>
              </p:sp>
            </p:grpSp>
            <p:grpSp>
              <p:nvGrpSpPr>
                <p:cNvPr id="10281" name="Group 241"/>
                <p:cNvGrpSpPr>
                  <a:grpSpLocks/>
                </p:cNvGrpSpPr>
                <p:nvPr/>
              </p:nvGrpSpPr>
              <p:grpSpPr bwMode="auto">
                <a:xfrm>
                  <a:off x="1528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285" name="Rectangle 242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286" name="Text 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7</a:t>
                    </a:r>
                  </a:p>
                </p:txBody>
              </p:sp>
            </p:grpSp>
            <p:grpSp>
              <p:nvGrpSpPr>
                <p:cNvPr id="10282" name="Group 244"/>
                <p:cNvGrpSpPr>
                  <a:grpSpLocks/>
                </p:cNvGrpSpPr>
                <p:nvPr/>
              </p:nvGrpSpPr>
              <p:grpSpPr bwMode="auto">
                <a:xfrm>
                  <a:off x="1774" y="2126"/>
                  <a:ext cx="260" cy="330"/>
                  <a:chOff x="1287" y="1865"/>
                  <a:chExt cx="260" cy="330"/>
                </a:xfrm>
              </p:grpSpPr>
              <p:sp>
                <p:nvSpPr>
                  <p:cNvPr id="10283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1287" y="1880"/>
                    <a:ext cx="246" cy="24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0284" name="Text Box 2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6" y="1865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/>
                      <a:t>8</a:t>
                    </a:r>
                  </a:p>
                </p:txBody>
              </p:sp>
            </p:grpSp>
          </p:grpSp>
          <p:sp>
            <p:nvSpPr>
              <p:cNvPr id="10279" name="Text Box 247"/>
              <p:cNvSpPr txBox="1">
                <a:spLocks noChangeArrowheads="1"/>
              </p:cNvSpPr>
              <p:nvPr/>
            </p:nvSpPr>
            <p:spPr bwMode="auto">
              <a:xfrm>
                <a:off x="4072" y="3132"/>
                <a:ext cx="2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1</a:t>
                </a:r>
              </a:p>
            </p:txBody>
          </p:sp>
        </p:grpSp>
        <p:sp>
          <p:nvSpPr>
            <p:cNvPr id="10273" name="Text Box 233"/>
            <p:cNvSpPr txBox="1">
              <a:spLocks noChangeArrowheads="1"/>
            </p:cNvSpPr>
            <p:nvPr/>
          </p:nvSpPr>
          <p:spPr bwMode="auto">
            <a:xfrm>
              <a:off x="6299200" y="2992042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</p:grpSp>
      <p:sp>
        <p:nvSpPr>
          <p:cNvPr id="228" name="Text Box 207"/>
          <p:cNvSpPr txBox="1">
            <a:spLocks noChangeArrowheads="1"/>
          </p:cNvSpPr>
          <p:nvPr/>
        </p:nvSpPr>
        <p:spPr bwMode="auto">
          <a:xfrm>
            <a:off x="4912473" y="4511689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9" name="Line 213"/>
          <p:cNvSpPr>
            <a:spLocks noChangeShapeType="1"/>
          </p:cNvSpPr>
          <p:nvPr/>
        </p:nvSpPr>
        <p:spPr bwMode="auto">
          <a:xfrm flipV="1">
            <a:off x="4252914" y="4935486"/>
            <a:ext cx="649286" cy="577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919" grpId="0" autoUpdateAnimBg="0"/>
      <p:bldP spid="1182920" grpId="0" autoUpdateAnimBg="0"/>
      <p:bldP spid="1182921" grpId="0" autoUpdateAnimBg="0"/>
      <p:bldP spid="1182922" grpId="0" autoUpdateAnimBg="0"/>
      <p:bldP spid="1182923" grpId="0" autoUpdateAnimBg="0"/>
      <p:bldP spid="1182924" grpId="0" autoUpdateAnimBg="0"/>
      <p:bldP spid="1182926" grpId="0" autoUpdateAnimBg="0"/>
      <p:bldP spid="1182927" grpId="0" autoUpdateAnimBg="0"/>
      <p:bldP spid="1182929" grpId="0" autoUpdateAnimBg="0"/>
      <p:bldP spid="1182931" grpId="0" animBg="1"/>
      <p:bldP spid="1182932" grpId="0" animBg="1"/>
      <p:bldP spid="1182933" grpId="0" animBg="1"/>
      <p:bldP spid="1182934" grpId="0" animBg="1"/>
      <p:bldP spid="228" grpId="0" autoUpdateAnimBg="0"/>
      <p:bldP spid="2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B6BF-0D47-3217-CFE5-A862E8C7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ED7E-A30C-EC9C-7D73-A53B331E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EFD3A-574F-3540-B86F-CA3C9237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69261-E42A-1C34-AA47-E3E75B4A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28775"/>
            <a:ext cx="75819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5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 graph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can be helpful to visualize a CSP as a </a:t>
            </a:r>
            <a:r>
              <a:rPr lang="en-US" sz="2400" b="1" dirty="0"/>
              <a:t>constraint graph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4" y="2360688"/>
            <a:ext cx="6957391" cy="429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6DA7A-B182-4301-BE11-EC5DA1F2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8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319" y="789915"/>
            <a:ext cx="3541762" cy="47105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548A7C-2FA3-45C5-949A-D8D55267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2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49057"/>
            <a:ext cx="9592995" cy="3965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5B13B3-FAE2-E51A-EFD6-4605122C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0D372B-A92E-4513-98F1-E0415813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43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71" y="714155"/>
            <a:ext cx="8168339" cy="5292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F6062F-29DB-4C9D-99B1-8113C48B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82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B78D39-1417-4096-C0FB-8C8343B8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43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BC031-FD56-1991-61E6-EFDCB317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447675"/>
            <a:ext cx="109442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82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hill-climbing for the maze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maze:</a:t>
            </a:r>
          </a:p>
          <a:p>
            <a:r>
              <a:rPr lang="en-US" dirty="0"/>
              <a:t>The problem is to get from the start node S to the goal node G, by moving horizontally and vertically and avoiding the black obstacles in the above maze.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85" y="3466823"/>
            <a:ext cx="4728214" cy="27101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88DDC-CE77-4D13-A32E-DB94EA24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22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32" y="834667"/>
            <a:ext cx="5124086" cy="4944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0283" y="1097280"/>
            <a:ext cx="402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figures describing the steps of the algorithm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position will be denoted by a pair of numbers which are the horizontal and vertical coordinates (that is, for (x, y), x denotes the horizontal coordinate and y denotes the vertical coordinate).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Manhattan distance between the points (x, y) and (z, t) is given by d((x, y), (z, t)) = |x − z| + |y − t|.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005" y="4354538"/>
            <a:ext cx="3275164" cy="18739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FFB9D-6D6C-4B8E-8D57-7AAC3A55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3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0283" y="1097280"/>
            <a:ext cx="402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figures describing the steps of the algorithm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position will be denoted by a pair of numbers which are the horizontal and vertical coordinates (that is, for (x, y), x denotes the horizontal coordinate and y denotes the vertical coordinate).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Manhattan distance between the points (x, y) and (z, t) is given by d((x, y), (z, t)) = |x − z| + |y − t|.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85" y="778396"/>
            <a:ext cx="5071880" cy="484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07" y="4459611"/>
            <a:ext cx="3273836" cy="18777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7DFCE-D2CF-4C96-AC47-2F0FB583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16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132" y="1448972"/>
            <a:ext cx="402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figures describing the steps of the algorithm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position will be denoted by a pair of numbers which are the horizontal and vertical coordinates (that is, for (x, y), x denotes the horizontal coordinate and y denotes the vertical coordinate).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Manhattan distance between the points (x, y) and (z, t) is given by d((x, y), (z, t)) = |x − z| + |y − t|.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83" y="1097280"/>
            <a:ext cx="4673921" cy="4497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656" y="4769100"/>
            <a:ext cx="3273836" cy="18777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6341B-006B-4ECA-A09C-0D750932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36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0283" y="1097280"/>
            <a:ext cx="402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figures describing the steps of the algorithm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position will be denoted by a pair of numbers which are the horizontal and vertical coordinates (that is, for (x, y), x denotes the horizontal coordinate and y denotes the vertical coordinate).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Manhattan distance between the points (x, y) and (z, t) is given by d((x, y), (z, t)) = |x − z| + |y − t|.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35" y="773422"/>
            <a:ext cx="5067816" cy="4862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07" y="4572153"/>
            <a:ext cx="3273836" cy="18777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C8392-FE8B-455A-9C64-F146A88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7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0283" y="1097280"/>
            <a:ext cx="402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figures describing the steps of the algorithm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position will be denoted by a pair of numbers which are the horizontal and vertical coordinates (that is, for (x, y), x denotes the horizontal coordinate and y denotes the vertical coordinate).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Manhattan distance between the points (x, y) and (z, t) is given by d((x, y), (z, t)) = |x − z| + |y − t|.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3" y="1070986"/>
            <a:ext cx="5180357" cy="4956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07" y="4445543"/>
            <a:ext cx="3273836" cy="18777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53560-9587-40B3-81DE-3FBEAE43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pic>
        <p:nvPicPr>
          <p:cNvPr id="19460" name="Picture 4" descr="backtrack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38" y="1690688"/>
            <a:ext cx="7631323" cy="47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5105400" y="54102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FA727-68CD-43CB-B5E5-9DB48A28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8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0283" y="1097280"/>
            <a:ext cx="402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figures describing the steps of the algorithm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position will be denoted by a pair of numbers which are the horizontal and vertical coordinates (that is, for (x, y), x denotes the horizontal coordinate and y denotes the vertical coordinate).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Manhattan distance between the points (x, y) and (z, t) is given by d((x, y), (z, t)) = |x − z| + |y − t|.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61" y="857829"/>
            <a:ext cx="5517981" cy="52942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07" y="4459611"/>
            <a:ext cx="3273836" cy="18777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0626E-1F3E-4815-ABF2-71261427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2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0283" y="1097280"/>
            <a:ext cx="402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figures describing the steps of the algorithm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position will be denoted by a pair of numbers which are the horizontal and vertical coordinates (that is, for (x, y), x denotes the horizontal coordinate and y denotes the vertical coordinate).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Manhattan distance between the points (x, y) and (z, t) is given by d((x, y), (z, t)) = |x − z| + |y − t|.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34" y="745287"/>
            <a:ext cx="5658658" cy="5429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07" y="4296821"/>
            <a:ext cx="3273836" cy="18777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A884-EBEE-4994-AD2C-4235C259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0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0283" y="1097280"/>
            <a:ext cx="402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figures describing the steps of the algorithm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position will be denoted by a pair of numbers which are the horizontal and vertical coordinates (that is, for (x, y), x denotes the horizontal coordinate and y denotes the vertical coordinate).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Manhattan distance between the points (x, y) and (z, t) is given by d((x, y), (z, t)) = |x − z| + |y − t|.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89" y="548340"/>
            <a:ext cx="5672725" cy="54427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07" y="4375205"/>
            <a:ext cx="3273836" cy="18777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3AFFB-9301-46D5-874A-65CB9E85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40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hill-climbing for the maze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algorithm is stuck in (3,4) because all </a:t>
            </a:r>
            <a:r>
              <a:rPr lang="en-US" dirty="0" err="1"/>
              <a:t>neigbours</a:t>
            </a:r>
            <a:r>
              <a:rPr lang="en-US" dirty="0"/>
              <a:t> of (3,4) are worse than (3,4) (i.e., they have a higher Manhattan distance).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8946" y="1927274"/>
            <a:ext cx="4441862" cy="42496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06" y="4052118"/>
            <a:ext cx="3273836" cy="18777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4917F-672E-4848-BDF3-9EA0FED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661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hill-climbing for finding the minimum of a quadratic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defined on integer numbers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−20,20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Use the hill-climbing algorithm to find the function’s minimum value on this interval.</a:t>
                </a:r>
              </a:p>
              <a:p>
                <a:r>
                  <a:rPr lang="en-US" dirty="0"/>
                  <a:t>First define the search space, then the neighborhood. Try to find the minimum using starting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Then try using starting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A31E3F-D832-4462-BD6A-196EABD1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92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hill-climbing for finding the minimum of a quadratic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search space is the set {−20,−19, ...,−1, 0, 1, 2, ..., 19, 20}.</a:t>
                </a:r>
              </a:p>
              <a:p>
                <a:r>
                  <a:rPr lang="en-US" dirty="0"/>
                  <a:t>The neighborhood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−1,0,1</m:t>
                        </m:r>
                      </m:e>
                    </m:d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etc. In general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neighborhood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f(0) = 5, f(−1) = 3, f(1) = 9, as we are looking for the minimum, hill climbing will select x = −1</a:t>
                </a:r>
              </a:p>
              <a:p>
                <a:pPr lvl="1"/>
                <a:r>
                  <a:rPr lang="en-US" dirty="0"/>
                  <a:t>f(−1) = 3, f(−2) = 3, f(0) = 5, so the algorithm will stop and give the answer x = −1, with the minimum value f(−1) = 3</a:t>
                </a:r>
              </a:p>
              <a:p>
                <a:r>
                  <a:rPr lang="en-US" dirty="0"/>
                  <a:t>Starting from x = −6, </a:t>
                </a:r>
              </a:p>
              <a:p>
                <a:pPr lvl="1"/>
                <a:r>
                  <a:rPr lang="en-US" dirty="0"/>
                  <a:t>f(−6) = 23, f(−7) = 33, f(−5) = 15, so select x = −5.</a:t>
                </a:r>
              </a:p>
              <a:p>
                <a:pPr lvl="1"/>
                <a:r>
                  <a:rPr lang="en-US" dirty="0"/>
                  <a:t>f(−5) = 15, f(−6) = 23, f(−4) = 9, so x = −4 is selected.</a:t>
                </a:r>
              </a:p>
              <a:p>
                <a:pPr lvl="1"/>
                <a:r>
                  <a:rPr lang="en-US" dirty="0"/>
                  <a:t>f(−4) = 9, f(−5) = 15, f(−3) = 5, so x = −3 is selected.</a:t>
                </a:r>
              </a:p>
              <a:p>
                <a:pPr lvl="1"/>
                <a:r>
                  <a:rPr lang="en-US" dirty="0"/>
                  <a:t>f(−3) = 5, f(−4) = 9, f(−2) = 3, so x = −2 is selected.</a:t>
                </a:r>
              </a:p>
              <a:p>
                <a:pPr lvl="1"/>
                <a:r>
                  <a:rPr lang="en-US" dirty="0"/>
                  <a:t>f(−2) = 3, f(−3) = 5, f(−1) = 3, so x = −2 is returned as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05D75-E819-4767-A12F-EA6644C8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7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584" y="423050"/>
            <a:ext cx="2621507" cy="353598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2249"/>
              </p:ext>
            </p:extLst>
          </p:nvPr>
        </p:nvGraphicFramePr>
        <p:xfrm>
          <a:off x="639297" y="70768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 (Hill Climbing(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(S,9)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(S-B,7)(S-C,10)(S-D,7)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(S-B-E,1)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(S-B-E-F,1) (S-B-E-G,0)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(S-B-E-G,0)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39E68-3C5B-4D2D-AE6D-396BD181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1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617" y="383028"/>
            <a:ext cx="5795594" cy="26555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63265"/>
              </p:ext>
            </p:extLst>
          </p:nvPr>
        </p:nvGraphicFramePr>
        <p:xfrm>
          <a:off x="1638103" y="338054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 (Hill Climbing(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(S,12)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(S-A,11)(S-D,10)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(S-D-A,11) (S-D-E,7)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(S-D-E-B,6) (S-D-E-F,3)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(S-D-E-F-C,2)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(S-D-E-F-C-G,0)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D0C25-84FC-4BCF-9AA8-9C9C364E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123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Hill Climbing in AI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321088"/>
            <a:ext cx="7287491" cy="5532437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Maximum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maximum is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state in the landscape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better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each of its neighboring states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there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another state also present which is higher than the local maximum.</a:t>
            </a:r>
          </a:p>
          <a:p>
            <a:pPr marL="0" indent="0"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Plateau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plateau is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 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search space in which all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 states of the current state contains the same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of this algorithm does not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any best direction to 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hill-climbing search might be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plateau area.</a:t>
            </a:r>
          </a:p>
          <a:p>
            <a:pPr marL="0" indent="0"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ridge is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form of the local maximum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has an area which is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than its surrounding areas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itself has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reached in a single move.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85" y="389732"/>
            <a:ext cx="4011757" cy="1607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64" y="2304996"/>
            <a:ext cx="3514725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924" y="4585490"/>
            <a:ext cx="2008478" cy="226803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9199418" y="4915943"/>
            <a:ext cx="484908" cy="8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71709" y="4585490"/>
            <a:ext cx="831273" cy="222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2674592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3" t="26071" r="11693" b="7143"/>
          <a:stretch/>
        </p:blipFill>
        <p:spPr bwMode="auto">
          <a:xfrm>
            <a:off x="3296478" y="3270992"/>
            <a:ext cx="5599043" cy="308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Space Landscape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53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state space landscape is a </a:t>
            </a:r>
            <a:r>
              <a:rPr lang="en-US" dirty="0">
                <a:solidFill>
                  <a:srgbClr val="FF0000"/>
                </a:solidFill>
              </a:rPr>
              <a:t>graph of states </a:t>
            </a:r>
            <a:r>
              <a:rPr lang="en-US" dirty="0"/>
              <a:t>associated with their costs</a:t>
            </a:r>
          </a:p>
          <a:p>
            <a:r>
              <a:rPr lang="en-US" dirty="0"/>
              <a:t>A landscape has both “location” (defined by the state) and “elevation” (defined by the value of the heuristic cost function or objective function).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79199-FC55-41C6-85C8-347475A70AA5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no need to memorize the path to the goal, just to find the goal.</a:t>
            </a:r>
          </a:p>
          <a:p>
            <a:r>
              <a:rPr lang="en-US" dirty="0"/>
              <a:t>Cost of the path and finding optimal path to the goal is not required.</a:t>
            </a:r>
          </a:p>
          <a:p>
            <a:r>
              <a:rPr lang="en-US" dirty="0"/>
              <a:t>Start from a single current state and check the neighboring states</a:t>
            </a:r>
          </a:p>
          <a:p>
            <a:r>
              <a:rPr lang="en-US" dirty="0"/>
              <a:t>Consumes little memory</a:t>
            </a:r>
          </a:p>
          <a:p>
            <a:r>
              <a:rPr lang="en-US" dirty="0"/>
              <a:t>Useful with large state space.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9647A-D904-4AAC-B249-5E511720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91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3210339" y="3213652"/>
            <a:ext cx="5548313" cy="2057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88" y="1008"/>
              </a:cxn>
              <a:cxn ang="0">
                <a:pos x="432" y="960"/>
              </a:cxn>
              <a:cxn ang="0">
                <a:pos x="584" y="920"/>
              </a:cxn>
              <a:cxn ang="0">
                <a:pos x="920" y="760"/>
              </a:cxn>
              <a:cxn ang="0">
                <a:pos x="1056" y="480"/>
              </a:cxn>
              <a:cxn ang="0">
                <a:pos x="1200" y="192"/>
              </a:cxn>
              <a:cxn ang="0">
                <a:pos x="1440" y="288"/>
              </a:cxn>
              <a:cxn ang="0">
                <a:pos x="1584" y="912"/>
              </a:cxn>
              <a:cxn ang="0">
                <a:pos x="2160" y="0"/>
              </a:cxn>
              <a:cxn ang="0">
                <a:pos x="2400" y="912"/>
              </a:cxn>
              <a:cxn ang="0">
                <a:pos x="2640" y="624"/>
              </a:cxn>
              <a:cxn ang="0">
                <a:pos x="2928" y="912"/>
              </a:cxn>
            </a:cxnLst>
            <a:rect l="0" t="0" r="r" b="b"/>
            <a:pathLst>
              <a:path w="2928" h="1056">
                <a:moveTo>
                  <a:pt x="0" y="1056"/>
                </a:moveTo>
                <a:cubicBezTo>
                  <a:pt x="108" y="1040"/>
                  <a:pt x="216" y="1024"/>
                  <a:pt x="288" y="1008"/>
                </a:cubicBezTo>
                <a:cubicBezTo>
                  <a:pt x="360" y="992"/>
                  <a:pt x="383" y="975"/>
                  <a:pt x="432" y="960"/>
                </a:cubicBezTo>
                <a:cubicBezTo>
                  <a:pt x="481" y="945"/>
                  <a:pt x="503" y="953"/>
                  <a:pt x="584" y="920"/>
                </a:cubicBezTo>
                <a:cubicBezTo>
                  <a:pt x="665" y="887"/>
                  <a:pt x="841" y="833"/>
                  <a:pt x="920" y="760"/>
                </a:cubicBezTo>
                <a:cubicBezTo>
                  <a:pt x="999" y="687"/>
                  <a:pt x="1009" y="575"/>
                  <a:pt x="1056" y="480"/>
                </a:cubicBezTo>
                <a:cubicBezTo>
                  <a:pt x="1103" y="385"/>
                  <a:pt x="1136" y="224"/>
                  <a:pt x="1200" y="192"/>
                </a:cubicBezTo>
                <a:cubicBezTo>
                  <a:pt x="1264" y="160"/>
                  <a:pt x="1376" y="168"/>
                  <a:pt x="1440" y="288"/>
                </a:cubicBezTo>
                <a:cubicBezTo>
                  <a:pt x="1504" y="408"/>
                  <a:pt x="1464" y="960"/>
                  <a:pt x="1584" y="912"/>
                </a:cubicBezTo>
                <a:cubicBezTo>
                  <a:pt x="1704" y="864"/>
                  <a:pt x="2024" y="0"/>
                  <a:pt x="2160" y="0"/>
                </a:cubicBezTo>
                <a:cubicBezTo>
                  <a:pt x="2296" y="0"/>
                  <a:pt x="2320" y="808"/>
                  <a:pt x="2400" y="912"/>
                </a:cubicBezTo>
                <a:cubicBezTo>
                  <a:pt x="2480" y="1016"/>
                  <a:pt x="2552" y="624"/>
                  <a:pt x="2640" y="624"/>
                </a:cubicBezTo>
                <a:cubicBezTo>
                  <a:pt x="2728" y="624"/>
                  <a:pt x="2828" y="768"/>
                  <a:pt x="2928" y="912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219739" y="3366052"/>
            <a:ext cx="7896225" cy="2027238"/>
            <a:chOff x="679" y="2083"/>
            <a:chExt cx="5388" cy="1277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312" y="23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321" y="3313"/>
              <a:ext cx="3839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544" y="0"/>
                </a:cxn>
              </a:cxnLst>
              <a:rect l="0" t="0" r="r" b="b"/>
              <a:pathLst>
                <a:path w="3544" h="7">
                  <a:moveTo>
                    <a:pt x="0" y="7"/>
                  </a:moveTo>
                  <a:lnTo>
                    <a:pt x="354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5548" y="3139"/>
              <a:ext cx="51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MX" altLang="he-IL" sz="2000" i="1">
                  <a:latin typeface="Times New Roman" pitchFamily="18" charset="0"/>
                </a:rPr>
                <a:t>states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679" y="2083"/>
              <a:ext cx="8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MX" altLang="he-IL" sz="2000" i="1">
                  <a:latin typeface="Times New Roman" pitchFamily="18" charset="0"/>
                </a:rPr>
                <a:t>evaluation</a:t>
              </a:r>
              <a:endParaRPr lang="es-MX" altLang="he-IL" sz="2000">
                <a:latin typeface="Times New Roman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832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040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404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612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768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676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924" y="32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124739" y="4813852"/>
            <a:ext cx="152400" cy="2286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4321589" y="48138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4461289" y="47376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602577" y="46614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4740689" y="4551915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4893089" y="441380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4969289" y="42804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5039139" y="4128052"/>
            <a:ext cx="71438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5121689" y="38994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5191539" y="36708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5343939" y="3442252"/>
            <a:ext cx="69850" cy="76200"/>
          </a:xfrm>
          <a:prstGeom prst="ellipse">
            <a:avLst/>
          </a:prstGeom>
          <a:noFill/>
          <a:ln w="38100">
            <a:solidFill>
              <a:srgbClr val="D01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5496339" y="3213652"/>
            <a:ext cx="228600" cy="228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717EE-C5EE-468B-8204-4DB8D3BC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Hill-Climbing – Two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Greedy Local Search</a:t>
            </a:r>
          </a:p>
          <a:p>
            <a:pPr lvl="1"/>
            <a:r>
              <a:rPr lang="en-US" dirty="0"/>
              <a:t>Systematically search the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Accept the {first or best} cost decreasing move found.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b="1" dirty="0"/>
              <a:t>Stochastic Local Search</a:t>
            </a:r>
          </a:p>
          <a:p>
            <a:pPr lvl="1"/>
            <a:r>
              <a:rPr lang="en-US" dirty="0"/>
              <a:t>Choose randomly from amongst the cost-decreasing moves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3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Local Search: grabs a good </a:t>
            </a:r>
            <a:r>
              <a:rPr lang="en-US" dirty="0" err="1"/>
              <a:t>neighbour</a:t>
            </a:r>
            <a:r>
              <a:rPr lang="en-US" dirty="0"/>
              <a:t> state without thinking about where to go next</a:t>
            </a:r>
          </a:p>
          <a:p>
            <a:pPr lvl="1"/>
            <a:r>
              <a:rPr lang="en-US" dirty="0"/>
              <a:t>However, greedy </a:t>
            </a:r>
            <a:r>
              <a:rPr lang="en-US" dirty="0" err="1"/>
              <a:t>algos</a:t>
            </a:r>
            <a:r>
              <a:rPr lang="en-US" dirty="0"/>
              <a:t> do make good progress generally towards the solution</a:t>
            </a:r>
          </a:p>
          <a:p>
            <a:endParaRPr lang="en-US" dirty="0"/>
          </a:p>
          <a:p>
            <a:r>
              <a:rPr lang="en-US" dirty="0"/>
              <a:t>Unfortunately, hill-climbing</a:t>
            </a:r>
          </a:p>
          <a:p>
            <a:pPr lvl="1"/>
            <a:r>
              <a:rPr lang="en-US" dirty="0"/>
              <a:t>Can get stuck in</a:t>
            </a:r>
            <a:r>
              <a:rPr lang="en-US" b="1" dirty="0"/>
              <a:t> local maxima</a:t>
            </a:r>
          </a:p>
          <a:p>
            <a:pPr lvl="1"/>
            <a:r>
              <a:rPr lang="en-US" dirty="0"/>
              <a:t>Can be </a:t>
            </a:r>
            <a:r>
              <a:rPr lang="en-US" dirty="0">
                <a:solidFill>
                  <a:srgbClr val="7030A0"/>
                </a:solidFill>
              </a:rPr>
              <a:t>stuck by </a:t>
            </a:r>
            <a:r>
              <a:rPr lang="en-US" b="1" dirty="0">
                <a:solidFill>
                  <a:srgbClr val="7030A0"/>
                </a:solidFill>
              </a:rPr>
              <a:t>ridges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(a series of local maxima that occur close together)</a:t>
            </a:r>
          </a:p>
          <a:p>
            <a:pPr lvl="1"/>
            <a:r>
              <a:rPr lang="en-US" dirty="0"/>
              <a:t>Can be </a:t>
            </a:r>
            <a:r>
              <a:rPr lang="en-US" dirty="0">
                <a:solidFill>
                  <a:srgbClr val="7030A0"/>
                </a:solidFill>
              </a:rPr>
              <a:t>stuck by </a:t>
            </a:r>
            <a:r>
              <a:rPr lang="en-US" b="1" dirty="0">
                <a:solidFill>
                  <a:srgbClr val="7030A0"/>
                </a:solidFill>
              </a:rPr>
              <a:t>plateau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(a flat area in the state space landscape)</a:t>
            </a:r>
          </a:p>
          <a:p>
            <a:pPr lvl="2"/>
            <a:r>
              <a:rPr lang="en-US" dirty="0"/>
              <a:t>Shoulder: if the flat area rises uphill later on</a:t>
            </a:r>
          </a:p>
          <a:p>
            <a:pPr lvl="2"/>
            <a:r>
              <a:rPr lang="en-US" dirty="0"/>
              <a:t>Flat local maximum: no uphill rise exists.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E51F-2997-45EE-B822-C9F5B5AC74B4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6" name="Picture 4" descr="The image “http://ibs.derby.ac.uk/~steve/cogsci/images/foothill_and_plateau.png” cannot be displayed, because it contains erro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7940" y="3349604"/>
            <a:ext cx="3720547" cy="96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3949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of a local "maximum"</a:t>
            </a:r>
          </a:p>
        </p:txBody>
      </p:sp>
      <p:grpSp>
        <p:nvGrpSpPr>
          <p:cNvPr id="15365" name="Group 3"/>
          <p:cNvGrpSpPr>
            <a:grpSpLocks/>
          </p:cNvGrpSpPr>
          <p:nvPr/>
        </p:nvGrpSpPr>
        <p:grpSpPr bwMode="auto">
          <a:xfrm>
            <a:off x="8883651" y="3343275"/>
            <a:ext cx="1209675" cy="1352550"/>
            <a:chOff x="3519" y="1880"/>
            <a:chExt cx="762" cy="852"/>
          </a:xfrm>
        </p:grpSpPr>
        <p:grpSp>
          <p:nvGrpSpPr>
            <p:cNvPr id="15500" name="Group 4"/>
            <p:cNvGrpSpPr>
              <a:grpSpLocks/>
            </p:cNvGrpSpPr>
            <p:nvPr/>
          </p:nvGrpSpPr>
          <p:grpSpPr bwMode="auto">
            <a:xfrm>
              <a:off x="3529" y="1880"/>
              <a:ext cx="752" cy="330"/>
              <a:chOff x="1282" y="2126"/>
              <a:chExt cx="752" cy="330"/>
            </a:xfrm>
          </p:grpSpPr>
          <p:grpSp>
            <p:nvGrpSpPr>
              <p:cNvPr id="15521" name="Group 5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330"/>
                <a:chOff x="1287" y="1865"/>
                <a:chExt cx="246" cy="330"/>
              </a:xfrm>
            </p:grpSpPr>
            <p:sp>
              <p:nvSpPr>
                <p:cNvPr id="15528" name="Rectangle 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2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7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</a:t>
                  </a:r>
                </a:p>
              </p:txBody>
            </p:sp>
          </p:grpSp>
          <p:grpSp>
            <p:nvGrpSpPr>
              <p:cNvPr id="15522" name="Group 8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526" name="Rectangle 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2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1</a:t>
                  </a:r>
                </a:p>
              </p:txBody>
            </p:sp>
          </p:grpSp>
          <p:grpSp>
            <p:nvGrpSpPr>
              <p:cNvPr id="15523" name="Group 1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5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</p:grpSp>
        <p:grpSp>
          <p:nvGrpSpPr>
            <p:cNvPr id="15501" name="Group 14"/>
            <p:cNvGrpSpPr>
              <a:grpSpLocks/>
            </p:cNvGrpSpPr>
            <p:nvPr/>
          </p:nvGrpSpPr>
          <p:grpSpPr bwMode="auto">
            <a:xfrm>
              <a:off x="3524" y="2141"/>
              <a:ext cx="752" cy="330"/>
              <a:chOff x="1282" y="2126"/>
              <a:chExt cx="752" cy="330"/>
            </a:xfrm>
          </p:grpSpPr>
          <p:grpSp>
            <p:nvGrpSpPr>
              <p:cNvPr id="15512" name="Group 15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519" name="Rectangle 1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3</a:t>
                  </a:r>
                </a:p>
              </p:txBody>
            </p:sp>
          </p:grpSp>
          <p:grpSp>
            <p:nvGrpSpPr>
              <p:cNvPr id="15513" name="Group 18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517" name="Rectangle 1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5514" name="Group 2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515" name="Rectangle 2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1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</p:grpSp>
        <p:grpSp>
          <p:nvGrpSpPr>
            <p:cNvPr id="15502" name="Group 24"/>
            <p:cNvGrpSpPr>
              <a:grpSpLocks/>
            </p:cNvGrpSpPr>
            <p:nvPr/>
          </p:nvGrpSpPr>
          <p:grpSpPr bwMode="auto">
            <a:xfrm>
              <a:off x="3519" y="2402"/>
              <a:ext cx="752" cy="330"/>
              <a:chOff x="1282" y="2126"/>
              <a:chExt cx="752" cy="330"/>
            </a:xfrm>
          </p:grpSpPr>
          <p:grpSp>
            <p:nvGrpSpPr>
              <p:cNvPr id="15503" name="Group 25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510" name="Rectangle 2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5504" name="Group 28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508" name="Rectangle 2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0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 </a:t>
                  </a:r>
                </a:p>
              </p:txBody>
            </p:sp>
          </p:grpSp>
          <p:grpSp>
            <p:nvGrpSpPr>
              <p:cNvPr id="15505" name="Group 3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506" name="Rectangle 3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50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</p:grpSp>
      <p:sp>
        <p:nvSpPr>
          <p:cNvPr id="15366" name="Line 158"/>
          <p:cNvSpPr>
            <a:spLocks noChangeShapeType="1"/>
          </p:cNvSpPr>
          <p:nvPr/>
        </p:nvSpPr>
        <p:spPr bwMode="auto">
          <a:xfrm>
            <a:off x="3579814" y="3952875"/>
            <a:ext cx="1309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159"/>
          <p:cNvSpPr>
            <a:spLocks noChangeShapeType="1"/>
          </p:cNvSpPr>
          <p:nvPr/>
        </p:nvSpPr>
        <p:spPr bwMode="auto">
          <a:xfrm flipV="1">
            <a:off x="3579814" y="2657475"/>
            <a:ext cx="1189037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160"/>
          <p:cNvSpPr>
            <a:spLocks noChangeShapeType="1"/>
          </p:cNvSpPr>
          <p:nvPr/>
        </p:nvSpPr>
        <p:spPr bwMode="auto">
          <a:xfrm>
            <a:off x="3579814" y="3952875"/>
            <a:ext cx="1309687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161"/>
          <p:cNvSpPr txBox="1">
            <a:spLocks noChangeArrowheads="1"/>
          </p:cNvSpPr>
          <p:nvPr/>
        </p:nvSpPr>
        <p:spPr bwMode="auto">
          <a:xfrm>
            <a:off x="2706688" y="46116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370" name="Text Box 162"/>
          <p:cNvSpPr txBox="1">
            <a:spLocks noChangeArrowheads="1"/>
          </p:cNvSpPr>
          <p:nvPr/>
        </p:nvSpPr>
        <p:spPr bwMode="auto">
          <a:xfrm>
            <a:off x="6216650" y="2047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371" name="Text Box 163"/>
          <p:cNvSpPr txBox="1">
            <a:spLocks noChangeArrowheads="1"/>
          </p:cNvSpPr>
          <p:nvPr/>
        </p:nvSpPr>
        <p:spPr bwMode="auto">
          <a:xfrm>
            <a:off x="6216650" y="37211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372" name="Text Box 164"/>
          <p:cNvSpPr txBox="1">
            <a:spLocks noChangeArrowheads="1"/>
          </p:cNvSpPr>
          <p:nvPr/>
        </p:nvSpPr>
        <p:spPr bwMode="auto">
          <a:xfrm>
            <a:off x="6216650" y="51625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373" name="Text Box 165"/>
          <p:cNvSpPr txBox="1">
            <a:spLocks noChangeArrowheads="1"/>
          </p:cNvSpPr>
          <p:nvPr/>
        </p:nvSpPr>
        <p:spPr bwMode="auto">
          <a:xfrm>
            <a:off x="10102850" y="374015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374" name="Text Box 166"/>
          <p:cNvSpPr txBox="1">
            <a:spLocks noChangeArrowheads="1"/>
          </p:cNvSpPr>
          <p:nvPr/>
        </p:nvSpPr>
        <p:spPr bwMode="auto">
          <a:xfrm>
            <a:off x="2498726" y="2700338"/>
            <a:ext cx="634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start</a:t>
            </a:r>
          </a:p>
        </p:txBody>
      </p:sp>
      <p:sp>
        <p:nvSpPr>
          <p:cNvPr id="15375" name="Text Box 167"/>
          <p:cNvSpPr txBox="1">
            <a:spLocks noChangeArrowheads="1"/>
          </p:cNvSpPr>
          <p:nvPr/>
        </p:nvSpPr>
        <p:spPr bwMode="auto">
          <a:xfrm>
            <a:off x="9229725" y="2700338"/>
            <a:ext cx="606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goal</a:t>
            </a:r>
          </a:p>
        </p:txBody>
      </p:sp>
      <p:grpSp>
        <p:nvGrpSpPr>
          <p:cNvPr id="15376" name="Group 201"/>
          <p:cNvGrpSpPr>
            <a:grpSpLocks/>
          </p:cNvGrpSpPr>
          <p:nvPr/>
        </p:nvGrpSpPr>
        <p:grpSpPr bwMode="auto">
          <a:xfrm>
            <a:off x="2330451" y="3343275"/>
            <a:ext cx="1209675" cy="1352550"/>
            <a:chOff x="3519" y="1880"/>
            <a:chExt cx="762" cy="852"/>
          </a:xfrm>
        </p:grpSpPr>
        <p:grpSp>
          <p:nvGrpSpPr>
            <p:cNvPr id="15470" name="Group 202"/>
            <p:cNvGrpSpPr>
              <a:grpSpLocks/>
            </p:cNvGrpSpPr>
            <p:nvPr/>
          </p:nvGrpSpPr>
          <p:grpSpPr bwMode="auto">
            <a:xfrm>
              <a:off x="3529" y="1880"/>
              <a:ext cx="752" cy="330"/>
              <a:chOff x="1282" y="2126"/>
              <a:chExt cx="752" cy="330"/>
            </a:xfrm>
          </p:grpSpPr>
          <p:grpSp>
            <p:nvGrpSpPr>
              <p:cNvPr id="15491" name="Group 203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98" name="Rectangle 20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99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5492" name="Group 206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496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97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1</a:t>
                  </a:r>
                </a:p>
              </p:txBody>
            </p:sp>
          </p:grpSp>
          <p:grpSp>
            <p:nvGrpSpPr>
              <p:cNvPr id="15493" name="Group 209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94" name="Rectangle 21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95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/>
                    <a:t>2</a:t>
                  </a:r>
                </a:p>
              </p:txBody>
            </p:sp>
          </p:grpSp>
        </p:grpSp>
        <p:grpSp>
          <p:nvGrpSpPr>
            <p:cNvPr id="15471" name="Group 212"/>
            <p:cNvGrpSpPr>
              <a:grpSpLocks/>
            </p:cNvGrpSpPr>
            <p:nvPr/>
          </p:nvGrpSpPr>
          <p:grpSpPr bwMode="auto">
            <a:xfrm>
              <a:off x="3524" y="2141"/>
              <a:ext cx="752" cy="330"/>
              <a:chOff x="1282" y="2126"/>
              <a:chExt cx="752" cy="330"/>
            </a:xfrm>
          </p:grpSpPr>
          <p:grpSp>
            <p:nvGrpSpPr>
              <p:cNvPr id="15482" name="Group 213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89" name="Rectangle 21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90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3</a:t>
                  </a:r>
                </a:p>
              </p:txBody>
            </p:sp>
          </p:grpSp>
          <p:grpSp>
            <p:nvGrpSpPr>
              <p:cNvPr id="15483" name="Group 216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30"/>
                <a:chOff x="1287" y="1865"/>
                <a:chExt cx="246" cy="330"/>
              </a:xfrm>
            </p:grpSpPr>
            <p:sp>
              <p:nvSpPr>
                <p:cNvPr id="15487" name="Rectangle 21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88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7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</a:t>
                  </a:r>
                </a:p>
              </p:txBody>
            </p:sp>
          </p:grpSp>
          <p:grpSp>
            <p:nvGrpSpPr>
              <p:cNvPr id="15484" name="Group 219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85" name="Rectangle 22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86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</p:grpSp>
        <p:grpSp>
          <p:nvGrpSpPr>
            <p:cNvPr id="15472" name="Group 222"/>
            <p:cNvGrpSpPr>
              <a:grpSpLocks/>
            </p:cNvGrpSpPr>
            <p:nvPr/>
          </p:nvGrpSpPr>
          <p:grpSpPr bwMode="auto">
            <a:xfrm>
              <a:off x="3519" y="2402"/>
              <a:ext cx="752" cy="330"/>
              <a:chOff x="1282" y="2126"/>
              <a:chExt cx="752" cy="330"/>
            </a:xfrm>
          </p:grpSpPr>
          <p:grpSp>
            <p:nvGrpSpPr>
              <p:cNvPr id="15473" name="Group 223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80" name="Rectangle 22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81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5474" name="Group 226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478" name="Rectangle 22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79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 </a:t>
                  </a:r>
                </a:p>
              </p:txBody>
            </p:sp>
          </p:grpSp>
          <p:grpSp>
            <p:nvGrpSpPr>
              <p:cNvPr id="15475" name="Group 229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76" name="Rectangle 23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77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</p:grpSp>
      <p:grpSp>
        <p:nvGrpSpPr>
          <p:cNvPr id="15377" name="Group 232"/>
          <p:cNvGrpSpPr>
            <a:grpSpLocks/>
          </p:cNvGrpSpPr>
          <p:nvPr/>
        </p:nvGrpSpPr>
        <p:grpSpPr bwMode="auto">
          <a:xfrm>
            <a:off x="5029201" y="4791075"/>
            <a:ext cx="1209675" cy="1352550"/>
            <a:chOff x="3519" y="1880"/>
            <a:chExt cx="762" cy="852"/>
          </a:xfrm>
        </p:grpSpPr>
        <p:grpSp>
          <p:nvGrpSpPr>
            <p:cNvPr id="15440" name="Group 233"/>
            <p:cNvGrpSpPr>
              <a:grpSpLocks/>
            </p:cNvGrpSpPr>
            <p:nvPr/>
          </p:nvGrpSpPr>
          <p:grpSpPr bwMode="auto">
            <a:xfrm>
              <a:off x="3529" y="1880"/>
              <a:ext cx="752" cy="330"/>
              <a:chOff x="1282" y="2126"/>
              <a:chExt cx="752" cy="330"/>
            </a:xfrm>
          </p:grpSpPr>
          <p:grpSp>
            <p:nvGrpSpPr>
              <p:cNvPr id="15461" name="Group 234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68" name="Rectangle 23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69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5462" name="Group 237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466" name="Rectangle 23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67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1</a:t>
                  </a:r>
                </a:p>
              </p:txBody>
            </p:sp>
          </p:grpSp>
          <p:grpSp>
            <p:nvGrpSpPr>
              <p:cNvPr id="15463" name="Group 240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64" name="Rectangle 24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65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</p:grpSp>
        <p:grpSp>
          <p:nvGrpSpPr>
            <p:cNvPr id="15441" name="Group 243"/>
            <p:cNvGrpSpPr>
              <a:grpSpLocks/>
            </p:cNvGrpSpPr>
            <p:nvPr/>
          </p:nvGrpSpPr>
          <p:grpSpPr bwMode="auto">
            <a:xfrm>
              <a:off x="3524" y="2141"/>
              <a:ext cx="738" cy="330"/>
              <a:chOff x="1282" y="2126"/>
              <a:chExt cx="738" cy="330"/>
            </a:xfrm>
          </p:grpSpPr>
          <p:grpSp>
            <p:nvGrpSpPr>
              <p:cNvPr id="15452" name="Group 244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59" name="Rectangle 24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6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3</a:t>
                  </a:r>
                </a:p>
              </p:txBody>
            </p:sp>
          </p:grpSp>
          <p:grpSp>
            <p:nvGrpSpPr>
              <p:cNvPr id="15453" name="Group 247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457" name="Rectangle 24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58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  <p:grpSp>
            <p:nvGrpSpPr>
              <p:cNvPr id="15454" name="Group 250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330"/>
                <a:chOff x="1287" y="1865"/>
                <a:chExt cx="246" cy="330"/>
              </a:xfrm>
            </p:grpSpPr>
            <p:sp>
              <p:nvSpPr>
                <p:cNvPr id="15455" name="Rectangle 25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56" name="Text Box 25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7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</a:t>
                  </a:r>
                </a:p>
              </p:txBody>
            </p:sp>
          </p:grpSp>
        </p:grpSp>
        <p:grpSp>
          <p:nvGrpSpPr>
            <p:cNvPr id="15442" name="Group 253"/>
            <p:cNvGrpSpPr>
              <a:grpSpLocks/>
            </p:cNvGrpSpPr>
            <p:nvPr/>
          </p:nvGrpSpPr>
          <p:grpSpPr bwMode="auto">
            <a:xfrm>
              <a:off x="3519" y="2402"/>
              <a:ext cx="752" cy="330"/>
              <a:chOff x="1282" y="2126"/>
              <a:chExt cx="752" cy="330"/>
            </a:xfrm>
          </p:grpSpPr>
          <p:grpSp>
            <p:nvGrpSpPr>
              <p:cNvPr id="15443" name="Group 254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50" name="Rectangle 25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51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5444" name="Group 257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448" name="Rectangle 25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49" name="Text Box 25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 </a:t>
                  </a:r>
                </a:p>
              </p:txBody>
            </p:sp>
          </p:grpSp>
          <p:grpSp>
            <p:nvGrpSpPr>
              <p:cNvPr id="15445" name="Group 260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46" name="Rectangle 26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47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</p:grpSp>
      <p:grpSp>
        <p:nvGrpSpPr>
          <p:cNvPr id="15378" name="Group 263"/>
          <p:cNvGrpSpPr>
            <a:grpSpLocks/>
          </p:cNvGrpSpPr>
          <p:nvPr/>
        </p:nvGrpSpPr>
        <p:grpSpPr bwMode="auto">
          <a:xfrm>
            <a:off x="5029201" y="3343275"/>
            <a:ext cx="1209675" cy="1352550"/>
            <a:chOff x="3519" y="1880"/>
            <a:chExt cx="762" cy="852"/>
          </a:xfrm>
        </p:grpSpPr>
        <p:grpSp>
          <p:nvGrpSpPr>
            <p:cNvPr id="15410" name="Group 264"/>
            <p:cNvGrpSpPr>
              <a:grpSpLocks/>
            </p:cNvGrpSpPr>
            <p:nvPr/>
          </p:nvGrpSpPr>
          <p:grpSpPr bwMode="auto">
            <a:xfrm>
              <a:off x="3529" y="1880"/>
              <a:ext cx="752" cy="330"/>
              <a:chOff x="1282" y="2126"/>
              <a:chExt cx="752" cy="330"/>
            </a:xfrm>
          </p:grpSpPr>
          <p:grpSp>
            <p:nvGrpSpPr>
              <p:cNvPr id="15431" name="Group 265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38" name="Rectangle 26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39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5432" name="Group 268"/>
              <p:cNvGrpSpPr>
                <a:grpSpLocks/>
              </p:cNvGrpSpPr>
              <p:nvPr/>
            </p:nvGrpSpPr>
            <p:grpSpPr bwMode="auto">
              <a:xfrm>
                <a:off x="1528" y="2126"/>
                <a:ext cx="260" cy="330"/>
                <a:chOff x="1287" y="1865"/>
                <a:chExt cx="260" cy="330"/>
              </a:xfrm>
            </p:grpSpPr>
            <p:sp>
              <p:nvSpPr>
                <p:cNvPr id="15436" name="Rectangle 26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37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1</a:t>
                  </a:r>
                </a:p>
              </p:txBody>
            </p:sp>
          </p:grpSp>
          <p:grpSp>
            <p:nvGrpSpPr>
              <p:cNvPr id="15433" name="Group 27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34" name="Rectangle 27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35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</p:grpSp>
        <p:grpSp>
          <p:nvGrpSpPr>
            <p:cNvPr id="15411" name="Group 274"/>
            <p:cNvGrpSpPr>
              <a:grpSpLocks/>
            </p:cNvGrpSpPr>
            <p:nvPr/>
          </p:nvGrpSpPr>
          <p:grpSpPr bwMode="auto">
            <a:xfrm>
              <a:off x="3524" y="2141"/>
              <a:ext cx="752" cy="330"/>
              <a:chOff x="1282" y="2126"/>
              <a:chExt cx="752" cy="330"/>
            </a:xfrm>
          </p:grpSpPr>
          <p:grpSp>
            <p:nvGrpSpPr>
              <p:cNvPr id="15422" name="Group 275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29" name="Rectangle 27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30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3</a:t>
                  </a:r>
                </a:p>
              </p:txBody>
            </p:sp>
          </p:grpSp>
          <p:grpSp>
            <p:nvGrpSpPr>
              <p:cNvPr id="15423" name="Group 278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427" name="Rectangle 27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28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 </a:t>
                  </a:r>
                </a:p>
              </p:txBody>
            </p:sp>
          </p:grpSp>
          <p:grpSp>
            <p:nvGrpSpPr>
              <p:cNvPr id="15424" name="Group 28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25" name="Rectangle 28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26" name="Text Box 28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</p:grpSp>
        <p:grpSp>
          <p:nvGrpSpPr>
            <p:cNvPr id="15412" name="Group 284"/>
            <p:cNvGrpSpPr>
              <a:grpSpLocks/>
            </p:cNvGrpSpPr>
            <p:nvPr/>
          </p:nvGrpSpPr>
          <p:grpSpPr bwMode="auto">
            <a:xfrm>
              <a:off x="3519" y="2402"/>
              <a:ext cx="752" cy="330"/>
              <a:chOff x="1282" y="2126"/>
              <a:chExt cx="752" cy="330"/>
            </a:xfrm>
          </p:grpSpPr>
          <p:grpSp>
            <p:nvGrpSpPr>
              <p:cNvPr id="15413" name="Group 285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20" name="Rectangle 28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21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5414" name="Group 288"/>
              <p:cNvGrpSpPr>
                <a:grpSpLocks/>
              </p:cNvGrpSpPr>
              <p:nvPr/>
            </p:nvGrpSpPr>
            <p:grpSpPr bwMode="auto">
              <a:xfrm>
                <a:off x="1528" y="2126"/>
                <a:ext cx="248" cy="330"/>
                <a:chOff x="1287" y="1865"/>
                <a:chExt cx="248" cy="330"/>
              </a:xfrm>
            </p:grpSpPr>
            <p:sp>
              <p:nvSpPr>
                <p:cNvPr id="15418" name="Rectangle 28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19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9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 </a:t>
                  </a:r>
                </a:p>
              </p:txBody>
            </p:sp>
          </p:grpSp>
          <p:grpSp>
            <p:nvGrpSpPr>
              <p:cNvPr id="15415" name="Group 291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16" name="Rectangle 29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17" name="Text Box 29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</p:grpSp>
      <p:grpSp>
        <p:nvGrpSpPr>
          <p:cNvPr id="15379" name="Group 294"/>
          <p:cNvGrpSpPr>
            <a:grpSpLocks/>
          </p:cNvGrpSpPr>
          <p:nvPr/>
        </p:nvGrpSpPr>
        <p:grpSpPr bwMode="auto">
          <a:xfrm>
            <a:off x="4921251" y="1828800"/>
            <a:ext cx="1209675" cy="1352550"/>
            <a:chOff x="3519" y="1880"/>
            <a:chExt cx="762" cy="852"/>
          </a:xfrm>
        </p:grpSpPr>
        <p:grpSp>
          <p:nvGrpSpPr>
            <p:cNvPr id="15380" name="Group 295"/>
            <p:cNvGrpSpPr>
              <a:grpSpLocks/>
            </p:cNvGrpSpPr>
            <p:nvPr/>
          </p:nvGrpSpPr>
          <p:grpSpPr bwMode="auto">
            <a:xfrm>
              <a:off x="3529" y="1880"/>
              <a:ext cx="752" cy="330"/>
              <a:chOff x="1282" y="2126"/>
              <a:chExt cx="752" cy="330"/>
            </a:xfrm>
          </p:grpSpPr>
          <p:grpSp>
            <p:nvGrpSpPr>
              <p:cNvPr id="15401" name="Group 296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408" name="Rectangle 29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09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4</a:t>
                  </a:r>
                </a:p>
              </p:txBody>
            </p:sp>
          </p:grpSp>
          <p:grpSp>
            <p:nvGrpSpPr>
              <p:cNvPr id="15402" name="Group 299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330"/>
                <a:chOff x="1287" y="1865"/>
                <a:chExt cx="246" cy="330"/>
              </a:xfrm>
            </p:grpSpPr>
            <p:sp>
              <p:nvSpPr>
                <p:cNvPr id="15406" name="Rectangle 30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07" name="Text Box 30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7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 </a:t>
                  </a:r>
                </a:p>
              </p:txBody>
            </p:sp>
          </p:grpSp>
          <p:grpSp>
            <p:nvGrpSpPr>
              <p:cNvPr id="15403" name="Group 302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404" name="Rectangle 30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05" name="Text Box 30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2</a:t>
                  </a:r>
                </a:p>
              </p:txBody>
            </p:sp>
          </p:grpSp>
        </p:grpSp>
        <p:grpSp>
          <p:nvGrpSpPr>
            <p:cNvPr id="15381" name="Group 305"/>
            <p:cNvGrpSpPr>
              <a:grpSpLocks/>
            </p:cNvGrpSpPr>
            <p:nvPr/>
          </p:nvGrpSpPr>
          <p:grpSpPr bwMode="auto">
            <a:xfrm>
              <a:off x="3524" y="2141"/>
              <a:ext cx="752" cy="330"/>
              <a:chOff x="1282" y="2126"/>
              <a:chExt cx="752" cy="330"/>
            </a:xfrm>
          </p:grpSpPr>
          <p:grpSp>
            <p:nvGrpSpPr>
              <p:cNvPr id="15392" name="Group 306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399" name="Rectangle 30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400" name="Text Box 30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3</a:t>
                  </a:r>
                </a:p>
              </p:txBody>
            </p:sp>
          </p:grpSp>
          <p:grpSp>
            <p:nvGrpSpPr>
              <p:cNvPr id="15393" name="Group 309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397" name="Rectangle 31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398" name="Text Box 31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1 </a:t>
                  </a:r>
                </a:p>
              </p:txBody>
            </p:sp>
          </p:grpSp>
          <p:grpSp>
            <p:nvGrpSpPr>
              <p:cNvPr id="15394" name="Group 312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395" name="Rectangle 31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396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5</a:t>
                  </a:r>
                </a:p>
              </p:txBody>
            </p:sp>
          </p:grpSp>
        </p:grpSp>
        <p:grpSp>
          <p:nvGrpSpPr>
            <p:cNvPr id="15382" name="Group 315"/>
            <p:cNvGrpSpPr>
              <a:grpSpLocks/>
            </p:cNvGrpSpPr>
            <p:nvPr/>
          </p:nvGrpSpPr>
          <p:grpSpPr bwMode="auto">
            <a:xfrm>
              <a:off x="3519" y="2402"/>
              <a:ext cx="752" cy="330"/>
              <a:chOff x="1282" y="2126"/>
              <a:chExt cx="752" cy="330"/>
            </a:xfrm>
          </p:grpSpPr>
          <p:grpSp>
            <p:nvGrpSpPr>
              <p:cNvPr id="15383" name="Group 316"/>
              <p:cNvGrpSpPr>
                <a:grpSpLocks/>
              </p:cNvGrpSpPr>
              <p:nvPr/>
            </p:nvGrpSpPr>
            <p:grpSpPr bwMode="auto">
              <a:xfrm>
                <a:off x="1282" y="2126"/>
                <a:ext cx="260" cy="330"/>
                <a:chOff x="1287" y="1865"/>
                <a:chExt cx="260" cy="330"/>
              </a:xfrm>
            </p:grpSpPr>
            <p:sp>
              <p:nvSpPr>
                <p:cNvPr id="15390" name="Rectangle 31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391" name="Text Box 31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6</a:t>
                  </a:r>
                </a:p>
              </p:txBody>
            </p:sp>
          </p:grpSp>
          <p:grpSp>
            <p:nvGrpSpPr>
              <p:cNvPr id="15384" name="Group 319"/>
              <p:cNvGrpSpPr>
                <a:grpSpLocks/>
              </p:cNvGrpSpPr>
              <p:nvPr/>
            </p:nvGrpSpPr>
            <p:grpSpPr bwMode="auto">
              <a:xfrm>
                <a:off x="1528" y="2126"/>
                <a:ext cx="315" cy="330"/>
                <a:chOff x="1287" y="1865"/>
                <a:chExt cx="315" cy="330"/>
              </a:xfrm>
            </p:grpSpPr>
            <p:sp>
              <p:nvSpPr>
                <p:cNvPr id="15388" name="Rectangle 32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389" name="Text Box 32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86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7 </a:t>
                  </a:r>
                </a:p>
              </p:txBody>
            </p:sp>
          </p:grpSp>
          <p:grpSp>
            <p:nvGrpSpPr>
              <p:cNvPr id="15385" name="Group 322"/>
              <p:cNvGrpSpPr>
                <a:grpSpLocks/>
              </p:cNvGrpSpPr>
              <p:nvPr/>
            </p:nvGrpSpPr>
            <p:grpSpPr bwMode="auto">
              <a:xfrm>
                <a:off x="1774" y="2126"/>
                <a:ext cx="260" cy="330"/>
                <a:chOff x="1287" y="1865"/>
                <a:chExt cx="260" cy="330"/>
              </a:xfrm>
            </p:grpSpPr>
            <p:sp>
              <p:nvSpPr>
                <p:cNvPr id="15386" name="Rectangle 32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5387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31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/>
                    <a:t>8</a:t>
                  </a: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57BCF6-AF0A-4853-8B07-936471FF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9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Local maxima/minima : </a:t>
            </a:r>
            <a:r>
              <a:rPr lang="en-US" dirty="0"/>
              <a:t>local search can get stuck on a local maximum/minimum and not find the optimal solution</a:t>
            </a:r>
            <a:endParaRPr lang="en-GB" dirty="0"/>
          </a:p>
          <a:p>
            <a:endParaRPr lang="en-US" dirty="0"/>
          </a:p>
        </p:txBody>
      </p:sp>
      <p:pic>
        <p:nvPicPr>
          <p:cNvPr id="4" name="Picture 5" descr="8queens-local-minim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01340" y="2795311"/>
            <a:ext cx="2343150" cy="2343150"/>
          </a:xfrm>
          <a:prstGeom prst="rect">
            <a:avLst/>
          </a:prstGeom>
          <a:noFill/>
          <a:ln/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706140" y="5367061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Local minimum</a:t>
            </a:r>
            <a:endParaRPr lang="en-GB" b="1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585559"/>
              </p:ext>
            </p:extLst>
          </p:nvPr>
        </p:nvGraphicFramePr>
        <p:xfrm>
          <a:off x="1991140" y="3004861"/>
          <a:ext cx="5257800" cy="274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39428571" imgH="17161905" progId="PBrush">
                  <p:embed/>
                </p:oleObj>
              </mc:Choice>
              <mc:Fallback>
                <p:oleObj name="비트맵 이미지" r:id="rId3" imgW="39428571" imgH="17161905" progId="PBrush">
                  <p:embed/>
                  <p:pic>
                    <p:nvPicPr>
                      <p:cNvPr id="6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140" y="3004861"/>
                        <a:ext cx="5257800" cy="2747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54566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ko-KR" sz="2000" dirty="0">
                <a:ea typeface="굴림" pitchFamily="50" charset="-127"/>
              </a:rPr>
              <a:t>Cure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+ Random restart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+ Good for Only few local maxima</a:t>
            </a:r>
            <a:endParaRPr lang="en-GB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E5580F-A83A-4708-8780-A154CCC6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198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Improvements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b="1" dirty="0"/>
              <a:t>Random-restart Hill Climbing</a:t>
            </a:r>
            <a:r>
              <a:rPr lang="en-US" altLang="x-none" dirty="0"/>
              <a:t>: Selects a series of initial nodes randomly until the solution is found. </a:t>
            </a:r>
          </a:p>
          <a:p>
            <a:endParaRPr lang="en-US" dirty="0"/>
          </a:p>
          <a:p>
            <a:r>
              <a:rPr lang="en-US" dirty="0"/>
              <a:t>Some problem spaces are great for hill climbing and others are terrible.</a:t>
            </a:r>
            <a:endParaRPr lang="en-US" altLang="x-none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93A21-0842-49F7-BC4F-D0580484330F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0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Stochastic hill climbing: </a:t>
            </a:r>
          </a:p>
          <a:p>
            <a:pPr lvl="1"/>
            <a:r>
              <a:rPr lang="en-US" dirty="0"/>
              <a:t>chooses at random from among uphill moves </a:t>
            </a:r>
          </a:p>
          <a:p>
            <a:pPr lvl="1"/>
            <a:r>
              <a:rPr lang="en-US" dirty="0"/>
              <a:t>converges more slowly, but finds better solutions in some landscapes.</a:t>
            </a:r>
          </a:p>
          <a:p>
            <a:r>
              <a:rPr lang="en-US" dirty="0"/>
              <a:t>First-choice hill climbing: </a:t>
            </a:r>
          </a:p>
          <a:p>
            <a:pPr lvl="1"/>
            <a:r>
              <a:rPr lang="en-US" dirty="0"/>
              <a:t>generate successors randomly until one is better than the current</a:t>
            </a:r>
          </a:p>
          <a:p>
            <a:pPr lvl="1"/>
            <a:r>
              <a:rPr lang="en-US" dirty="0"/>
              <a:t>good when a state has many successors </a:t>
            </a:r>
          </a:p>
          <a:p>
            <a:r>
              <a:rPr lang="en-US" dirty="0"/>
              <a:t>Random-restart hill climbing: </a:t>
            </a:r>
          </a:p>
          <a:p>
            <a:pPr lvl="1"/>
            <a:r>
              <a:rPr lang="en-US" dirty="0"/>
              <a:t>conducts a series of hill climbing searches from randomly generated initial states, stops when a goal is found </a:t>
            </a:r>
          </a:p>
          <a:p>
            <a:pPr lvl="1"/>
            <a:r>
              <a:rPr lang="en-US" dirty="0"/>
              <a:t>It’s complete with probability approaching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FE833-4783-4FE9-80FD-F57CA23D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5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</a:rPr>
              <a:t>In </a:t>
            </a:r>
            <a:r>
              <a:rPr lang="en-US" altLang="en-US" b="1" dirty="0">
                <a:solidFill>
                  <a:srgbClr val="222222"/>
                </a:solidFill>
              </a:rPr>
              <a:t>simple hill climbing</a:t>
            </a:r>
            <a:r>
              <a:rPr lang="en-US" altLang="en-US" dirty="0">
                <a:solidFill>
                  <a:srgbClr val="222222"/>
                </a:solidFill>
              </a:rPr>
              <a:t>, the first closer node is chosen, whereas in </a:t>
            </a:r>
            <a:r>
              <a:rPr lang="en-US" altLang="en-US" b="1" dirty="0">
                <a:solidFill>
                  <a:srgbClr val="222222"/>
                </a:solidFill>
              </a:rPr>
              <a:t>steepest ascent hill climbing</a:t>
            </a:r>
            <a:r>
              <a:rPr lang="en-US" altLang="en-US" dirty="0">
                <a:solidFill>
                  <a:srgbClr val="222222"/>
                </a:solidFill>
              </a:rPr>
              <a:t> all successors are compared and the closest to the solution is chosen. Steepest ascent hill climbing is similar to </a:t>
            </a:r>
            <a:r>
              <a:rPr lang="en-US" altLang="en-US" dirty="0">
                <a:solidFill>
                  <a:srgbClr val="0B0080"/>
                </a:solidFill>
                <a:hlinkClick r:id="rId2" tooltip="Best-first search"/>
              </a:rPr>
              <a:t>best-first search</a:t>
            </a:r>
            <a:r>
              <a:rPr lang="en-US" altLang="en-US" dirty="0">
                <a:solidFill>
                  <a:srgbClr val="222222"/>
                </a:solidFill>
              </a:rPr>
              <a:t>, which tries all possible extensions of the current path instead of only one.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B0080"/>
                </a:solidFill>
                <a:hlinkClick r:id="rId3" tooltip="Stochastic hill climbing"/>
              </a:rPr>
              <a:t>Stochastic hill climbing</a:t>
            </a:r>
            <a:r>
              <a:rPr lang="en-US" altLang="en-US" dirty="0">
                <a:solidFill>
                  <a:srgbClr val="222222"/>
                </a:solidFill>
              </a:rPr>
              <a:t> does not examine all neighbors before deciding how to move. Rather, it selects a neighbor at random, and decides (based on the amount of improvement in that neighbor) whether to move to that neighbor or to examine another.</a:t>
            </a:r>
            <a:endParaRPr lang="en-US" altLang="en-US" sz="3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rgbClr val="222222"/>
                </a:solidFill>
                <a:cs typeface="Arial" panose="020B0604020202020204" pitchFamily="34" charset="0"/>
              </a:rPr>
              <a:t>Random-restart hill climbing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 iteratively does hill-climbing, each time with a random initial condition. The best is kept: if a new run of hill climbing produces a better than the stored state, it replaces the stored state.</a:t>
            </a:r>
            <a:endParaRPr lang="en-US" altLang="en-US" sz="3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FB26F-20BF-400B-A6B0-3C033FF7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hill climbing chooses at random from among the uphill moves; </a:t>
            </a:r>
          </a:p>
          <a:p>
            <a:r>
              <a:rPr lang="en-US" dirty="0"/>
              <a:t>The probability of selection can vary with the steepness of the uphill move. </a:t>
            </a:r>
          </a:p>
          <a:p>
            <a:r>
              <a:rPr lang="en-US" dirty="0"/>
              <a:t>Stochastic hill climbing usually converges more slowly than steepest ascent, but in some state landscapes, it finds better solutions.</a:t>
            </a:r>
          </a:p>
          <a:p>
            <a:r>
              <a:rPr lang="en-US" dirty="0"/>
              <a:t>Stochastic hill climbing is NOT complete, but it may be less likely to get stuck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2DC4-EC10-467A-9A10-F641485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74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Choice 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First-choice hill climbing implements stochastic hill climbing by generating successors randomly until one is generated that is better than the current state. </a:t>
            </a:r>
          </a:p>
          <a:p>
            <a:r>
              <a:rPr lang="en-US" dirty="0"/>
              <a:t>This is a good strategy when a state has many of successors. </a:t>
            </a:r>
          </a:p>
          <a:p>
            <a:r>
              <a:rPr lang="en-US" dirty="0"/>
              <a:t>First-choice hill climbing is also NOT complete,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1F749-FDFE-4DAC-9408-21E9C0F9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/>
              <a:t>Tree search keeps unexplored alternatives on the fringe (ensures completeness)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Local search: improve a single option until you can’t make it better (no fringe!)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New successor function: local changes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Generally much faster and more memory efficient (but incomplete and suboptimal)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172200" y="3339765"/>
            <a:ext cx="3886200" cy="1994235"/>
            <a:chOff x="1981200" y="2209800"/>
            <a:chExt cx="5791200" cy="2971800"/>
          </a:xfrm>
        </p:grpSpPr>
        <p:sp>
          <p:nvSpPr>
            <p:cNvPr id="6" name="Oval 5"/>
            <p:cNvSpPr/>
            <p:nvPr/>
          </p:nvSpPr>
          <p:spPr>
            <a:xfrm>
              <a:off x="1981200" y="3429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429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6"/>
              <a:endCxn id="7" idx="2"/>
            </p:cNvCxnSpPr>
            <p:nvPr/>
          </p:nvCxnSpPr>
          <p:spPr>
            <a:xfrm>
              <a:off x="2590800" y="3733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2819400" y="3352800"/>
              <a:ext cx="178307" cy="254507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5943600" y="3048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62800" y="3048000"/>
              <a:ext cx="609600" cy="6096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6"/>
              <a:endCxn id="14" idx="2"/>
            </p:cNvCxnSpPr>
            <p:nvPr/>
          </p:nvCxnSpPr>
          <p:spPr>
            <a:xfrm>
              <a:off x="6553200" y="3352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6781800" y="2971800"/>
              <a:ext cx="178307" cy="254507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5943600" y="3810000"/>
              <a:ext cx="609600" cy="6096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00" y="3810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7" idx="6"/>
              <a:endCxn id="18" idx="2"/>
            </p:cNvCxnSpPr>
            <p:nvPr/>
          </p:nvCxnSpPr>
          <p:spPr>
            <a:xfrm>
              <a:off x="6553200" y="4114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6781800" y="3733800"/>
              <a:ext cx="178307" cy="254507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5943600" y="4572000"/>
              <a:ext cx="609600" cy="60960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162800" y="4572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6"/>
              <a:endCxn id="22" idx="2"/>
            </p:cNvCxnSpPr>
            <p:nvPr/>
          </p:nvCxnSpPr>
          <p:spPr>
            <a:xfrm>
              <a:off x="6553200" y="4876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6781800" y="4495800"/>
              <a:ext cx="178307" cy="254507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 flipV="1">
              <a:off x="4114800" y="3352800"/>
              <a:ext cx="15240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114800" y="2590800"/>
              <a:ext cx="152400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114800" y="3733800"/>
              <a:ext cx="152400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943600" y="2286000"/>
              <a:ext cx="609600" cy="6096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162800" y="2286000"/>
              <a:ext cx="609600" cy="6096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3" idx="6"/>
              <a:endCxn id="34" idx="2"/>
            </p:cNvCxnSpPr>
            <p:nvPr/>
          </p:nvCxnSpPr>
          <p:spPr>
            <a:xfrm>
              <a:off x="6553200" y="2590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6781800" y="2209800"/>
              <a:ext cx="178307" cy="25450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>
              <a:off x="4114800" y="3733800"/>
              <a:ext cx="15240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94476-94ED-461E-A98A-2AFEE791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350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Restart 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Random-Restart Hill Climbing conducts a series of hill-climbing searches from randomly generated initial states, until a goal is found. </a:t>
            </a:r>
          </a:p>
          <a:p>
            <a:r>
              <a:rPr lang="en-US" dirty="0"/>
              <a:t>Random-Restart Hill Climbing is complete if infinite (or sufficiently many tries) are allowed. </a:t>
            </a:r>
          </a:p>
          <a:p>
            <a:r>
              <a:rPr lang="en-US" dirty="0"/>
              <a:t>If each hill-climbing search has a probability p of success, then the expected number of restarts required is 1/p. </a:t>
            </a:r>
          </a:p>
          <a:p>
            <a:r>
              <a:rPr lang="en-US" dirty="0"/>
              <a:t>The success of hill climbing depends very much on the shape of the state-space landscape: </a:t>
            </a:r>
          </a:p>
          <a:p>
            <a:r>
              <a:rPr lang="en-US" dirty="0"/>
              <a:t>If there are few local maxima and plateau, random-restart hill climbing will find a good solution very quickly. </a:t>
            </a:r>
          </a:p>
          <a:p>
            <a:r>
              <a:rPr lang="en-US" dirty="0"/>
              <a:t>On the other hand, many real problems have many local maxima to get stuck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B2FD9-7C09-49C0-92D6-B99AC754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7D7B-CD9C-4C7B-93F1-D51D43E6C9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5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Nature-Inspired Heuristic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Genetic Algorithm </a:t>
            </a:r>
            <a:r>
              <a:rPr lang="en-US" dirty="0"/>
              <a:t>(evolution)</a:t>
            </a:r>
          </a:p>
          <a:p>
            <a:r>
              <a:rPr lang="en-US" dirty="0"/>
              <a:t>Neural Network (artificial neural network)</a:t>
            </a:r>
          </a:p>
          <a:p>
            <a:r>
              <a:rPr lang="en-US" dirty="0"/>
              <a:t>Simulated Annealing (metal annealing)</a:t>
            </a:r>
          </a:p>
          <a:p>
            <a:r>
              <a:rPr lang="en-US" dirty="0"/>
              <a:t>Tabu Search (animal’s brain)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Bee Colony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Local Search Methods – Applications </a:t>
            </a:r>
            <a:endParaRPr lang="en-GB" altLang="x-none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x-none" dirty="0">
                <a:solidFill>
                  <a:srgbClr val="FF0000"/>
                </a:solidFill>
              </a:rPr>
              <a:t>Applicable when seeking Goal State &amp; don't care how to get there</a:t>
            </a:r>
            <a:r>
              <a:rPr lang="en-US" altLang="x-none" dirty="0"/>
              <a:t>. E.g.,</a:t>
            </a:r>
          </a:p>
          <a:p>
            <a:endParaRPr lang="en-US" altLang="x-none" sz="500" dirty="0"/>
          </a:p>
          <a:p>
            <a:pPr lvl="1"/>
            <a:r>
              <a:rPr lang="en-US" altLang="x-none" sz="3000" dirty="0"/>
              <a:t>N-queens, </a:t>
            </a:r>
          </a:p>
          <a:p>
            <a:pPr lvl="1"/>
            <a:r>
              <a:rPr lang="en-US" altLang="x-none" sz="3000" dirty="0"/>
              <a:t>finding shortest/cheapest round trips</a:t>
            </a:r>
            <a:r>
              <a:rPr lang="en-US" altLang="x-none" sz="3000" b="1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altLang="x-none" sz="2600" b="1" dirty="0">
                <a:solidFill>
                  <a:srgbClr val="FF0000"/>
                </a:solidFill>
              </a:rPr>
              <a:t>(Travel Salesman Problem, Vehicle Routing Problem)</a:t>
            </a:r>
          </a:p>
          <a:p>
            <a:pPr lvl="1"/>
            <a:r>
              <a:rPr lang="en-US" altLang="x-none" sz="3000" dirty="0"/>
              <a:t>finding models of propositional formulae </a:t>
            </a:r>
            <a:r>
              <a:rPr lang="en-US" altLang="x-none" sz="3000" dirty="0">
                <a:solidFill>
                  <a:srgbClr val="FF0000"/>
                </a:solidFill>
              </a:rPr>
              <a:t>(SAT solvers)</a:t>
            </a:r>
          </a:p>
          <a:p>
            <a:pPr lvl="1"/>
            <a:r>
              <a:rPr lang="en-US" altLang="x-none" sz="3000" dirty="0"/>
              <a:t>VLSI layout, planning, scheduling, time-tabling, . . . </a:t>
            </a:r>
          </a:p>
          <a:p>
            <a:pPr lvl="1"/>
            <a:r>
              <a:rPr lang="en-US" altLang="x-none" sz="3000" dirty="0"/>
              <a:t>map coloring, </a:t>
            </a:r>
          </a:p>
          <a:p>
            <a:pPr lvl="1"/>
            <a:r>
              <a:rPr lang="en-US" altLang="x-none" sz="3000" dirty="0"/>
              <a:t>resource allocation</a:t>
            </a:r>
          </a:p>
          <a:p>
            <a:pPr lvl="1"/>
            <a:r>
              <a:rPr lang="en-US" altLang="x-none" sz="3000" dirty="0"/>
              <a:t>protein structure prediction</a:t>
            </a:r>
          </a:p>
          <a:p>
            <a:pPr lvl="1"/>
            <a:r>
              <a:rPr lang="en-US" altLang="x-none" sz="3000" dirty="0"/>
              <a:t>genome sequence assembly</a:t>
            </a:r>
            <a:endParaRPr lang="en-US" altLang="x-none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4C54-3620-40E9-9359-3A5F36A01203}" type="slidenum">
              <a:rPr lang="en-GB" altLang="x-none" smtClean="0"/>
              <a:pPr/>
              <a:t>8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1019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Search Algorithms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/>
              <a:t>In many optimization problems, the </a:t>
            </a:r>
            <a:r>
              <a:rPr lang="en-US" altLang="x-none" b="1" dirty="0">
                <a:solidFill>
                  <a:srgbClr val="FF0000"/>
                </a:solidFill>
              </a:rPr>
              <a:t>path</a:t>
            </a:r>
            <a:r>
              <a:rPr lang="en-US" altLang="x-none" dirty="0"/>
              <a:t> to the goal is irrelevant; </a:t>
            </a:r>
            <a:r>
              <a:rPr lang="en-US" altLang="x-none" dirty="0">
                <a:solidFill>
                  <a:srgbClr val="FF0000"/>
                </a:solidFill>
              </a:rPr>
              <a:t>the goal state itself is the solution</a:t>
            </a:r>
            <a:endParaRPr lang="en-US" altLang="x-none" dirty="0"/>
          </a:p>
          <a:p>
            <a:r>
              <a:rPr lang="en-US" altLang="x-none" dirty="0"/>
              <a:t>State space = set of configurations</a:t>
            </a:r>
          </a:p>
          <a:p>
            <a:pPr lvl="1"/>
            <a:r>
              <a:rPr lang="en-US" altLang="x-none" dirty="0">
                <a:solidFill>
                  <a:schemeClr val="tx2">
                    <a:lumMod val="75000"/>
                  </a:schemeClr>
                </a:solidFill>
              </a:rPr>
              <a:t>Find a configuration satisfying your constraints</a:t>
            </a:r>
            <a:r>
              <a:rPr lang="en-US" altLang="x-none" dirty="0"/>
              <a:t>, e.g., n-queens</a:t>
            </a:r>
          </a:p>
          <a:p>
            <a:pPr lvl="1"/>
            <a:r>
              <a:rPr lang="en-US" altLang="x-none" sz="3000" dirty="0"/>
              <a:t>Find the best possible state according to a given</a:t>
            </a:r>
            <a:r>
              <a:rPr lang="en-US" altLang="x-none" sz="3000" dirty="0">
                <a:solidFill>
                  <a:srgbClr val="FF0000"/>
                </a:solidFill>
              </a:rPr>
              <a:t> objective function</a:t>
            </a:r>
            <a:endParaRPr lang="en-US" altLang="x-none" sz="3000" dirty="0"/>
          </a:p>
          <a:p>
            <a:r>
              <a:rPr lang="en-US" altLang="x-none" dirty="0"/>
              <a:t>In such cases, we can </a:t>
            </a:r>
            <a:r>
              <a:rPr lang="en-US" altLang="x-none" b="1" dirty="0">
                <a:solidFill>
                  <a:srgbClr val="FF0000"/>
                </a:solidFill>
              </a:rPr>
              <a:t>use local search algorithms</a:t>
            </a:r>
          </a:p>
          <a:p>
            <a:pPr lvl="1"/>
            <a:r>
              <a:rPr lang="en-US" altLang="x-none" dirty="0">
                <a:solidFill>
                  <a:srgbClr val="FF0000"/>
                </a:solidFill>
              </a:rPr>
              <a:t>Keeps a single "current" state,</a:t>
            </a:r>
            <a:r>
              <a:rPr lang="en-US" altLang="x-none" dirty="0"/>
              <a:t> and then shift states, but </a:t>
            </a:r>
            <a:r>
              <a:rPr lang="en-US" altLang="x-none" dirty="0">
                <a:solidFill>
                  <a:schemeClr val="tx2">
                    <a:lumMod val="75000"/>
                  </a:schemeClr>
                </a:solidFill>
              </a:rPr>
              <a:t>don’t keep track of paths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Use very limited memory</a:t>
            </a:r>
          </a:p>
          <a:p>
            <a:pPr lvl="1"/>
            <a:r>
              <a:rPr lang="en-US" altLang="x-none" dirty="0">
                <a:solidFill>
                  <a:srgbClr val="FF0000"/>
                </a:solidFill>
              </a:rPr>
              <a:t>Find reasonable solutions </a:t>
            </a:r>
            <a:r>
              <a:rPr lang="en-US" altLang="x-none" dirty="0"/>
              <a:t>in large state spaces.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5D5C-46F7-49D1-B1DB-AFAF2E76CF2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4161972"/>
            <a:ext cx="10515600" cy="201499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9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neq  template TPT1  env TPENV1  fore 0  back 16777215  eqnno 1"/>
  <p:tag name="FILENAME" val="TP_tmp"/>
  <p:tag name="ORIGWIDTH" val="7"/>
  <p:tag name="PICTUREFILESIZE" val="104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3587</Words>
  <Application>Microsoft Office PowerPoint</Application>
  <PresentationFormat>Widescreen</PresentationFormat>
  <Paragraphs>513</Paragraphs>
  <Slides>71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비트맵 이미지</vt:lpstr>
      <vt:lpstr>Local Search and Optimization</vt:lpstr>
      <vt:lpstr>Local Search Algorithms</vt:lpstr>
      <vt:lpstr>Example: Map-Coloring</vt:lpstr>
      <vt:lpstr>Constraint graph</vt:lpstr>
      <vt:lpstr>Example</vt:lpstr>
      <vt:lpstr>Local Search Algorithms</vt:lpstr>
      <vt:lpstr>Local Search</vt:lpstr>
      <vt:lpstr>Local Search Methods – Applications </vt:lpstr>
      <vt:lpstr>Local Search Algorithms</vt:lpstr>
      <vt:lpstr>Local Search Algorithm</vt:lpstr>
      <vt:lpstr>Local search</vt:lpstr>
      <vt:lpstr>Local Search Algorithms for optimization Problems</vt:lpstr>
      <vt:lpstr>Example: n-Queen</vt:lpstr>
      <vt:lpstr>PowerPoint Presentation</vt:lpstr>
      <vt:lpstr>Example: n-Queen</vt:lpstr>
      <vt:lpstr>Example: n-Queen</vt:lpstr>
      <vt:lpstr>PowerPoint Presentation</vt:lpstr>
      <vt:lpstr>PowerPoint Presentation</vt:lpstr>
      <vt:lpstr>Example: Travelling Salesman Problem</vt:lpstr>
      <vt:lpstr>Example: Travelling Salesman Problem</vt:lpstr>
      <vt:lpstr>PowerPoint Presentation</vt:lpstr>
      <vt:lpstr>Example: Travelling Salesman Problem</vt:lpstr>
      <vt:lpstr>PowerPoint Presentation</vt:lpstr>
      <vt:lpstr>Hill Climbing  Algorithm</vt:lpstr>
      <vt:lpstr>Hill Climbing</vt:lpstr>
      <vt:lpstr>Hill-Climbing Algorithm</vt:lpstr>
      <vt:lpstr>PowerPoint Presentation</vt:lpstr>
      <vt:lpstr>PowerPoint Presentation</vt:lpstr>
      <vt:lpstr>Hill Climbing Search</vt:lpstr>
      <vt:lpstr>Hill Climbing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Hill climbing example (minimizing h)</vt:lpstr>
      <vt:lpstr>Activity</vt:lpstr>
      <vt:lpstr>PowerPoint Presentation</vt:lpstr>
      <vt:lpstr>Activity</vt:lpstr>
      <vt:lpstr>PowerPoint Presentation</vt:lpstr>
      <vt:lpstr>PowerPoint Presentation</vt:lpstr>
      <vt:lpstr>Example of hill-climbing for the maze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hill-climbing for the maze problem</vt:lpstr>
      <vt:lpstr>Example of hill-climbing for finding the minimum of a quadratic function</vt:lpstr>
      <vt:lpstr>Example of hill-climbing for finding the minimum of a quadratic function</vt:lpstr>
      <vt:lpstr>PowerPoint Presentation</vt:lpstr>
      <vt:lpstr>PowerPoint Presentation</vt:lpstr>
      <vt:lpstr> Problems with Hill Climbing in AI </vt:lpstr>
      <vt:lpstr>State Space Landscape</vt:lpstr>
      <vt:lpstr>Hill Climbing</vt:lpstr>
      <vt:lpstr>Hill-Climbing – Two Versions</vt:lpstr>
      <vt:lpstr>Hill-Climbing Problems</vt:lpstr>
      <vt:lpstr> Example of a local "maximum"</vt:lpstr>
      <vt:lpstr>Hill-Climbing Problems</vt:lpstr>
      <vt:lpstr>Improvements</vt:lpstr>
      <vt:lpstr>Variants of Hill Climbing</vt:lpstr>
      <vt:lpstr>Variants</vt:lpstr>
      <vt:lpstr>Stochastic Hill Climbing</vt:lpstr>
      <vt:lpstr>First Choice Hill Climbing</vt:lpstr>
      <vt:lpstr>Random Restart Hill Climbing</vt:lpstr>
      <vt:lpstr>Nature-Inspired Heuristic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 and Optimization</dc:title>
  <dc:creator>FARHAN DAWOOD</dc:creator>
  <cp:lastModifiedBy>Dr Rabia Tehseen</cp:lastModifiedBy>
  <cp:revision>81</cp:revision>
  <dcterms:created xsi:type="dcterms:W3CDTF">2019-04-04T06:58:54Z</dcterms:created>
  <dcterms:modified xsi:type="dcterms:W3CDTF">2023-11-24T03:49:52Z</dcterms:modified>
</cp:coreProperties>
</file>