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63" r:id="rId6"/>
    <p:sldId id="259" r:id="rId7"/>
    <p:sldId id="260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D1B1-BE19-438A-B180-E01A96BC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99665-DE0D-4D23-BF01-85AB19AFF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47286-3227-4276-97F9-2E290741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DD3C-D79F-4ACD-985B-4EFE8FA7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4F31-E849-46A7-87AD-29F783E7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035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E10D-B03F-4EA6-985A-C210FF30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DE267-AE7E-4C15-AC66-031A41981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1CF7-DAC5-4948-8782-DFB17B25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D969-1724-4635-AB64-DA644A44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8D6B2-6F24-4927-9C5D-169FC797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036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0602B-1D10-4F1C-856F-5087C46E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15233-5C80-44DF-BCAA-C790532E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F0DF-76E6-41A7-819C-D06A7AD9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FC06-26D4-4B48-A969-4F8FA7A9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6AFD-FAF4-4536-845F-85F5A4F0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526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5A76-2055-45A6-A2C3-1E14FB61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C6F4-C8E2-4608-975A-D8AD0E26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D63F-A204-4170-AD23-88175990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738F-9FFB-48E7-8618-E9BFFE8A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69E9-9CD8-40D5-9E4D-24BD8430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268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6EB4-A0F9-4298-AA66-4998213C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144B-0AE7-4A70-99FC-AF1DA1C68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B869-15DC-4E1A-9BB2-243973FB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5777-1876-47AB-A546-EC8B0FF5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DC47-C799-48CF-9609-C2604C7C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804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3096-84B3-40F2-A2E0-543B5538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CAF1-3AEE-4A5F-AE45-07A0D42F3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EE8E7-C70F-4324-939B-27B63751D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6EC1C-E9A4-48F2-BCCE-9B417C8B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08BE-5131-45A5-B343-270268CC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74D29-A654-4C8B-901F-9EC94874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92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C4DC-71EF-443E-AB8A-36613B2E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446D-76A3-4895-ADDC-4CC500A4B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146A7-93C2-413D-86B7-DE0912CFA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27206-0164-440D-A619-9ECB5AF9C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3AD81-CB4A-4631-BCE1-FAFE0AE66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3E7CA-BE94-4925-A07A-A498420D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E4A9E-D53F-440D-A422-B72E770A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C507-60A2-4CF6-B95B-0AB419EB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1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5203-B5B2-428E-86D4-6D9AF0E9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C1DFD-DE3A-4EC8-8650-F567025D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88BBC-A620-4A68-B7DC-70F7123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DBDDE-979C-4904-9AA1-A6AF7ECB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341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53DE5-1E90-43FF-BD65-58D1A5F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1AAB6-844D-473A-994C-2752D246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6A617-1309-4DA9-B26F-BAE648EE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717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2E4E-52F7-4693-B5AC-B0AA829D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E8DA-2884-40E5-A288-C89A1DB2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D875-D7BE-44D3-9CA4-E8E131156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37F30-4B26-4B05-8B54-AF3F598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180A1-4C20-44FB-9E09-E8C9F30D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868D-4DDB-4ADC-9E48-65D5E52B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9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F73B-D4F0-4AA5-BCA7-C38F677C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15447-4BC0-468E-8E93-1C328BCF6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7D42-0BC7-47F1-BB31-6B5EA9D94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B8B5A-2118-4712-AA47-CE77F064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FFC43-EF82-4AF6-827E-262BD9F8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10919-3708-404C-8481-D89FF0E7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348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0B1AE-BB2F-4946-AD11-D3437825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0A8CE-5EED-4027-B328-21CAE455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27EA-E763-440B-9D31-5A6326A28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833F6-2503-480A-8CAE-B862BB06DB96}" type="datetimeFigureOut">
              <a:rPr lang="en-PK" smtClean="0"/>
              <a:t>23-May-2024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09C2-4D65-4979-88DA-C953EE339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6133-C0B6-4785-8977-43888EA72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91FE-C6E3-4636-BFC3-892912E142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063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FFEF0582-C572-4E8B-8564-1F6D9EE2D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LINEAR REGRESSION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4E5D5B6-0B39-4ED3-8335-40BFE2E7B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F7A0-EBA8-4E08-8FB3-3D7CBC81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C49E90-2BB3-47DD-BE55-8808575E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4486"/>
            <a:ext cx="10515600" cy="28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0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413-CBC0-4AFC-8F37-5FF8C893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B45BE-5C56-41BC-B927-AF08A8777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04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7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735E-36BA-4A13-87A4-F4DAC16A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8B9E6-8CD2-4C46-80DD-B21BDC649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7628"/>
            <a:ext cx="12192000" cy="67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4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E424-EC2B-4FF7-9B10-D165F72E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B1CB-2A95-4667-9932-EAE246A6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previous topic, we have learned about Simple Linear Regression, where a single Independent/Predictor(X) variable is used to model the response variable (Y). But there may be various cases in which the response variable is affected by more than one predictor variable; for such cases, the Multiple Linear Regression algorithm is used.</a:t>
            </a:r>
          </a:p>
          <a:p>
            <a:r>
              <a:rPr lang="en-US" dirty="0"/>
              <a:t>Moreover, Multiple Linear Regression is an extension of Simple Linear regression as it takes more than one predictor variable to predict the response variable. We can define it as: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342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05AA-6788-4FAE-B368-EEB6F95B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4B86-8258-47C8-9DFF-3296E5D4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MLR, the dependent or target variable(Y) must be the continuous/real, but the predictor or independent variable may be of continuous or categorical form.</a:t>
            </a:r>
          </a:p>
          <a:p>
            <a:r>
              <a:rPr lang="en-US" dirty="0"/>
              <a:t>Each feature variable must model the linear relationship with the dependent variable.</a:t>
            </a:r>
          </a:p>
          <a:p>
            <a:r>
              <a:rPr lang="en-US" dirty="0"/>
              <a:t>MLR tries to fit a regression line through a multidimensional space of data-points.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813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ECE7638-C7EE-4AAF-B0FD-D1EAA5FA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Multiple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9572-85AC-4B78-A71D-6E770EC4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Regression model for k independent variables: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Multiple Regression allows us to:</a:t>
            </a:r>
          </a:p>
          <a:p>
            <a:pPr lvl="1" eaLnBrk="1" fontAlgn="auto" hangingPunct="1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dirty="0"/>
              <a:t>Use several variables at once to explain the variation in a continuous dependent variable.</a:t>
            </a:r>
          </a:p>
          <a:p>
            <a:pPr lvl="1" eaLnBrk="1" fontAlgn="auto" hangingPunct="1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dirty="0"/>
              <a:t>Isolate the unique effect of one variable on the continuous dependent variable while taking into consideration that other variables are affecting it too.</a:t>
            </a:r>
          </a:p>
          <a:p>
            <a:pPr lvl="1" eaLnBrk="1" fontAlgn="auto" hangingPunct="1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dirty="0"/>
              <a:t>Write a mathematical equation that tells us the overall effects of several variables together and the unique effects of each on a continuous dependent variable.</a:t>
            </a:r>
          </a:p>
          <a:p>
            <a:pPr lvl="1" eaLnBrk="1" fontAlgn="auto" hangingPunct="1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dirty="0"/>
              <a:t>Control for other variables to demonstrate whether bivariate relationships are spurious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2051" name="Picture 3" descr="Lightbox">
            <a:extLst>
              <a:ext uri="{FF2B5EF4-FFF2-40B4-BE49-F238E27FC236}">
                <a16:creationId xmlns:a16="http://schemas.microsoft.com/office/drawing/2014/main" id="{DEC8A757-8FB4-4576-895E-66769EEE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2160814"/>
            <a:ext cx="56483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FD5B-CDC7-4A45-862F-BD799F80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 equation: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7968-6A18-445C-B2FD-31FCDEF3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Multiple Linear Regression, the target variable(Y) is a linear combination of multiple predictor variables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...,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. Since it is an enhancement of Simple Linear Regression, so the same is applied for the multiple linear regression equation, the equation becomes:</a:t>
            </a:r>
          </a:p>
          <a:p>
            <a:r>
              <a:rPr lang="en-US" dirty="0"/>
              <a:t>Where,</a:t>
            </a:r>
          </a:p>
          <a:p>
            <a:r>
              <a:rPr lang="en-US" b="1" dirty="0"/>
              <a:t>Y= Output/Response variable</a:t>
            </a:r>
            <a:endParaRPr lang="en-US" dirty="0"/>
          </a:p>
          <a:p>
            <a:r>
              <a:rPr lang="en-US" b="1" dirty="0"/>
              <a:t>b</a:t>
            </a:r>
            <a:r>
              <a:rPr lang="en-US" b="1" baseline="-25000" dirty="0"/>
              <a:t>0</a:t>
            </a:r>
            <a:r>
              <a:rPr lang="en-US" b="1" dirty="0"/>
              <a:t>, b</a:t>
            </a:r>
            <a:r>
              <a:rPr lang="en-US" b="1" baseline="-25000" dirty="0"/>
              <a:t>1</a:t>
            </a:r>
            <a:r>
              <a:rPr lang="en-US" b="1" dirty="0"/>
              <a:t>, b</a:t>
            </a:r>
            <a:r>
              <a:rPr lang="en-US" b="1" baseline="-25000" dirty="0"/>
              <a:t>2</a:t>
            </a:r>
            <a:r>
              <a:rPr lang="en-US" b="1" dirty="0"/>
              <a:t>, b</a:t>
            </a:r>
            <a:r>
              <a:rPr lang="en-US" b="1" baseline="-25000" dirty="0"/>
              <a:t>3</a:t>
            </a:r>
            <a:r>
              <a:rPr lang="en-US" b="1" dirty="0"/>
              <a:t> , b</a:t>
            </a:r>
            <a:r>
              <a:rPr lang="en-US" b="1" baseline="-25000" dirty="0"/>
              <a:t>n</a:t>
            </a:r>
            <a:r>
              <a:rPr lang="en-US" b="1" dirty="0"/>
              <a:t>....= Coefficients of the model.</a:t>
            </a:r>
            <a:endParaRPr lang="en-US" dirty="0"/>
          </a:p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, x</a:t>
            </a:r>
            <a:r>
              <a:rPr lang="en-US" b="1" baseline="-25000" dirty="0"/>
              <a:t>2</a:t>
            </a:r>
            <a:r>
              <a:rPr lang="en-US" b="1" dirty="0"/>
              <a:t>, x</a:t>
            </a:r>
            <a:r>
              <a:rPr lang="en-US" b="1" baseline="-25000" dirty="0"/>
              <a:t>3</a:t>
            </a:r>
            <a:r>
              <a:rPr lang="en-US" b="1" dirty="0"/>
              <a:t>, x</a:t>
            </a:r>
            <a:r>
              <a:rPr lang="en-US" b="1" baseline="-25000" dirty="0"/>
              <a:t>4</a:t>
            </a:r>
            <a:r>
              <a:rPr lang="en-US" b="1" dirty="0"/>
              <a:t>,...= Various Independent/feature variable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5083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C391-EC79-4A92-87AC-92F25642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1026" name="Picture 2" descr="Types of Linear Regression. Linear Regression is generally… | by Afroz  Chakure | DataDrivenInvestor">
            <a:extLst>
              <a:ext uri="{FF2B5EF4-FFF2-40B4-BE49-F238E27FC236}">
                <a16:creationId xmlns:a16="http://schemas.microsoft.com/office/drawing/2014/main" id="{8FA52926-5328-4E98-833F-B3C5A1C7B8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599" cy="586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32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6D4F-9159-4C3B-96BD-2BA749E3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F010-E86B-4602-BA5C-92F23F9B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F2EE9-CD2E-4984-899A-E7B84698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08" y="2335434"/>
            <a:ext cx="9510584" cy="3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E03F-A62C-4A55-BA25-1D53FF8A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654651-F5D1-4779-B68C-B1D9259BC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457" y="2481943"/>
            <a:ext cx="8513478" cy="20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A9C3-7A18-4C79-A4B3-E1294EB8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A2000-6022-4A63-918D-53C537BE2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48543"/>
            <a:ext cx="8980492" cy="32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8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356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MULTIPLE LINEAR REGRESSION</vt:lpstr>
      <vt:lpstr>PowerPoint Presentation</vt:lpstr>
      <vt:lpstr>PowerPoint Presentation</vt:lpstr>
      <vt:lpstr>The Multiple Regression Model</vt:lpstr>
      <vt:lpstr>MLR equation: </vt:lpstr>
      <vt:lpstr>PowerPoint Presentation</vt:lpstr>
      <vt:lpstr>R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Hassan Jahangir</dc:creator>
  <cp:lastModifiedBy>Hassan Jahangir</cp:lastModifiedBy>
  <cp:revision>4</cp:revision>
  <dcterms:created xsi:type="dcterms:W3CDTF">2024-05-22T20:39:02Z</dcterms:created>
  <dcterms:modified xsi:type="dcterms:W3CDTF">2024-05-22T22:15:25Z</dcterms:modified>
</cp:coreProperties>
</file>