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D443-5000-41B0-9A10-B0C60E066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0DB1E797-6D18-44CE-B8BC-C962BA112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BC06328-EEAB-4EC7-8FEB-6418F9FE2CC3}"/>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5" name="Footer Placeholder 4">
            <a:extLst>
              <a:ext uri="{FF2B5EF4-FFF2-40B4-BE49-F238E27FC236}">
                <a16:creationId xmlns:a16="http://schemas.microsoft.com/office/drawing/2014/main" id="{CBFC7085-4715-4CB3-ABB6-44E3D5AA128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D1812E5-AF39-472F-A43A-5AE48AF0D65F}"/>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377490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975C-101F-4DF0-996D-BD7ACC262B6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3207C23-998B-49D0-A0A6-28EAE81A93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EEB9940-85E3-4753-924A-E66C743A711A}"/>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5" name="Footer Placeholder 4">
            <a:extLst>
              <a:ext uri="{FF2B5EF4-FFF2-40B4-BE49-F238E27FC236}">
                <a16:creationId xmlns:a16="http://schemas.microsoft.com/office/drawing/2014/main" id="{C8479B3F-EC6F-4E82-8826-305073EA49F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673C083-7A15-4133-982B-03204724BA9C}"/>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13969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129B3-828C-43FA-AC62-3CADF87093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C0586CB-57CD-4CAD-982D-1AA870ECCF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BDEBDE9-629B-4DF2-9CE5-070073CF380E}"/>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5" name="Footer Placeholder 4">
            <a:extLst>
              <a:ext uri="{FF2B5EF4-FFF2-40B4-BE49-F238E27FC236}">
                <a16:creationId xmlns:a16="http://schemas.microsoft.com/office/drawing/2014/main" id="{46C499A4-8931-4B0E-8F94-140BC0DEE20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73CB4E7-2475-41B2-8C79-A45DA94ADD9A}"/>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271887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7428-7868-4BF4-A718-73D71706E33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C07F558-F8EB-489F-9B5B-BB0FAE1E6E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50010A1-4E1D-4673-A54F-5EF22A5A7751}"/>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5" name="Footer Placeholder 4">
            <a:extLst>
              <a:ext uri="{FF2B5EF4-FFF2-40B4-BE49-F238E27FC236}">
                <a16:creationId xmlns:a16="http://schemas.microsoft.com/office/drawing/2014/main" id="{5976D778-7775-4112-B0C7-6A1D380A498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7B1DDF1-00B3-464D-91B9-89F81DD0C68E}"/>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81198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14BC-5B18-4A5C-AD4E-16916B8085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5EFEE10-375B-46F8-B49A-6663197CD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C93950-1D34-4FA2-9B9F-7581435F827D}"/>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5" name="Footer Placeholder 4">
            <a:extLst>
              <a:ext uri="{FF2B5EF4-FFF2-40B4-BE49-F238E27FC236}">
                <a16:creationId xmlns:a16="http://schemas.microsoft.com/office/drawing/2014/main" id="{7D869B1B-5134-45B6-94E2-197161E14A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B469A82-AF9B-4766-9CB8-B516F18A4954}"/>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117038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A312-1321-4D3A-9CC7-90C951875D3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82F3A04-AA1C-4DAB-AA30-61C0B973F8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8DBD476-FF56-4238-BC3C-6AA0521EAB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FBC5DF0-77FA-49A5-B9CA-0C9BDB2A58D1}"/>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6" name="Footer Placeholder 5">
            <a:extLst>
              <a:ext uri="{FF2B5EF4-FFF2-40B4-BE49-F238E27FC236}">
                <a16:creationId xmlns:a16="http://schemas.microsoft.com/office/drawing/2014/main" id="{D7E0E5C6-40AD-4766-8518-F7DDDB3AA5D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8285FF3-1BCE-4EF6-AE85-733EEE5A4FF8}"/>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18516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B701-6FFF-4FB7-8B95-9F3AF69F9D03}"/>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E20F36F-E4E4-487E-A660-C7AA1129E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F8BF2A-31E5-4A0B-B019-798F47F42B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1F306DE9-B7EE-46CC-AF55-EE22343D4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59EF14-5141-4DD5-B423-EC7DC2A7E6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8A02230-7318-43AA-94ED-8115D110AB84}"/>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8" name="Footer Placeholder 7">
            <a:extLst>
              <a:ext uri="{FF2B5EF4-FFF2-40B4-BE49-F238E27FC236}">
                <a16:creationId xmlns:a16="http://schemas.microsoft.com/office/drawing/2014/main" id="{2147AD4F-F866-4034-9785-464A86A6A1F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03A50CA-8CC3-43D0-B74B-80BFE3B3A613}"/>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296618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E92C-7EFC-4322-850C-608183A071C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43239E5-DA27-493D-9755-75C42EA6CB71}"/>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4" name="Footer Placeholder 3">
            <a:extLst>
              <a:ext uri="{FF2B5EF4-FFF2-40B4-BE49-F238E27FC236}">
                <a16:creationId xmlns:a16="http://schemas.microsoft.com/office/drawing/2014/main" id="{D40EFD21-1176-4E3A-9AC3-BA33DCF323E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AD38DEF-9CE7-4F3A-AF40-AC29B76BB40E}"/>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1062384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7AD84-94DC-4D06-96A8-4EC37BBD6235}"/>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3" name="Footer Placeholder 2">
            <a:extLst>
              <a:ext uri="{FF2B5EF4-FFF2-40B4-BE49-F238E27FC236}">
                <a16:creationId xmlns:a16="http://schemas.microsoft.com/office/drawing/2014/main" id="{15579708-8951-4FDB-8B84-6315931AE9E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DFB68C0-55A9-4FD6-9B85-EE012C2D417A}"/>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65968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4A3E-26E8-479C-A585-434BEA4D8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5D52573-E90B-4ECF-A165-55E28B87C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C760523-AE1F-4FFB-BFBA-016687B28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98216A-B9FC-4902-AEDC-FE58FECE8F97}"/>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6" name="Footer Placeholder 5">
            <a:extLst>
              <a:ext uri="{FF2B5EF4-FFF2-40B4-BE49-F238E27FC236}">
                <a16:creationId xmlns:a16="http://schemas.microsoft.com/office/drawing/2014/main" id="{42542563-9746-46FF-A101-B7A63C60E5C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8F1C8BE-2A78-40D9-8712-FFE40DD898F5}"/>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144163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6217-FA9A-4741-BC8C-606C1AB2C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154879E-45AD-4C6D-83D3-1F0ADAE9B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ED5AF2B-D5AB-481F-B7EB-CB4C2414F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B47C17-A427-40DA-A3F3-98C829D0E75E}"/>
              </a:ext>
            </a:extLst>
          </p:cNvPr>
          <p:cNvSpPr>
            <a:spLocks noGrp="1"/>
          </p:cNvSpPr>
          <p:nvPr>
            <p:ph type="dt" sz="half" idx="10"/>
          </p:nvPr>
        </p:nvSpPr>
        <p:spPr/>
        <p:txBody>
          <a:bodyPr/>
          <a:lstStyle/>
          <a:p>
            <a:fld id="{7B8C47DB-DDD9-4959-89BF-F35B3CF45F25}" type="datetimeFigureOut">
              <a:rPr lang="en-PK" smtClean="0"/>
              <a:t>20-May-2024</a:t>
            </a:fld>
            <a:endParaRPr lang="en-PK"/>
          </a:p>
        </p:txBody>
      </p:sp>
      <p:sp>
        <p:nvSpPr>
          <p:cNvPr id="6" name="Footer Placeholder 5">
            <a:extLst>
              <a:ext uri="{FF2B5EF4-FFF2-40B4-BE49-F238E27FC236}">
                <a16:creationId xmlns:a16="http://schemas.microsoft.com/office/drawing/2014/main" id="{DEFD87D3-A435-4031-8470-E4B6DDBCEAB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C5CE25C-13DF-49A6-91E6-3505EB4221DC}"/>
              </a:ext>
            </a:extLst>
          </p:cNvPr>
          <p:cNvSpPr>
            <a:spLocks noGrp="1"/>
          </p:cNvSpPr>
          <p:nvPr>
            <p:ph type="sldNum" sz="quarter" idx="12"/>
          </p:nvPr>
        </p:nvSpPr>
        <p:spPr/>
        <p:txBody>
          <a:bodyPr/>
          <a:lstStyle/>
          <a:p>
            <a:fld id="{DC0127F0-EDAE-43E9-95C1-C5ABB0BB5605}" type="slidenum">
              <a:rPr lang="en-PK" smtClean="0"/>
              <a:t>‹#›</a:t>
            </a:fld>
            <a:endParaRPr lang="en-PK"/>
          </a:p>
        </p:txBody>
      </p:sp>
    </p:spTree>
    <p:extLst>
      <p:ext uri="{BB962C8B-B14F-4D97-AF65-F5344CB8AC3E}">
        <p14:creationId xmlns:p14="http://schemas.microsoft.com/office/powerpoint/2010/main" val="939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A92B6-DDCA-4C80-B886-94D3AB59A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54F57A4-494A-4D59-B467-972645161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6DB6F78-A25F-4A78-A906-61896B120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C47DB-DDD9-4959-89BF-F35B3CF45F25}" type="datetimeFigureOut">
              <a:rPr lang="en-PK" smtClean="0"/>
              <a:t>20-May-2024</a:t>
            </a:fld>
            <a:endParaRPr lang="en-PK"/>
          </a:p>
        </p:txBody>
      </p:sp>
      <p:sp>
        <p:nvSpPr>
          <p:cNvPr id="5" name="Footer Placeholder 4">
            <a:extLst>
              <a:ext uri="{FF2B5EF4-FFF2-40B4-BE49-F238E27FC236}">
                <a16:creationId xmlns:a16="http://schemas.microsoft.com/office/drawing/2014/main" id="{869AE6E7-0F53-4CB8-BA5A-16A599BB5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C7ABA04E-B901-4BFD-A453-632D3482C1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27F0-EDAE-43E9-95C1-C5ABB0BB5605}" type="slidenum">
              <a:rPr lang="en-PK" smtClean="0"/>
              <a:t>‹#›</a:t>
            </a:fld>
            <a:endParaRPr lang="en-PK"/>
          </a:p>
        </p:txBody>
      </p:sp>
    </p:spTree>
    <p:extLst>
      <p:ext uri="{BB962C8B-B14F-4D97-AF65-F5344CB8AC3E}">
        <p14:creationId xmlns:p14="http://schemas.microsoft.com/office/powerpoint/2010/main" val="517665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multiple-linear-regression-using-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r-programming-language-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B3A9-5E78-4400-8980-32EE2678DF78}"/>
              </a:ext>
            </a:extLst>
          </p:cNvPr>
          <p:cNvSpPr>
            <a:spLocks noGrp="1"/>
          </p:cNvSpPr>
          <p:nvPr>
            <p:ph type="ctrTitle"/>
          </p:nvPr>
        </p:nvSpPr>
        <p:spPr/>
        <p:txBody>
          <a:bodyPr/>
          <a:lstStyle/>
          <a:p>
            <a:r>
              <a:rPr lang="en-US" b="1" dirty="0"/>
              <a:t>Linear Regression</a:t>
            </a:r>
            <a:br>
              <a:rPr lang="en-US" b="1" dirty="0"/>
            </a:br>
            <a:endParaRPr lang="en-PK" dirty="0"/>
          </a:p>
        </p:txBody>
      </p:sp>
      <p:sp>
        <p:nvSpPr>
          <p:cNvPr id="3" name="Subtitle 2">
            <a:extLst>
              <a:ext uri="{FF2B5EF4-FFF2-40B4-BE49-F238E27FC236}">
                <a16:creationId xmlns:a16="http://schemas.microsoft.com/office/drawing/2014/main" id="{71CBA5A3-9D9F-4E0F-B21E-95A6CEC575EB}"/>
              </a:ext>
            </a:extLst>
          </p:cNvPr>
          <p:cNvSpPr>
            <a:spLocks noGrp="1"/>
          </p:cNvSpPr>
          <p:nvPr>
            <p:ph type="subTitle" idx="1"/>
          </p:nvPr>
        </p:nvSpPr>
        <p:spPr/>
        <p:txBody>
          <a:bodyPr>
            <a:normAutofit/>
          </a:bodyPr>
          <a:lstStyle/>
          <a:p>
            <a:r>
              <a:rPr lang="en-US" sz="6600" dirty="0"/>
              <a:t>Lecture 8</a:t>
            </a:r>
            <a:endParaRPr lang="en-PK" sz="6600" dirty="0"/>
          </a:p>
        </p:txBody>
      </p:sp>
    </p:spTree>
    <p:extLst>
      <p:ext uri="{BB962C8B-B14F-4D97-AF65-F5344CB8AC3E}">
        <p14:creationId xmlns:p14="http://schemas.microsoft.com/office/powerpoint/2010/main" val="78726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4BA6-3BAA-42CA-993B-7E161D47B7A5}"/>
              </a:ext>
            </a:extLst>
          </p:cNvPr>
          <p:cNvSpPr>
            <a:spLocks noGrp="1"/>
          </p:cNvSpPr>
          <p:nvPr>
            <p:ph type="title"/>
          </p:nvPr>
        </p:nvSpPr>
        <p:spPr/>
        <p:txBody>
          <a:bodyPr/>
          <a:lstStyle/>
          <a:p>
            <a:r>
              <a:rPr lang="en-US" b="1" dirty="0"/>
              <a:t>Scatter plot of the given dataset</a:t>
            </a:r>
            <a:endParaRPr lang="en-PK" dirty="0"/>
          </a:p>
        </p:txBody>
      </p:sp>
      <p:sp>
        <p:nvSpPr>
          <p:cNvPr id="3" name="Content Placeholder 2">
            <a:extLst>
              <a:ext uri="{FF2B5EF4-FFF2-40B4-BE49-F238E27FC236}">
                <a16:creationId xmlns:a16="http://schemas.microsoft.com/office/drawing/2014/main" id="{B05476D5-9CE7-4927-8634-A5A8487D4B53}"/>
              </a:ext>
            </a:extLst>
          </p:cNvPr>
          <p:cNvSpPr>
            <a:spLocks noGrp="1"/>
          </p:cNvSpPr>
          <p:nvPr>
            <p:ph idx="1"/>
          </p:nvPr>
        </p:nvSpPr>
        <p:spPr/>
        <p:txBody>
          <a:bodyPr/>
          <a:lstStyle/>
          <a:p>
            <a:pPr marL="0" indent="0">
              <a:buNone/>
            </a:pPr>
            <a:r>
              <a:rPr lang="en-US" dirty="0"/>
              <a:t># Create the scatter plot</a:t>
            </a:r>
          </a:p>
          <a:p>
            <a:pPr marL="0" indent="0">
              <a:buNone/>
            </a:pPr>
            <a:r>
              <a:rPr lang="en-US" dirty="0"/>
              <a:t>plot(</a:t>
            </a:r>
            <a:r>
              <a:rPr lang="en-US" dirty="0" err="1"/>
              <a:t>data$Years_Exp</a:t>
            </a:r>
            <a:r>
              <a:rPr lang="en-US" dirty="0"/>
              <a:t>, </a:t>
            </a:r>
            <a:r>
              <a:rPr lang="en-US" dirty="0" err="1"/>
              <a:t>data$Salary</a:t>
            </a:r>
            <a:r>
              <a:rPr lang="en-US" dirty="0"/>
              <a:t>,</a:t>
            </a:r>
          </a:p>
          <a:p>
            <a:pPr marL="0" indent="0">
              <a:buNone/>
            </a:pPr>
            <a:r>
              <a:rPr lang="en-US" dirty="0"/>
              <a:t>	</a:t>
            </a:r>
            <a:r>
              <a:rPr lang="en-US" dirty="0" err="1"/>
              <a:t>xlab</a:t>
            </a:r>
            <a:r>
              <a:rPr lang="en-US" dirty="0"/>
              <a:t> = "Years Experienced",</a:t>
            </a:r>
          </a:p>
          <a:p>
            <a:pPr marL="0" indent="0">
              <a:buNone/>
            </a:pPr>
            <a:r>
              <a:rPr lang="en-US" dirty="0"/>
              <a:t>	</a:t>
            </a:r>
            <a:r>
              <a:rPr lang="en-US" dirty="0" err="1"/>
              <a:t>ylab</a:t>
            </a:r>
            <a:r>
              <a:rPr lang="en-US" dirty="0"/>
              <a:t> = "Salary",</a:t>
            </a:r>
          </a:p>
          <a:p>
            <a:pPr marL="0" indent="0">
              <a:buNone/>
            </a:pPr>
            <a:r>
              <a:rPr lang="en-US" dirty="0"/>
              <a:t>	main = "Scatter Plot of Years Experienced vs Salary")</a:t>
            </a:r>
          </a:p>
        </p:txBody>
      </p:sp>
    </p:spTree>
    <p:extLst>
      <p:ext uri="{BB962C8B-B14F-4D97-AF65-F5344CB8AC3E}">
        <p14:creationId xmlns:p14="http://schemas.microsoft.com/office/powerpoint/2010/main" val="67401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DEE9-FC99-41E8-857E-A70E8470FB06}"/>
              </a:ext>
            </a:extLst>
          </p:cNvPr>
          <p:cNvSpPr>
            <a:spLocks noGrp="1"/>
          </p:cNvSpPr>
          <p:nvPr>
            <p:ph type="title"/>
          </p:nvPr>
        </p:nvSpPr>
        <p:spPr/>
        <p:txBody>
          <a:bodyPr/>
          <a:lstStyle/>
          <a:p>
            <a:r>
              <a:rPr lang="en-US" b="1" dirty="0"/>
              <a:t>Output:</a:t>
            </a:r>
            <a:endParaRPr lang="en-PK" dirty="0"/>
          </a:p>
        </p:txBody>
      </p:sp>
      <p:pic>
        <p:nvPicPr>
          <p:cNvPr id="4098" name="Picture 2" descr="Lightbox">
            <a:extLst>
              <a:ext uri="{FF2B5EF4-FFF2-40B4-BE49-F238E27FC236}">
                <a16:creationId xmlns:a16="http://schemas.microsoft.com/office/drawing/2014/main" id="{21D6157F-E90A-479B-B12F-008EF39FC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919" y="1313702"/>
            <a:ext cx="9549246" cy="517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6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0065-09E2-4E83-BD27-C3A45D34BA3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A0ECD64-13E7-4662-8B96-713E235C92A8}"/>
              </a:ext>
            </a:extLst>
          </p:cNvPr>
          <p:cNvSpPr>
            <a:spLocks noGrp="1"/>
          </p:cNvSpPr>
          <p:nvPr>
            <p:ph idx="1"/>
          </p:nvPr>
        </p:nvSpPr>
        <p:spPr/>
        <p:txBody>
          <a:bodyPr/>
          <a:lstStyle/>
          <a:p>
            <a:pPr fontAlgn="base"/>
            <a:r>
              <a:rPr lang="en-US" dirty="0"/>
              <a:t>Now, we have to find a line that fits the above scatter plot through which we can predict any value of y or response for any value of x </a:t>
            </a:r>
            <a:br>
              <a:rPr lang="en-US" dirty="0"/>
            </a:br>
            <a:r>
              <a:rPr lang="en-US" dirty="0"/>
              <a:t>The line which best fits is called the Regression line.</a:t>
            </a:r>
          </a:p>
          <a:p>
            <a:pPr fontAlgn="base"/>
            <a:r>
              <a:rPr lang="en-US" dirty="0"/>
              <a:t>The equation of</a:t>
            </a:r>
            <a:r>
              <a:rPr lang="en-US" b="1" dirty="0"/>
              <a:t> </a:t>
            </a:r>
            <a:r>
              <a:rPr lang="en-US" dirty="0"/>
              <a:t>the regression line is given by: </a:t>
            </a:r>
          </a:p>
          <a:p>
            <a:pPr marL="0" indent="0">
              <a:buNone/>
            </a:pPr>
            <a:r>
              <a:rPr lang="en-US" dirty="0"/>
              <a:t>Y=</a:t>
            </a:r>
            <a:r>
              <a:rPr lang="en-US" dirty="0" err="1"/>
              <a:t>mX+C</a:t>
            </a:r>
            <a:endParaRPr lang="en-PK" dirty="0"/>
          </a:p>
        </p:txBody>
      </p:sp>
    </p:spTree>
    <p:extLst>
      <p:ext uri="{BB962C8B-B14F-4D97-AF65-F5344CB8AC3E}">
        <p14:creationId xmlns:p14="http://schemas.microsoft.com/office/powerpoint/2010/main" val="383415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071B-0C9A-4C6A-8518-ADC021A22CF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CBD912D-EBD0-4ABF-BF4E-FA89F6B8F632}"/>
              </a:ext>
            </a:extLst>
          </p:cNvPr>
          <p:cNvSpPr>
            <a:spLocks noGrp="1"/>
          </p:cNvSpPr>
          <p:nvPr>
            <p:ph idx="1"/>
          </p:nvPr>
        </p:nvSpPr>
        <p:spPr/>
        <p:txBody>
          <a:bodyPr/>
          <a:lstStyle/>
          <a:p>
            <a:pPr marL="0" indent="0">
              <a:buNone/>
            </a:pPr>
            <a:r>
              <a:rPr lang="en-US" dirty="0"/>
              <a:t>Where y is the predicted response value, a is the y-intercept, x is the feature value and b is the slope.</a:t>
            </a:r>
            <a:br>
              <a:rPr lang="en-US" dirty="0"/>
            </a:br>
            <a:r>
              <a:rPr lang="en-US" dirty="0"/>
              <a:t>To create the model, let’s evaluate the values of regression coefficients a and b. And as soon as the estimation of these coefficients is done, the response model can be predicted. Here we are going to use the </a:t>
            </a:r>
            <a:r>
              <a:rPr lang="en-US" b="1" dirty="0"/>
              <a:t>Least Square</a:t>
            </a:r>
            <a:endParaRPr lang="en-PK" dirty="0"/>
          </a:p>
        </p:txBody>
      </p:sp>
    </p:spTree>
    <p:extLst>
      <p:ext uri="{BB962C8B-B14F-4D97-AF65-F5344CB8AC3E}">
        <p14:creationId xmlns:p14="http://schemas.microsoft.com/office/powerpoint/2010/main" val="286723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903E-D61F-433B-AEE2-E44B2AF9F8A2}"/>
              </a:ext>
            </a:extLst>
          </p:cNvPr>
          <p:cNvSpPr>
            <a:spLocks noGrp="1"/>
          </p:cNvSpPr>
          <p:nvPr>
            <p:ph type="title"/>
          </p:nvPr>
        </p:nvSpPr>
        <p:spPr/>
        <p:txBody>
          <a:bodyPr/>
          <a:lstStyle/>
          <a:p>
            <a:r>
              <a:rPr lang="en-US" b="1" dirty="0"/>
              <a:t>Technique</a:t>
            </a:r>
            <a:r>
              <a:rPr lang="en-US" dirty="0"/>
              <a:t>.</a:t>
            </a:r>
            <a:endParaRPr lang="en-PK" dirty="0"/>
          </a:p>
        </p:txBody>
      </p:sp>
      <p:pic>
        <p:nvPicPr>
          <p:cNvPr id="9" name="Content Placeholder 8">
            <a:extLst>
              <a:ext uri="{FF2B5EF4-FFF2-40B4-BE49-F238E27FC236}">
                <a16:creationId xmlns:a16="http://schemas.microsoft.com/office/drawing/2014/main" id="{536DB456-71B6-4F99-A802-72D716430330}"/>
              </a:ext>
            </a:extLst>
          </p:cNvPr>
          <p:cNvPicPr>
            <a:picLocks noGrp="1" noChangeAspect="1"/>
          </p:cNvPicPr>
          <p:nvPr>
            <p:ph idx="1"/>
          </p:nvPr>
        </p:nvPicPr>
        <p:blipFill>
          <a:blip r:embed="rId2"/>
          <a:stretch>
            <a:fillRect/>
          </a:stretch>
        </p:blipFill>
        <p:spPr>
          <a:xfrm>
            <a:off x="1340426" y="1537685"/>
            <a:ext cx="9565141" cy="4955190"/>
          </a:xfrm>
          <a:prstGeom prst="rect">
            <a:avLst/>
          </a:prstGeom>
        </p:spPr>
      </p:pic>
    </p:spTree>
    <p:extLst>
      <p:ext uri="{BB962C8B-B14F-4D97-AF65-F5344CB8AC3E}">
        <p14:creationId xmlns:p14="http://schemas.microsoft.com/office/powerpoint/2010/main" val="210682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69E7-B699-4EB3-A9C7-EC92FBE5F0CE}"/>
              </a:ext>
            </a:extLst>
          </p:cNvPr>
          <p:cNvSpPr>
            <a:spLocks noGrp="1"/>
          </p:cNvSpPr>
          <p:nvPr>
            <p:ph type="title"/>
          </p:nvPr>
        </p:nvSpPr>
        <p:spPr/>
        <p:txBody>
          <a:bodyPr/>
          <a:lstStyle/>
          <a:p>
            <a:r>
              <a:rPr lang="en-US" dirty="0"/>
              <a:t>The basic syntax for regression analysis in R is </a:t>
            </a:r>
            <a:endParaRPr lang="en-PK" dirty="0"/>
          </a:p>
        </p:txBody>
      </p:sp>
      <p:sp>
        <p:nvSpPr>
          <p:cNvPr id="3" name="Content Placeholder 2">
            <a:extLst>
              <a:ext uri="{FF2B5EF4-FFF2-40B4-BE49-F238E27FC236}">
                <a16:creationId xmlns:a16="http://schemas.microsoft.com/office/drawing/2014/main" id="{259E2CEA-BA1D-40C9-9D7A-541DB62DD82D}"/>
              </a:ext>
            </a:extLst>
          </p:cNvPr>
          <p:cNvSpPr>
            <a:spLocks noGrp="1"/>
          </p:cNvSpPr>
          <p:nvPr>
            <p:ph idx="1"/>
          </p:nvPr>
        </p:nvSpPr>
        <p:spPr/>
        <p:txBody>
          <a:bodyPr>
            <a:normAutofit lnSpcReduction="10000"/>
          </a:bodyPr>
          <a:lstStyle/>
          <a:p>
            <a:pPr fontAlgn="base"/>
            <a:r>
              <a:rPr lang="en-US" dirty="0"/>
              <a:t>where Y is the object containing the dependent variable to be predicted and the model is the formula for the chosen mathematical model.</a:t>
            </a:r>
            <a:br>
              <a:rPr lang="en-US" dirty="0"/>
            </a:br>
            <a:r>
              <a:rPr lang="en-US" dirty="0"/>
              <a:t>The command </a:t>
            </a:r>
            <a:r>
              <a:rPr lang="en-US" dirty="0" err="1"/>
              <a:t>lm</a:t>
            </a:r>
            <a:r>
              <a:rPr lang="en-US" dirty="0"/>
              <a:t>( ) provides the model’s coefficients but no further statistical information.</a:t>
            </a:r>
          </a:p>
          <a:p>
            <a:pPr fontAlgn="base"/>
            <a:r>
              <a:rPr lang="en-US" dirty="0"/>
              <a:t>The </a:t>
            </a:r>
            <a:r>
              <a:rPr lang="en-US" dirty="0" err="1"/>
              <a:t>lm</a:t>
            </a:r>
            <a:r>
              <a:rPr lang="en-US" dirty="0"/>
              <a:t>() function creates a linear regression model in R. This function takes an R formula Y ~ X where Y is the outcome variable and X is the predictor variable. To create a multiple linear regression model in R, add additional predictor variables using + .</a:t>
            </a:r>
          </a:p>
          <a:p>
            <a:pPr marL="0" indent="0" fontAlgn="base">
              <a:buNone/>
            </a:pPr>
            <a:endParaRPr lang="en-US" dirty="0"/>
          </a:p>
          <a:p>
            <a:pPr fontAlgn="base"/>
            <a:r>
              <a:rPr lang="en-US" dirty="0"/>
              <a:t> </a:t>
            </a:r>
          </a:p>
          <a:p>
            <a:pPr marL="0" indent="0">
              <a:buNone/>
            </a:pPr>
            <a:endParaRPr lang="en-PK" dirty="0"/>
          </a:p>
        </p:txBody>
      </p:sp>
    </p:spTree>
    <p:extLst>
      <p:ext uri="{BB962C8B-B14F-4D97-AF65-F5344CB8AC3E}">
        <p14:creationId xmlns:p14="http://schemas.microsoft.com/office/powerpoint/2010/main" val="148517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DD69-7853-4A62-8D22-AEBF3EFFC4FA}"/>
              </a:ext>
            </a:extLst>
          </p:cNvPr>
          <p:cNvSpPr>
            <a:spLocks noGrp="1"/>
          </p:cNvSpPr>
          <p:nvPr>
            <p:ph type="title"/>
          </p:nvPr>
        </p:nvSpPr>
        <p:spPr/>
        <p:txBody>
          <a:bodyPr/>
          <a:lstStyle/>
          <a:p>
            <a:r>
              <a:rPr lang="en-US" dirty="0"/>
              <a:t>The following R code is used to implement</a:t>
            </a:r>
            <a:r>
              <a:rPr lang="en-US" b="1" dirty="0"/>
              <a:t> </a:t>
            </a:r>
            <a:r>
              <a:rPr lang="en-US" dirty="0"/>
              <a:t>Simple Linear Regression:</a:t>
            </a:r>
            <a:endParaRPr lang="en-PK" dirty="0"/>
          </a:p>
        </p:txBody>
      </p:sp>
      <p:sp>
        <p:nvSpPr>
          <p:cNvPr id="3" name="Content Placeholder 2">
            <a:extLst>
              <a:ext uri="{FF2B5EF4-FFF2-40B4-BE49-F238E27FC236}">
                <a16:creationId xmlns:a16="http://schemas.microsoft.com/office/drawing/2014/main" id="{B22DDD18-419A-4524-8F9B-8FC54F8CAB53}"/>
              </a:ext>
            </a:extLst>
          </p:cNvPr>
          <p:cNvSpPr>
            <a:spLocks noGrp="1"/>
          </p:cNvSpPr>
          <p:nvPr>
            <p:ph idx="1"/>
          </p:nvPr>
        </p:nvSpPr>
        <p:spPr/>
        <p:txBody>
          <a:bodyPr>
            <a:normAutofit fontScale="85000" lnSpcReduction="20000"/>
          </a:bodyPr>
          <a:lstStyle/>
          <a:p>
            <a:pPr marL="0" indent="0">
              <a:buNone/>
            </a:pPr>
            <a:r>
              <a:rPr lang="en-US" dirty="0" err="1"/>
              <a:t>install.packages</a:t>
            </a:r>
            <a:r>
              <a:rPr lang="en-US" dirty="0"/>
              <a:t>('</a:t>
            </a:r>
            <a:r>
              <a:rPr lang="en-US" dirty="0" err="1"/>
              <a:t>caTools</a:t>
            </a:r>
            <a:r>
              <a:rPr lang="en-US" dirty="0"/>
              <a:t>')</a:t>
            </a:r>
          </a:p>
          <a:p>
            <a:pPr marL="0" indent="0">
              <a:buNone/>
            </a:pPr>
            <a:r>
              <a:rPr lang="en-US" dirty="0"/>
              <a:t>library(</a:t>
            </a:r>
            <a:r>
              <a:rPr lang="en-US" dirty="0" err="1"/>
              <a:t>caTools</a:t>
            </a:r>
            <a:r>
              <a:rPr lang="en-US" dirty="0"/>
              <a:t>)</a:t>
            </a:r>
          </a:p>
          <a:p>
            <a:pPr marL="0" indent="0">
              <a:buNone/>
            </a:pPr>
            <a:r>
              <a:rPr lang="en-US" dirty="0"/>
              <a:t>split = </a:t>
            </a:r>
            <a:r>
              <a:rPr lang="en-US" dirty="0" err="1"/>
              <a:t>sample.split</a:t>
            </a:r>
            <a:r>
              <a:rPr lang="en-US" dirty="0"/>
              <a:t>(</a:t>
            </a:r>
            <a:r>
              <a:rPr lang="en-US" dirty="0" err="1"/>
              <a:t>data$Salary</a:t>
            </a:r>
            <a:r>
              <a:rPr lang="en-US" dirty="0"/>
              <a:t>, </a:t>
            </a:r>
            <a:r>
              <a:rPr lang="en-US" dirty="0" err="1"/>
              <a:t>SplitRatio</a:t>
            </a:r>
            <a:r>
              <a:rPr lang="en-US" dirty="0"/>
              <a:t> = 0.7)</a:t>
            </a:r>
          </a:p>
          <a:p>
            <a:pPr marL="0" indent="0">
              <a:buNone/>
            </a:pPr>
            <a:r>
              <a:rPr lang="en-US" dirty="0" err="1"/>
              <a:t>trainingset</a:t>
            </a:r>
            <a:r>
              <a:rPr lang="en-US" dirty="0"/>
              <a:t> = subset(data, split == TRUE)</a:t>
            </a:r>
          </a:p>
          <a:p>
            <a:pPr marL="0" indent="0">
              <a:buNone/>
            </a:pPr>
            <a:r>
              <a:rPr lang="en-US" dirty="0" err="1"/>
              <a:t>testset</a:t>
            </a:r>
            <a:r>
              <a:rPr lang="en-US" dirty="0"/>
              <a:t> = subset(data, split == FALSE)</a:t>
            </a:r>
          </a:p>
          <a:p>
            <a:pPr marL="0" indent="0">
              <a:buNone/>
            </a:pPr>
            <a:endParaRPr lang="en-US" dirty="0"/>
          </a:p>
          <a:p>
            <a:pPr marL="0" indent="0">
              <a:buNone/>
            </a:pPr>
            <a:r>
              <a:rPr lang="en-US" dirty="0"/>
              <a:t># Fitting Simple Linear Regression to the Training set</a:t>
            </a:r>
          </a:p>
          <a:p>
            <a:pPr marL="0" indent="0">
              <a:buNone/>
            </a:pPr>
            <a:r>
              <a:rPr lang="en-US" dirty="0" err="1"/>
              <a:t>lm.r</a:t>
            </a:r>
            <a:r>
              <a:rPr lang="en-US" dirty="0"/>
              <a:t>= </a:t>
            </a:r>
            <a:r>
              <a:rPr lang="en-US" dirty="0" err="1"/>
              <a:t>lm</a:t>
            </a:r>
            <a:r>
              <a:rPr lang="en-US" dirty="0"/>
              <a:t>(formula = Salary ~ </a:t>
            </a:r>
            <a:r>
              <a:rPr lang="en-US" dirty="0" err="1"/>
              <a:t>Years_Exp</a:t>
            </a:r>
            <a:r>
              <a:rPr lang="en-US" dirty="0"/>
              <a:t>,</a:t>
            </a:r>
          </a:p>
          <a:p>
            <a:pPr marL="0" indent="0">
              <a:buNone/>
            </a:pPr>
            <a:r>
              <a:rPr lang="en-US" dirty="0"/>
              <a:t>		data = </a:t>
            </a:r>
            <a:r>
              <a:rPr lang="en-US" dirty="0" err="1"/>
              <a:t>trainingset</a:t>
            </a:r>
            <a:r>
              <a:rPr lang="en-US" dirty="0"/>
              <a:t>)</a:t>
            </a:r>
          </a:p>
          <a:p>
            <a:pPr marL="0" indent="0">
              <a:buNone/>
            </a:pPr>
            <a:r>
              <a:rPr lang="en-US" dirty="0"/>
              <a:t>#Summary of the model</a:t>
            </a:r>
          </a:p>
          <a:p>
            <a:pPr marL="0" indent="0">
              <a:buNone/>
            </a:pPr>
            <a:r>
              <a:rPr lang="en-US" dirty="0"/>
              <a:t>summary(</a:t>
            </a:r>
            <a:r>
              <a:rPr lang="en-US" dirty="0" err="1"/>
              <a:t>lm.r</a:t>
            </a:r>
            <a:r>
              <a:rPr lang="en-US" dirty="0"/>
              <a:t>)</a:t>
            </a:r>
          </a:p>
          <a:p>
            <a:endParaRPr lang="en-PK" dirty="0"/>
          </a:p>
        </p:txBody>
      </p:sp>
    </p:spTree>
    <p:extLst>
      <p:ext uri="{BB962C8B-B14F-4D97-AF65-F5344CB8AC3E}">
        <p14:creationId xmlns:p14="http://schemas.microsoft.com/office/powerpoint/2010/main" val="112765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9626-EE2A-4BFD-BB5A-FCC9DD9D7E41}"/>
              </a:ext>
            </a:extLst>
          </p:cNvPr>
          <p:cNvSpPr>
            <a:spLocks noGrp="1"/>
          </p:cNvSpPr>
          <p:nvPr>
            <p:ph type="title"/>
          </p:nvPr>
        </p:nvSpPr>
        <p:spPr/>
        <p:txBody>
          <a:bodyPr/>
          <a:lstStyle/>
          <a:p>
            <a:r>
              <a:rPr lang="en-US" dirty="0"/>
              <a:t>output</a:t>
            </a:r>
            <a:endParaRPr lang="en-PK" dirty="0"/>
          </a:p>
        </p:txBody>
      </p:sp>
      <p:pic>
        <p:nvPicPr>
          <p:cNvPr id="4" name="Content Placeholder 3">
            <a:extLst>
              <a:ext uri="{FF2B5EF4-FFF2-40B4-BE49-F238E27FC236}">
                <a16:creationId xmlns:a16="http://schemas.microsoft.com/office/drawing/2014/main" id="{CBC90561-D5E1-4030-A990-BD3E16AE7E89}"/>
              </a:ext>
            </a:extLst>
          </p:cNvPr>
          <p:cNvPicPr>
            <a:picLocks noGrp="1" noChangeAspect="1"/>
          </p:cNvPicPr>
          <p:nvPr>
            <p:ph idx="1"/>
          </p:nvPr>
        </p:nvPicPr>
        <p:blipFill>
          <a:blip r:embed="rId2"/>
          <a:stretch>
            <a:fillRect/>
          </a:stretch>
        </p:blipFill>
        <p:spPr>
          <a:xfrm>
            <a:off x="914400" y="1917043"/>
            <a:ext cx="10439400" cy="4168501"/>
          </a:xfrm>
          <a:prstGeom prst="rect">
            <a:avLst/>
          </a:prstGeom>
        </p:spPr>
      </p:pic>
    </p:spTree>
    <p:extLst>
      <p:ext uri="{BB962C8B-B14F-4D97-AF65-F5344CB8AC3E}">
        <p14:creationId xmlns:p14="http://schemas.microsoft.com/office/powerpoint/2010/main" val="1989576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07DC1D-893C-4699-ACBF-B4048AAD4F3B}"/>
              </a:ext>
            </a:extLst>
          </p:cNvPr>
          <p:cNvSpPr/>
          <p:nvPr/>
        </p:nvSpPr>
        <p:spPr>
          <a:xfrm>
            <a:off x="0" y="74035"/>
            <a:ext cx="11575472" cy="6740307"/>
          </a:xfrm>
          <a:prstGeom prst="rect">
            <a:avLst/>
          </a:prstGeom>
        </p:spPr>
        <p:txBody>
          <a:bodyPr wrap="square">
            <a:spAutoFit/>
          </a:bodyPr>
          <a:lstStyle/>
          <a:p>
            <a:pPr fontAlgn="base"/>
            <a:r>
              <a:rPr lang="en-US" sz="2400" b="1" i="0" dirty="0">
                <a:solidFill>
                  <a:srgbClr val="273239"/>
                </a:solidFill>
                <a:effectLst/>
                <a:latin typeface="Nunito"/>
              </a:rPr>
              <a:t>Call</a:t>
            </a:r>
            <a:r>
              <a:rPr lang="en-US" sz="2400" b="0" i="0" dirty="0">
                <a:solidFill>
                  <a:srgbClr val="273239"/>
                </a:solidFill>
                <a:effectLst/>
                <a:latin typeface="Nunito"/>
              </a:rPr>
              <a:t>: Using the “</a:t>
            </a:r>
            <a:r>
              <a:rPr lang="en-US" sz="2400" b="0" i="0" dirty="0" err="1">
                <a:solidFill>
                  <a:srgbClr val="273239"/>
                </a:solidFill>
                <a:effectLst/>
                <a:latin typeface="Nunito"/>
              </a:rPr>
              <a:t>lm</a:t>
            </a:r>
            <a:r>
              <a:rPr lang="en-US" sz="2400" b="0" i="0" dirty="0">
                <a:solidFill>
                  <a:srgbClr val="273239"/>
                </a:solidFill>
                <a:effectLst/>
                <a:latin typeface="Nunito"/>
              </a:rPr>
              <a:t>” function, we will be performing a regression analysis of “Salary” against “</a:t>
            </a:r>
            <a:r>
              <a:rPr lang="en-US" sz="2400" b="0" i="0" dirty="0" err="1">
                <a:solidFill>
                  <a:srgbClr val="273239"/>
                </a:solidFill>
                <a:effectLst/>
                <a:latin typeface="Nunito"/>
              </a:rPr>
              <a:t>Years_Exp</a:t>
            </a:r>
            <a:r>
              <a:rPr lang="en-US" sz="2400" b="0" i="0" dirty="0">
                <a:solidFill>
                  <a:srgbClr val="273239"/>
                </a:solidFill>
                <a:effectLst/>
                <a:latin typeface="Nunito"/>
              </a:rPr>
              <a:t>” according to the formula displayed on this line.</a:t>
            </a:r>
          </a:p>
          <a:p>
            <a:pPr fontAlgn="base">
              <a:buFont typeface="Arial" panose="020B0604020202020204" pitchFamily="34" charset="0"/>
              <a:buChar char="•"/>
            </a:pPr>
            <a:r>
              <a:rPr lang="en-US" sz="2400" b="1" i="0" dirty="0">
                <a:solidFill>
                  <a:srgbClr val="273239"/>
                </a:solidFill>
                <a:effectLst/>
                <a:latin typeface="Nunito"/>
              </a:rPr>
              <a:t>Residuals</a:t>
            </a:r>
            <a:r>
              <a:rPr lang="en-US" sz="2400" b="0" i="0" dirty="0">
                <a:solidFill>
                  <a:srgbClr val="273239"/>
                </a:solidFill>
                <a:effectLst/>
                <a:latin typeface="Nunito"/>
              </a:rPr>
              <a:t>: Each residual in the “Residuals” section denotes the difference between the actual salaries and predicted values. These values are unique to each observation in the data set. For instance, observation 1 has a residual of 463.1.</a:t>
            </a:r>
          </a:p>
          <a:p>
            <a:pPr fontAlgn="base">
              <a:buFont typeface="Arial" panose="020B0604020202020204" pitchFamily="34" charset="0"/>
              <a:buChar char="•"/>
            </a:pPr>
            <a:r>
              <a:rPr lang="en-US" sz="2400" b="1" i="0" dirty="0">
                <a:solidFill>
                  <a:srgbClr val="273239"/>
                </a:solidFill>
                <a:effectLst/>
                <a:latin typeface="Nunito"/>
              </a:rPr>
              <a:t>Coefficients</a:t>
            </a:r>
            <a:r>
              <a:rPr lang="en-US" sz="2400" b="0" i="0" dirty="0">
                <a:solidFill>
                  <a:srgbClr val="273239"/>
                </a:solidFill>
                <a:effectLst/>
                <a:latin typeface="Nunito"/>
              </a:rPr>
              <a:t>: Linear regression coefficients are revealed within the contents of this section.</a:t>
            </a:r>
          </a:p>
          <a:p>
            <a:pPr fontAlgn="base">
              <a:buFont typeface="Arial" panose="020B0604020202020204" pitchFamily="34" charset="0"/>
              <a:buChar char="•"/>
            </a:pPr>
            <a:r>
              <a:rPr lang="en-US" sz="2400" b="1" i="0" dirty="0">
                <a:solidFill>
                  <a:srgbClr val="273239"/>
                </a:solidFill>
                <a:effectLst/>
                <a:latin typeface="Nunito"/>
              </a:rPr>
              <a:t>(Intercept)</a:t>
            </a:r>
            <a:r>
              <a:rPr lang="en-US" sz="2400" b="0" i="0" dirty="0">
                <a:solidFill>
                  <a:srgbClr val="273239"/>
                </a:solidFill>
                <a:effectLst/>
                <a:latin typeface="Nunito"/>
              </a:rPr>
              <a:t>: The estimated salary when </a:t>
            </a:r>
            <a:r>
              <a:rPr lang="en-US" sz="2400" b="0" i="0" dirty="0" err="1">
                <a:solidFill>
                  <a:srgbClr val="273239"/>
                </a:solidFill>
                <a:effectLst/>
                <a:latin typeface="Nunito"/>
              </a:rPr>
              <a:t>Years_Exp</a:t>
            </a:r>
            <a:r>
              <a:rPr lang="en-US" sz="2400" b="0" i="0" dirty="0">
                <a:solidFill>
                  <a:srgbClr val="273239"/>
                </a:solidFill>
                <a:effectLst/>
                <a:latin typeface="Nunito"/>
              </a:rPr>
              <a:t> is zero is 30927, which represents the intercept for this case.</a:t>
            </a:r>
          </a:p>
          <a:p>
            <a:pPr fontAlgn="base">
              <a:buFont typeface="Arial" panose="020B0604020202020204" pitchFamily="34" charset="0"/>
              <a:buChar char="•"/>
            </a:pPr>
            <a:r>
              <a:rPr lang="en-US" sz="2400" b="1" i="0" dirty="0" err="1">
                <a:solidFill>
                  <a:srgbClr val="273239"/>
                </a:solidFill>
                <a:effectLst/>
                <a:latin typeface="Nunito"/>
              </a:rPr>
              <a:t>Years_Exp</a:t>
            </a:r>
            <a:r>
              <a:rPr lang="en-US" sz="2400" b="0" i="0" dirty="0">
                <a:solidFill>
                  <a:srgbClr val="273239"/>
                </a:solidFill>
                <a:effectLst/>
                <a:latin typeface="Nunito"/>
              </a:rPr>
              <a:t>: For every year of experience gained, the expected salary is estimated to increase by 7230 units according to the coefficient for “</a:t>
            </a:r>
            <a:r>
              <a:rPr lang="en-US" sz="2400" b="0" i="0" dirty="0" err="1">
                <a:solidFill>
                  <a:srgbClr val="273239"/>
                </a:solidFill>
                <a:effectLst/>
                <a:latin typeface="Nunito"/>
              </a:rPr>
              <a:t>Years_Exp</a:t>
            </a:r>
            <a:r>
              <a:rPr lang="en-US" sz="2400" b="0" i="0" dirty="0">
                <a:solidFill>
                  <a:srgbClr val="273239"/>
                </a:solidFill>
                <a:effectLst/>
                <a:latin typeface="Nunito"/>
              </a:rPr>
              <a:t>”. This coefficient value suggests that each year of experience has a significant impact on the estimated salary.</a:t>
            </a:r>
          </a:p>
          <a:p>
            <a:pPr fontAlgn="base">
              <a:buFont typeface="Arial" panose="020B0604020202020204" pitchFamily="34" charset="0"/>
              <a:buChar char="•"/>
            </a:pPr>
            <a:r>
              <a:rPr lang="en-US" sz="2400" b="1" i="0" dirty="0" err="1">
                <a:solidFill>
                  <a:srgbClr val="273239"/>
                </a:solidFill>
                <a:effectLst/>
                <a:latin typeface="Nunito"/>
              </a:rPr>
              <a:t>Estimate</a:t>
            </a:r>
            <a:r>
              <a:rPr lang="en-US" sz="2400" b="0" i="0" dirty="0" err="1">
                <a:solidFill>
                  <a:srgbClr val="273239"/>
                </a:solidFill>
                <a:effectLst/>
                <a:latin typeface="Nunito"/>
              </a:rPr>
              <a:t>:The</a:t>
            </a:r>
            <a:r>
              <a:rPr lang="en-US" sz="2400" b="0" i="0" dirty="0">
                <a:solidFill>
                  <a:srgbClr val="273239"/>
                </a:solidFill>
                <a:effectLst/>
                <a:latin typeface="Nunito"/>
              </a:rPr>
              <a:t> model’s estimated coefficients can be found in this column.</a:t>
            </a:r>
          </a:p>
          <a:p>
            <a:pPr fontAlgn="base">
              <a:buFont typeface="Arial" panose="020B0604020202020204" pitchFamily="34" charset="0"/>
              <a:buChar char="•"/>
            </a:pPr>
            <a:r>
              <a:rPr lang="en-US" sz="2400" b="1" i="0" dirty="0">
                <a:solidFill>
                  <a:srgbClr val="273239"/>
                </a:solidFill>
                <a:effectLst/>
                <a:latin typeface="Nunito"/>
              </a:rPr>
              <a:t>Std. Error</a:t>
            </a:r>
            <a:r>
              <a:rPr lang="en-US" sz="2400" b="0" i="0" dirty="0">
                <a:solidFill>
                  <a:srgbClr val="273239"/>
                </a:solidFill>
                <a:effectLst/>
                <a:latin typeface="Nunito"/>
              </a:rPr>
              <a:t>: “More precise estimates” can be deduced from smaller standard errors that are a gauge of the ambiguity that comes along with coefficient estimates.</a:t>
            </a:r>
          </a:p>
          <a:p>
            <a:pPr fontAlgn="base">
              <a:buFont typeface="Arial" panose="020B0604020202020204" pitchFamily="34" charset="0"/>
              <a:buChar char="•"/>
            </a:pPr>
            <a:r>
              <a:rPr lang="en-US" sz="2400" b="1" i="0" dirty="0">
                <a:solidFill>
                  <a:srgbClr val="273239"/>
                </a:solidFill>
                <a:effectLst/>
                <a:latin typeface="Nunito"/>
              </a:rPr>
              <a:t>t value</a:t>
            </a:r>
            <a:r>
              <a:rPr lang="en-US" sz="2400" b="0" i="0" dirty="0">
                <a:solidFill>
                  <a:srgbClr val="273239"/>
                </a:solidFill>
                <a:effectLst/>
                <a:latin typeface="Nunito"/>
              </a:rPr>
              <a:t>: The coefficient estimate’s standard error distance from zero is measured by the t-value. Its purpose is to examine the likelihood of the coefficient being zero by testing the null hypothesis. A higher t-value’s absolute value indicates a higher possibility of statistical significance pertaining to the coefficient.</a:t>
            </a:r>
          </a:p>
        </p:txBody>
      </p:sp>
    </p:spTree>
    <p:extLst>
      <p:ext uri="{BB962C8B-B14F-4D97-AF65-F5344CB8AC3E}">
        <p14:creationId xmlns:p14="http://schemas.microsoft.com/office/powerpoint/2010/main" val="42827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1614F6-EC80-4C1F-9DF7-27ADA3BFA116}"/>
              </a:ext>
            </a:extLst>
          </p:cNvPr>
          <p:cNvSpPr/>
          <p:nvPr/>
        </p:nvSpPr>
        <p:spPr>
          <a:xfrm>
            <a:off x="0" y="0"/>
            <a:ext cx="12192000" cy="6740307"/>
          </a:xfrm>
          <a:prstGeom prst="rect">
            <a:avLst/>
          </a:prstGeom>
        </p:spPr>
        <p:txBody>
          <a:bodyPr wrap="square">
            <a:spAutoFit/>
          </a:bodyPr>
          <a:lstStyle/>
          <a:p>
            <a:pPr fontAlgn="base">
              <a:buFont typeface="Arial" panose="020B0604020202020204" pitchFamily="34" charset="0"/>
              <a:buChar char="•"/>
            </a:pPr>
            <a:r>
              <a:rPr lang="en-US" sz="2400" b="1" i="0" dirty="0" err="1">
                <a:solidFill>
                  <a:srgbClr val="273239"/>
                </a:solidFill>
                <a:effectLst/>
                <a:latin typeface="Nunito"/>
              </a:rPr>
              <a:t>Pr</a:t>
            </a:r>
            <a:r>
              <a:rPr lang="en-US" sz="2400" b="1" i="0" dirty="0">
                <a:solidFill>
                  <a:srgbClr val="273239"/>
                </a:solidFill>
                <a:effectLst/>
                <a:latin typeface="Nunito"/>
              </a:rPr>
              <a:t>(&gt;|t|)</a:t>
            </a:r>
            <a:r>
              <a:rPr lang="en-US" sz="2400" b="0" i="0" dirty="0">
                <a:solidFill>
                  <a:srgbClr val="273239"/>
                </a:solidFill>
                <a:effectLst/>
                <a:latin typeface="Nunito"/>
              </a:rPr>
              <a:t>: This column provides the p-value associated with the t-value. The p-value indicates the probability of observing the t-statistic (or more extreme) under the null hypothesis that the coefficient is zero. In this case, the p-value for the intercept is 0.00144, and for “</a:t>
            </a:r>
            <a:r>
              <a:rPr lang="en-US" sz="2400" b="0" i="0" dirty="0" err="1">
                <a:solidFill>
                  <a:srgbClr val="273239"/>
                </a:solidFill>
                <a:effectLst/>
                <a:latin typeface="Nunito"/>
              </a:rPr>
              <a:t>Years_Exp</a:t>
            </a:r>
            <a:r>
              <a:rPr lang="en-US" sz="2400" b="0" i="0" dirty="0">
                <a:solidFill>
                  <a:srgbClr val="273239"/>
                </a:solidFill>
                <a:effectLst/>
                <a:latin typeface="Nunito"/>
              </a:rPr>
              <a:t>,” it is 0.01482.</a:t>
            </a:r>
          </a:p>
          <a:p>
            <a:pPr fontAlgn="base">
              <a:buFont typeface="Arial" panose="020B0604020202020204" pitchFamily="34" charset="0"/>
              <a:buChar char="•"/>
            </a:pPr>
            <a:r>
              <a:rPr lang="en-US" sz="2400" b="1" i="0" dirty="0" err="1">
                <a:solidFill>
                  <a:srgbClr val="273239"/>
                </a:solidFill>
                <a:effectLst/>
                <a:latin typeface="Nunito"/>
              </a:rPr>
              <a:t>Signif</a:t>
            </a:r>
            <a:r>
              <a:rPr lang="en-US" sz="2400" b="1" i="0" dirty="0">
                <a:solidFill>
                  <a:srgbClr val="273239"/>
                </a:solidFill>
                <a:effectLst/>
                <a:latin typeface="Nunito"/>
              </a:rPr>
              <a:t>. codes</a:t>
            </a:r>
            <a:r>
              <a:rPr lang="en-US" sz="2400" b="0" i="0" dirty="0">
                <a:solidFill>
                  <a:srgbClr val="273239"/>
                </a:solidFill>
                <a:effectLst/>
                <a:latin typeface="Nunito"/>
              </a:rPr>
              <a:t>: These codes indicate the level of significance of the coefficients.</a:t>
            </a:r>
          </a:p>
          <a:p>
            <a:pPr fontAlgn="base">
              <a:buFont typeface="Arial" panose="020B0604020202020204" pitchFamily="34" charset="0"/>
              <a:buChar char="•"/>
            </a:pPr>
            <a:r>
              <a:rPr lang="en-US" sz="2400" b="1" i="0" dirty="0">
                <a:solidFill>
                  <a:srgbClr val="273239"/>
                </a:solidFill>
                <a:effectLst/>
                <a:latin typeface="Nunito"/>
              </a:rPr>
              <a:t>Residual standard error</a:t>
            </a:r>
            <a:r>
              <a:rPr lang="en-US" sz="2400" b="0" i="0" dirty="0">
                <a:solidFill>
                  <a:srgbClr val="273239"/>
                </a:solidFill>
                <a:effectLst/>
                <a:latin typeface="Nunito"/>
              </a:rPr>
              <a:t>: This is a measure of the variability of the residuals. In this case, it’s 4944, which represents the typical difference between the actual salaries and the predicted salaries.</a:t>
            </a:r>
          </a:p>
          <a:p>
            <a:pPr fontAlgn="base">
              <a:buFont typeface="Arial" panose="020B0604020202020204" pitchFamily="34" charset="0"/>
              <a:buChar char="•"/>
            </a:pPr>
            <a:r>
              <a:rPr lang="en-US" sz="2400" b="1" i="0" dirty="0">
                <a:solidFill>
                  <a:srgbClr val="273239"/>
                </a:solidFill>
                <a:effectLst/>
                <a:latin typeface="Nunito"/>
              </a:rPr>
              <a:t>Multiple R-squared</a:t>
            </a:r>
            <a:r>
              <a:rPr lang="en-US" sz="2400" b="0" i="0" dirty="0">
                <a:solidFill>
                  <a:srgbClr val="273239"/>
                </a:solidFill>
                <a:effectLst/>
                <a:latin typeface="Nunito"/>
              </a:rPr>
              <a:t>: R-squared (R²) is a measure of the goodness of fit of the model. It represents the proportion of the variance in the dependent variable that is explained by the independent variable(s). In this case, the R-squared is 0.7266, which means that approximately 72.66% of the variation in salaries can be explained by years of experience.</a:t>
            </a:r>
          </a:p>
          <a:p>
            <a:pPr fontAlgn="base">
              <a:buFont typeface="Arial" panose="020B0604020202020204" pitchFamily="34" charset="0"/>
              <a:buChar char="•"/>
            </a:pPr>
            <a:r>
              <a:rPr lang="en-US" sz="2400" b="1" i="0" dirty="0">
                <a:solidFill>
                  <a:srgbClr val="273239"/>
                </a:solidFill>
                <a:effectLst/>
                <a:latin typeface="Nunito"/>
              </a:rPr>
              <a:t>Adjusted R-squared</a:t>
            </a:r>
            <a:r>
              <a:rPr lang="en-US" sz="2400" b="0" i="0" dirty="0">
                <a:solidFill>
                  <a:srgbClr val="273239"/>
                </a:solidFill>
                <a:effectLst/>
                <a:latin typeface="Nunito"/>
              </a:rPr>
              <a:t>: The adjusted R-squared adjusts the R-squared value based on the number of predictors in the model. It accounts for the complexity of the model. In this case, the adjusted R-squared is 0.6719.</a:t>
            </a:r>
          </a:p>
          <a:p>
            <a:pPr fontAlgn="base">
              <a:buFont typeface="Arial" panose="020B0604020202020204" pitchFamily="34" charset="0"/>
              <a:buChar char="•"/>
            </a:pPr>
            <a:r>
              <a:rPr lang="en-US" sz="2400" b="1" i="0" dirty="0">
                <a:solidFill>
                  <a:srgbClr val="273239"/>
                </a:solidFill>
                <a:effectLst/>
                <a:latin typeface="Nunito"/>
              </a:rPr>
              <a:t>F-statistic</a:t>
            </a:r>
            <a:r>
              <a:rPr lang="en-US" sz="2400" b="0" i="0" dirty="0">
                <a:solidFill>
                  <a:srgbClr val="273239"/>
                </a:solidFill>
                <a:effectLst/>
                <a:latin typeface="Nunito"/>
              </a:rPr>
              <a:t>: The F-statistic is used to test the overall significance of the model. In this case, the F-statistic is 13.29 with 1 and 5 degrees of freedom, and the associated p-value is 0.01482. This p-value suggests that the model as a whole is statistically significant.</a:t>
            </a:r>
          </a:p>
        </p:txBody>
      </p:sp>
    </p:spTree>
    <p:extLst>
      <p:ext uri="{BB962C8B-B14F-4D97-AF65-F5344CB8AC3E}">
        <p14:creationId xmlns:p14="http://schemas.microsoft.com/office/powerpoint/2010/main" val="273046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8C3A-F783-4864-B1EE-ABF8CCE0F29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F1D5881-98AB-443A-B0BA-B932433AE464}"/>
              </a:ext>
            </a:extLst>
          </p:cNvPr>
          <p:cNvSpPr>
            <a:spLocks noGrp="1"/>
          </p:cNvSpPr>
          <p:nvPr>
            <p:ph idx="1"/>
          </p:nvPr>
        </p:nvSpPr>
        <p:spPr/>
        <p:txBody>
          <a:bodyPr>
            <a:normAutofit fontScale="92500" lnSpcReduction="10000"/>
          </a:bodyPr>
          <a:lstStyle/>
          <a:p>
            <a:pPr fontAlgn="base"/>
            <a:r>
              <a:rPr lang="en-US" b="1" dirty="0"/>
              <a:t>What is Linear Regression?</a:t>
            </a:r>
          </a:p>
          <a:p>
            <a:pPr fontAlgn="base"/>
            <a:r>
              <a:rPr lang="en-US" dirty="0"/>
              <a:t>Linear Regression is a commonly used type of predictive analysis. Linear Regression is a statistical approach for modelling the relationship between a dependent variable and a given set of independent variables. It is predicted that a straight line can be used to approximate the relationship. The goal of linear regression is to identify the line that minimizes the discrepancies between the observed data points and the line’s anticipated values.</a:t>
            </a:r>
          </a:p>
          <a:p>
            <a:pPr fontAlgn="base"/>
            <a:r>
              <a:rPr lang="en-US" b="1" dirty="0"/>
              <a:t>There are two types of linear regression.</a:t>
            </a:r>
          </a:p>
          <a:p>
            <a:pPr fontAlgn="base"/>
            <a:r>
              <a:rPr lang="en-US" dirty="0"/>
              <a:t>Simple Linear Regression</a:t>
            </a:r>
          </a:p>
          <a:p>
            <a:pPr fontAlgn="base"/>
            <a:r>
              <a:rPr lang="en-US" u="sng" dirty="0">
                <a:hlinkClick r:id="rId2"/>
              </a:rPr>
              <a:t>Multiple Linear Regression</a:t>
            </a:r>
            <a:endParaRPr lang="en-US" dirty="0"/>
          </a:p>
          <a:p>
            <a:endParaRPr lang="en-PK" dirty="0"/>
          </a:p>
        </p:txBody>
      </p:sp>
    </p:spTree>
    <p:extLst>
      <p:ext uri="{BB962C8B-B14F-4D97-AF65-F5344CB8AC3E}">
        <p14:creationId xmlns:p14="http://schemas.microsoft.com/office/powerpoint/2010/main" val="1545095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3338-6E98-4701-A1BC-A72EC7DCB0C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C021943-6CE8-4629-B720-728BD8A259AD}"/>
              </a:ext>
            </a:extLst>
          </p:cNvPr>
          <p:cNvSpPr>
            <a:spLocks noGrp="1"/>
          </p:cNvSpPr>
          <p:nvPr>
            <p:ph idx="1"/>
          </p:nvPr>
        </p:nvSpPr>
        <p:spPr/>
        <p:txBody>
          <a:bodyPr/>
          <a:lstStyle/>
          <a:p>
            <a:r>
              <a:rPr lang="en-US" dirty="0"/>
              <a:t>In summary, this linear regression analysis suggests that there is a significant relationship between years of experience (</a:t>
            </a:r>
            <a:r>
              <a:rPr lang="en-US" dirty="0" err="1"/>
              <a:t>Years_Exp</a:t>
            </a:r>
            <a:r>
              <a:rPr lang="en-US" dirty="0"/>
              <a:t>) and salary (Salary). The model explains approximately 72.66% of the variance in salaries, and both the intercept and the coefficient for “</a:t>
            </a:r>
            <a:r>
              <a:rPr lang="en-US" dirty="0" err="1"/>
              <a:t>Years_Exp</a:t>
            </a:r>
            <a:r>
              <a:rPr lang="en-US" dirty="0"/>
              <a:t>” are statistically significant at the 0.01 and 0.05 significance levels, respectively.</a:t>
            </a:r>
            <a:endParaRPr lang="en-PK" dirty="0"/>
          </a:p>
        </p:txBody>
      </p:sp>
    </p:spTree>
    <p:extLst>
      <p:ext uri="{BB962C8B-B14F-4D97-AF65-F5344CB8AC3E}">
        <p14:creationId xmlns:p14="http://schemas.microsoft.com/office/powerpoint/2010/main" val="239142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B549-009A-4CCF-B498-2A0C9018B370}"/>
              </a:ext>
            </a:extLst>
          </p:cNvPr>
          <p:cNvSpPr>
            <a:spLocks noGrp="1"/>
          </p:cNvSpPr>
          <p:nvPr>
            <p:ph type="title"/>
          </p:nvPr>
        </p:nvSpPr>
        <p:spPr/>
        <p:txBody>
          <a:bodyPr/>
          <a:lstStyle/>
          <a:p>
            <a:r>
              <a:rPr lang="en-US" b="1" dirty="0"/>
              <a:t>Predict values using predict function</a:t>
            </a:r>
            <a:br>
              <a:rPr lang="en-US" b="1" dirty="0"/>
            </a:br>
            <a:endParaRPr lang="en-PK" dirty="0"/>
          </a:p>
        </p:txBody>
      </p:sp>
      <p:sp>
        <p:nvSpPr>
          <p:cNvPr id="3" name="Content Placeholder 2">
            <a:extLst>
              <a:ext uri="{FF2B5EF4-FFF2-40B4-BE49-F238E27FC236}">
                <a16:creationId xmlns:a16="http://schemas.microsoft.com/office/drawing/2014/main" id="{CBF016C1-4903-40A0-8D0C-D0F98EBDA392}"/>
              </a:ext>
            </a:extLst>
          </p:cNvPr>
          <p:cNvSpPr>
            <a:spLocks noGrp="1"/>
          </p:cNvSpPr>
          <p:nvPr>
            <p:ph idx="1"/>
          </p:nvPr>
        </p:nvSpPr>
        <p:spPr/>
        <p:txBody>
          <a:bodyPr/>
          <a:lstStyle/>
          <a:p>
            <a:pPr marL="0" indent="0">
              <a:buNone/>
            </a:pPr>
            <a:r>
              <a:rPr lang="en-US" dirty="0"/>
              <a:t># Create a data frame with new input values</a:t>
            </a:r>
          </a:p>
          <a:p>
            <a:pPr marL="0" indent="0">
              <a:buNone/>
            </a:pPr>
            <a:r>
              <a:rPr lang="en-US" dirty="0" err="1"/>
              <a:t>new_data</a:t>
            </a:r>
            <a:r>
              <a:rPr lang="en-US" dirty="0"/>
              <a:t> &lt;- </a:t>
            </a:r>
            <a:r>
              <a:rPr lang="en-US" dirty="0" err="1"/>
              <a:t>data.frame</a:t>
            </a:r>
            <a:r>
              <a:rPr lang="en-US" dirty="0"/>
              <a:t>(</a:t>
            </a:r>
            <a:r>
              <a:rPr lang="en-US" dirty="0" err="1"/>
              <a:t>Years_Exp</a:t>
            </a:r>
            <a:r>
              <a:rPr lang="en-US" dirty="0"/>
              <a:t> = c(4.0, 4.5, 5.0))</a:t>
            </a:r>
          </a:p>
          <a:p>
            <a:pPr marL="0" indent="0">
              <a:buNone/>
            </a:pPr>
            <a:endParaRPr lang="en-US" dirty="0"/>
          </a:p>
          <a:p>
            <a:pPr marL="0" indent="0">
              <a:buNone/>
            </a:pPr>
            <a:r>
              <a:rPr lang="en-US" dirty="0"/>
              <a:t># Predict using the linear regression model</a:t>
            </a:r>
          </a:p>
          <a:p>
            <a:pPr marL="0" indent="0">
              <a:buNone/>
            </a:pPr>
            <a:r>
              <a:rPr lang="en-US" dirty="0" err="1"/>
              <a:t>predicted_salaries</a:t>
            </a:r>
            <a:r>
              <a:rPr lang="en-US" dirty="0"/>
              <a:t> &lt;- predict(</a:t>
            </a:r>
            <a:r>
              <a:rPr lang="en-US" dirty="0" err="1"/>
              <a:t>lm.r</a:t>
            </a:r>
            <a:r>
              <a:rPr lang="en-US" dirty="0"/>
              <a:t>, </a:t>
            </a:r>
            <a:r>
              <a:rPr lang="en-US" dirty="0" err="1"/>
              <a:t>newdata</a:t>
            </a:r>
            <a:r>
              <a:rPr lang="en-US" dirty="0"/>
              <a:t> = </a:t>
            </a:r>
            <a:r>
              <a:rPr lang="en-US" dirty="0" err="1"/>
              <a:t>new_data</a:t>
            </a:r>
            <a:r>
              <a:rPr lang="en-US" dirty="0"/>
              <a:t>)</a:t>
            </a:r>
          </a:p>
          <a:p>
            <a:pPr marL="0" indent="0">
              <a:buNone/>
            </a:pPr>
            <a:endParaRPr lang="en-US" dirty="0"/>
          </a:p>
          <a:p>
            <a:pPr marL="0" indent="0">
              <a:buNone/>
            </a:pPr>
            <a:r>
              <a:rPr lang="en-US" dirty="0"/>
              <a:t># Display the predicted salaries</a:t>
            </a:r>
          </a:p>
          <a:p>
            <a:pPr marL="0" indent="0">
              <a:buNone/>
            </a:pPr>
            <a:r>
              <a:rPr lang="en-US" dirty="0"/>
              <a:t>print(</a:t>
            </a:r>
            <a:r>
              <a:rPr lang="en-US" dirty="0" err="1"/>
              <a:t>predicted_salaries</a:t>
            </a:r>
            <a:r>
              <a:rPr lang="en-US" dirty="0"/>
              <a:t>)</a:t>
            </a:r>
          </a:p>
          <a:p>
            <a:endParaRPr lang="en-PK" dirty="0"/>
          </a:p>
        </p:txBody>
      </p:sp>
    </p:spTree>
    <p:extLst>
      <p:ext uri="{BB962C8B-B14F-4D97-AF65-F5344CB8AC3E}">
        <p14:creationId xmlns:p14="http://schemas.microsoft.com/office/powerpoint/2010/main" val="2046289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D980-9174-4579-B7D3-E4E9D7CF725A}"/>
              </a:ext>
            </a:extLst>
          </p:cNvPr>
          <p:cNvSpPr>
            <a:spLocks noGrp="1"/>
          </p:cNvSpPr>
          <p:nvPr>
            <p:ph type="title"/>
          </p:nvPr>
        </p:nvSpPr>
        <p:spPr/>
        <p:txBody>
          <a:bodyPr/>
          <a:lstStyle/>
          <a:p>
            <a:r>
              <a:rPr lang="en-US" dirty="0"/>
              <a:t>Output</a:t>
            </a:r>
            <a:endParaRPr lang="en-PK" dirty="0"/>
          </a:p>
        </p:txBody>
      </p:sp>
      <p:pic>
        <p:nvPicPr>
          <p:cNvPr id="4" name="Content Placeholder 3">
            <a:extLst>
              <a:ext uri="{FF2B5EF4-FFF2-40B4-BE49-F238E27FC236}">
                <a16:creationId xmlns:a16="http://schemas.microsoft.com/office/drawing/2014/main" id="{67143BBD-20FB-4185-B155-F2EB5DCBF346}"/>
              </a:ext>
            </a:extLst>
          </p:cNvPr>
          <p:cNvPicPr>
            <a:picLocks noGrp="1" noChangeAspect="1"/>
          </p:cNvPicPr>
          <p:nvPr>
            <p:ph idx="1"/>
          </p:nvPr>
        </p:nvPicPr>
        <p:blipFill>
          <a:blip r:embed="rId2"/>
          <a:stretch>
            <a:fillRect/>
          </a:stretch>
        </p:blipFill>
        <p:spPr>
          <a:xfrm>
            <a:off x="792890" y="2556164"/>
            <a:ext cx="6869156" cy="1871887"/>
          </a:xfrm>
          <a:prstGeom prst="rect">
            <a:avLst/>
          </a:prstGeom>
        </p:spPr>
      </p:pic>
    </p:spTree>
    <p:extLst>
      <p:ext uri="{BB962C8B-B14F-4D97-AF65-F5344CB8AC3E}">
        <p14:creationId xmlns:p14="http://schemas.microsoft.com/office/powerpoint/2010/main" val="82570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3A5B-7B11-49D3-9467-5702F54A810E}"/>
              </a:ext>
            </a:extLst>
          </p:cNvPr>
          <p:cNvSpPr>
            <a:spLocks noGrp="1"/>
          </p:cNvSpPr>
          <p:nvPr>
            <p:ph type="title"/>
          </p:nvPr>
        </p:nvSpPr>
        <p:spPr/>
        <p:txBody>
          <a:bodyPr/>
          <a:lstStyle/>
          <a:p>
            <a:r>
              <a:rPr lang="en-US" b="1" dirty="0"/>
              <a:t>Visualizing the Training set results:</a:t>
            </a:r>
            <a:endParaRPr lang="en-PK" dirty="0"/>
          </a:p>
        </p:txBody>
      </p:sp>
      <p:sp>
        <p:nvSpPr>
          <p:cNvPr id="3" name="Content Placeholder 2">
            <a:extLst>
              <a:ext uri="{FF2B5EF4-FFF2-40B4-BE49-F238E27FC236}">
                <a16:creationId xmlns:a16="http://schemas.microsoft.com/office/drawing/2014/main" id="{92E0B274-AFAA-406E-A89F-1B58B633A2B9}"/>
              </a:ext>
            </a:extLst>
          </p:cNvPr>
          <p:cNvSpPr>
            <a:spLocks noGrp="1"/>
          </p:cNvSpPr>
          <p:nvPr>
            <p:ph idx="1"/>
          </p:nvPr>
        </p:nvSpPr>
        <p:spPr/>
        <p:txBody>
          <a:bodyPr>
            <a:normAutofit fontScale="92500" lnSpcReduction="20000"/>
          </a:bodyPr>
          <a:lstStyle/>
          <a:p>
            <a:pPr marL="0" indent="0">
              <a:buNone/>
            </a:pPr>
            <a:r>
              <a:rPr lang="en-US" dirty="0"/>
              <a:t># </a:t>
            </a:r>
            <a:r>
              <a:rPr lang="en-US" dirty="0" err="1"/>
              <a:t>Visualising</a:t>
            </a:r>
            <a:r>
              <a:rPr lang="en-US" dirty="0"/>
              <a:t> the Training set results</a:t>
            </a:r>
          </a:p>
          <a:p>
            <a:pPr marL="0" indent="0">
              <a:buNone/>
            </a:pPr>
            <a:r>
              <a:rPr lang="en-US" dirty="0" err="1"/>
              <a:t>ggplot</a:t>
            </a:r>
            <a:r>
              <a:rPr lang="en-US" dirty="0"/>
              <a:t>() + </a:t>
            </a:r>
            <a:r>
              <a:rPr lang="en-US" dirty="0" err="1"/>
              <a:t>geom_point</a:t>
            </a:r>
            <a:r>
              <a:rPr lang="en-US" dirty="0"/>
              <a:t>(</a:t>
            </a:r>
            <a:r>
              <a:rPr lang="en-US" dirty="0" err="1"/>
              <a:t>aes</a:t>
            </a:r>
            <a:r>
              <a:rPr lang="en-US" dirty="0"/>
              <a:t>(x = </a:t>
            </a:r>
            <a:r>
              <a:rPr lang="en-US" dirty="0" err="1"/>
              <a:t>trainingset$Years_Ex</a:t>
            </a:r>
            <a:r>
              <a:rPr lang="en-US" dirty="0"/>
              <a:t>, </a:t>
            </a:r>
          </a:p>
          <a:p>
            <a:pPr marL="0" indent="0">
              <a:buNone/>
            </a:pPr>
            <a:r>
              <a:rPr lang="en-US" dirty="0"/>
              <a:t>						y = </a:t>
            </a:r>
            <a:r>
              <a:rPr lang="en-US" dirty="0" err="1"/>
              <a:t>trainingset$Salary</a:t>
            </a:r>
            <a:r>
              <a:rPr lang="en-US" dirty="0"/>
              <a:t>), </a:t>
            </a:r>
            <a:r>
              <a:rPr lang="en-US" dirty="0" err="1"/>
              <a:t>colour</a:t>
            </a:r>
            <a:r>
              <a:rPr lang="en-US" dirty="0"/>
              <a:t> = 'red') +</a:t>
            </a:r>
          </a:p>
          <a:p>
            <a:pPr marL="0" indent="0">
              <a:buNone/>
            </a:pPr>
            <a:r>
              <a:rPr lang="en-US" dirty="0" err="1"/>
              <a:t>geom_line</a:t>
            </a:r>
            <a:r>
              <a:rPr lang="en-US" dirty="0"/>
              <a:t>(</a:t>
            </a:r>
            <a:r>
              <a:rPr lang="en-US" dirty="0" err="1"/>
              <a:t>aes</a:t>
            </a:r>
            <a:r>
              <a:rPr lang="en-US" dirty="0"/>
              <a:t>(x = </a:t>
            </a:r>
            <a:r>
              <a:rPr lang="en-US" dirty="0" err="1"/>
              <a:t>trainingset$Years_Ex</a:t>
            </a:r>
            <a:r>
              <a:rPr lang="en-US" dirty="0"/>
              <a:t>,</a:t>
            </a:r>
          </a:p>
          <a:p>
            <a:pPr marL="0" indent="0">
              <a:buNone/>
            </a:pPr>
            <a:r>
              <a:rPr lang="en-US" dirty="0"/>
              <a:t>				y = predict(</a:t>
            </a:r>
            <a:r>
              <a:rPr lang="en-US" dirty="0" err="1"/>
              <a:t>lm.r</a:t>
            </a:r>
            <a:r>
              <a:rPr lang="en-US" dirty="0"/>
              <a:t>, </a:t>
            </a:r>
            <a:r>
              <a:rPr lang="en-US" dirty="0" err="1"/>
              <a:t>newdata</a:t>
            </a:r>
            <a:r>
              <a:rPr lang="en-US" dirty="0"/>
              <a:t> = </a:t>
            </a:r>
            <a:r>
              <a:rPr lang="en-US" dirty="0" err="1"/>
              <a:t>trainingset</a:t>
            </a:r>
            <a:r>
              <a:rPr lang="en-US" dirty="0"/>
              <a:t>)), </a:t>
            </a:r>
            <a:r>
              <a:rPr lang="en-US" dirty="0" err="1"/>
              <a:t>colour</a:t>
            </a:r>
            <a:r>
              <a:rPr lang="en-US" dirty="0"/>
              <a:t> = 'blue') +</a:t>
            </a:r>
          </a:p>
          <a:p>
            <a:pPr marL="0" indent="0">
              <a:buNone/>
            </a:pPr>
            <a:endParaRPr lang="en-US" dirty="0"/>
          </a:p>
          <a:p>
            <a:pPr marL="0" indent="0">
              <a:buNone/>
            </a:pPr>
            <a:r>
              <a:rPr lang="en-US" dirty="0" err="1"/>
              <a:t>ggtitle</a:t>
            </a:r>
            <a:r>
              <a:rPr lang="en-US" dirty="0"/>
              <a:t>('Salary vs Experience (Training set)') +</a:t>
            </a:r>
          </a:p>
          <a:p>
            <a:pPr marL="0" indent="0">
              <a:buNone/>
            </a:pPr>
            <a:r>
              <a:rPr lang="en-US" dirty="0" err="1"/>
              <a:t>xlab</a:t>
            </a:r>
            <a:r>
              <a:rPr lang="en-US" dirty="0"/>
              <a:t>('Years of experience') +</a:t>
            </a:r>
          </a:p>
          <a:p>
            <a:pPr marL="0" indent="0">
              <a:buNone/>
            </a:pPr>
            <a:r>
              <a:rPr lang="en-US" dirty="0" err="1"/>
              <a:t>ylab</a:t>
            </a:r>
            <a:r>
              <a:rPr lang="en-US" dirty="0"/>
              <a:t>('Salary')</a:t>
            </a:r>
          </a:p>
          <a:p>
            <a:endParaRPr lang="en-PK" dirty="0"/>
          </a:p>
        </p:txBody>
      </p:sp>
    </p:spTree>
    <p:extLst>
      <p:ext uri="{BB962C8B-B14F-4D97-AF65-F5344CB8AC3E}">
        <p14:creationId xmlns:p14="http://schemas.microsoft.com/office/powerpoint/2010/main" val="4192181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6718-4D3A-4E6D-BC97-F9AC79883A86}"/>
              </a:ext>
            </a:extLst>
          </p:cNvPr>
          <p:cNvSpPr>
            <a:spLocks noGrp="1"/>
          </p:cNvSpPr>
          <p:nvPr>
            <p:ph type="title"/>
          </p:nvPr>
        </p:nvSpPr>
        <p:spPr/>
        <p:txBody>
          <a:bodyPr/>
          <a:lstStyle/>
          <a:p>
            <a:endParaRPr lang="en-PK"/>
          </a:p>
        </p:txBody>
      </p:sp>
      <p:pic>
        <p:nvPicPr>
          <p:cNvPr id="7170" name="Picture 2" descr="Lightbox">
            <a:extLst>
              <a:ext uri="{FF2B5EF4-FFF2-40B4-BE49-F238E27FC236}">
                <a16:creationId xmlns:a16="http://schemas.microsoft.com/office/drawing/2014/main" id="{051EC11E-1B0C-4F68-9A9F-E39CFE4E77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9418" y="2124868"/>
            <a:ext cx="8728364" cy="446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19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2B1E-4050-4FE7-9498-4DFA937C0495}"/>
              </a:ext>
            </a:extLst>
          </p:cNvPr>
          <p:cNvSpPr>
            <a:spLocks noGrp="1"/>
          </p:cNvSpPr>
          <p:nvPr>
            <p:ph type="title"/>
          </p:nvPr>
        </p:nvSpPr>
        <p:spPr/>
        <p:txBody>
          <a:bodyPr/>
          <a:lstStyle/>
          <a:p>
            <a:r>
              <a:rPr lang="en-US" b="1" dirty="0"/>
              <a:t>Visualizing the Testing set results:</a:t>
            </a:r>
            <a:endParaRPr lang="en-PK" dirty="0"/>
          </a:p>
        </p:txBody>
      </p:sp>
      <p:sp>
        <p:nvSpPr>
          <p:cNvPr id="3" name="Content Placeholder 2">
            <a:extLst>
              <a:ext uri="{FF2B5EF4-FFF2-40B4-BE49-F238E27FC236}">
                <a16:creationId xmlns:a16="http://schemas.microsoft.com/office/drawing/2014/main" id="{7E3E6DE4-176A-4CB9-8F4B-AC47308A9C49}"/>
              </a:ext>
            </a:extLst>
          </p:cNvPr>
          <p:cNvSpPr>
            <a:spLocks noGrp="1"/>
          </p:cNvSpPr>
          <p:nvPr>
            <p:ph idx="1"/>
          </p:nvPr>
        </p:nvSpPr>
        <p:spPr/>
        <p:txBody>
          <a:bodyPr>
            <a:normAutofit fontScale="92500" lnSpcReduction="20000"/>
          </a:bodyPr>
          <a:lstStyle/>
          <a:p>
            <a:pPr marL="0" indent="0" algn="just">
              <a:buNone/>
            </a:pPr>
            <a:r>
              <a:rPr lang="en-US" dirty="0"/>
              <a:t># </a:t>
            </a:r>
            <a:r>
              <a:rPr lang="en-US" dirty="0" err="1"/>
              <a:t>Visualising</a:t>
            </a:r>
            <a:r>
              <a:rPr lang="en-US" dirty="0"/>
              <a:t> the Test set results</a:t>
            </a:r>
          </a:p>
          <a:p>
            <a:pPr marL="0" indent="0" algn="just">
              <a:buNone/>
            </a:pPr>
            <a:r>
              <a:rPr lang="en-US" dirty="0" err="1"/>
              <a:t>ggplot</a:t>
            </a:r>
            <a:r>
              <a:rPr lang="en-US" dirty="0"/>
              <a:t>() +</a:t>
            </a:r>
          </a:p>
          <a:p>
            <a:pPr marL="0" indent="0" algn="just">
              <a:buNone/>
            </a:pPr>
            <a:r>
              <a:rPr lang="en-US" dirty="0" err="1"/>
              <a:t>geom_point</a:t>
            </a:r>
            <a:r>
              <a:rPr lang="en-US" dirty="0"/>
              <a:t>(</a:t>
            </a:r>
            <a:r>
              <a:rPr lang="en-US" dirty="0" err="1"/>
              <a:t>aes</a:t>
            </a:r>
            <a:r>
              <a:rPr lang="en-US" dirty="0"/>
              <a:t>(x = </a:t>
            </a:r>
            <a:r>
              <a:rPr lang="en-US" dirty="0" err="1"/>
              <a:t>testset$Years_Exp</a:t>
            </a:r>
            <a:r>
              <a:rPr lang="en-US" dirty="0"/>
              <a:t>, y = </a:t>
            </a:r>
            <a:r>
              <a:rPr lang="en-US" dirty="0" err="1"/>
              <a:t>testset$Salary</a:t>
            </a:r>
            <a:r>
              <a:rPr lang="en-US" dirty="0"/>
              <a:t>),</a:t>
            </a:r>
          </a:p>
          <a:p>
            <a:pPr marL="0" indent="0" algn="just">
              <a:buNone/>
            </a:pPr>
            <a:r>
              <a:rPr lang="en-US" dirty="0"/>
              <a:t>			</a:t>
            </a:r>
            <a:r>
              <a:rPr lang="en-US" dirty="0" err="1"/>
              <a:t>colour</a:t>
            </a:r>
            <a:r>
              <a:rPr lang="en-US" dirty="0"/>
              <a:t> = 'red') +</a:t>
            </a:r>
          </a:p>
          <a:p>
            <a:pPr marL="0" indent="0" algn="just">
              <a:buNone/>
            </a:pPr>
            <a:r>
              <a:rPr lang="en-US" dirty="0" err="1"/>
              <a:t>geom_line</a:t>
            </a:r>
            <a:r>
              <a:rPr lang="en-US" dirty="0"/>
              <a:t>(</a:t>
            </a:r>
            <a:r>
              <a:rPr lang="en-US" dirty="0" err="1"/>
              <a:t>aes</a:t>
            </a:r>
            <a:r>
              <a:rPr lang="en-US" dirty="0"/>
              <a:t>(x = </a:t>
            </a:r>
            <a:r>
              <a:rPr lang="en-US" dirty="0" err="1"/>
              <a:t>trainingset$Years_Exp</a:t>
            </a:r>
            <a:r>
              <a:rPr lang="en-US" dirty="0"/>
              <a:t>,</a:t>
            </a:r>
          </a:p>
          <a:p>
            <a:pPr marL="0" indent="0" algn="just">
              <a:buNone/>
            </a:pPr>
            <a:r>
              <a:rPr lang="en-US" dirty="0"/>
              <a:t>				y = predict(</a:t>
            </a:r>
            <a:r>
              <a:rPr lang="en-US" dirty="0" err="1"/>
              <a:t>lm.r</a:t>
            </a:r>
            <a:r>
              <a:rPr lang="en-US" dirty="0"/>
              <a:t>, </a:t>
            </a:r>
            <a:r>
              <a:rPr lang="en-US" dirty="0" err="1"/>
              <a:t>newdata</a:t>
            </a:r>
            <a:r>
              <a:rPr lang="en-US" dirty="0"/>
              <a:t> = </a:t>
            </a:r>
            <a:r>
              <a:rPr lang="en-US" dirty="0" err="1"/>
              <a:t>trainingset</a:t>
            </a:r>
            <a:r>
              <a:rPr lang="en-US" dirty="0"/>
              <a:t>)), </a:t>
            </a:r>
          </a:p>
          <a:p>
            <a:pPr marL="0" indent="0" algn="just">
              <a:buNone/>
            </a:pPr>
            <a:r>
              <a:rPr lang="en-US" dirty="0"/>
              <a:t>			</a:t>
            </a:r>
            <a:r>
              <a:rPr lang="en-US" dirty="0" err="1"/>
              <a:t>colour</a:t>
            </a:r>
            <a:r>
              <a:rPr lang="en-US" dirty="0"/>
              <a:t> = 'blue') +</a:t>
            </a:r>
          </a:p>
          <a:p>
            <a:pPr marL="0" indent="0" algn="just">
              <a:buNone/>
            </a:pPr>
            <a:r>
              <a:rPr lang="en-US" dirty="0" err="1"/>
              <a:t>ggtitle</a:t>
            </a:r>
            <a:r>
              <a:rPr lang="en-US" dirty="0"/>
              <a:t>('Salary vs Experience (Test set)') +</a:t>
            </a:r>
          </a:p>
          <a:p>
            <a:pPr marL="0" indent="0" algn="just">
              <a:buNone/>
            </a:pPr>
            <a:r>
              <a:rPr lang="en-US" dirty="0" err="1"/>
              <a:t>xlab</a:t>
            </a:r>
            <a:r>
              <a:rPr lang="en-US" dirty="0"/>
              <a:t>('Years of experience') +</a:t>
            </a:r>
          </a:p>
          <a:p>
            <a:pPr marL="0" indent="0" algn="just">
              <a:buNone/>
            </a:pPr>
            <a:r>
              <a:rPr lang="en-US" dirty="0" err="1"/>
              <a:t>ylab</a:t>
            </a:r>
            <a:r>
              <a:rPr lang="en-US" dirty="0"/>
              <a:t>('Salary')</a:t>
            </a:r>
          </a:p>
          <a:p>
            <a:endParaRPr lang="en-PK" dirty="0"/>
          </a:p>
        </p:txBody>
      </p:sp>
    </p:spTree>
    <p:extLst>
      <p:ext uri="{BB962C8B-B14F-4D97-AF65-F5344CB8AC3E}">
        <p14:creationId xmlns:p14="http://schemas.microsoft.com/office/powerpoint/2010/main" val="183351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BF6C-E65F-48E5-B82A-D15A619C6DFA}"/>
              </a:ext>
            </a:extLst>
          </p:cNvPr>
          <p:cNvSpPr>
            <a:spLocks noGrp="1"/>
          </p:cNvSpPr>
          <p:nvPr>
            <p:ph type="title"/>
          </p:nvPr>
        </p:nvSpPr>
        <p:spPr/>
        <p:txBody>
          <a:bodyPr/>
          <a:lstStyle/>
          <a:p>
            <a:endParaRPr lang="en-PK"/>
          </a:p>
        </p:txBody>
      </p:sp>
      <p:pic>
        <p:nvPicPr>
          <p:cNvPr id="8194" name="Picture 2" descr="Lightbox">
            <a:extLst>
              <a:ext uri="{FF2B5EF4-FFF2-40B4-BE49-F238E27FC236}">
                <a16:creationId xmlns:a16="http://schemas.microsoft.com/office/drawing/2014/main" id="{B38136DF-7ECD-45A5-A5D0-1538337C64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955" y="2124869"/>
            <a:ext cx="10158845" cy="447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67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CE1F-DC95-4F9F-A968-67F7A6101FDE}"/>
              </a:ext>
            </a:extLst>
          </p:cNvPr>
          <p:cNvSpPr>
            <a:spLocks noGrp="1"/>
          </p:cNvSpPr>
          <p:nvPr>
            <p:ph type="title"/>
          </p:nvPr>
        </p:nvSpPr>
        <p:spPr/>
        <p:txBody>
          <a:bodyPr/>
          <a:lstStyle/>
          <a:p>
            <a:r>
              <a:rPr lang="en-US" b="1" dirty="0"/>
              <a:t>Advantages of Simple Linear Regression in R:</a:t>
            </a:r>
            <a:br>
              <a:rPr lang="en-US" b="1" dirty="0"/>
            </a:br>
            <a:endParaRPr lang="en-PK" dirty="0"/>
          </a:p>
        </p:txBody>
      </p:sp>
      <p:sp>
        <p:nvSpPr>
          <p:cNvPr id="3" name="Content Placeholder 2">
            <a:extLst>
              <a:ext uri="{FF2B5EF4-FFF2-40B4-BE49-F238E27FC236}">
                <a16:creationId xmlns:a16="http://schemas.microsoft.com/office/drawing/2014/main" id="{19A17752-B44D-4F70-BAD7-A691255226EF}"/>
              </a:ext>
            </a:extLst>
          </p:cNvPr>
          <p:cNvSpPr>
            <a:spLocks noGrp="1"/>
          </p:cNvSpPr>
          <p:nvPr>
            <p:ph idx="1"/>
          </p:nvPr>
        </p:nvSpPr>
        <p:spPr/>
        <p:txBody>
          <a:bodyPr/>
          <a:lstStyle/>
          <a:p>
            <a:pPr fontAlgn="base"/>
            <a:r>
              <a:rPr lang="en-US" dirty="0"/>
              <a:t>Easy to implement: R provides built-in functions, such as </a:t>
            </a:r>
            <a:r>
              <a:rPr lang="en-US" dirty="0" err="1"/>
              <a:t>lm</a:t>
            </a:r>
            <a:r>
              <a:rPr lang="en-US" dirty="0"/>
              <a:t>(), to perform Simple Linear Regression quickly and efficiently.</a:t>
            </a:r>
          </a:p>
          <a:p>
            <a:pPr fontAlgn="base"/>
            <a:r>
              <a:rPr lang="en-US" dirty="0"/>
              <a:t>Easy to interpret: Simple Linear Regression models are easy to interpret, as they model a linear relationship between two variables.</a:t>
            </a:r>
          </a:p>
          <a:p>
            <a:pPr fontAlgn="base"/>
            <a:r>
              <a:rPr lang="en-US" dirty="0"/>
              <a:t>Useful for prediction: Simple Linear Regression can be used to make predictions about the dependent variable based on the independent variable.</a:t>
            </a:r>
          </a:p>
          <a:p>
            <a:pPr fontAlgn="base"/>
            <a:r>
              <a:rPr lang="en-US" dirty="0"/>
              <a:t>Provides a measure of goodness of fit: Simple Linear Regression provides a measure of how well the model fits the data, such as the R-squared value.</a:t>
            </a:r>
          </a:p>
          <a:p>
            <a:endParaRPr lang="en-PK" dirty="0"/>
          </a:p>
        </p:txBody>
      </p:sp>
    </p:spTree>
    <p:extLst>
      <p:ext uri="{BB962C8B-B14F-4D97-AF65-F5344CB8AC3E}">
        <p14:creationId xmlns:p14="http://schemas.microsoft.com/office/powerpoint/2010/main" val="1494626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C908-C663-4DE2-A3D5-578B4AB9D607}"/>
              </a:ext>
            </a:extLst>
          </p:cNvPr>
          <p:cNvSpPr>
            <a:spLocks noGrp="1"/>
          </p:cNvSpPr>
          <p:nvPr>
            <p:ph type="title"/>
          </p:nvPr>
        </p:nvSpPr>
        <p:spPr/>
        <p:txBody>
          <a:bodyPr>
            <a:normAutofit fontScale="90000"/>
          </a:bodyPr>
          <a:lstStyle/>
          <a:p>
            <a:r>
              <a:rPr lang="en-US" b="1" dirty="0"/>
              <a:t>Disadvantages of Simple Linear Regression in R:</a:t>
            </a:r>
            <a:br>
              <a:rPr lang="en-US" b="1" dirty="0"/>
            </a:br>
            <a:endParaRPr lang="en-PK" dirty="0"/>
          </a:p>
        </p:txBody>
      </p:sp>
      <p:sp>
        <p:nvSpPr>
          <p:cNvPr id="3" name="Content Placeholder 2">
            <a:extLst>
              <a:ext uri="{FF2B5EF4-FFF2-40B4-BE49-F238E27FC236}">
                <a16:creationId xmlns:a16="http://schemas.microsoft.com/office/drawing/2014/main" id="{DF79AEAA-782E-4EF1-B57D-0B4A429F0009}"/>
              </a:ext>
            </a:extLst>
          </p:cNvPr>
          <p:cNvSpPr>
            <a:spLocks noGrp="1"/>
          </p:cNvSpPr>
          <p:nvPr>
            <p:ph idx="1"/>
          </p:nvPr>
        </p:nvSpPr>
        <p:spPr/>
        <p:txBody>
          <a:bodyPr>
            <a:normAutofit fontScale="85000" lnSpcReduction="20000"/>
          </a:bodyPr>
          <a:lstStyle/>
          <a:p>
            <a:pPr fontAlgn="base"/>
            <a:r>
              <a:rPr lang="en-US" dirty="0"/>
              <a:t>Assumes linear relationship: Simple Linear Regression assumes a linear relationship between the variables, which may not be true in all cases.</a:t>
            </a:r>
          </a:p>
          <a:p>
            <a:pPr fontAlgn="base"/>
            <a:r>
              <a:rPr lang="en-US" dirty="0"/>
              <a:t>Sensitive to outliers: Simple Linear Regression is sensitive to outliers, which can significantly affect the model coefficients and predictions.</a:t>
            </a:r>
          </a:p>
          <a:p>
            <a:pPr fontAlgn="base"/>
            <a:r>
              <a:rPr lang="en-US" dirty="0"/>
              <a:t>Assumes independence of observations: Simple Linear Regression assumes that the observations are independent, which may not be true in some cases, such as time series data.</a:t>
            </a:r>
          </a:p>
          <a:p>
            <a:pPr fontAlgn="base"/>
            <a:r>
              <a:rPr lang="en-US" dirty="0"/>
              <a:t>Cannot handle non-numeric data: Simple Linear Regression can only handle numeric data and cannot be used for categorical or non-numeric data.</a:t>
            </a:r>
          </a:p>
          <a:p>
            <a:pPr fontAlgn="base"/>
            <a:r>
              <a:rPr lang="en-US" dirty="0"/>
              <a:t>Overall, Simple Linear Regression is a useful tool for modeling the relationship between two variables, but it has some limitations and assumptions that need to be carefully considered.</a:t>
            </a:r>
          </a:p>
          <a:p>
            <a:r>
              <a:rPr lang="en-US"/>
              <a:t>s</a:t>
            </a:r>
            <a:endParaRPr lang="en-PK" dirty="0"/>
          </a:p>
        </p:txBody>
      </p:sp>
    </p:spTree>
    <p:extLst>
      <p:ext uri="{BB962C8B-B14F-4D97-AF65-F5344CB8AC3E}">
        <p14:creationId xmlns:p14="http://schemas.microsoft.com/office/powerpoint/2010/main" val="345622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4C73-44A9-464C-B9B3-64CF33D46516}"/>
              </a:ext>
            </a:extLst>
          </p:cNvPr>
          <p:cNvSpPr>
            <a:spLocks noGrp="1"/>
          </p:cNvSpPr>
          <p:nvPr>
            <p:ph type="title"/>
          </p:nvPr>
        </p:nvSpPr>
        <p:spPr/>
        <p:txBody>
          <a:bodyPr>
            <a:normAutofit fontScale="90000"/>
          </a:bodyPr>
          <a:lstStyle/>
          <a:p>
            <a:r>
              <a:rPr lang="en-US" dirty="0"/>
              <a:t>Let’s discuss Simple Linear regression using </a:t>
            </a:r>
            <a:r>
              <a:rPr lang="en-US" u="sng" dirty="0">
                <a:hlinkClick r:id="rId2"/>
              </a:rPr>
              <a:t>R Programming Language</a:t>
            </a:r>
            <a:r>
              <a:rPr lang="en-US" dirty="0"/>
              <a:t>.</a:t>
            </a:r>
            <a:br>
              <a:rPr lang="en-US" dirty="0"/>
            </a:br>
            <a:endParaRPr lang="en-PK" dirty="0"/>
          </a:p>
        </p:txBody>
      </p:sp>
      <p:sp>
        <p:nvSpPr>
          <p:cNvPr id="3" name="Content Placeholder 2">
            <a:extLst>
              <a:ext uri="{FF2B5EF4-FFF2-40B4-BE49-F238E27FC236}">
                <a16:creationId xmlns:a16="http://schemas.microsoft.com/office/drawing/2014/main" id="{0D7541EB-637E-4B87-A9F5-84962D125D48}"/>
              </a:ext>
            </a:extLst>
          </p:cNvPr>
          <p:cNvSpPr>
            <a:spLocks noGrp="1"/>
          </p:cNvSpPr>
          <p:nvPr>
            <p:ph idx="1"/>
          </p:nvPr>
        </p:nvSpPr>
        <p:spPr/>
        <p:txBody>
          <a:bodyPr/>
          <a:lstStyle/>
          <a:p>
            <a:pPr fontAlgn="base"/>
            <a:r>
              <a:rPr lang="en-US" dirty="0"/>
              <a:t>Let’s discuss Simple Linear regression using </a:t>
            </a:r>
            <a:r>
              <a:rPr lang="en-US" u="sng" dirty="0">
                <a:hlinkClick r:id="rId2"/>
              </a:rPr>
              <a:t>R Programming Language</a:t>
            </a:r>
            <a:r>
              <a:rPr lang="en-US" dirty="0"/>
              <a:t>.</a:t>
            </a:r>
          </a:p>
          <a:p>
            <a:pPr fontAlgn="base"/>
            <a:r>
              <a:rPr lang="en-US" b="1" dirty="0"/>
              <a:t>Simple Linear Regression in R</a:t>
            </a:r>
          </a:p>
          <a:p>
            <a:pPr fontAlgn="base"/>
            <a:r>
              <a:rPr lang="en-US" dirty="0"/>
              <a:t>In Machine Learning Linear regression is one of the easiest and most popular Machine Learning algorithms.</a:t>
            </a:r>
          </a:p>
          <a:p>
            <a:endParaRPr lang="en-PK" dirty="0"/>
          </a:p>
        </p:txBody>
      </p:sp>
    </p:spTree>
    <p:extLst>
      <p:ext uri="{BB962C8B-B14F-4D97-AF65-F5344CB8AC3E}">
        <p14:creationId xmlns:p14="http://schemas.microsoft.com/office/powerpoint/2010/main" val="405997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1212-E30D-4F33-89BE-62ED83F16AD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DA984A5-A3BE-4F85-879B-7F5E68ABFBEC}"/>
              </a:ext>
            </a:extLst>
          </p:cNvPr>
          <p:cNvSpPr>
            <a:spLocks noGrp="1"/>
          </p:cNvSpPr>
          <p:nvPr>
            <p:ph idx="1"/>
          </p:nvPr>
        </p:nvSpPr>
        <p:spPr/>
        <p:txBody>
          <a:bodyPr/>
          <a:lstStyle/>
          <a:p>
            <a:pPr fontAlgn="base"/>
            <a:r>
              <a:rPr lang="en-US" dirty="0"/>
              <a:t>It is a statistical method that is used for predictive analysis.</a:t>
            </a:r>
          </a:p>
          <a:p>
            <a:pPr fontAlgn="base"/>
            <a:r>
              <a:rPr lang="en-US" dirty="0"/>
              <a:t>Linear regression makes predictions for continuous/real or numeric variables such as sales, salary, age, product price, etc.</a:t>
            </a:r>
          </a:p>
          <a:p>
            <a:pPr fontAlgn="base"/>
            <a:r>
              <a:rPr lang="en-US" dirty="0"/>
              <a:t>Linear regression algorithm shows a linear relationship between a dependent (y) and one or more independent (y) variables, hence called as linear regression. Since linear regression shows the linear relationship, which means it finds how the value of the dependent variable changes according to the value of the independent variable.</a:t>
            </a:r>
          </a:p>
          <a:p>
            <a:endParaRPr lang="en-PK" dirty="0"/>
          </a:p>
        </p:txBody>
      </p:sp>
    </p:spTree>
    <p:extLst>
      <p:ext uri="{BB962C8B-B14F-4D97-AF65-F5344CB8AC3E}">
        <p14:creationId xmlns:p14="http://schemas.microsoft.com/office/powerpoint/2010/main" val="159777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66A3-9944-4D4F-B0C8-C435E647433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B810CB4-7500-4D4C-86AE-F5B3AA379C9A}"/>
              </a:ext>
            </a:extLst>
          </p:cNvPr>
          <p:cNvSpPr>
            <a:spLocks noGrp="1"/>
          </p:cNvSpPr>
          <p:nvPr>
            <p:ph idx="1"/>
          </p:nvPr>
        </p:nvSpPr>
        <p:spPr/>
        <p:txBody>
          <a:bodyPr/>
          <a:lstStyle/>
          <a:p>
            <a:pPr fontAlgn="base"/>
            <a:r>
              <a:rPr lang="en-US" b="1" dirty="0"/>
              <a:t>Linear Regression Line</a:t>
            </a:r>
          </a:p>
          <a:p>
            <a:pPr fontAlgn="base"/>
            <a:r>
              <a:rPr lang="en-US" dirty="0"/>
              <a:t>A linear line showing the relationship between the dependent and independent variables is called a regression line. A regression line can show two types of relationship:</a:t>
            </a:r>
          </a:p>
          <a:p>
            <a:pPr fontAlgn="base"/>
            <a:r>
              <a:rPr lang="en-US" b="1" dirty="0"/>
              <a:t>Positive Linear Relationship:</a:t>
            </a:r>
            <a:r>
              <a:rPr lang="en-US" dirty="0"/>
              <a:t> If the dependent variable increases on the Y-axis and the independent variable increases on the X-axis, then such a relationship is termed as a Positive linear relationship.</a:t>
            </a:r>
          </a:p>
          <a:p>
            <a:pPr fontAlgn="base"/>
            <a:r>
              <a:rPr lang="en-US" b="1" dirty="0"/>
              <a:t>Negative Linear Relationship:</a:t>
            </a:r>
            <a:r>
              <a:rPr lang="en-US" dirty="0"/>
              <a:t> If the dependent variable decreases on the Y-axis and independent variable increases on the X-axis, then such a relationship is called a negative linear relationship.</a:t>
            </a:r>
          </a:p>
          <a:p>
            <a:endParaRPr lang="en-PK" dirty="0"/>
          </a:p>
        </p:txBody>
      </p:sp>
    </p:spTree>
    <p:extLst>
      <p:ext uri="{BB962C8B-B14F-4D97-AF65-F5344CB8AC3E}">
        <p14:creationId xmlns:p14="http://schemas.microsoft.com/office/powerpoint/2010/main" val="200793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1264-9094-4DA3-81F3-58A771B3E22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A245AC3-3CC6-4AC9-A7D5-DB4522A01DDB}"/>
              </a:ext>
            </a:extLst>
          </p:cNvPr>
          <p:cNvSpPr>
            <a:spLocks noGrp="1"/>
          </p:cNvSpPr>
          <p:nvPr>
            <p:ph idx="1"/>
          </p:nvPr>
        </p:nvSpPr>
        <p:spPr>
          <a:xfrm>
            <a:off x="838200" y="1825625"/>
            <a:ext cx="10515600" cy="4351338"/>
          </a:xfrm>
        </p:spPr>
        <p:txBody>
          <a:bodyPr/>
          <a:lstStyle/>
          <a:p>
            <a:r>
              <a:rPr lang="en-US" dirty="0"/>
              <a:t>It is a statistical method that allows us to summarize and study relationships between two continuous (quantitative) variables. One variable denoted x is regarded as an independent variable and the other one denoted y is regarded as a dependent variable. It is assumed that the two variables are linearly related. Hence, we try to find a linear function that predicts the response value(y) as accurately as possible as a function of the feature or independent variable(x).</a:t>
            </a:r>
          </a:p>
          <a:p>
            <a:endParaRPr lang="en-PK" dirty="0"/>
          </a:p>
        </p:txBody>
      </p:sp>
    </p:spTree>
    <p:extLst>
      <p:ext uri="{BB962C8B-B14F-4D97-AF65-F5344CB8AC3E}">
        <p14:creationId xmlns:p14="http://schemas.microsoft.com/office/powerpoint/2010/main" val="280253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6F0B1-F946-44F7-B804-3F2136CE8C98}"/>
              </a:ext>
            </a:extLst>
          </p:cNvPr>
          <p:cNvSpPr>
            <a:spLocks noGrp="1"/>
          </p:cNvSpPr>
          <p:nvPr>
            <p:ph idx="1"/>
          </p:nvPr>
        </p:nvSpPr>
        <p:spPr/>
        <p:txBody>
          <a:bodyPr>
            <a:normAutofit fontScale="92500" lnSpcReduction="10000"/>
          </a:bodyPr>
          <a:lstStyle/>
          <a:p>
            <a:pPr fontAlgn="base"/>
            <a:r>
              <a:rPr lang="en-US" dirty="0"/>
              <a:t>The dependent variable, also known as the response or outcome variable, is represented by the letter Y.</a:t>
            </a:r>
          </a:p>
          <a:p>
            <a:pPr fontAlgn="base"/>
            <a:r>
              <a:rPr lang="en-US" dirty="0"/>
              <a:t>The independent variable, often known as the predictor or explanatory variable, is denoted by the letter X.</a:t>
            </a:r>
          </a:p>
          <a:p>
            <a:pPr fontAlgn="base"/>
            <a:r>
              <a:rPr lang="en-US" dirty="0"/>
              <a:t>The intercept, or value of Y when X is zero, is represented by the β₀.</a:t>
            </a:r>
          </a:p>
          <a:p>
            <a:pPr fontAlgn="base"/>
            <a:r>
              <a:rPr lang="en-US" dirty="0"/>
              <a:t>The slope or change in Y resulting from a one-unit change in X is represented by the β₁.</a:t>
            </a:r>
          </a:p>
          <a:p>
            <a:pPr fontAlgn="base"/>
            <a:r>
              <a:rPr lang="en-US" dirty="0"/>
              <a:t>The error term or the unexplained variation in Y is represented by the ε.</a:t>
            </a:r>
          </a:p>
          <a:p>
            <a:pPr fontAlgn="base"/>
            <a:r>
              <a:rPr lang="en-US" dirty="0"/>
              <a:t>For understanding the concept let’s consider a salary dataset where it is given the value of the dependent variable(salary) for every independent variable(years experienced).</a:t>
            </a:r>
          </a:p>
          <a:p>
            <a:endParaRPr lang="en-PK" dirty="0"/>
          </a:p>
        </p:txBody>
      </p:sp>
      <p:sp>
        <p:nvSpPr>
          <p:cNvPr id="4" name="Rectangle 1">
            <a:extLst>
              <a:ext uri="{FF2B5EF4-FFF2-40B4-BE49-F238E27FC236}">
                <a16:creationId xmlns:a16="http://schemas.microsoft.com/office/drawing/2014/main" id="{76F385D8-B05A-4C45-985E-F1B1B87C6955}"/>
              </a:ext>
            </a:extLst>
          </p:cNvPr>
          <p:cNvSpPr>
            <a:spLocks noGrp="1" noChangeArrowheads="1"/>
          </p:cNvSpPr>
          <p:nvPr>
            <p:ph type="title"/>
          </p:nvPr>
        </p:nvSpPr>
        <p:spPr bwMode="auto">
          <a:xfrm>
            <a:off x="488373" y="719339"/>
            <a:ext cx="10865427" cy="49244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3200" b="1" i="0" u="none" strike="noStrike" cap="none" normalizeH="0" baseline="0" dirty="0">
                <a:ln>
                  <a:noFill/>
                </a:ln>
                <a:solidFill>
                  <a:schemeClr val="tx1"/>
                </a:solidFill>
                <a:effectLst/>
                <a:latin typeface="Consolas" panose="020B0609020204030204" pitchFamily="49" charset="0"/>
              </a:rPr>
              <a:t>Y = β₀ + β₁X + ε</a:t>
            </a:r>
            <a:r>
              <a:rPr kumimoji="0" lang="en-PK" altLang="en-PK" sz="3200" b="0" i="0" u="none" strike="noStrike" cap="none" normalizeH="0" baseline="0" dirty="0">
                <a:ln>
                  <a:noFill/>
                </a:ln>
                <a:solidFill>
                  <a:schemeClr val="tx1"/>
                </a:solidFill>
                <a:effectLst/>
              </a:rPr>
              <a:t> </a:t>
            </a:r>
            <a:endParaRPr kumimoji="0" lang="en-PK" altLang="en-PK"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11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C498-9380-4A12-8F79-0259BABA4019}"/>
              </a:ext>
            </a:extLst>
          </p:cNvPr>
          <p:cNvSpPr>
            <a:spLocks noGrp="1"/>
          </p:cNvSpPr>
          <p:nvPr>
            <p:ph type="title"/>
          </p:nvPr>
        </p:nvSpPr>
        <p:spPr/>
        <p:txBody>
          <a:bodyPr/>
          <a:lstStyle/>
          <a:p>
            <a:r>
              <a:rPr lang="en-US" b="1" dirty="0"/>
              <a:t>Salary dataset:</a:t>
            </a:r>
            <a:endParaRPr lang="en-PK" dirty="0"/>
          </a:p>
        </p:txBody>
      </p:sp>
      <p:graphicFrame>
        <p:nvGraphicFramePr>
          <p:cNvPr id="4" name="Content Placeholder 3">
            <a:extLst>
              <a:ext uri="{FF2B5EF4-FFF2-40B4-BE49-F238E27FC236}">
                <a16:creationId xmlns:a16="http://schemas.microsoft.com/office/drawing/2014/main" id="{E7241E29-9437-4418-8C77-8849D2C6E12D}"/>
              </a:ext>
            </a:extLst>
          </p:cNvPr>
          <p:cNvGraphicFramePr>
            <a:graphicFrameLocks noGrp="1"/>
          </p:cNvGraphicFramePr>
          <p:nvPr>
            <p:ph idx="1"/>
            <p:extLst>
              <p:ext uri="{D42A27DB-BD31-4B8C-83A1-F6EECF244321}">
                <p14:modId xmlns:p14="http://schemas.microsoft.com/office/powerpoint/2010/main" val="275237351"/>
              </p:ext>
            </p:extLst>
          </p:nvPr>
        </p:nvGraphicFramePr>
        <p:xfrm>
          <a:off x="901496" y="1517073"/>
          <a:ext cx="10389008" cy="5247994"/>
        </p:xfrm>
        <a:graphic>
          <a:graphicData uri="http://schemas.openxmlformats.org/drawingml/2006/table">
            <a:tbl>
              <a:tblPr/>
              <a:tblGrid>
                <a:gridCol w="5194504">
                  <a:extLst>
                    <a:ext uri="{9D8B030D-6E8A-4147-A177-3AD203B41FA5}">
                      <a16:colId xmlns:a16="http://schemas.microsoft.com/office/drawing/2014/main" val="4094282143"/>
                    </a:ext>
                  </a:extLst>
                </a:gridCol>
                <a:gridCol w="5194504">
                  <a:extLst>
                    <a:ext uri="{9D8B030D-6E8A-4147-A177-3AD203B41FA5}">
                      <a16:colId xmlns:a16="http://schemas.microsoft.com/office/drawing/2014/main" val="1471548516"/>
                    </a:ext>
                  </a:extLst>
                </a:gridCol>
              </a:tblGrid>
              <a:tr h="418934">
                <a:tc>
                  <a:txBody>
                    <a:bodyPr/>
                    <a:lstStyle/>
                    <a:p>
                      <a:pPr algn="ctr" rtl="0" fontAlgn="base"/>
                      <a:r>
                        <a:rPr lang="en-US" sz="1600" b="1">
                          <a:effectLst/>
                        </a:rPr>
                        <a:t>Years experienced</a:t>
                      </a:r>
                    </a:p>
                  </a:txBody>
                  <a:tcPr marL="37641" marR="37641" marT="75283" marB="7528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600" b="1">
                          <a:effectLst/>
                        </a:rPr>
                        <a:t>Salary</a:t>
                      </a:r>
                    </a:p>
                  </a:txBody>
                  <a:tcPr marL="75283" marR="75283" marT="75283" marB="7528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31583316"/>
                  </a:ext>
                </a:extLst>
              </a:tr>
              <a:tr h="482906">
                <a:tc>
                  <a:txBody>
                    <a:bodyPr/>
                    <a:lstStyle/>
                    <a:p>
                      <a:pPr algn="ctr" fontAlgn="base"/>
                      <a:r>
                        <a:rPr lang="en-PK" sz="1600" b="0">
                          <a:effectLst/>
                        </a:rPr>
                        <a:t>1.1</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39343.00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31157087"/>
                  </a:ext>
                </a:extLst>
              </a:tr>
              <a:tr h="482906">
                <a:tc>
                  <a:txBody>
                    <a:bodyPr/>
                    <a:lstStyle/>
                    <a:p>
                      <a:pPr algn="ctr" fontAlgn="base"/>
                      <a:r>
                        <a:rPr lang="en-PK" sz="1600" b="0">
                          <a:effectLst/>
                        </a:rPr>
                        <a:t>1.3</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46205.00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63328797"/>
                  </a:ext>
                </a:extLst>
              </a:tr>
              <a:tr h="482906">
                <a:tc>
                  <a:txBody>
                    <a:bodyPr/>
                    <a:lstStyle/>
                    <a:p>
                      <a:pPr algn="ctr" fontAlgn="base"/>
                      <a:r>
                        <a:rPr lang="en-PK" sz="1600" b="0">
                          <a:effectLst/>
                        </a:rPr>
                        <a:t>1.5</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37731.00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39600002"/>
                  </a:ext>
                </a:extLst>
              </a:tr>
              <a:tr h="482906">
                <a:tc>
                  <a:txBody>
                    <a:bodyPr/>
                    <a:lstStyle/>
                    <a:p>
                      <a:pPr algn="ctr" fontAlgn="base"/>
                      <a:r>
                        <a:rPr lang="en-PK" sz="1600" b="0">
                          <a:effectLst/>
                        </a:rPr>
                        <a:t>2.0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43525.00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65897152"/>
                  </a:ext>
                </a:extLst>
              </a:tr>
              <a:tr h="482906">
                <a:tc>
                  <a:txBody>
                    <a:bodyPr/>
                    <a:lstStyle/>
                    <a:p>
                      <a:pPr algn="ctr" fontAlgn="base"/>
                      <a:r>
                        <a:rPr lang="en-PK" sz="1600" b="0">
                          <a:effectLst/>
                        </a:rPr>
                        <a:t>2.2</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39891.00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6036268"/>
                  </a:ext>
                </a:extLst>
              </a:tr>
              <a:tr h="482906">
                <a:tc>
                  <a:txBody>
                    <a:bodyPr/>
                    <a:lstStyle/>
                    <a:p>
                      <a:pPr algn="ctr" fontAlgn="base"/>
                      <a:r>
                        <a:rPr lang="en-PK" sz="1600" b="0">
                          <a:effectLst/>
                        </a:rPr>
                        <a:t>2.9</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56642.00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18108612"/>
                  </a:ext>
                </a:extLst>
              </a:tr>
              <a:tr h="482906">
                <a:tc>
                  <a:txBody>
                    <a:bodyPr/>
                    <a:lstStyle/>
                    <a:p>
                      <a:pPr algn="ctr" fontAlgn="base"/>
                      <a:r>
                        <a:rPr lang="en-PK" sz="1600" b="0">
                          <a:effectLst/>
                        </a:rPr>
                        <a:t>3.0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60150.00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38014509"/>
                  </a:ext>
                </a:extLst>
              </a:tr>
              <a:tr h="482906">
                <a:tc>
                  <a:txBody>
                    <a:bodyPr/>
                    <a:lstStyle/>
                    <a:p>
                      <a:pPr algn="ctr" fontAlgn="base"/>
                      <a:r>
                        <a:rPr lang="en-PK" sz="1600" b="0">
                          <a:effectLst/>
                        </a:rPr>
                        <a:t>3.2</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54445.00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37510466"/>
                  </a:ext>
                </a:extLst>
              </a:tr>
              <a:tr h="482906">
                <a:tc>
                  <a:txBody>
                    <a:bodyPr/>
                    <a:lstStyle/>
                    <a:p>
                      <a:pPr algn="ctr" fontAlgn="base"/>
                      <a:r>
                        <a:rPr lang="en-PK" sz="1600" b="0">
                          <a:effectLst/>
                        </a:rPr>
                        <a:t>3.2</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a:effectLst/>
                        </a:rPr>
                        <a:t>64445.00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87653219"/>
                  </a:ext>
                </a:extLst>
              </a:tr>
              <a:tr h="482906">
                <a:tc>
                  <a:txBody>
                    <a:bodyPr/>
                    <a:lstStyle/>
                    <a:p>
                      <a:pPr algn="ctr" fontAlgn="base"/>
                      <a:r>
                        <a:rPr lang="en-PK" sz="1600" b="0">
                          <a:effectLst/>
                        </a:rPr>
                        <a:t>3.7</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PK" sz="1600" b="0" dirty="0">
                          <a:effectLst/>
                        </a:rPr>
                        <a:t>57189.00</a:t>
                      </a:r>
                    </a:p>
                  </a:txBody>
                  <a:tcPr marL="75283" marR="75283" marT="105396" marB="1053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43925918"/>
                  </a:ext>
                </a:extLst>
              </a:tr>
            </a:tbl>
          </a:graphicData>
        </a:graphic>
      </p:graphicFrame>
    </p:spTree>
    <p:extLst>
      <p:ext uri="{BB962C8B-B14F-4D97-AF65-F5344CB8AC3E}">
        <p14:creationId xmlns:p14="http://schemas.microsoft.com/office/powerpoint/2010/main" val="17824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3073-F40B-4EA7-AD73-A110525C6483}"/>
              </a:ext>
            </a:extLst>
          </p:cNvPr>
          <p:cNvSpPr>
            <a:spLocks noGrp="1"/>
          </p:cNvSpPr>
          <p:nvPr>
            <p:ph type="title"/>
          </p:nvPr>
        </p:nvSpPr>
        <p:spPr/>
        <p:txBody>
          <a:bodyPr/>
          <a:lstStyle/>
          <a:p>
            <a:r>
              <a:rPr lang="en-US" b="1" dirty="0"/>
              <a:t>First we convert these data values into R Data Frame</a:t>
            </a:r>
            <a:endParaRPr lang="en-PK" dirty="0"/>
          </a:p>
        </p:txBody>
      </p:sp>
      <p:sp>
        <p:nvSpPr>
          <p:cNvPr id="3" name="Content Placeholder 2">
            <a:extLst>
              <a:ext uri="{FF2B5EF4-FFF2-40B4-BE49-F238E27FC236}">
                <a16:creationId xmlns:a16="http://schemas.microsoft.com/office/drawing/2014/main" id="{86760AEE-BE7F-49DA-ABED-ED71D6A50996}"/>
              </a:ext>
            </a:extLst>
          </p:cNvPr>
          <p:cNvSpPr>
            <a:spLocks noGrp="1"/>
          </p:cNvSpPr>
          <p:nvPr>
            <p:ph idx="1"/>
          </p:nvPr>
        </p:nvSpPr>
        <p:spPr/>
        <p:txBody>
          <a:bodyPr/>
          <a:lstStyle/>
          <a:p>
            <a:pPr marL="0" indent="0">
              <a:buNone/>
            </a:pPr>
            <a:r>
              <a:rPr lang="en-US" dirty="0"/>
              <a:t># Create the data frame</a:t>
            </a:r>
          </a:p>
          <a:p>
            <a:pPr marL="0" indent="0">
              <a:buNone/>
            </a:pPr>
            <a:r>
              <a:rPr lang="en-US" dirty="0"/>
              <a:t>data &lt;- </a:t>
            </a:r>
            <a:r>
              <a:rPr lang="en-US" dirty="0" err="1"/>
              <a:t>data.frame</a:t>
            </a:r>
            <a:r>
              <a:rPr lang="en-US" dirty="0"/>
              <a:t>(</a:t>
            </a:r>
          </a:p>
          <a:p>
            <a:pPr marL="0" indent="0">
              <a:buNone/>
            </a:pPr>
            <a:r>
              <a:rPr lang="en-US" dirty="0" err="1"/>
              <a:t>Years_Exp</a:t>
            </a:r>
            <a:r>
              <a:rPr lang="en-US" dirty="0"/>
              <a:t> = c(1.1, 1.3, 1.5, 2.0, 2.2, 2.9, 3.0, 3.2, 3.2, 3.7),</a:t>
            </a:r>
          </a:p>
          <a:p>
            <a:pPr marL="0" indent="0">
              <a:buNone/>
            </a:pPr>
            <a:r>
              <a:rPr lang="en-US" dirty="0"/>
              <a:t>Salary = c(39343.00, 46205.00, 37731.00, 43525.00,</a:t>
            </a:r>
          </a:p>
          <a:p>
            <a:pPr marL="0" indent="0">
              <a:buNone/>
            </a:pPr>
            <a:r>
              <a:rPr lang="en-US" dirty="0"/>
              <a:t>			39891.00, 56642.00, 60150.00, 54445.00, 64445.00, 57189.00)</a:t>
            </a:r>
          </a:p>
          <a:p>
            <a:pPr marL="0" indent="0">
              <a:buNone/>
            </a:pPr>
            <a:r>
              <a:rPr lang="en-US" dirty="0"/>
              <a:t>)</a:t>
            </a:r>
          </a:p>
          <a:p>
            <a:endParaRPr lang="en-PK" dirty="0"/>
          </a:p>
        </p:txBody>
      </p:sp>
    </p:spTree>
    <p:extLst>
      <p:ext uri="{BB962C8B-B14F-4D97-AF65-F5344CB8AC3E}">
        <p14:creationId xmlns:p14="http://schemas.microsoft.com/office/powerpoint/2010/main" val="1545558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2156</Words>
  <Application>Microsoft Office PowerPoint</Application>
  <PresentationFormat>Widescreen</PresentationFormat>
  <Paragraphs>144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Nunito</vt:lpstr>
      <vt:lpstr>Office Theme</vt:lpstr>
      <vt:lpstr>Linear Regression </vt:lpstr>
      <vt:lpstr>PowerPoint Presentation</vt:lpstr>
      <vt:lpstr>Let’s discuss Simple Linear regression using R Programming Language. </vt:lpstr>
      <vt:lpstr>PowerPoint Presentation</vt:lpstr>
      <vt:lpstr>PowerPoint Presentation</vt:lpstr>
      <vt:lpstr>PowerPoint Presentation</vt:lpstr>
      <vt:lpstr>Y = β₀ + β₁X + ε </vt:lpstr>
      <vt:lpstr>Salary dataset:</vt:lpstr>
      <vt:lpstr>First we convert these data values into R Data Frame</vt:lpstr>
      <vt:lpstr>Scatter plot of the given dataset</vt:lpstr>
      <vt:lpstr>Output:</vt:lpstr>
      <vt:lpstr>PowerPoint Presentation</vt:lpstr>
      <vt:lpstr>PowerPoint Presentation</vt:lpstr>
      <vt:lpstr>Technique.</vt:lpstr>
      <vt:lpstr>The basic syntax for regression analysis in R is </vt:lpstr>
      <vt:lpstr>The following R code is used to implement Simple Linear Regression:</vt:lpstr>
      <vt:lpstr>output</vt:lpstr>
      <vt:lpstr>PowerPoint Presentation</vt:lpstr>
      <vt:lpstr>PowerPoint Presentation</vt:lpstr>
      <vt:lpstr>PowerPoint Presentation</vt:lpstr>
      <vt:lpstr>Predict values using predict function </vt:lpstr>
      <vt:lpstr>Output</vt:lpstr>
      <vt:lpstr>Visualizing the Training set results:</vt:lpstr>
      <vt:lpstr>PowerPoint Presentation</vt:lpstr>
      <vt:lpstr>Visualizing the Testing set results:</vt:lpstr>
      <vt:lpstr>PowerPoint Presentation</vt:lpstr>
      <vt:lpstr>Advantages of Simple Linear Regression in R: </vt:lpstr>
      <vt:lpstr>Disadvantages of Simple Linear Regression in 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in R</dc:title>
  <dc:creator>Hassan Jahangir</dc:creator>
  <cp:lastModifiedBy>Hassan Jahangir</cp:lastModifiedBy>
  <cp:revision>7</cp:revision>
  <dcterms:created xsi:type="dcterms:W3CDTF">2024-05-16T08:44:03Z</dcterms:created>
  <dcterms:modified xsi:type="dcterms:W3CDTF">2024-05-20T09:52:25Z</dcterms:modified>
</cp:coreProperties>
</file>