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381" r:id="rId4"/>
    <p:sldId id="347" r:id="rId5"/>
    <p:sldId id="266" r:id="rId6"/>
    <p:sldId id="357" r:id="rId7"/>
    <p:sldId id="370" r:id="rId8"/>
    <p:sldId id="270" r:id="rId9"/>
    <p:sldId id="343" r:id="rId10"/>
    <p:sldId id="274" r:id="rId11"/>
    <p:sldId id="276" r:id="rId12"/>
    <p:sldId id="277" r:id="rId13"/>
    <p:sldId id="365" r:id="rId14"/>
    <p:sldId id="278" r:id="rId15"/>
    <p:sldId id="279" r:id="rId16"/>
    <p:sldId id="280" r:id="rId17"/>
    <p:sldId id="281" r:id="rId18"/>
    <p:sldId id="282" r:id="rId19"/>
    <p:sldId id="341" r:id="rId20"/>
    <p:sldId id="362" r:id="rId21"/>
    <p:sldId id="356" r:id="rId22"/>
    <p:sldId id="368" r:id="rId23"/>
    <p:sldId id="350" r:id="rId24"/>
    <p:sldId id="352" r:id="rId25"/>
    <p:sldId id="286" r:id="rId26"/>
    <p:sldId id="315" r:id="rId27"/>
    <p:sldId id="376" r:id="rId28"/>
    <p:sldId id="288" r:id="rId29"/>
    <p:sldId id="290" r:id="rId30"/>
    <p:sldId id="317" r:id="rId31"/>
    <p:sldId id="377" r:id="rId32"/>
    <p:sldId id="296" r:id="rId33"/>
    <p:sldId id="319" r:id="rId34"/>
    <p:sldId id="378" r:id="rId35"/>
    <p:sldId id="299" r:id="rId36"/>
    <p:sldId id="320" r:id="rId37"/>
    <p:sldId id="379" r:id="rId38"/>
    <p:sldId id="321" r:id="rId39"/>
    <p:sldId id="380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Rabia Tehseen" userId="580f77c4-eaa2-4a38-8dcf-b01477461eba" providerId="ADAL" clId="{455D7EED-69F2-41D6-8BEC-A252424ED1D5}"/>
    <pc:docChg chg="modSld">
      <pc:chgData name="Dr Rabia Tehseen" userId="580f77c4-eaa2-4a38-8dcf-b01477461eba" providerId="ADAL" clId="{455D7EED-69F2-41D6-8BEC-A252424ED1D5}" dt="2024-03-19T04:09:33.454" v="0"/>
      <pc:docMkLst>
        <pc:docMk/>
      </pc:docMkLst>
      <pc:sldChg chg="modAnim">
        <pc:chgData name="Dr Rabia Tehseen" userId="580f77c4-eaa2-4a38-8dcf-b01477461eba" providerId="ADAL" clId="{455D7EED-69F2-41D6-8BEC-A252424ED1D5}" dt="2024-03-19T04:09:33.454" v="0"/>
        <pc:sldMkLst>
          <pc:docMk/>
          <pc:sldMk cId="103920462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B656-4651-4938-A53A-9686C9A9B6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0A46-133B-4B00-8729-9EAD80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eaLnBrk="1" hangingPunct="1"/>
            <a:fld id="{E79CB8B6-4628-4C17-84DD-0EB4C448D83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8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3711-8A9B-4CD2-8241-66F842545AE0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E38-7A7F-46C2-AD94-8945B2B73D3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4D0-8626-4567-A904-20B70A7E5E7B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1BE1-5C84-4D51-A59E-0176BA527C5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023-EC55-42F2-AEB1-FBF25F40B6AB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3C3-CC9E-4E75-871B-99187DA02A5D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C9FE-100A-476F-BBFD-521AAABADD52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BDB4-8DF9-4F37-A657-46DEA70111AF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170E-FEF3-49A9-84EC-2F5A5861C824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B9C3-AD91-4668-9E1B-8B49845474D1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737F-A5E3-45B7-9A8F-21B15DA76AEA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B54A-1067-4A0C-839D-32D35893DAF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9AD4-84B3-4C8E-B1F8-FB9718B7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52" y="434264"/>
            <a:ext cx="9144000" cy="1671983"/>
          </a:xfrm>
        </p:spPr>
        <p:txBody>
          <a:bodyPr/>
          <a:lstStyle/>
          <a:p>
            <a:r>
              <a:rPr lang="en-US" dirty="0"/>
              <a:t>Intelligent Agents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494" y="2213790"/>
            <a:ext cx="4737516" cy="3553138"/>
          </a:xfrm>
          <a:prstGeom prst="rect">
            <a:avLst/>
          </a:prstGeom>
          <a:noFill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5987008"/>
            <a:ext cx="12192000" cy="6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/>
            <a:r>
              <a:rPr lang="en-US" sz="1867" b="1" dirty="0"/>
              <a:t>Instructor: Dr. Rabia Tehseen </a:t>
            </a:r>
          </a:p>
          <a:p>
            <a:pPr algn="ctr"/>
            <a:r>
              <a:rPr lang="en-US" sz="1867" dirty="0"/>
              <a:t>Slide credits: AI BERKELEY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F3BEA-60C2-43D3-AFE6-BFCB2EFB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C63-424D-4047-804F-0749B0C57F07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C48C-0917-4FE8-BA09-E3FC1F96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2774" cy="4351338"/>
          </a:xfrm>
        </p:spPr>
        <p:txBody>
          <a:bodyPr>
            <a:normAutofit/>
          </a:bodyPr>
          <a:lstStyle/>
          <a:p>
            <a:r>
              <a:rPr lang="en-US" dirty="0"/>
              <a:t>Performance measure: </a:t>
            </a:r>
          </a:p>
          <a:p>
            <a:pPr lvl="1"/>
            <a:r>
              <a:rPr lang="en-US" dirty="0"/>
              <a:t>Healthy patient, minimize costs, lawsuits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Patient, hospital, staff</a:t>
            </a:r>
          </a:p>
          <a:p>
            <a:r>
              <a:rPr lang="en-US" dirty="0"/>
              <a:t>Actuators: </a:t>
            </a:r>
          </a:p>
          <a:p>
            <a:pPr lvl="1"/>
            <a:r>
              <a:rPr lang="en-US" dirty="0"/>
              <a:t>Screen display (questions, tests, diagnoses, treatments, referrals)</a:t>
            </a:r>
          </a:p>
          <a:p>
            <a:r>
              <a:rPr lang="en-US" dirty="0"/>
              <a:t>Sensors: </a:t>
            </a:r>
          </a:p>
          <a:p>
            <a:pPr lvl="1"/>
            <a:r>
              <a:rPr lang="en-US" dirty="0"/>
              <a:t>Keyboard (entry of symptoms, findings, patient's answers)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71" y="1320006"/>
            <a:ext cx="4514850" cy="53625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9450-F3FA-4339-9A8B-3DD9692F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6193-BFA4-4200-8FE3-355A66B22E1D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C356-1D44-4EDE-BD69-122F7CA9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Part-picking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measure: </a:t>
            </a:r>
          </a:p>
          <a:p>
            <a:pPr lvl="1"/>
            <a:r>
              <a:rPr lang="en-US" dirty="0"/>
              <a:t>Percentage of parts in correct bins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Conveyor belt with parts, bins</a:t>
            </a:r>
          </a:p>
          <a:p>
            <a:r>
              <a:rPr lang="en-US" dirty="0"/>
              <a:t>Actuators: </a:t>
            </a:r>
          </a:p>
          <a:p>
            <a:pPr lvl="1"/>
            <a:r>
              <a:rPr lang="en-US" dirty="0"/>
              <a:t>Jointed arm and hand</a:t>
            </a:r>
          </a:p>
          <a:p>
            <a:r>
              <a:rPr lang="en-US" dirty="0"/>
              <a:t>Sensors: </a:t>
            </a:r>
          </a:p>
          <a:p>
            <a:pPr lvl="1"/>
            <a:r>
              <a:rPr lang="en-US" dirty="0"/>
              <a:t>Camera, joint angle sensors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4572000"/>
            <a:ext cx="1427163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63" y="1704976"/>
            <a:ext cx="3481180" cy="232078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FF06-9336-4A49-858F-E88D5C8E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0C2-BB01-41E2-90A9-355358E6A899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DE79-4EAB-41EC-A4D2-73EBDE1B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Interactive English tutor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measure: </a:t>
            </a:r>
          </a:p>
          <a:p>
            <a:pPr lvl="1"/>
            <a:r>
              <a:rPr lang="en-US" dirty="0"/>
              <a:t>Maximize student's score on test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Set of students</a:t>
            </a:r>
          </a:p>
          <a:p>
            <a:r>
              <a:rPr lang="en-US" dirty="0"/>
              <a:t>Actuators: </a:t>
            </a:r>
          </a:p>
          <a:p>
            <a:pPr lvl="1"/>
            <a:r>
              <a:rPr lang="en-US" dirty="0"/>
              <a:t>Screen display (exercises, suggestions, corrections)</a:t>
            </a:r>
          </a:p>
          <a:p>
            <a:r>
              <a:rPr lang="en-US" dirty="0"/>
              <a:t>Sensors: </a:t>
            </a:r>
          </a:p>
          <a:p>
            <a:pPr lvl="1"/>
            <a:r>
              <a:rPr lang="en-US" dirty="0"/>
              <a:t>Keyboard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C3345-3E97-4D1A-96CA-76D802B2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B85-E3D9-48A4-9C89-FBDC4BD1B0C5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240BD-4083-46B7-89C4-92B90C7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09D12-22F9-1EBA-7F7D-68B23C1BD6AA}"/>
              </a:ext>
            </a:extLst>
          </p:cNvPr>
          <p:cNvSpPr txBox="1"/>
          <p:nvPr/>
        </p:nvSpPr>
        <p:spPr>
          <a:xfrm flipH="1">
            <a:off x="8972903" y="518474"/>
            <a:ext cx="13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Activity</a:t>
            </a:r>
            <a:endParaRPr lang="en-P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A3F2F-1F36-43EB-B300-14194B82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977-8E93-40A5-9E52-89A0F0AAEF79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FC4C7-1A6C-44C6-8DA1-F4A368F6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environments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b="1" dirty="0"/>
              <a:t>Fully observable </a:t>
            </a:r>
            <a:r>
              <a:rPr lang="en-US" dirty="0"/>
              <a:t>vs.</a:t>
            </a:r>
            <a:r>
              <a:rPr lang="en-US" b="1" dirty="0"/>
              <a:t> partially observable 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/>
              <a:t>Or Accessible vs. inaccessible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Can the agent observe the complete state of the environment?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/>
              <a:t>If an agent’s sensors gives it access to the complete state of the environment, then we say that environment is fully observable to the agent.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/>
              <a:t>A fully observable environment is convenient because the agent need not maintain any internal state to keep track of the world.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Is the current state of the world fully known at each step?</a:t>
            </a:r>
          </a:p>
          <a:p>
            <a:pPr lvl="1" eaLnBrk="1" hangingPunct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637" y="365125"/>
            <a:ext cx="3008163" cy="168266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D1717-E81F-401A-8FEA-9DB92D6C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D72-DEB2-489D-8233-FE23E4F6CBB9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381C6-9F81-4AC0-9849-7CA47DAA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environments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Deterministic </a:t>
            </a:r>
            <a:r>
              <a:rPr lang="en-US" dirty="0"/>
              <a:t>vs. </a:t>
            </a:r>
            <a:r>
              <a:rPr lang="en-US" b="1" dirty="0"/>
              <a:t>nondeterministic (Stochastic).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there uncertainty in how the world works? </a:t>
            </a:r>
          </a:p>
          <a:p>
            <a:pPr lvl="1" eaLnBrk="1" hangingPunct="1"/>
            <a:r>
              <a:rPr lang="en-US" dirty="0"/>
              <a:t>If the next state of the environment is completely determined by the current state and the actions selected by the agents, then we say the environment is deterministic.</a:t>
            </a:r>
          </a:p>
          <a:p>
            <a:pPr lvl="1"/>
            <a:r>
              <a:rPr lang="en-US" dirty="0"/>
              <a:t>If the environment is inaccessible, then it may </a:t>
            </a:r>
            <a:r>
              <a:rPr lang="en-US" i="1" dirty="0"/>
              <a:t>appear</a:t>
            </a:r>
            <a:r>
              <a:rPr lang="en-US" dirty="0"/>
              <a:t> to be nondeterministic (bunch of uncertainties).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457200" lvl="1" indent="0">
              <a:buNone/>
            </a:pPr>
            <a:r>
              <a:rPr lang="en-US" dirty="0"/>
              <a:t>Taxi driving is clearly stochastic in this sense, because one can never predict the behavior of traffic exactly.</a:t>
            </a:r>
          </a:p>
          <a:p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367" y="365125"/>
            <a:ext cx="3964433" cy="149885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DA4BA-6980-4A5A-A3B6-A855B7D7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643-E644-4E07-9012-9FC1742BBEBC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D6962-FAF4-4E7D-A530-7307C581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Episodic </a:t>
            </a:r>
            <a:r>
              <a:rPr lang="en-US" dirty="0"/>
              <a:t>vs.</a:t>
            </a:r>
            <a:r>
              <a:rPr lang="en-US" b="1" dirty="0"/>
              <a:t> Sequential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Episodic: next episode doesn’t depend on previous actions.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The agent's experience is divided into atomic "episodes" </a:t>
            </a:r>
          </a:p>
          <a:p>
            <a:pPr lvl="1"/>
            <a:r>
              <a:rPr lang="en-US" dirty="0"/>
              <a:t>each episode consists of the agent perceiving and then performing a single action, and </a:t>
            </a:r>
          </a:p>
          <a:p>
            <a:pPr lvl="1"/>
            <a:r>
              <a:rPr lang="en-US" dirty="0"/>
              <a:t>the choice of action in each episode depends only on the episode itself.</a:t>
            </a:r>
          </a:p>
          <a:p>
            <a:pPr lvl="1"/>
            <a:r>
              <a:rPr lang="en-US" dirty="0"/>
              <a:t>the next episode does not depend on the actions taken in previous episodes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an agent that has to spot defective parts on an assembly line (EPISODIC)</a:t>
            </a:r>
          </a:p>
          <a:p>
            <a:pPr lvl="1"/>
            <a:r>
              <a:rPr lang="en-US" dirty="0"/>
              <a:t>Chess and Taxi driver (SEQUENTIAL).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52" y="365125"/>
            <a:ext cx="3823348" cy="14605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0800-4222-49CA-A325-2CC080CA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E50-C493-4282-9BFF-E69F4864B11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73C4-8B72-4ADA-A7AC-8A15E987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dirty="0"/>
              <a:t>vs.</a:t>
            </a:r>
            <a:r>
              <a:rPr lang="en-US" b="1" dirty="0"/>
              <a:t> Dynamic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the environment can change while an agent is performing action, then</a:t>
            </a:r>
            <a:r>
              <a:rPr lang="en-US" sz="800" dirty="0"/>
              <a:t> </a:t>
            </a:r>
            <a:r>
              <a:rPr lang="en-US" dirty="0"/>
              <a:t>we say the environment is dynamic for that agent; otherwise, it is static.</a:t>
            </a:r>
          </a:p>
          <a:p>
            <a:pPr lvl="1"/>
            <a:r>
              <a:rPr lang="en-US" dirty="0"/>
              <a:t>Dynamic environments are continuously asking the agent what it wants to do </a:t>
            </a:r>
          </a:p>
          <a:p>
            <a:pPr lvl="1"/>
            <a:r>
              <a:rPr lang="en-US" dirty="0"/>
              <a:t>Static environments are easy to deal with, because the agent does not keep on looking at the environment while it is deciding on an action.</a:t>
            </a:r>
          </a:p>
          <a:p>
            <a:pPr lvl="1"/>
            <a:r>
              <a:rPr lang="en-US" dirty="0"/>
              <a:t>The environment is </a:t>
            </a:r>
            <a:r>
              <a:rPr lang="en-US" b="1" dirty="0"/>
              <a:t>semi-dynamic</a:t>
            </a:r>
            <a:r>
              <a:rPr lang="en-US" dirty="0"/>
              <a:t> if the environment itself does not change with the passage of time but the agent's performance score does.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B554-0045-4900-B237-0A538E50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6925-A419-4059-A92E-C06FC635F34C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577CD-453B-43AD-AC04-B3CFEE2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Discrete</a:t>
            </a:r>
            <a:r>
              <a:rPr lang="en-US" dirty="0"/>
              <a:t> vs.</a:t>
            </a:r>
            <a:r>
              <a:rPr lang="en-US" b="1" dirty="0"/>
              <a:t> continuous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there a finite (or countable) number of possible environment states?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environment  is discrete if the number of actions and possible states of the environment is finite otherwise it is continuous.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there are a limited number of distinct, clearly defined percepts and actions, we say that the environment is discrete.</a:t>
            </a:r>
          </a:p>
          <a:p>
            <a:pPr lvl="2"/>
            <a:r>
              <a:rPr lang="en-US" dirty="0"/>
              <a:t>Chess, since there are a fixed number of possible moves on each turn.</a:t>
            </a:r>
          </a:p>
          <a:p>
            <a:pPr lvl="2"/>
            <a:r>
              <a:rPr lang="en-US" dirty="0"/>
              <a:t>Taxi driving is continuous.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B3F2-4D78-4F29-9746-5410E285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FF2-A4B1-453D-B95F-4CFD30B57D17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192D-D9AA-45AC-83C2-9FB50079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Single Agent </a:t>
            </a:r>
            <a:r>
              <a:rPr lang="en-US" dirty="0"/>
              <a:t>vs. </a:t>
            </a:r>
            <a:r>
              <a:rPr lang="en-US" b="1" dirty="0"/>
              <a:t>Multi Agent </a:t>
            </a:r>
          </a:p>
          <a:p>
            <a:pPr lvl="1"/>
            <a:r>
              <a:rPr lang="en-US" dirty="0"/>
              <a:t>Is the agent the only thing acting in the world? </a:t>
            </a:r>
          </a:p>
          <a:p>
            <a:pPr lvl="1"/>
            <a:r>
              <a:rPr lang="en-US" dirty="0"/>
              <a:t>In the single agent environment there is only one agent</a:t>
            </a:r>
          </a:p>
          <a:p>
            <a:pPr lvl="2"/>
            <a:r>
              <a:rPr lang="en-US" dirty="0"/>
              <a:t>A computer software playing crossword puzzle</a:t>
            </a:r>
          </a:p>
          <a:p>
            <a:pPr lvl="1"/>
            <a:r>
              <a:rPr lang="en-US" dirty="0"/>
              <a:t>In multi-agent systems, there are more than one active agents</a:t>
            </a:r>
          </a:p>
          <a:p>
            <a:pPr lvl="2"/>
            <a:r>
              <a:rPr lang="en-US" dirty="0"/>
              <a:t>Video games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06" y="4231583"/>
            <a:ext cx="7612787" cy="23812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06894-D5E6-46A6-827F-ECC84418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8E8-00A9-4E03-802C-311AC6E5C867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CCBA-28EB-42F4-A882-3EB2E2FF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What is an Agent?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i="1" dirty="0"/>
              <a:t>“</a:t>
            </a:r>
            <a:r>
              <a:rPr lang="en-US" i="1" dirty="0"/>
              <a:t>Intelligent agents continuously perform three functions: </a:t>
            </a:r>
            <a:r>
              <a:rPr lang="en-US" b="1" i="1" dirty="0"/>
              <a:t>perception</a:t>
            </a:r>
            <a:r>
              <a:rPr lang="en-US" i="1" dirty="0"/>
              <a:t> of dynamic conditions in the environment; </a:t>
            </a:r>
            <a:r>
              <a:rPr lang="en-US" b="1" i="1" dirty="0"/>
              <a:t>action</a:t>
            </a:r>
            <a:r>
              <a:rPr lang="en-US" i="1" dirty="0"/>
              <a:t> to affect conditions in the environment; and </a:t>
            </a:r>
            <a:r>
              <a:rPr lang="en-US" b="1" i="1" dirty="0"/>
              <a:t>reasoning</a:t>
            </a:r>
            <a:r>
              <a:rPr lang="en-US" i="1" dirty="0"/>
              <a:t> to interpret perceptions, solve problems, draw inferences, and determine actions.</a:t>
            </a:r>
            <a:r>
              <a:rPr lang="it-IT" dirty="0"/>
              <a:t>”</a:t>
            </a:r>
            <a:endParaRPr lang="en-US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029808" y="1560513"/>
            <a:ext cx="47859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" name="Picture 4" descr="https://www.doc.ic.ac.uk/project/examples/2005/163/g0516334/images/sensorsen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3829878"/>
            <a:ext cx="52292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D9514-6051-43DC-980B-5F42B6C7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1D07-FEB4-4732-A790-8ADD7867A6A0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E7DA3-0238-4747-BDA1-CAD85F94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68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Environment Types Example</a:t>
            </a:r>
          </a:p>
        </p:txBody>
      </p:sp>
      <p:sp>
        <p:nvSpPr>
          <p:cNvPr id="151647" name="Rectangle 95"/>
          <p:cNvSpPr>
            <a:spLocks noChangeArrowheads="1"/>
          </p:cNvSpPr>
          <p:nvPr/>
        </p:nvSpPr>
        <p:spPr bwMode="auto">
          <a:xfrm>
            <a:off x="9120809" y="5871059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Multi</a:t>
            </a:r>
          </a:p>
        </p:txBody>
      </p:sp>
      <p:sp>
        <p:nvSpPr>
          <p:cNvPr id="151645" name="Rectangle 93"/>
          <p:cNvSpPr>
            <a:spLocks noChangeArrowheads="1"/>
          </p:cNvSpPr>
          <p:nvPr/>
        </p:nvSpPr>
        <p:spPr bwMode="auto">
          <a:xfrm>
            <a:off x="7520609" y="5871059"/>
            <a:ext cx="160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Single</a:t>
            </a:r>
          </a:p>
        </p:txBody>
      </p:sp>
      <p:sp>
        <p:nvSpPr>
          <p:cNvPr id="151643" name="Rectangle 91"/>
          <p:cNvSpPr>
            <a:spLocks noChangeArrowheads="1"/>
          </p:cNvSpPr>
          <p:nvPr/>
        </p:nvSpPr>
        <p:spPr bwMode="auto">
          <a:xfrm>
            <a:off x="6530009" y="5871059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Multi</a:t>
            </a:r>
          </a:p>
        </p:txBody>
      </p:sp>
      <p:sp>
        <p:nvSpPr>
          <p:cNvPr id="151641" name="Rectangle 89"/>
          <p:cNvSpPr>
            <a:spLocks noChangeArrowheads="1"/>
          </p:cNvSpPr>
          <p:nvPr/>
        </p:nvSpPr>
        <p:spPr bwMode="auto">
          <a:xfrm>
            <a:off x="5082209" y="5871059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Multi</a:t>
            </a:r>
          </a:p>
        </p:txBody>
      </p:sp>
      <p:sp>
        <p:nvSpPr>
          <p:cNvPr id="151639" name="Rectangle 87"/>
          <p:cNvSpPr>
            <a:spLocks noChangeArrowheads="1"/>
          </p:cNvSpPr>
          <p:nvPr/>
        </p:nvSpPr>
        <p:spPr bwMode="auto">
          <a:xfrm>
            <a:off x="3634409" y="5871059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Single</a:t>
            </a:r>
          </a:p>
        </p:txBody>
      </p:sp>
      <p:sp>
        <p:nvSpPr>
          <p:cNvPr id="151634" name="Rectangle 82"/>
          <p:cNvSpPr>
            <a:spLocks noChangeArrowheads="1"/>
          </p:cNvSpPr>
          <p:nvPr/>
        </p:nvSpPr>
        <p:spPr bwMode="auto">
          <a:xfrm>
            <a:off x="9120809" y="5413859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632" name="Rectangle 80"/>
          <p:cNvSpPr>
            <a:spLocks noChangeArrowheads="1"/>
          </p:cNvSpPr>
          <p:nvPr/>
        </p:nvSpPr>
        <p:spPr bwMode="auto">
          <a:xfrm>
            <a:off x="7520609" y="5413859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6530009" y="5413859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5082209" y="54138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626" name="Rectangle 74"/>
          <p:cNvSpPr>
            <a:spLocks noChangeArrowheads="1"/>
          </p:cNvSpPr>
          <p:nvPr/>
        </p:nvSpPr>
        <p:spPr bwMode="auto">
          <a:xfrm>
            <a:off x="3634409" y="54138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621" name="Rectangle 69"/>
          <p:cNvSpPr>
            <a:spLocks noChangeArrowheads="1"/>
          </p:cNvSpPr>
          <p:nvPr/>
        </p:nvSpPr>
        <p:spPr bwMode="auto">
          <a:xfrm>
            <a:off x="9120809" y="4956659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7520609" y="4956659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6530009" y="4956659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15" name="Rectangle 63"/>
          <p:cNvSpPr>
            <a:spLocks noChangeArrowheads="1"/>
          </p:cNvSpPr>
          <p:nvPr/>
        </p:nvSpPr>
        <p:spPr bwMode="auto">
          <a:xfrm>
            <a:off x="5082209" y="49566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613" name="Rectangle 61"/>
          <p:cNvSpPr>
            <a:spLocks noChangeArrowheads="1"/>
          </p:cNvSpPr>
          <p:nvPr/>
        </p:nvSpPr>
        <p:spPr bwMode="auto">
          <a:xfrm>
            <a:off x="3634409" y="49566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9120809" y="4499459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7520609" y="4499459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604" name="Rectangle 52"/>
          <p:cNvSpPr>
            <a:spLocks noChangeArrowheads="1"/>
          </p:cNvSpPr>
          <p:nvPr/>
        </p:nvSpPr>
        <p:spPr bwMode="auto">
          <a:xfrm>
            <a:off x="6530009" y="4499459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02" name="Rectangle 50"/>
          <p:cNvSpPr>
            <a:spLocks noChangeArrowheads="1"/>
          </p:cNvSpPr>
          <p:nvPr/>
        </p:nvSpPr>
        <p:spPr bwMode="auto">
          <a:xfrm>
            <a:off x="5082209" y="44994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3634409" y="44994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92" name="Rectangle 40"/>
          <p:cNvSpPr>
            <a:spLocks noChangeArrowheads="1"/>
          </p:cNvSpPr>
          <p:nvPr/>
        </p:nvSpPr>
        <p:spPr bwMode="auto">
          <a:xfrm>
            <a:off x="9120809" y="4045435"/>
            <a:ext cx="1066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90" name="Rectangle 38"/>
          <p:cNvSpPr>
            <a:spLocks noChangeArrowheads="1"/>
          </p:cNvSpPr>
          <p:nvPr/>
        </p:nvSpPr>
        <p:spPr bwMode="auto">
          <a:xfrm>
            <a:off x="7520609" y="4045435"/>
            <a:ext cx="1600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88" name="Rectangle 36"/>
          <p:cNvSpPr>
            <a:spLocks noChangeArrowheads="1"/>
          </p:cNvSpPr>
          <p:nvPr/>
        </p:nvSpPr>
        <p:spPr bwMode="auto">
          <a:xfrm>
            <a:off x="6530009" y="4045435"/>
            <a:ext cx="990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5082209" y="4045435"/>
            <a:ext cx="1447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3634409" y="4045435"/>
            <a:ext cx="1447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9120809" y="3585060"/>
            <a:ext cx="1066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7520609" y="3585060"/>
            <a:ext cx="160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6530009" y="3585060"/>
            <a:ext cx="990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5082209" y="3585060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634409" y="3585060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Yes</a:t>
            </a:r>
          </a:p>
        </p:txBody>
      </p:sp>
      <p:grpSp>
        <p:nvGrpSpPr>
          <p:cNvPr id="22561" name="Group 247"/>
          <p:cNvGrpSpPr>
            <a:grpSpLocks/>
          </p:cNvGrpSpPr>
          <p:nvPr/>
        </p:nvGrpSpPr>
        <p:grpSpPr bwMode="auto">
          <a:xfrm>
            <a:off x="1958009" y="2945297"/>
            <a:ext cx="8229600" cy="3306763"/>
            <a:chOff x="432" y="1296"/>
            <a:chExt cx="5184" cy="2083"/>
          </a:xfrm>
        </p:grpSpPr>
        <p:sp>
          <p:nvSpPr>
            <p:cNvPr id="22583" name="Rectangle 85"/>
            <p:cNvSpPr>
              <a:spLocks noChangeArrowheads="1"/>
            </p:cNvSpPr>
            <p:nvPr/>
          </p:nvSpPr>
          <p:spPr bwMode="auto">
            <a:xfrm>
              <a:off x="432" y="3139"/>
              <a:ext cx="10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Agents</a:t>
              </a:r>
            </a:p>
          </p:txBody>
        </p:sp>
        <p:sp>
          <p:nvSpPr>
            <p:cNvPr id="22584" name="Rectangle 72"/>
            <p:cNvSpPr>
              <a:spLocks noChangeArrowheads="1"/>
            </p:cNvSpPr>
            <p:nvPr/>
          </p:nvSpPr>
          <p:spPr bwMode="auto">
            <a:xfrm>
              <a:off x="432" y="2851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Discrete</a:t>
              </a:r>
            </a:p>
          </p:txBody>
        </p:sp>
        <p:sp>
          <p:nvSpPr>
            <p:cNvPr id="22585" name="Rectangle 59"/>
            <p:cNvSpPr>
              <a:spLocks noChangeArrowheads="1"/>
            </p:cNvSpPr>
            <p:nvPr/>
          </p:nvSpPr>
          <p:spPr bwMode="auto">
            <a:xfrm>
              <a:off x="432" y="2563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Static</a:t>
              </a:r>
            </a:p>
          </p:txBody>
        </p:sp>
        <p:sp>
          <p:nvSpPr>
            <p:cNvPr id="22586" name="Rectangle 46"/>
            <p:cNvSpPr>
              <a:spLocks noChangeArrowheads="1"/>
            </p:cNvSpPr>
            <p:nvPr/>
          </p:nvSpPr>
          <p:spPr bwMode="auto">
            <a:xfrm>
              <a:off x="432" y="2275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Episodic</a:t>
              </a:r>
            </a:p>
          </p:txBody>
        </p:sp>
        <p:sp>
          <p:nvSpPr>
            <p:cNvPr id="22587" name="Rectangle 30"/>
            <p:cNvSpPr>
              <a:spLocks noChangeArrowheads="1"/>
            </p:cNvSpPr>
            <p:nvPr/>
          </p:nvSpPr>
          <p:spPr bwMode="auto">
            <a:xfrm>
              <a:off x="432" y="1989"/>
              <a:ext cx="10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22588" name="Rectangle 11"/>
            <p:cNvSpPr>
              <a:spLocks noChangeArrowheads="1"/>
            </p:cNvSpPr>
            <p:nvPr/>
          </p:nvSpPr>
          <p:spPr bwMode="auto">
            <a:xfrm>
              <a:off x="432" y="1699"/>
              <a:ext cx="10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Observable</a:t>
              </a:r>
            </a:p>
          </p:txBody>
        </p:sp>
        <p:sp>
          <p:nvSpPr>
            <p:cNvPr id="22589" name="Rectangle 10"/>
            <p:cNvSpPr>
              <a:spLocks noChangeArrowheads="1"/>
            </p:cNvSpPr>
            <p:nvPr/>
          </p:nvSpPr>
          <p:spPr bwMode="auto">
            <a:xfrm>
              <a:off x="4944" y="1296"/>
              <a:ext cx="67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English tutor</a:t>
              </a:r>
            </a:p>
          </p:txBody>
        </p:sp>
        <p:sp>
          <p:nvSpPr>
            <p:cNvPr id="22590" name="Rectangle 9"/>
            <p:cNvSpPr>
              <a:spLocks noChangeArrowheads="1"/>
            </p:cNvSpPr>
            <p:nvPr/>
          </p:nvSpPr>
          <p:spPr bwMode="auto">
            <a:xfrm>
              <a:off x="3936" y="1296"/>
              <a:ext cx="100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Part-picking robot</a:t>
              </a:r>
            </a:p>
          </p:txBody>
        </p:sp>
        <p:sp>
          <p:nvSpPr>
            <p:cNvPr id="22591" name="Rectangle 8"/>
            <p:cNvSpPr>
              <a:spLocks noChangeArrowheads="1"/>
            </p:cNvSpPr>
            <p:nvPr/>
          </p:nvSpPr>
          <p:spPr bwMode="auto">
            <a:xfrm>
              <a:off x="3312" y="1296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rgbClr val="7030A0"/>
                  </a:solidFill>
                  <a:latin typeface="Arial" panose="020B0604020202020204" pitchFamily="34" charset="0"/>
                </a:rPr>
                <a:t>Taxi driving</a:t>
              </a:r>
            </a:p>
          </p:txBody>
        </p:sp>
        <p:sp>
          <p:nvSpPr>
            <p:cNvPr id="22592" name="Rectangle 7"/>
            <p:cNvSpPr>
              <a:spLocks noChangeArrowheads="1"/>
            </p:cNvSpPr>
            <p:nvPr/>
          </p:nvSpPr>
          <p:spPr bwMode="auto">
            <a:xfrm>
              <a:off x="2400" y="1296"/>
              <a:ext cx="91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Chess</a:t>
              </a:r>
            </a:p>
          </p:txBody>
        </p:sp>
        <p:sp>
          <p:nvSpPr>
            <p:cNvPr id="22593" name="Rectangle 6"/>
            <p:cNvSpPr>
              <a:spLocks noChangeArrowheads="1"/>
            </p:cNvSpPr>
            <p:nvPr/>
          </p:nvSpPr>
          <p:spPr bwMode="auto">
            <a:xfrm>
              <a:off x="1488" y="1296"/>
              <a:ext cx="91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Crossword puzzle</a:t>
              </a:r>
            </a:p>
          </p:txBody>
        </p:sp>
        <p:sp>
          <p:nvSpPr>
            <p:cNvPr id="22594" name="Rectangle 5"/>
            <p:cNvSpPr>
              <a:spLocks noChangeArrowheads="1"/>
            </p:cNvSpPr>
            <p:nvPr/>
          </p:nvSpPr>
          <p:spPr bwMode="auto">
            <a:xfrm>
              <a:off x="432" y="1296"/>
              <a:ext cx="105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CFEB9"/>
                  </a:solidFill>
                  <a:latin typeface="Times" panose="02020603050405020304" pitchFamily="18" charset="0"/>
                  <a:ea typeface="ヒラギノ明朝 ProN W3" charset="0"/>
                  <a:cs typeface="ヒラギノ明朝 ProN W3" charset="0"/>
                  <a:sym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None/>
              </a:pPr>
              <a:endParaRPr lang="en-GB" altLang="en-US" sz="1800" b="1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562" name="Line 20"/>
          <p:cNvSpPr>
            <a:spLocks noChangeShapeType="1"/>
          </p:cNvSpPr>
          <p:nvPr/>
        </p:nvSpPr>
        <p:spPr bwMode="auto">
          <a:xfrm>
            <a:off x="1958009" y="2945297"/>
            <a:ext cx="0" cy="639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3" name="Line 26"/>
          <p:cNvSpPr>
            <a:spLocks noChangeShapeType="1"/>
          </p:cNvSpPr>
          <p:nvPr/>
        </p:nvSpPr>
        <p:spPr bwMode="auto">
          <a:xfrm>
            <a:off x="10187609" y="2945297"/>
            <a:ext cx="0" cy="639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4" name="Line 128"/>
          <p:cNvSpPr>
            <a:spLocks noChangeShapeType="1"/>
          </p:cNvSpPr>
          <p:nvPr/>
        </p:nvSpPr>
        <p:spPr bwMode="auto">
          <a:xfrm>
            <a:off x="3634409" y="2945296"/>
            <a:ext cx="1447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5" name="Line 129"/>
          <p:cNvSpPr>
            <a:spLocks noChangeShapeType="1"/>
          </p:cNvSpPr>
          <p:nvPr/>
        </p:nvSpPr>
        <p:spPr bwMode="auto">
          <a:xfrm>
            <a:off x="1958009" y="3585060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6" name="Line 132"/>
          <p:cNvSpPr>
            <a:spLocks noChangeShapeType="1"/>
          </p:cNvSpPr>
          <p:nvPr/>
        </p:nvSpPr>
        <p:spPr bwMode="auto">
          <a:xfrm>
            <a:off x="1958009" y="4045435"/>
            <a:ext cx="0" cy="454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7" name="Line 136"/>
          <p:cNvSpPr>
            <a:spLocks noChangeShapeType="1"/>
          </p:cNvSpPr>
          <p:nvPr/>
        </p:nvSpPr>
        <p:spPr bwMode="auto">
          <a:xfrm>
            <a:off x="1958009" y="4499459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8" name="Line 140"/>
          <p:cNvSpPr>
            <a:spLocks noChangeShapeType="1"/>
          </p:cNvSpPr>
          <p:nvPr/>
        </p:nvSpPr>
        <p:spPr bwMode="auto">
          <a:xfrm>
            <a:off x="1958009" y="4956659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9" name="Line 144"/>
          <p:cNvSpPr>
            <a:spLocks noChangeShapeType="1"/>
          </p:cNvSpPr>
          <p:nvPr/>
        </p:nvSpPr>
        <p:spPr bwMode="auto">
          <a:xfrm>
            <a:off x="1958009" y="5413859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0" name="Line 148"/>
          <p:cNvSpPr>
            <a:spLocks noChangeShapeType="1"/>
          </p:cNvSpPr>
          <p:nvPr/>
        </p:nvSpPr>
        <p:spPr bwMode="auto">
          <a:xfrm>
            <a:off x="1958009" y="5871059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1" name="Line 152"/>
          <p:cNvSpPr>
            <a:spLocks noChangeShapeType="1"/>
          </p:cNvSpPr>
          <p:nvPr/>
        </p:nvSpPr>
        <p:spPr bwMode="auto">
          <a:xfrm>
            <a:off x="3634409" y="6252059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2572" name="Line 17"/>
          <p:cNvSpPr>
            <a:spLocks noChangeShapeType="1"/>
          </p:cNvSpPr>
          <p:nvPr/>
        </p:nvSpPr>
        <p:spPr bwMode="auto">
          <a:xfrm>
            <a:off x="1958009" y="2945296"/>
            <a:ext cx="1676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3" name="Line 174"/>
          <p:cNvSpPr>
            <a:spLocks noChangeShapeType="1"/>
          </p:cNvSpPr>
          <p:nvPr/>
        </p:nvSpPr>
        <p:spPr bwMode="auto">
          <a:xfrm>
            <a:off x="5082209" y="2945296"/>
            <a:ext cx="1447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4" name="Line 19"/>
          <p:cNvSpPr>
            <a:spLocks noChangeShapeType="1"/>
          </p:cNvSpPr>
          <p:nvPr/>
        </p:nvSpPr>
        <p:spPr bwMode="auto">
          <a:xfrm>
            <a:off x="1958009" y="6252059"/>
            <a:ext cx="1676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5" name="Line 203"/>
          <p:cNvSpPr>
            <a:spLocks noChangeShapeType="1"/>
          </p:cNvSpPr>
          <p:nvPr/>
        </p:nvSpPr>
        <p:spPr bwMode="auto">
          <a:xfrm>
            <a:off x="5082209" y="6252059"/>
            <a:ext cx="510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2576" name="Line 233"/>
          <p:cNvSpPr>
            <a:spLocks noChangeShapeType="1"/>
          </p:cNvSpPr>
          <p:nvPr/>
        </p:nvSpPr>
        <p:spPr bwMode="auto">
          <a:xfrm>
            <a:off x="6530009" y="2945296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7" name="Line 235"/>
          <p:cNvSpPr>
            <a:spLocks noChangeShapeType="1"/>
          </p:cNvSpPr>
          <p:nvPr/>
        </p:nvSpPr>
        <p:spPr bwMode="auto">
          <a:xfrm>
            <a:off x="7520609" y="2945296"/>
            <a:ext cx="1600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8" name="Line 237"/>
          <p:cNvSpPr>
            <a:spLocks noChangeShapeType="1"/>
          </p:cNvSpPr>
          <p:nvPr/>
        </p:nvSpPr>
        <p:spPr bwMode="auto">
          <a:xfrm>
            <a:off x="9120809" y="2945296"/>
            <a:ext cx="1066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579" name="Group 246"/>
          <p:cNvGrpSpPr>
            <a:grpSpLocks/>
          </p:cNvGrpSpPr>
          <p:nvPr/>
        </p:nvGrpSpPr>
        <p:grpSpPr bwMode="auto">
          <a:xfrm>
            <a:off x="3634409" y="3585059"/>
            <a:ext cx="6553200" cy="2667000"/>
            <a:chOff x="1488" y="1699"/>
            <a:chExt cx="4128" cy="1680"/>
          </a:xfrm>
        </p:grpSpPr>
        <p:sp>
          <p:nvSpPr>
            <p:cNvPr id="22580" name="Line 156"/>
            <p:cNvSpPr>
              <a:spLocks noChangeShapeType="1"/>
            </p:cNvSpPr>
            <p:nvPr/>
          </p:nvSpPr>
          <p:spPr bwMode="auto">
            <a:xfrm>
              <a:off x="1488" y="1699"/>
              <a:ext cx="4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581" name="Line 232"/>
            <p:cNvSpPr>
              <a:spLocks noChangeShapeType="1"/>
            </p:cNvSpPr>
            <p:nvPr/>
          </p:nvSpPr>
          <p:spPr bwMode="auto">
            <a:xfrm>
              <a:off x="1488" y="1699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582" name="Line 240"/>
            <p:cNvSpPr>
              <a:spLocks noChangeShapeType="1"/>
            </p:cNvSpPr>
            <p:nvPr/>
          </p:nvSpPr>
          <p:spPr bwMode="auto">
            <a:xfrm>
              <a:off x="5616" y="1699"/>
              <a:ext cx="0" cy="1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851" y="1641614"/>
            <a:ext cx="1335157" cy="111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796" y="1639959"/>
            <a:ext cx="874813" cy="1114837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62019" y="1654246"/>
            <a:ext cx="917379" cy="1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76313" y="1706081"/>
            <a:ext cx="1155792" cy="107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Image result for crossword puzz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53" y="1601915"/>
            <a:ext cx="1130311" cy="12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FEF0-0D4A-4FF3-9C12-FE693164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31B-7359-4ACF-AE4C-77BB91A970B5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A5DCA-8011-4AD5-BDA1-EAA2959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47" grpId="0" autoUpdateAnimBg="0"/>
      <p:bldP spid="151645" grpId="0" autoUpdateAnimBg="0"/>
      <p:bldP spid="151643" grpId="0" autoUpdateAnimBg="0"/>
      <p:bldP spid="151641" grpId="0" autoUpdateAnimBg="0"/>
      <p:bldP spid="151639" grpId="0" autoUpdateAnimBg="0"/>
      <p:bldP spid="151634" grpId="0" autoUpdateAnimBg="0"/>
      <p:bldP spid="151632" grpId="0" autoUpdateAnimBg="0"/>
      <p:bldP spid="151630" grpId="0" autoUpdateAnimBg="0"/>
      <p:bldP spid="151628" grpId="0" autoUpdateAnimBg="0"/>
      <p:bldP spid="151626" grpId="0" autoUpdateAnimBg="0"/>
      <p:bldP spid="151621" grpId="0" autoUpdateAnimBg="0"/>
      <p:bldP spid="151619" grpId="0" autoUpdateAnimBg="0"/>
      <p:bldP spid="151617" grpId="0" autoUpdateAnimBg="0"/>
      <p:bldP spid="151615" grpId="0" autoUpdateAnimBg="0"/>
      <p:bldP spid="151613" grpId="0" autoUpdateAnimBg="0"/>
      <p:bldP spid="151608" grpId="0" autoUpdateAnimBg="0"/>
      <p:bldP spid="151606" grpId="0" autoUpdateAnimBg="0"/>
      <p:bldP spid="151604" grpId="0" autoUpdateAnimBg="0"/>
      <p:bldP spid="151602" grpId="0" autoUpdateAnimBg="0"/>
      <p:bldP spid="151600" grpId="0" autoUpdateAnimBg="0"/>
      <p:bldP spid="151592" grpId="0" autoUpdateAnimBg="0"/>
      <p:bldP spid="151590" grpId="0" autoUpdateAnimBg="0"/>
      <p:bldP spid="151588" grpId="0" autoUpdateAnimBg="0"/>
      <p:bldP spid="151586" grpId="0" autoUpdateAnimBg="0"/>
      <p:bldP spid="151584" grpId="0" autoUpdateAnimBg="0"/>
      <p:bldP spid="151568" grpId="0" autoUpdateAnimBg="0"/>
      <p:bldP spid="151567" grpId="0" autoUpdateAnimBg="0"/>
      <p:bldP spid="151566" grpId="0" autoUpdateAnimBg="0"/>
      <p:bldP spid="151565" grpId="0" autoUpdateAnimBg="0"/>
      <p:bldP spid="1515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299A-60EE-4992-BB00-6C11887E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D79-F0DC-46A5-BA02-B52C992874C5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0FA40-6CD6-4456-8E6D-486D6CC9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environment type largely determines the agent design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</a:rPr>
              <a:t>Fully/partially observable </a:t>
            </a:r>
            <a:r>
              <a:rPr lang="en-US" dirty="0"/>
              <a:t>=&gt; agent requires </a:t>
            </a:r>
            <a:r>
              <a:rPr lang="en-US" b="1" i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(internal state)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</a:rPr>
              <a:t>Discrete/continuous </a:t>
            </a:r>
            <a:r>
              <a:rPr lang="en-US" dirty="0"/>
              <a:t>=&gt; agent may not be able to enumerate </a:t>
            </a:r>
            <a:r>
              <a:rPr lang="en-US" b="1" i="1" dirty="0">
                <a:solidFill>
                  <a:srgbClr val="FF0000"/>
                </a:solidFill>
              </a:rPr>
              <a:t>all states</a:t>
            </a:r>
            <a:endParaRPr lang="en-US" b="1" i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</a:rPr>
              <a:t>Stochastic/deterministic</a:t>
            </a:r>
            <a:r>
              <a:rPr lang="en-US" dirty="0"/>
              <a:t> =&gt; agent may have to prepare for </a:t>
            </a:r>
            <a:r>
              <a:rPr lang="en-US" b="1" i="1" dirty="0">
                <a:solidFill>
                  <a:srgbClr val="FF0000"/>
                </a:solidFill>
              </a:rPr>
              <a:t>contingencies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</a:rPr>
              <a:t>Single-agent/multi-agent </a:t>
            </a:r>
            <a:r>
              <a:rPr lang="en-US" dirty="0"/>
              <a:t>=&gt; agent may need to behave </a:t>
            </a:r>
            <a:r>
              <a:rPr lang="en-US" b="1" i="1" dirty="0">
                <a:solidFill>
                  <a:srgbClr val="FF0000"/>
                </a:solidFill>
              </a:rPr>
              <a:t>randomly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DCD9-0F17-4B72-BCDE-84F4C8EC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8297-D31F-426D-976C-B50151DD865F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431C-60E1-4991-84AC-A2DC131C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7545388" y="6553201"/>
            <a:ext cx="2984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Agents 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0174" bIns="45720" rtlCol="0" anchor="ctr">
            <a:normAutofit/>
          </a:bodyPr>
          <a:lstStyle/>
          <a:p>
            <a:pPr eaLnBrk="1" hangingPunct="1"/>
            <a:r>
              <a:rPr lang="en-US" altLang="en-US"/>
              <a:t>Skeleton Agent Program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0174" bIns="45720" rtlCol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Basic framework for an agent program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function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SKELETON-AGENT(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percept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 </a:t>
            </a: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returns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action</a:t>
            </a:r>
            <a:endParaRPr lang="en-US" altLang="en-US" sz="2400" dirty="0">
              <a:latin typeface="Courier New Italic" panose="02070409020205090404" pitchFamily="49" charset="0"/>
              <a:sym typeface="Courier New Italic" panose="0207040902020509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static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 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memory</a:t>
            </a:r>
            <a:endParaRPr lang="en-US" altLang="en-US" sz="2400" dirty="0">
              <a:latin typeface="Courier New Italic" panose="02070409020205090404" pitchFamily="49" charset="0"/>
              <a:sym typeface="Courier New Italic" panose="0207040902020509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 Italic" panose="02070409020205090404" pitchFamily="49" charset="0"/>
                <a:sym typeface="Courier New Italic" panose="0207040902020509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 Italic" panose="02070409020205090404" pitchFamily="49" charset="0"/>
                <a:sym typeface="Courier New Italic" panose="02070409020205090404" pitchFamily="49" charset="0"/>
              </a:rPr>
              <a:t>	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memory</a:t>
            </a:r>
            <a:r>
              <a:rPr lang="en-US" altLang="en-US" sz="2400" dirty="0">
                <a:latin typeface="Courier New Italic" panose="02070409020205090404" pitchFamily="49" charset="0"/>
                <a:sym typeface="Courier New Italic" panose="02070409020205090404" pitchFamily="49" charset="0"/>
              </a:rPr>
              <a:t>	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:=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UPDATE-MEMORY(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memory, percept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action</a:t>
            </a:r>
            <a:r>
              <a:rPr lang="en-US" altLang="en-US" sz="2400" dirty="0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:= CHOOSE-BEST-ACTION(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memory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memory</a:t>
            </a:r>
            <a:r>
              <a:rPr lang="en-US" altLang="en-US" sz="2400" dirty="0">
                <a:latin typeface="Courier New Italic" panose="02070409020205090404" pitchFamily="49" charset="0"/>
                <a:sym typeface="Courier New Italic" panose="02070409020205090404" pitchFamily="49" charset="0"/>
              </a:rPr>
              <a:t>	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:=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UPDATE-MEMORY(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memory, action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return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rPr>
              <a:t>action</a:t>
            </a:r>
            <a:endParaRPr lang="en-US" altLang="en-US" sz="2400" dirty="0">
              <a:latin typeface="Courier New Italic" panose="02070409020205090404" pitchFamily="49" charset="0"/>
              <a:sym typeface="Courier New Italic" panose="0207040902020509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D2A3-39D2-4634-8425-83F9A5D5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529B-1632-4632-90CE-EF7DF6FACFB2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2533B-84AE-4894-86DA-B9C790EA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870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545388" y="6553201"/>
            <a:ext cx="2984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panose="02020603050405020304" pitchFamily="18" charset="0"/>
                <a:ea typeface="ヒラギノ明朝 ProN W3" charset="0"/>
                <a:cs typeface="ヒラギノ明朝 ProN W3" charset="0"/>
                <a:sym typeface="Times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Agents 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0174" bIns="45720" rtlCol="0" anchor="ctr">
            <a:normAutofit/>
          </a:bodyPr>
          <a:lstStyle/>
          <a:p>
            <a:pPr eaLnBrk="1" hangingPunct="1"/>
            <a:r>
              <a:rPr lang="en-US" altLang="en-US"/>
              <a:t>Table Agent Program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0174" bIns="45720" rtlCol="0"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agent program based on table lookup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function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TABLE-DRIVEN-AGENT(</a:t>
            </a:r>
            <a:r>
              <a:rPr lang="en-US" sz="2000" dirty="0">
                <a:latin typeface="Courier New Italic" charset="0"/>
                <a:cs typeface="Courier New Italic" charset="0"/>
                <a:sym typeface="Courier New Italic" charset="0"/>
              </a:rPr>
              <a:t>percept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)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returns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latin typeface="Courier New Italic" charset="0"/>
                <a:cs typeface="Courier New Italic" charset="0"/>
                <a:sym typeface="Courier New Italic" charset="0"/>
              </a:rPr>
              <a:t>action</a:t>
            </a:r>
            <a:endParaRPr lang="en-US" sz="2000" dirty="0">
              <a:latin typeface="Courier New Italic" charset="0"/>
              <a:sym typeface="Courier New Italic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" charset="0"/>
                <a:sym typeface="Courier New" charset="0"/>
              </a:rPr>
              <a:t>	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static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Courier New Italic" charset="0"/>
                <a:cs typeface="Courier New Italic" charset="0"/>
                <a:sym typeface="Courier New Italic" charset="0"/>
              </a:rPr>
              <a:t>percepts</a:t>
            </a:r>
            <a:r>
              <a:rPr lang="en-US" sz="2000" dirty="0">
                <a:solidFill>
                  <a:srgbClr val="FF0000"/>
                </a:solidFill>
                <a:latin typeface="Courier New Italic" charset="0"/>
                <a:sym typeface="Courier New Italic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// initially empty sequence*</a:t>
            </a:r>
            <a:endParaRPr lang="en-US" sz="2000" dirty="0">
              <a:solidFill>
                <a:srgbClr val="FF0000"/>
              </a:solidFill>
              <a:latin typeface="Courier New" charset="0"/>
              <a:sym typeface="Courier New" charset="0"/>
            </a:endParaRPr>
          </a:p>
          <a:p>
            <a:pPr marL="1409700" lvl="3">
              <a:buNone/>
              <a:defRPr/>
            </a:pPr>
            <a:r>
              <a:rPr lang="en-US" dirty="0">
                <a:latin typeface="Courier New Italic" charset="0"/>
                <a:cs typeface="Courier New Italic" charset="0"/>
                <a:sym typeface="Courier New Italic" charset="0"/>
              </a:rPr>
              <a:t> table</a:t>
            </a:r>
            <a:r>
              <a:rPr lang="en-US" dirty="0">
                <a:latin typeface="Courier New Italic" charset="0"/>
                <a:sym typeface="Courier New Italic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// indexed by percept sequences</a:t>
            </a:r>
            <a:endParaRPr lang="en-US" dirty="0">
              <a:solidFill>
                <a:srgbClr val="FF0000"/>
              </a:solidFill>
              <a:latin typeface="Courier New" charset="0"/>
              <a:sym typeface="Courier New" charset="0"/>
            </a:endParaRPr>
          </a:p>
          <a:p>
            <a:pPr marL="1409700" lvl="3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// initially fully specified</a:t>
            </a:r>
            <a:endParaRPr lang="en-US" dirty="0">
              <a:solidFill>
                <a:srgbClr val="FF0000"/>
              </a:solidFill>
              <a:latin typeface="Courier New" charset="0"/>
              <a:sym typeface="Courier New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 Italic" charset="0"/>
                <a:sym typeface="Courier New Italic" charset="0"/>
              </a:rPr>
              <a:t>	</a:t>
            </a:r>
          </a:p>
          <a:p>
            <a:pPr>
              <a:buNone/>
              <a:defRPr/>
            </a:pPr>
            <a:r>
              <a:rPr lang="en-US" sz="2000" dirty="0">
                <a:latin typeface="Courier New Italic" charset="0"/>
                <a:sym typeface="Courier New Italic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append</a:t>
            </a:r>
            <a:r>
              <a:rPr lang="en-US" sz="2000" dirty="0">
                <a:solidFill>
                  <a:srgbClr val="FF0000"/>
                </a:solidFill>
                <a:latin typeface="Courier New Italic" charset="0"/>
                <a:cs typeface="Courier New Italic" charset="0"/>
                <a:sym typeface="Courier New Italic" charset="0"/>
              </a:rPr>
              <a:t> percept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 to the end of </a:t>
            </a:r>
            <a:r>
              <a:rPr lang="en-US" sz="2000" dirty="0">
                <a:solidFill>
                  <a:srgbClr val="FF0000"/>
                </a:solidFill>
                <a:latin typeface="Courier New Italic" charset="0"/>
                <a:cs typeface="Courier New Italic" charset="0"/>
                <a:sym typeface="Courier New Italic" charset="0"/>
              </a:rPr>
              <a:t>percepts</a:t>
            </a:r>
            <a:endParaRPr lang="en-US" sz="2000" dirty="0">
              <a:solidFill>
                <a:srgbClr val="FF0000"/>
              </a:solidFill>
              <a:latin typeface="Courier New Italic" charset="0"/>
              <a:sym typeface="Courier New Italic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" charset="0"/>
                <a:sym typeface="Courier New" charset="0"/>
              </a:rPr>
              <a:t>	</a:t>
            </a:r>
            <a:r>
              <a:rPr lang="en-US" sz="2000" dirty="0">
                <a:latin typeface="Courier New Italic" charset="0"/>
                <a:cs typeface="Courier New Italic" charset="0"/>
                <a:sym typeface="Courier New Italic" charset="0"/>
              </a:rPr>
              <a:t>action</a:t>
            </a:r>
            <a:r>
              <a:rPr lang="en-US" sz="2000" dirty="0">
                <a:latin typeface="Courier New" charset="0"/>
                <a:sym typeface="Courier New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:= LOOKUP(</a:t>
            </a:r>
            <a:r>
              <a:rPr lang="en-US" sz="2000" dirty="0">
                <a:latin typeface="Courier New Italic" charset="0"/>
                <a:cs typeface="Courier New Italic" charset="0"/>
                <a:sym typeface="Courier New Italic" charset="0"/>
              </a:rPr>
              <a:t>percepts,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latin typeface="Courier New Italic" charset="0"/>
                <a:cs typeface="Courier New Italic" charset="0"/>
                <a:sym typeface="Courier New Italic" charset="0"/>
              </a:rPr>
              <a:t>table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000" dirty="0">
              <a:latin typeface="Courier New" charset="0"/>
              <a:sym typeface="Courier New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" charset="0"/>
                <a:sym typeface="Courier New" charset="0"/>
              </a:rPr>
              <a:t>	</a:t>
            </a:r>
          </a:p>
          <a:p>
            <a:pPr>
              <a:buNone/>
              <a:defRPr/>
            </a:pP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return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latin typeface="Courier New Italic" charset="0"/>
                <a:cs typeface="Courier New Italic" charset="0"/>
                <a:sym typeface="Courier New Italic" charset="0"/>
              </a:rPr>
              <a:t>action</a:t>
            </a:r>
            <a:endParaRPr lang="en-US" sz="2000" dirty="0">
              <a:latin typeface="Courier New Italic" charset="0"/>
              <a:sym typeface="Courier New Italic" charset="0"/>
            </a:endParaRPr>
          </a:p>
          <a:p>
            <a:pPr>
              <a:buNone/>
              <a:defRPr/>
            </a:pPr>
            <a:endParaRPr lang="en-US" sz="1800" dirty="0"/>
          </a:p>
          <a:p>
            <a:pPr>
              <a:buNone/>
              <a:defRPr/>
            </a:pPr>
            <a:r>
              <a:rPr lang="en-US" sz="1800" dirty="0"/>
              <a:t> * Note: the storage of percepts requires writeable memory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F3C71-2A85-4A07-9BC3-BD9CEAC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0B9-805B-4482-87D0-C36C578FB077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616A5-F090-48BC-8979-B5AF83DD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096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ways of achieving the mapping from percepts to actions</a:t>
            </a:r>
            <a:endParaRPr lang="en-US" altLang="en-US" dirty="0"/>
          </a:p>
          <a:p>
            <a:r>
              <a:rPr lang="en-US" altLang="en-US" dirty="0"/>
              <a:t>Types of agents (increasing in generality and ability to handle complex environments)</a:t>
            </a:r>
          </a:p>
          <a:p>
            <a:pPr lvl="1"/>
            <a:r>
              <a:rPr lang="en-US" altLang="en-US" dirty="0"/>
              <a:t>Simple reflex agents</a:t>
            </a:r>
          </a:p>
          <a:p>
            <a:pPr lvl="1"/>
            <a:r>
              <a:rPr lang="en-US" altLang="en-US" dirty="0"/>
              <a:t>Model-based reflex agents</a:t>
            </a:r>
          </a:p>
          <a:p>
            <a:pPr lvl="2"/>
            <a:r>
              <a:rPr lang="en-US" dirty="0"/>
              <a:t>keep track of the world</a:t>
            </a:r>
            <a:endParaRPr lang="en-US" altLang="en-US" dirty="0"/>
          </a:p>
          <a:p>
            <a:pPr lvl="1"/>
            <a:r>
              <a:rPr lang="en-US" altLang="en-US" dirty="0"/>
              <a:t>Goal-based agents</a:t>
            </a:r>
          </a:p>
          <a:p>
            <a:pPr lvl="2"/>
            <a:r>
              <a:rPr lang="en-US" dirty="0"/>
              <a:t>work towards a goal</a:t>
            </a:r>
            <a:endParaRPr lang="en-US" altLang="en-US" dirty="0"/>
          </a:p>
          <a:p>
            <a:pPr lvl="1"/>
            <a:r>
              <a:rPr lang="en-US" altLang="en-US" dirty="0"/>
              <a:t>Utility-based agents</a:t>
            </a:r>
          </a:p>
          <a:p>
            <a:pPr lvl="1"/>
            <a:r>
              <a:rPr lang="en-US" altLang="en-US" dirty="0"/>
              <a:t>Learning agent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1A38-FB35-4F62-B025-BC534046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69DB-71B0-4105-AC2D-74605F7D65C0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EA26-8DC2-422F-9A78-1CC881E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reflex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58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 only on the basis of the </a:t>
            </a:r>
            <a:r>
              <a:rPr lang="en-US" b="1" dirty="0"/>
              <a:t>current percept, ignoring the rest of the percept history</a:t>
            </a:r>
            <a:r>
              <a:rPr lang="en-US" dirty="0"/>
              <a:t>. </a:t>
            </a:r>
          </a:p>
          <a:p>
            <a:r>
              <a:rPr lang="en-US" dirty="0"/>
              <a:t>The agent function is based on the </a:t>
            </a:r>
            <a:r>
              <a:rPr lang="en-US" b="1" i="1" dirty="0"/>
              <a:t>condition-action rule</a:t>
            </a:r>
            <a:r>
              <a:rPr lang="en-US" dirty="0"/>
              <a:t>: if condition then action.</a:t>
            </a:r>
          </a:p>
          <a:p>
            <a:r>
              <a:rPr lang="en-US" dirty="0"/>
              <a:t>the vacuum agent is a simple reflex agent, because its decision is based only on the current location and on whether that location contains dirt.</a:t>
            </a:r>
          </a:p>
          <a:p>
            <a:r>
              <a:rPr lang="en-US" dirty="0"/>
              <a:t>Fully-observable</a:t>
            </a:r>
          </a:p>
        </p:txBody>
      </p:sp>
      <p:pic>
        <p:nvPicPr>
          <p:cNvPr id="6" name="Picture 4" descr="simple-reflex-ag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34" y="2203979"/>
            <a:ext cx="4796066" cy="30531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BC4E-421C-4BA1-B8A5-7FA785B5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6DC4-1A68-4CFD-B294-32B7DE28EC34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25959-E8AD-42CB-AAB3-D5CF4EEB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 reflex agents are the simplest agents. These agents take decisions on the basis of the current percepts and ignore the rest of the percept history.</a:t>
            </a:r>
          </a:p>
          <a:p>
            <a:r>
              <a:rPr lang="en-US" dirty="0"/>
              <a:t>These agents only succeed in the fully observable environment.</a:t>
            </a:r>
          </a:p>
          <a:p>
            <a:r>
              <a:rPr lang="en-US" dirty="0"/>
              <a:t>The Simple reflex agent works on Condition-action rule, which means it maps the current state to action. </a:t>
            </a:r>
          </a:p>
          <a:p>
            <a:r>
              <a:rPr lang="en-US" dirty="0"/>
              <a:t>Problems for the simple reflex agent design approach:</a:t>
            </a:r>
          </a:p>
          <a:p>
            <a:pPr lvl="1"/>
            <a:r>
              <a:rPr lang="en-US" dirty="0"/>
              <a:t>They have very limited intelligence</a:t>
            </a:r>
          </a:p>
          <a:p>
            <a:pPr lvl="1"/>
            <a:r>
              <a:rPr lang="en-US" dirty="0"/>
              <a:t>Mostly too big to generate and to store.</a:t>
            </a:r>
          </a:p>
          <a:p>
            <a:pPr lvl="1"/>
            <a:r>
              <a:rPr lang="en-US" dirty="0"/>
              <a:t>Not adaptive to changes in the environment.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80E9-8126-41FA-9C0F-2240751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32B2-8D53-4E82-9CC8-F113CD3E64B0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5027-E004-421C-ADA5-E2FC4D1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1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45696" cy="462818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Performance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 point for each square cleaned in time T?</a:t>
            </a:r>
          </a:p>
          <a:p>
            <a:pPr lvl="1"/>
            <a:r>
              <a:rPr lang="en-US" dirty="0"/>
              <a:t>#clean squares per time step - #moves per time step?</a:t>
            </a:r>
          </a:p>
          <a:p>
            <a:r>
              <a:rPr lang="en-US" b="1" dirty="0"/>
              <a:t>Environment</a:t>
            </a:r>
            <a:r>
              <a:rPr lang="en-US" dirty="0"/>
              <a:t>:  vacuum, dirt, multiple areas defined by square regions</a:t>
            </a:r>
          </a:p>
          <a:p>
            <a:r>
              <a:rPr lang="en-US" b="1" dirty="0"/>
              <a:t>Actions</a:t>
            </a:r>
            <a:r>
              <a:rPr lang="en-US" dirty="0"/>
              <a:t>: left, right, suck, idle</a:t>
            </a:r>
          </a:p>
          <a:p>
            <a:r>
              <a:rPr lang="en-US" b="1" dirty="0"/>
              <a:t>Sensors</a:t>
            </a:r>
            <a:r>
              <a:rPr lang="en-US" dirty="0"/>
              <a:t>:  location and contents</a:t>
            </a:r>
          </a:p>
          <a:p>
            <a:pPr lvl="1"/>
            <a:r>
              <a:rPr lang="en-US" dirty="0"/>
              <a:t>[A, dirty]</a:t>
            </a:r>
          </a:p>
          <a:p>
            <a:endParaRPr lang="en-US" dirty="0"/>
          </a:p>
          <a:p>
            <a:r>
              <a:rPr lang="en-US" dirty="0"/>
              <a:t>Rational is not omniscient</a:t>
            </a:r>
            <a:r>
              <a:rPr lang="en-US"/>
              <a:t>(all-knowing)</a:t>
            </a:r>
            <a:endParaRPr lang="en-US" dirty="0"/>
          </a:p>
          <a:p>
            <a:pPr lvl="1"/>
            <a:r>
              <a:rPr lang="en-US" dirty="0"/>
              <a:t>Environment may be partially observable</a:t>
            </a:r>
          </a:p>
          <a:p>
            <a:r>
              <a:rPr lang="en-US" dirty="0"/>
              <a:t>Rational is not clairvoyant (fore-sighted)</a:t>
            </a:r>
          </a:p>
          <a:p>
            <a:pPr lvl="1"/>
            <a:r>
              <a:rPr lang="en-US" dirty="0"/>
              <a:t>Environment may be stochastic</a:t>
            </a:r>
          </a:p>
          <a:p>
            <a:r>
              <a:rPr lang="en-US" dirty="0"/>
              <a:t>Thus Rational is not always successful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5225" y="2168042"/>
            <a:ext cx="3838575" cy="1971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4651" y="4425074"/>
            <a:ext cx="4399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status=Dirty then return Suck</a:t>
            </a:r>
          </a:p>
          <a:p>
            <a:pPr>
              <a:buNone/>
            </a:pPr>
            <a:r>
              <a:rPr lang="en-US" dirty="0"/>
              <a:t>	else if location=A then return Right</a:t>
            </a:r>
          </a:p>
          <a:p>
            <a:pPr>
              <a:buNone/>
            </a:pPr>
            <a:r>
              <a:rPr lang="en-US" dirty="0"/>
              <a:t>	else if location=B then return Left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5774-ECD9-4DC5-A1B9-8D584963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A96-98D9-485E-8571-581DF68D5B3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FC77-6F7F-4B0C-995F-3CF06169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95" y="1690688"/>
            <a:ext cx="8452009" cy="291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95" y="4810157"/>
            <a:ext cx="8452009" cy="18954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4898E-7018-4D56-8322-B85EBBD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D627-5931-4F4D-88F0-234CE1CB61C0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0A6A1-7A7D-48A9-A331-D93CE925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</a:t>
            </a:r>
            <a:r>
              <a:rPr lang="en-US" dirty="0"/>
              <a:t>intelligent agent may learn from the environment to achieve their goals. </a:t>
            </a:r>
          </a:p>
          <a:p>
            <a:r>
              <a:rPr lang="en-US" dirty="0"/>
              <a:t>Following are the main four rules for an AI agent:</a:t>
            </a:r>
          </a:p>
          <a:p>
            <a:pPr lvl="1"/>
            <a:r>
              <a:rPr lang="en-US" b="1" dirty="0"/>
              <a:t>Rule 1:</a:t>
            </a:r>
            <a:r>
              <a:rPr lang="en-US" dirty="0"/>
              <a:t> An AI agent must have the ability to perceive the environment.</a:t>
            </a:r>
          </a:p>
          <a:p>
            <a:pPr lvl="1"/>
            <a:r>
              <a:rPr lang="en-US" b="1" dirty="0"/>
              <a:t>Rule 2:</a:t>
            </a:r>
            <a:r>
              <a:rPr lang="en-US" dirty="0"/>
              <a:t> The observation must be used to make decisions.</a:t>
            </a:r>
          </a:p>
          <a:p>
            <a:pPr lvl="1"/>
            <a:r>
              <a:rPr lang="en-US" b="1" dirty="0"/>
              <a:t>Rule 3:</a:t>
            </a:r>
            <a:r>
              <a:rPr lang="en-US" dirty="0"/>
              <a:t> Decision should result in an action.</a:t>
            </a:r>
          </a:p>
          <a:p>
            <a:pPr lvl="1"/>
            <a:r>
              <a:rPr lang="en-US" b="1" dirty="0"/>
              <a:t>Rule 4:</a:t>
            </a:r>
            <a:r>
              <a:rPr lang="en-US" dirty="0"/>
              <a:t> The action taken by an AI agent must be a rational action.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65E8-2B9F-47BC-82D0-49280ADE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F1E6-6C9A-406B-BD90-2DD04D16860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FDC1A-09DD-4992-9746-F1EA962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Model-based reflex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0715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Keep track of the part of the words it can’t see now.</a:t>
            </a:r>
            <a:endParaRPr lang="en-US" dirty="0"/>
          </a:p>
          <a:p>
            <a:r>
              <a:rPr lang="en-US" dirty="0"/>
              <a:t>Its current state is stored inside the agent ---- </a:t>
            </a:r>
            <a:r>
              <a:rPr lang="en-US" b="1" dirty="0"/>
              <a:t>Internal state</a:t>
            </a:r>
          </a:p>
          <a:p>
            <a:r>
              <a:rPr lang="en-US" dirty="0"/>
              <a:t>Percept history and impact of action on the environment can be determined by using internal model. </a:t>
            </a:r>
          </a:p>
          <a:p>
            <a:r>
              <a:rPr lang="en-US" dirty="0"/>
              <a:t>It then chooses an action in the same way as reflex agent.</a:t>
            </a:r>
          </a:p>
          <a:p>
            <a:r>
              <a:rPr lang="en-US" dirty="0"/>
              <a:t>Partially-observable</a:t>
            </a:r>
          </a:p>
        </p:txBody>
      </p:sp>
      <p:pic>
        <p:nvPicPr>
          <p:cNvPr id="6" name="Picture 4" descr="reflex+state-ag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351996"/>
            <a:ext cx="4438650" cy="282563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A033-FAF4-4AB3-ABAE-3C145946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C56-6D7A-485C-AFB3-080E18D7B6FD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3A350-8B52-45B8-AEAA-B5A154CF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Model-based agent can work in a partially observable environment, and track the situation.</a:t>
            </a:r>
          </a:p>
          <a:p>
            <a:r>
              <a:rPr lang="en-US" dirty="0"/>
              <a:t>A model-based agent has two important factors:</a:t>
            </a:r>
          </a:p>
          <a:p>
            <a:pPr lvl="1"/>
            <a:r>
              <a:rPr lang="en-US" b="1" dirty="0"/>
              <a:t>Model:</a:t>
            </a:r>
            <a:r>
              <a:rPr lang="en-US" dirty="0"/>
              <a:t> It is knowledge about "how things happen in the world," so it is called a Model-based agent.</a:t>
            </a:r>
          </a:p>
          <a:p>
            <a:pPr lvl="1"/>
            <a:r>
              <a:rPr lang="en-US" b="1" dirty="0"/>
              <a:t>Internal State:</a:t>
            </a:r>
            <a:r>
              <a:rPr lang="en-US" dirty="0"/>
              <a:t> It is a representation of the current state based on percept history.</a:t>
            </a:r>
          </a:p>
          <a:p>
            <a:r>
              <a:rPr lang="en-US" dirty="0"/>
              <a:t>These agents have the model, "which is knowledge of the world" and based on the model they perform actions.</a:t>
            </a:r>
          </a:p>
          <a:p>
            <a:r>
              <a:rPr lang="en-US" dirty="0"/>
              <a:t>Updating the agent state requires information about:</a:t>
            </a:r>
          </a:p>
          <a:p>
            <a:pPr lvl="1"/>
            <a:r>
              <a:rPr lang="en-US" dirty="0"/>
              <a:t>How the world evolves</a:t>
            </a:r>
          </a:p>
          <a:p>
            <a:pPr lvl="1"/>
            <a:r>
              <a:rPr lang="en-US" dirty="0"/>
              <a:t>How the agent's action affects the world.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E543B-00FC-4B3B-A3E7-4702EC3E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C9A5-8F56-4BC8-8BF5-07AF4C603D20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6848E-240D-4165-ABC7-45B98A2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9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24" y="1690688"/>
            <a:ext cx="6367463" cy="273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Agent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53" y="4717774"/>
            <a:ext cx="7923057" cy="175694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925FB-4DDD-4E2E-B24B-87F8114A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E496-409C-4E35-BCA8-5802B02517EC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CECAF-C8C6-4FB0-A900-7A05E1A1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5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80652" cy="4351338"/>
          </a:xfrm>
        </p:spPr>
        <p:txBody>
          <a:bodyPr>
            <a:normAutofit/>
          </a:bodyPr>
          <a:lstStyle/>
          <a:p>
            <a:r>
              <a:rPr lang="en-US" dirty="0"/>
              <a:t>Expand on the capabilities of the model-based agents, by using "goal" information. </a:t>
            </a:r>
          </a:p>
          <a:p>
            <a:r>
              <a:rPr lang="en-US" dirty="0"/>
              <a:t>Goal information describes situations that are desirable. </a:t>
            </a:r>
          </a:p>
          <a:p>
            <a:r>
              <a:rPr lang="en-US" dirty="0"/>
              <a:t>This allows the agent a way to choose among multiple possibilities, selecting the one which reaches a goal state. </a:t>
            </a:r>
          </a:p>
          <a:p>
            <a:r>
              <a:rPr lang="en-US" dirty="0"/>
              <a:t>Search and planning</a:t>
            </a:r>
          </a:p>
        </p:txBody>
      </p:sp>
      <p:pic>
        <p:nvPicPr>
          <p:cNvPr id="6" name="Content Placeholder 5" descr="goal-based-ag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5150" y="2351996"/>
            <a:ext cx="4438650" cy="282563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5E8F-3966-4F33-95F6-A71C9A1C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205E-7454-4D3E-97D9-733B42015258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EFB1-8266-4C1C-8C27-C1D18416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3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knowledge of the current state environment is not always sufficient to decide for an agent to what to do.</a:t>
            </a:r>
          </a:p>
          <a:p>
            <a:r>
              <a:rPr lang="en-US" dirty="0"/>
              <a:t>The agent needs to know its goal which describes desirable situations.</a:t>
            </a:r>
          </a:p>
          <a:p>
            <a:r>
              <a:rPr lang="en-US" dirty="0"/>
              <a:t>Goal-based agents expand the capabilities of the model-based agent by having the "goal" information.</a:t>
            </a:r>
          </a:p>
          <a:p>
            <a:r>
              <a:rPr lang="en-US" dirty="0"/>
              <a:t>They choose an action, so that they can achieve the goal.</a:t>
            </a:r>
          </a:p>
          <a:p>
            <a:r>
              <a:rPr lang="en-US" dirty="0"/>
              <a:t>These agents may have to consider a long sequence of possible actions before deciding whether the goal is achieved or not. Such considerations of different scenario are called searching and planning, which makes an agent proactive.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9EC34-D4F7-4223-8B09-F89B758B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207E-46D8-4D72-A7AB-83FBD19F7238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377CDF-4F0E-41B8-9805-985225B5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738314"/>
            <a:ext cx="57340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4F45E-2F5D-4EEB-ACB4-62BC275F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362-C6E1-4E49-8723-6B118601A243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EC500-1195-41A6-B8C9-FB9047B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Utility-based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say that if one world state is preferred to another, then it has higher </a:t>
            </a:r>
            <a:r>
              <a:rPr lang="en-US" i="1" dirty="0">
                <a:solidFill>
                  <a:srgbClr val="FF0000"/>
                </a:solidFill>
              </a:rPr>
              <a:t>utility</a:t>
            </a:r>
            <a:r>
              <a:rPr lang="en-US" dirty="0"/>
              <a:t> for the agent.</a:t>
            </a:r>
          </a:p>
          <a:p>
            <a:r>
              <a:rPr lang="en-US" dirty="0"/>
              <a:t>Utility is a function that maps a state onto a real number.</a:t>
            </a:r>
          </a:p>
          <a:p>
            <a:pPr lvl="1"/>
            <a:r>
              <a:rPr lang="en-US" dirty="0"/>
              <a:t>state </a:t>
            </a:r>
            <a:r>
              <a:rPr lang="en-US" dirty="0">
                <a:cs typeface="Arial" charset="0"/>
              </a:rPr>
              <a:t>→ R</a:t>
            </a:r>
          </a:p>
          <a:p>
            <a:r>
              <a:rPr lang="en-US" dirty="0">
                <a:cs typeface="Arial" charset="0"/>
              </a:rPr>
              <a:t>Any rational agent possesses a utility function.</a:t>
            </a:r>
          </a:p>
          <a:p>
            <a:endParaRPr lang="en-US" dirty="0"/>
          </a:p>
          <a:p>
            <a:r>
              <a:rPr lang="en-US" dirty="0"/>
              <a:t>A utility function maps each state after each action to a real number representing how efficiently each action achieves the goal.</a:t>
            </a:r>
          </a:p>
          <a:p>
            <a:endParaRPr lang="en-US" dirty="0"/>
          </a:p>
        </p:txBody>
      </p:sp>
      <p:pic>
        <p:nvPicPr>
          <p:cNvPr id="6" name="Content Placeholder 5" descr="utility-based-ag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0861" y="2276199"/>
            <a:ext cx="4792939" cy="305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CBA6-A694-44AB-9D45-6E27710C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98F-895E-4569-8FA7-563311D1BE6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86F65-0EF8-4236-AF7C-4293741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Based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agents are similar to the goal-based agent but provide an extra component of utility measurement which makes them different by providing a measure of success at a given state.</a:t>
            </a:r>
          </a:p>
          <a:p>
            <a:r>
              <a:rPr lang="en-US" dirty="0"/>
              <a:t>Utility-based agent act based not </a:t>
            </a:r>
            <a:r>
              <a:rPr lang="en-US" dirty="0">
                <a:solidFill>
                  <a:srgbClr val="FF0000"/>
                </a:solidFill>
              </a:rPr>
              <a:t>only goals but also the best way to achieve the goal</a:t>
            </a:r>
            <a:r>
              <a:rPr lang="en-US" dirty="0"/>
              <a:t>.</a:t>
            </a:r>
          </a:p>
          <a:p>
            <a:r>
              <a:rPr lang="en-US" dirty="0"/>
              <a:t>The Utility-based agent is useful when there are multiple possible alternatives, and an agent has to choose in order to perform the best action.</a:t>
            </a:r>
          </a:p>
          <a:p>
            <a:r>
              <a:rPr lang="en-US" dirty="0"/>
              <a:t>The utility function maps each state to a real number to check how efficiently each action achieves the goals.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8E1BB-89A4-4F9F-BD27-863F0D6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181-AF3C-4FD7-9FAA-E287ABAB8DCB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8DBDF-415B-4113-AFD4-90AF8834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8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55365" cy="4535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allows agents to operate in unknown environments and to become more competent.</a:t>
            </a:r>
          </a:p>
          <a:p>
            <a:r>
              <a:rPr lang="en-US" dirty="0"/>
              <a:t>learning element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responsible for making improvements</a:t>
            </a:r>
          </a:p>
          <a:p>
            <a:r>
              <a:rPr lang="en-US" dirty="0"/>
              <a:t>performance element</a:t>
            </a:r>
          </a:p>
          <a:p>
            <a:pPr lvl="1"/>
            <a:r>
              <a:rPr lang="en-US" dirty="0"/>
              <a:t>responsible for selecting actions.</a:t>
            </a:r>
          </a:p>
          <a:p>
            <a:r>
              <a:rPr lang="en-US" dirty="0"/>
              <a:t>Uses feedback from the </a:t>
            </a:r>
            <a:r>
              <a:rPr lang="en-US" b="1" dirty="0"/>
              <a:t>critic </a:t>
            </a:r>
            <a:r>
              <a:rPr lang="en-US" dirty="0"/>
              <a:t>on how the agent is doing.</a:t>
            </a:r>
          </a:p>
          <a:p>
            <a:r>
              <a:rPr lang="en-US" b="1" dirty="0"/>
              <a:t>problem generator</a:t>
            </a:r>
            <a:endParaRPr lang="en-US" dirty="0"/>
          </a:p>
          <a:p>
            <a:pPr lvl="1"/>
            <a:r>
              <a:rPr lang="en-US" dirty="0"/>
              <a:t>responsible for suggesting actions that will lead to new experiences suggest (exploratory actions).</a:t>
            </a:r>
          </a:p>
          <a:p>
            <a:endParaRPr lang="en-US" dirty="0"/>
          </a:p>
        </p:txBody>
      </p:sp>
      <p:pic>
        <p:nvPicPr>
          <p:cNvPr id="7" name="Picture 9" descr="learning-ag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6345" y="2103919"/>
            <a:ext cx="4777455" cy="3355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64780-9331-4FC9-B330-417AAE09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4008-96F0-49E6-9952-8FB7D16F74BD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CE8B0-20DA-4408-BA41-C8B72EC9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9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learning agent in AI is the type of agent which can learn from its past experiences, or it has learning capabilities.</a:t>
            </a:r>
          </a:p>
          <a:p>
            <a:r>
              <a:rPr lang="en-US" dirty="0"/>
              <a:t>It starts to act with basic knowledge and then able to act and adapt automatically through learning.</a:t>
            </a:r>
          </a:p>
          <a:p>
            <a:r>
              <a:rPr lang="en-US" dirty="0"/>
              <a:t>A learning agent has mainly four conceptual components, which are:</a:t>
            </a:r>
          </a:p>
          <a:p>
            <a:pPr lvl="1"/>
            <a:r>
              <a:rPr lang="en-US" b="1" dirty="0"/>
              <a:t>Learning element:</a:t>
            </a:r>
            <a:r>
              <a:rPr lang="en-US" dirty="0"/>
              <a:t> It is responsible for making improvements by learning from environment</a:t>
            </a:r>
          </a:p>
          <a:p>
            <a:pPr lvl="1"/>
            <a:r>
              <a:rPr lang="en-US" b="1" dirty="0"/>
              <a:t>Critic:</a:t>
            </a:r>
            <a:r>
              <a:rPr lang="en-US" dirty="0"/>
              <a:t> Learning element takes feedback from critic which describes that how well the agent is doing with respect to a fixed performance standard.</a:t>
            </a:r>
          </a:p>
          <a:p>
            <a:pPr lvl="1"/>
            <a:r>
              <a:rPr lang="en-US" b="1" dirty="0"/>
              <a:t>Performance element:</a:t>
            </a:r>
            <a:r>
              <a:rPr lang="en-US" dirty="0"/>
              <a:t> It is responsible for selecting external action</a:t>
            </a:r>
          </a:p>
          <a:p>
            <a:pPr lvl="1"/>
            <a:r>
              <a:rPr lang="en-US" b="1" dirty="0"/>
              <a:t>Problem generator:</a:t>
            </a:r>
            <a:r>
              <a:rPr lang="en-US" dirty="0"/>
              <a:t> This component is responsible for suggesting actions that will lead to new and informative experiences.</a:t>
            </a:r>
          </a:p>
          <a:p>
            <a:r>
              <a:rPr lang="en-US" dirty="0"/>
              <a:t>Hence, learning agents are able to learn, analyze performance, and look for new ways to improve the performance.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0F068-F03F-4629-BD8C-5D743B0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4A98-98CC-435A-A79D-734DDD92FC2A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D004F-990F-41C3-9F67-55DC1551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Human Agent</a:t>
            </a:r>
          </a:p>
          <a:p>
            <a:pPr lvl="1"/>
            <a:r>
              <a:rPr lang="en-US" altLang="en-US" sz="2200" dirty="0"/>
              <a:t>eyes, ears, skin, taste buds, etc. for sensors</a:t>
            </a:r>
          </a:p>
          <a:p>
            <a:pPr lvl="1"/>
            <a:r>
              <a:rPr lang="en-US" altLang="en-US" sz="2200" dirty="0"/>
              <a:t>hands, fingers, legs, mouth, etc. for actuators</a:t>
            </a:r>
          </a:p>
          <a:p>
            <a:r>
              <a:rPr lang="en-US" altLang="en-US" dirty="0"/>
              <a:t>Robot</a:t>
            </a:r>
          </a:p>
          <a:p>
            <a:pPr lvl="1"/>
            <a:r>
              <a:rPr lang="en-US" altLang="en-US" sz="2200" dirty="0"/>
              <a:t>camera, infrared, bumper, etc. for sensors</a:t>
            </a:r>
          </a:p>
          <a:p>
            <a:pPr lvl="1"/>
            <a:r>
              <a:rPr lang="en-US" altLang="en-US" sz="2200" dirty="0"/>
              <a:t>grippers, wheels, lights, speakers, etc. for actuators</a:t>
            </a:r>
          </a:p>
          <a:p>
            <a:r>
              <a:rPr lang="en-US" altLang="en-US" dirty="0"/>
              <a:t>Software Agent</a:t>
            </a:r>
          </a:p>
          <a:p>
            <a:pPr lvl="1"/>
            <a:r>
              <a:rPr lang="en-US" altLang="en-US" sz="2200" dirty="0"/>
              <a:t>functions as sensors</a:t>
            </a:r>
          </a:p>
          <a:p>
            <a:pPr lvl="2"/>
            <a:r>
              <a:rPr lang="en-US" altLang="en-US" sz="1600" dirty="0"/>
              <a:t>information provided as input to functions in the form of encoded bit strings or symbols</a:t>
            </a:r>
          </a:p>
          <a:p>
            <a:pPr lvl="1"/>
            <a:r>
              <a:rPr lang="en-US" altLang="en-US" sz="2200" dirty="0"/>
              <a:t>functions as actuators</a:t>
            </a:r>
          </a:p>
          <a:p>
            <a:pPr lvl="2"/>
            <a:r>
              <a:rPr lang="en-US" altLang="en-US" sz="1600" dirty="0"/>
              <a:t>results deliver the output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C0E8-FE76-4DE7-A7D9-9F993983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91D-76F3-419C-88AA-720DA59A317F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FF3D7-A67C-4FF6-BBF3-054E7D17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5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reflex agents </a:t>
            </a:r>
            <a:r>
              <a:rPr lang="en-US" dirty="0"/>
              <a:t>respond directly to percepts</a:t>
            </a:r>
          </a:p>
          <a:p>
            <a:r>
              <a:rPr lang="en-US" b="1" dirty="0"/>
              <a:t>model-based reflex agents </a:t>
            </a:r>
            <a:r>
              <a:rPr lang="en-US" dirty="0"/>
              <a:t>maintain internal state to track aspects of the world that are not evident in the current percept. </a:t>
            </a:r>
          </a:p>
          <a:p>
            <a:r>
              <a:rPr lang="en-US" b="1" dirty="0"/>
              <a:t>Goal-based agents </a:t>
            </a:r>
            <a:r>
              <a:rPr lang="en-US" dirty="0"/>
              <a:t>act to achieve their goals, </a:t>
            </a:r>
          </a:p>
          <a:p>
            <a:r>
              <a:rPr lang="en-US" b="1" dirty="0"/>
              <a:t>utility-based agents </a:t>
            </a:r>
            <a:r>
              <a:rPr lang="en-US" dirty="0"/>
              <a:t>try to maximize their own expected “happiness.”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041A-9430-40F0-BD7F-F9B396AC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B142-5989-4AEC-AE5B-FD7EE38D201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05657-51A8-4003-97C9-E35EAD1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Rational Agent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each possible percept sequence, a rational agent should select an action that is </a:t>
            </a:r>
            <a:r>
              <a:rPr lang="en-US" altLang="en-US" b="1" dirty="0"/>
              <a:t>expected to maximize its performance measure</a:t>
            </a:r>
            <a:r>
              <a:rPr lang="en-US" altLang="en-US" dirty="0"/>
              <a:t>, given the evidence provided by the percept sequence and whatever built-in knowledge the agent has.</a:t>
            </a:r>
          </a:p>
          <a:p>
            <a:r>
              <a:rPr lang="en-US" b="1" dirty="0"/>
              <a:t>Rationality</a:t>
            </a:r>
            <a:r>
              <a:rPr lang="en-US" dirty="0"/>
              <a:t> is distinct from </a:t>
            </a:r>
            <a:r>
              <a:rPr lang="en-US" b="1" dirty="0"/>
              <a:t>omniscience</a:t>
            </a:r>
            <a:r>
              <a:rPr lang="en-US" dirty="0"/>
              <a:t> (all-knowing with infinite knowledge) </a:t>
            </a:r>
          </a:p>
          <a:p>
            <a:pPr lvl="1"/>
            <a:r>
              <a:rPr lang="en-US" b="1" dirty="0"/>
              <a:t>Actual (perfection) vs. Expected</a:t>
            </a:r>
          </a:p>
          <a:p>
            <a:pPr lvl="1"/>
            <a:r>
              <a:rPr lang="en-US" b="1" dirty="0"/>
              <a:t>Best vs. Optimal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37AB-5EBC-470C-A76B-63DFA402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4E7F-28B3-4490-9B7C-84CC197D25E7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A9CC6-CE81-454E-B657-E100A03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Behavior of Agent </a:t>
            </a:r>
            <a:r>
              <a:rPr lang="en-US" dirty="0"/>
              <a:t>− It is the action that agent performs after any given sequence of percepts</a:t>
            </a:r>
          </a:p>
          <a:p>
            <a:r>
              <a:rPr lang="en-US" dirty="0"/>
              <a:t>Agent’s behavior is </a:t>
            </a:r>
            <a:r>
              <a:rPr lang="en-US" i="1" u="sng" dirty="0"/>
              <a:t>mathematically</a:t>
            </a:r>
            <a:r>
              <a:rPr lang="en-US" i="1" dirty="0"/>
              <a:t> </a:t>
            </a:r>
            <a:r>
              <a:rPr lang="en-US" dirty="0"/>
              <a:t>described by</a:t>
            </a:r>
          </a:p>
          <a:p>
            <a:pPr lvl="1"/>
            <a:r>
              <a:rPr lang="en-US" b="1" dirty="0"/>
              <a:t>Agent function</a:t>
            </a:r>
          </a:p>
          <a:p>
            <a:pPr lvl="1"/>
            <a:r>
              <a:rPr lang="en-US" dirty="0"/>
              <a:t>A function mapping any given percept sequence to an action</a:t>
            </a:r>
          </a:p>
          <a:p>
            <a:r>
              <a:rPr lang="en-US" i="1" u="sng" dirty="0"/>
              <a:t>Practically</a:t>
            </a:r>
            <a:r>
              <a:rPr lang="en-US" i="1" dirty="0"/>
              <a:t> </a:t>
            </a:r>
            <a:r>
              <a:rPr lang="en-US" dirty="0"/>
              <a:t>it is described by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agent program</a:t>
            </a:r>
          </a:p>
          <a:p>
            <a:pPr lvl="1"/>
            <a:r>
              <a:rPr lang="en-US" dirty="0"/>
              <a:t>The real implementation</a:t>
            </a:r>
          </a:p>
          <a:p>
            <a:r>
              <a:rPr lang="en-US" altLang="en-US" dirty="0"/>
              <a:t>Problems:</a:t>
            </a:r>
          </a:p>
          <a:p>
            <a:pPr lvl="1"/>
            <a:r>
              <a:rPr lang="en-US" altLang="en-US" dirty="0"/>
              <a:t>what is “ the right thing”</a:t>
            </a:r>
          </a:p>
          <a:p>
            <a:pPr lvl="1"/>
            <a:r>
              <a:rPr lang="en-US" altLang="en-US" dirty="0"/>
              <a:t>how do you measure the “best outcome”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21" y="1825625"/>
            <a:ext cx="3154823" cy="392033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5C5A5-F576-49B9-AA24-2200EF6C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CA2A-EE96-43DE-A0BC-B01796EC7D29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81C9-7658-48A1-99C9-DBCC019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Task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of Agents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00345-D05A-4BA1-A6AE-74379301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2860-4DAB-43D3-974E-ADA8893A574D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305E-99E3-4675-8EF1-71840531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Behaviour</a:t>
            </a:r>
            <a:r>
              <a:rPr lang="en-US" dirty="0"/>
              <a:t> and performance of Intelligent Agent in terms of agent program.</a:t>
            </a:r>
          </a:p>
          <a:p>
            <a:pPr lvl="1"/>
            <a:r>
              <a:rPr lang="en-US" dirty="0"/>
              <a:t>Perception to Action Mapping</a:t>
            </a:r>
          </a:p>
          <a:p>
            <a:pPr lvl="1"/>
            <a:r>
              <a:rPr lang="en-US" dirty="0"/>
              <a:t>Ideal mapping: specifies which actions an agent ought to take at any point in time.</a:t>
            </a:r>
          </a:p>
          <a:p>
            <a:r>
              <a:rPr lang="en-US" dirty="0"/>
              <a:t>Performance measure: a subjective measure to characterize how successful an agent is (e.g., speed, power, accuracy, etc.)</a:t>
            </a:r>
          </a:p>
          <a:p>
            <a:r>
              <a:rPr lang="en-US" b="1" dirty="0"/>
              <a:t>PEAS: </a:t>
            </a:r>
          </a:p>
          <a:p>
            <a:pPr lvl="1"/>
            <a:r>
              <a:rPr lang="en-US" b="1" dirty="0"/>
              <a:t>Performance measure, </a:t>
            </a:r>
          </a:p>
          <a:p>
            <a:pPr lvl="1"/>
            <a:r>
              <a:rPr lang="en-US" b="1" dirty="0"/>
              <a:t>Environment, </a:t>
            </a:r>
          </a:p>
          <a:p>
            <a:pPr lvl="1"/>
            <a:r>
              <a:rPr lang="en-US" b="1" dirty="0"/>
              <a:t>Actuators, </a:t>
            </a:r>
          </a:p>
          <a:p>
            <a:pPr lvl="1"/>
            <a:r>
              <a:rPr lang="en-US" b="1" dirty="0"/>
              <a:t>Sensors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EF41-0A5E-4FF8-915D-50911A53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99B7-B0D5-4076-A79A-102EDEF31E67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7993A-ABFF-400F-BAB8-F95B5C04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Correct Destination, Fuel, time, cost, violations, safety, comfort, profit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rural, urban, other drivers, customers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Steering, brake, fuel, display/speaker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Camera, radar, accelerometer, engine sensors, microphone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2184" y="1825625"/>
            <a:ext cx="3137790" cy="43513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F8EF4-7CDE-4C17-B73C-DB9C4E34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73FD-71B6-4E5D-96E8-EBE62C608797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95E4-D8BC-48C5-B2A3-A9834ED4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9AD4-84B3-4C8E-B1F8-FB9718B7C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2482</Words>
  <Application>Microsoft Office PowerPoint</Application>
  <PresentationFormat>Widescreen</PresentationFormat>
  <Paragraphs>397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Bold</vt:lpstr>
      <vt:lpstr>Calibri</vt:lpstr>
      <vt:lpstr>Calibri Light</vt:lpstr>
      <vt:lpstr>Courier New</vt:lpstr>
      <vt:lpstr>Courier New Bold</vt:lpstr>
      <vt:lpstr>Courier New Italic</vt:lpstr>
      <vt:lpstr>Times</vt:lpstr>
      <vt:lpstr>Wingdings</vt:lpstr>
      <vt:lpstr>Office Theme</vt:lpstr>
      <vt:lpstr>Intelligent Agents</vt:lpstr>
      <vt:lpstr>What is an Agent?</vt:lpstr>
      <vt:lpstr>Intelligent Agents</vt:lpstr>
      <vt:lpstr>Example of Agents</vt:lpstr>
      <vt:lpstr>Rational Agent</vt:lpstr>
      <vt:lpstr>Agent Function and Program</vt:lpstr>
      <vt:lpstr>Specifying the Task Environment</vt:lpstr>
      <vt:lpstr>Performance of Agents</vt:lpstr>
      <vt:lpstr>PEAS: Automated Taxi </vt:lpstr>
      <vt:lpstr>PEAS: Medical diagnosis system</vt:lpstr>
      <vt:lpstr>PEAS: Part-picking robot</vt:lpstr>
      <vt:lpstr>PEAS: Interactive English tutor</vt:lpstr>
      <vt:lpstr>Environment Types</vt:lpstr>
      <vt:lpstr>Properties of environments</vt:lpstr>
      <vt:lpstr>Properties of environments</vt:lpstr>
      <vt:lpstr>Environment Types</vt:lpstr>
      <vt:lpstr>Environment Types</vt:lpstr>
      <vt:lpstr>Environment Types</vt:lpstr>
      <vt:lpstr>Types of Environment</vt:lpstr>
      <vt:lpstr>Environment Types Example</vt:lpstr>
      <vt:lpstr>Structure of Agents</vt:lpstr>
      <vt:lpstr>Agent design</vt:lpstr>
      <vt:lpstr>Skeleton Agent Program</vt:lpstr>
      <vt:lpstr>Table Agent Program</vt:lpstr>
      <vt:lpstr>Structure of Agent</vt:lpstr>
      <vt:lpstr>Simple reflex agents</vt:lpstr>
      <vt:lpstr>Simple Reflex Agents</vt:lpstr>
      <vt:lpstr>Example: Vacuum Agent</vt:lpstr>
      <vt:lpstr>Simple Reflex Agent</vt:lpstr>
      <vt:lpstr>Model-based reflex agents</vt:lpstr>
      <vt:lpstr>Model-Based Reflex Agents</vt:lpstr>
      <vt:lpstr>Model-Based Agent</vt:lpstr>
      <vt:lpstr>Goal-based agents</vt:lpstr>
      <vt:lpstr>Goal Based Agents</vt:lpstr>
      <vt:lpstr>PowerPoint Presentation</vt:lpstr>
      <vt:lpstr>Utility-based agents</vt:lpstr>
      <vt:lpstr>Utility Based Agents</vt:lpstr>
      <vt:lpstr>Learning Agents</vt:lpstr>
      <vt:lpstr>Learning Agents</vt:lpstr>
      <vt:lpstr>Intelligent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FARHAN DAWOOD</dc:creator>
  <cp:lastModifiedBy>Dr Rabia Tehseen</cp:lastModifiedBy>
  <cp:revision>144</cp:revision>
  <dcterms:created xsi:type="dcterms:W3CDTF">2019-03-07T05:56:32Z</dcterms:created>
  <dcterms:modified xsi:type="dcterms:W3CDTF">2024-03-19T05:00:38Z</dcterms:modified>
</cp:coreProperties>
</file>