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68" r:id="rId2"/>
    <p:sldId id="369" r:id="rId3"/>
    <p:sldId id="278" r:id="rId4"/>
    <p:sldId id="256" r:id="rId5"/>
    <p:sldId id="286" r:id="rId6"/>
    <p:sldId id="362" r:id="rId7"/>
    <p:sldId id="370" r:id="rId8"/>
    <p:sldId id="312" r:id="rId9"/>
    <p:sldId id="364" r:id="rId10"/>
    <p:sldId id="287" r:id="rId11"/>
    <p:sldId id="365" r:id="rId12"/>
    <p:sldId id="311" r:id="rId13"/>
    <p:sldId id="313" r:id="rId14"/>
    <p:sldId id="325" r:id="rId15"/>
    <p:sldId id="304" r:id="rId16"/>
    <p:sldId id="305" r:id="rId17"/>
    <p:sldId id="306" r:id="rId18"/>
    <p:sldId id="307" r:id="rId19"/>
    <p:sldId id="330" r:id="rId20"/>
    <p:sldId id="331" r:id="rId21"/>
    <p:sldId id="341" r:id="rId22"/>
    <p:sldId id="332" r:id="rId23"/>
    <p:sldId id="333" r:id="rId24"/>
    <p:sldId id="334" r:id="rId25"/>
    <p:sldId id="336" r:id="rId26"/>
    <p:sldId id="337" r:id="rId27"/>
    <p:sldId id="338" r:id="rId28"/>
    <p:sldId id="340" r:id="rId29"/>
    <p:sldId id="308" r:id="rId30"/>
    <p:sldId id="309" r:id="rId31"/>
    <p:sldId id="296" r:id="rId32"/>
    <p:sldId id="319" r:id="rId33"/>
    <p:sldId id="324" r:id="rId34"/>
    <p:sldId id="344" r:id="rId35"/>
    <p:sldId id="342" r:id="rId36"/>
    <p:sldId id="343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8" r:id="rId51"/>
    <p:sldId id="359" r:id="rId52"/>
    <p:sldId id="360" r:id="rId53"/>
    <p:sldId id="361" r:id="rId54"/>
    <p:sldId id="326" r:id="rId55"/>
    <p:sldId id="314" r:id="rId56"/>
    <p:sldId id="310" r:id="rId57"/>
    <p:sldId id="31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 Rabia Tehseen" userId="580f77c4-eaa2-4a38-8dcf-b01477461eba" providerId="ADAL" clId="{27254BB3-B95C-417E-832A-554E7D1735F7}"/>
    <pc:docChg chg="undo redo custSel addSld delSld modSld">
      <pc:chgData name="Dr Rabia Tehseen" userId="580f77c4-eaa2-4a38-8dcf-b01477461eba" providerId="ADAL" clId="{27254BB3-B95C-417E-832A-554E7D1735F7}" dt="2023-10-30T08:17:27.884" v="629" actId="207"/>
      <pc:docMkLst>
        <pc:docMk/>
      </pc:docMkLst>
      <pc:sldChg chg="modSp add mod">
        <pc:chgData name="Dr Rabia Tehseen" userId="580f77c4-eaa2-4a38-8dcf-b01477461eba" providerId="ADAL" clId="{27254BB3-B95C-417E-832A-554E7D1735F7}" dt="2023-10-29T14:40:30.347" v="443" actId="20577"/>
        <pc:sldMkLst>
          <pc:docMk/>
          <pc:sldMk cId="2314076804" sldId="256"/>
        </pc:sldMkLst>
        <pc:spChg chg="mod">
          <ac:chgData name="Dr Rabia Tehseen" userId="580f77c4-eaa2-4a38-8dcf-b01477461eba" providerId="ADAL" clId="{27254BB3-B95C-417E-832A-554E7D1735F7}" dt="2023-10-29T14:40:30.347" v="443" actId="20577"/>
          <ac:spMkLst>
            <pc:docMk/>
            <pc:sldMk cId="2314076804" sldId="256"/>
            <ac:spMk id="2" creationId="{00000000-0000-0000-0000-000000000000}"/>
          </ac:spMkLst>
        </pc:spChg>
      </pc:sldChg>
      <pc:sldChg chg="del">
        <pc:chgData name="Dr Rabia Tehseen" userId="580f77c4-eaa2-4a38-8dcf-b01477461eba" providerId="ADAL" clId="{27254BB3-B95C-417E-832A-554E7D1735F7}" dt="2023-10-29T14:39:54.607" v="437" actId="2696"/>
        <pc:sldMkLst>
          <pc:docMk/>
          <pc:sldMk cId="2549917109" sldId="256"/>
        </pc:sldMkLst>
      </pc:sldChg>
      <pc:sldChg chg="del">
        <pc:chgData name="Dr Rabia Tehseen" userId="580f77c4-eaa2-4a38-8dcf-b01477461eba" providerId="ADAL" clId="{27254BB3-B95C-417E-832A-554E7D1735F7}" dt="2023-10-29T14:39:49.719" v="436" actId="47"/>
        <pc:sldMkLst>
          <pc:docMk/>
          <pc:sldMk cId="272964891" sldId="257"/>
        </pc:sldMkLst>
      </pc:sldChg>
      <pc:sldChg chg="modSp add mod">
        <pc:chgData name="Dr Rabia Tehseen" userId="580f77c4-eaa2-4a38-8dcf-b01477461eba" providerId="ADAL" clId="{27254BB3-B95C-417E-832A-554E7D1735F7}" dt="2023-10-30T07:27:28.229" v="456" actId="113"/>
        <pc:sldMkLst>
          <pc:docMk/>
          <pc:sldMk cId="0" sldId="278"/>
        </pc:sldMkLst>
        <pc:spChg chg="mod">
          <ac:chgData name="Dr Rabia Tehseen" userId="580f77c4-eaa2-4a38-8dcf-b01477461eba" providerId="ADAL" clId="{27254BB3-B95C-417E-832A-554E7D1735F7}" dt="2023-10-30T07:27:28.229" v="456" actId="113"/>
          <ac:spMkLst>
            <pc:docMk/>
            <pc:sldMk cId="0" sldId="278"/>
            <ac:spMk id="6147" creationId="{27FFAA34-3AA0-A7EB-D897-ACD53D03E5CB}"/>
          </ac:spMkLst>
        </pc:spChg>
      </pc:sldChg>
      <pc:sldChg chg="modSp add mod">
        <pc:chgData name="Dr Rabia Tehseen" userId="580f77c4-eaa2-4a38-8dcf-b01477461eba" providerId="ADAL" clId="{27254BB3-B95C-417E-832A-554E7D1735F7}" dt="2023-10-30T07:31:32.632" v="510" actId="207"/>
        <pc:sldMkLst>
          <pc:docMk/>
          <pc:sldMk cId="0" sldId="286"/>
        </pc:sldMkLst>
        <pc:spChg chg="mod">
          <ac:chgData name="Dr Rabia Tehseen" userId="580f77c4-eaa2-4a38-8dcf-b01477461eba" providerId="ADAL" clId="{27254BB3-B95C-417E-832A-554E7D1735F7}" dt="2023-10-30T07:31:32.632" v="510" actId="207"/>
          <ac:spMkLst>
            <pc:docMk/>
            <pc:sldMk cId="0" sldId="286"/>
            <ac:spMk id="8195" creationId="{7E48B8A8-41BB-FF27-EC49-2CD46260EDD7}"/>
          </ac:spMkLst>
        </pc:spChg>
      </pc:sldChg>
      <pc:sldChg chg="modSp add mod">
        <pc:chgData name="Dr Rabia Tehseen" userId="580f77c4-eaa2-4a38-8dcf-b01477461eba" providerId="ADAL" clId="{27254BB3-B95C-417E-832A-554E7D1735F7}" dt="2023-10-30T07:35:15.440" v="542" actId="20577"/>
        <pc:sldMkLst>
          <pc:docMk/>
          <pc:sldMk cId="0" sldId="287"/>
        </pc:sldMkLst>
        <pc:spChg chg="mod">
          <ac:chgData name="Dr Rabia Tehseen" userId="580f77c4-eaa2-4a38-8dcf-b01477461eba" providerId="ADAL" clId="{27254BB3-B95C-417E-832A-554E7D1735F7}" dt="2023-10-29T12:36:55.042" v="3" actId="27636"/>
          <ac:spMkLst>
            <pc:docMk/>
            <pc:sldMk cId="0" sldId="287"/>
            <ac:spMk id="18434" creationId="{49CF38D7-BA8E-8F7E-4C90-078CD7F48328}"/>
          </ac:spMkLst>
        </pc:spChg>
        <pc:spChg chg="mod">
          <ac:chgData name="Dr Rabia Tehseen" userId="580f77c4-eaa2-4a38-8dcf-b01477461eba" providerId="ADAL" clId="{27254BB3-B95C-417E-832A-554E7D1735F7}" dt="2023-10-30T07:35:15.440" v="542" actId="20577"/>
          <ac:spMkLst>
            <pc:docMk/>
            <pc:sldMk cId="0" sldId="287"/>
            <ac:spMk id="18435" creationId="{D5BC4C54-1F4B-278E-6777-63BA8220E0D1}"/>
          </ac:spMkLst>
        </pc:spChg>
      </pc:sldChg>
      <pc:sldChg chg="add del">
        <pc:chgData name="Dr Rabia Tehseen" userId="580f77c4-eaa2-4a38-8dcf-b01477461eba" providerId="ADAL" clId="{27254BB3-B95C-417E-832A-554E7D1735F7}" dt="2023-10-29T14:38:44.223" v="435" actId="47"/>
        <pc:sldMkLst>
          <pc:docMk/>
          <pc:sldMk cId="0" sldId="288"/>
        </pc:sldMkLst>
      </pc:sldChg>
      <pc:sldChg chg="modSp mod modAnim">
        <pc:chgData name="Dr Rabia Tehseen" userId="580f77c4-eaa2-4a38-8dcf-b01477461eba" providerId="ADAL" clId="{27254BB3-B95C-417E-832A-554E7D1735F7}" dt="2023-10-30T08:14:42.701" v="605" actId="20577"/>
        <pc:sldMkLst>
          <pc:docMk/>
          <pc:sldMk cId="1128309342" sldId="309"/>
        </pc:sldMkLst>
        <pc:spChg chg="mod">
          <ac:chgData name="Dr Rabia Tehseen" userId="580f77c4-eaa2-4a38-8dcf-b01477461eba" providerId="ADAL" clId="{27254BB3-B95C-417E-832A-554E7D1735F7}" dt="2023-10-30T07:43:32.753" v="570" actId="20577"/>
          <ac:spMkLst>
            <pc:docMk/>
            <pc:sldMk cId="1128309342" sldId="309"/>
            <ac:spMk id="6" creationId="{00000000-0000-0000-0000-000000000000}"/>
          </ac:spMkLst>
        </pc:spChg>
      </pc:sldChg>
      <pc:sldChg chg="add">
        <pc:chgData name="Dr Rabia Tehseen" userId="580f77c4-eaa2-4a38-8dcf-b01477461eba" providerId="ADAL" clId="{27254BB3-B95C-417E-832A-554E7D1735F7}" dt="2023-10-29T12:36:54.942" v="0"/>
        <pc:sldMkLst>
          <pc:docMk/>
          <pc:sldMk cId="0" sldId="312"/>
        </pc:sldMkLst>
      </pc:sldChg>
      <pc:sldChg chg="modSp mod">
        <pc:chgData name="Dr Rabia Tehseen" userId="580f77c4-eaa2-4a38-8dcf-b01477461eba" providerId="ADAL" clId="{27254BB3-B95C-417E-832A-554E7D1735F7}" dt="2023-10-30T08:14:44.397" v="606" actId="207"/>
        <pc:sldMkLst>
          <pc:docMk/>
          <pc:sldMk cId="636585811" sldId="319"/>
        </pc:sldMkLst>
        <pc:spChg chg="mod">
          <ac:chgData name="Dr Rabia Tehseen" userId="580f77c4-eaa2-4a38-8dcf-b01477461eba" providerId="ADAL" clId="{27254BB3-B95C-417E-832A-554E7D1735F7}" dt="2023-10-30T08:14:44.397" v="606" actId="207"/>
          <ac:spMkLst>
            <pc:docMk/>
            <pc:sldMk cId="636585811" sldId="319"/>
            <ac:spMk id="3" creationId="{00000000-0000-0000-0000-000000000000}"/>
          </ac:spMkLst>
        </pc:spChg>
      </pc:sldChg>
      <pc:sldChg chg="modSp modAnim">
        <pc:chgData name="Dr Rabia Tehseen" userId="580f77c4-eaa2-4a38-8dcf-b01477461eba" providerId="ADAL" clId="{27254BB3-B95C-417E-832A-554E7D1735F7}" dt="2023-10-30T08:15:56.679" v="627" actId="207"/>
        <pc:sldMkLst>
          <pc:docMk/>
          <pc:sldMk cId="3073453280" sldId="353"/>
        </pc:sldMkLst>
        <pc:spChg chg="mod">
          <ac:chgData name="Dr Rabia Tehseen" userId="580f77c4-eaa2-4a38-8dcf-b01477461eba" providerId="ADAL" clId="{27254BB3-B95C-417E-832A-554E7D1735F7}" dt="2023-10-30T08:15:56.679" v="627" actId="207"/>
          <ac:spMkLst>
            <pc:docMk/>
            <pc:sldMk cId="3073453280" sldId="353"/>
            <ac:spMk id="3" creationId="{00000000-0000-0000-0000-000000000000}"/>
          </ac:spMkLst>
        </pc:spChg>
      </pc:sldChg>
      <pc:sldChg chg="modSp">
        <pc:chgData name="Dr Rabia Tehseen" userId="580f77c4-eaa2-4a38-8dcf-b01477461eba" providerId="ADAL" clId="{27254BB3-B95C-417E-832A-554E7D1735F7}" dt="2023-10-30T08:17:27.884" v="629" actId="207"/>
        <pc:sldMkLst>
          <pc:docMk/>
          <pc:sldMk cId="2711720593" sldId="357"/>
        </pc:sldMkLst>
        <pc:spChg chg="mod">
          <ac:chgData name="Dr Rabia Tehseen" userId="580f77c4-eaa2-4a38-8dcf-b01477461eba" providerId="ADAL" clId="{27254BB3-B95C-417E-832A-554E7D1735F7}" dt="2023-10-30T08:17:27.884" v="629" actId="207"/>
          <ac:spMkLst>
            <pc:docMk/>
            <pc:sldMk cId="2711720593" sldId="357"/>
            <ac:spMk id="38" creationId="{00000000-0000-0000-0000-000000000000}"/>
          </ac:spMkLst>
        </pc:spChg>
      </pc:sldChg>
      <pc:sldChg chg="modSp add mod">
        <pc:chgData name="Dr Rabia Tehseen" userId="580f77c4-eaa2-4a38-8dcf-b01477461eba" providerId="ADAL" clId="{27254BB3-B95C-417E-832A-554E7D1735F7}" dt="2023-10-29T12:43:00.489" v="100" actId="14100"/>
        <pc:sldMkLst>
          <pc:docMk/>
          <pc:sldMk cId="0" sldId="362"/>
        </pc:sldMkLst>
        <pc:spChg chg="mod">
          <ac:chgData name="Dr Rabia Tehseen" userId="580f77c4-eaa2-4a38-8dcf-b01477461eba" providerId="ADAL" clId="{27254BB3-B95C-417E-832A-554E7D1735F7}" dt="2023-10-29T12:43:00.489" v="100" actId="14100"/>
          <ac:spMkLst>
            <pc:docMk/>
            <pc:sldMk cId="0" sldId="362"/>
            <ac:spMk id="10243" creationId="{3538EB13-1555-7F77-394D-BE276E922B36}"/>
          </ac:spMkLst>
        </pc:spChg>
        <pc:spChg chg="mod">
          <ac:chgData name="Dr Rabia Tehseen" userId="580f77c4-eaa2-4a38-8dcf-b01477461eba" providerId="ADAL" clId="{27254BB3-B95C-417E-832A-554E7D1735F7}" dt="2023-10-29T12:42:17.254" v="97" actId="20577"/>
          <ac:spMkLst>
            <pc:docMk/>
            <pc:sldMk cId="0" sldId="362"/>
            <ac:spMk id="10249" creationId="{AC15834D-D4EF-BDC9-419E-61387F3D6DDD}"/>
          </ac:spMkLst>
        </pc:spChg>
      </pc:sldChg>
      <pc:sldChg chg="modSp add del mod">
        <pc:chgData name="Dr Rabia Tehseen" userId="580f77c4-eaa2-4a38-8dcf-b01477461eba" providerId="ADAL" clId="{27254BB3-B95C-417E-832A-554E7D1735F7}" dt="2023-10-29T13:00:28.606" v="349" actId="47"/>
        <pc:sldMkLst>
          <pc:docMk/>
          <pc:sldMk cId="0" sldId="363"/>
        </pc:sldMkLst>
        <pc:spChg chg="mod">
          <ac:chgData name="Dr Rabia Tehseen" userId="580f77c4-eaa2-4a38-8dcf-b01477461eba" providerId="ADAL" clId="{27254BB3-B95C-417E-832A-554E7D1735F7}" dt="2023-10-29T12:51:30.531" v="348" actId="20577"/>
          <ac:spMkLst>
            <pc:docMk/>
            <pc:sldMk cId="0" sldId="363"/>
            <ac:spMk id="14339" creationId="{4A273E28-7CD4-D723-5900-2A28D7CFCBDA}"/>
          </ac:spMkLst>
        </pc:spChg>
      </pc:sldChg>
      <pc:sldChg chg="addSp delSp modSp add mod">
        <pc:chgData name="Dr Rabia Tehseen" userId="580f77c4-eaa2-4a38-8dcf-b01477461eba" providerId="ADAL" clId="{27254BB3-B95C-417E-832A-554E7D1735F7}" dt="2023-10-29T14:41:04.783" v="444" actId="6549"/>
        <pc:sldMkLst>
          <pc:docMk/>
          <pc:sldMk cId="0" sldId="364"/>
        </pc:sldMkLst>
        <pc:spChg chg="mod">
          <ac:chgData name="Dr Rabia Tehseen" userId="580f77c4-eaa2-4a38-8dcf-b01477461eba" providerId="ADAL" clId="{27254BB3-B95C-417E-832A-554E7D1735F7}" dt="2023-10-29T14:41:04.783" v="444" actId="6549"/>
          <ac:spMkLst>
            <pc:docMk/>
            <pc:sldMk cId="0" sldId="364"/>
            <ac:spMk id="16387" creationId="{71F231A6-24C0-8C5A-517C-9D4A95DD553F}"/>
          </ac:spMkLst>
        </pc:spChg>
        <pc:picChg chg="add del">
          <ac:chgData name="Dr Rabia Tehseen" userId="580f77c4-eaa2-4a38-8dcf-b01477461eba" providerId="ADAL" clId="{27254BB3-B95C-417E-832A-554E7D1735F7}" dt="2023-10-29T13:02:05.469" v="353"/>
          <ac:picMkLst>
            <pc:docMk/>
            <pc:sldMk cId="0" sldId="364"/>
            <ac:picMk id="2" creationId="{11847C09-F48F-17BF-60BC-5EC8E5F7333D}"/>
          </ac:picMkLst>
        </pc:picChg>
      </pc:sldChg>
      <pc:sldChg chg="modSp add mod">
        <pc:chgData name="Dr Rabia Tehseen" userId="580f77c4-eaa2-4a38-8dcf-b01477461eba" providerId="ADAL" clId="{27254BB3-B95C-417E-832A-554E7D1735F7}" dt="2023-10-29T14:36:38.125" v="433" actId="27636"/>
        <pc:sldMkLst>
          <pc:docMk/>
          <pc:sldMk cId="0" sldId="365"/>
        </pc:sldMkLst>
        <pc:spChg chg="mod">
          <ac:chgData name="Dr Rabia Tehseen" userId="580f77c4-eaa2-4a38-8dcf-b01477461eba" providerId="ADAL" clId="{27254BB3-B95C-417E-832A-554E7D1735F7}" dt="2023-10-29T12:36:55.049" v="5" actId="27636"/>
          <ac:spMkLst>
            <pc:docMk/>
            <pc:sldMk cId="0" sldId="365"/>
            <ac:spMk id="20483" creationId="{8F203FE6-8DC4-4019-950C-E3791CC3C503}"/>
          </ac:spMkLst>
        </pc:spChg>
        <pc:spChg chg="mod">
          <ac:chgData name="Dr Rabia Tehseen" userId="580f77c4-eaa2-4a38-8dcf-b01477461eba" providerId="ADAL" clId="{27254BB3-B95C-417E-832A-554E7D1735F7}" dt="2023-10-29T14:36:38.125" v="433" actId="27636"/>
          <ac:spMkLst>
            <pc:docMk/>
            <pc:sldMk cId="0" sldId="365"/>
            <ac:spMk id="20484" creationId="{9BC949B1-EBCD-948C-7CA4-7AEB06849C90}"/>
          </ac:spMkLst>
        </pc:spChg>
      </pc:sldChg>
      <pc:sldChg chg="modSp add del mod">
        <pc:chgData name="Dr Rabia Tehseen" userId="580f77c4-eaa2-4a38-8dcf-b01477461eba" providerId="ADAL" clId="{27254BB3-B95C-417E-832A-554E7D1735F7}" dt="2023-10-29T14:38:30.686" v="434" actId="47"/>
        <pc:sldMkLst>
          <pc:docMk/>
          <pc:sldMk cId="0" sldId="366"/>
        </pc:sldMkLst>
        <pc:spChg chg="mod">
          <ac:chgData name="Dr Rabia Tehseen" userId="580f77c4-eaa2-4a38-8dcf-b01477461eba" providerId="ADAL" clId="{27254BB3-B95C-417E-832A-554E7D1735F7}" dt="2023-10-29T12:36:55.059" v="6" actId="27636"/>
          <ac:spMkLst>
            <pc:docMk/>
            <pc:sldMk cId="0" sldId="366"/>
            <ac:spMk id="24579" creationId="{5E054FDC-CAC4-853B-862E-846A355AA4FF}"/>
          </ac:spMkLst>
        </pc:spChg>
      </pc:sldChg>
      <pc:sldChg chg="modSp add del mod">
        <pc:chgData name="Dr Rabia Tehseen" userId="580f77c4-eaa2-4a38-8dcf-b01477461eba" providerId="ADAL" clId="{27254BB3-B95C-417E-832A-554E7D1735F7}" dt="2023-10-29T14:38:30.686" v="434" actId="47"/>
        <pc:sldMkLst>
          <pc:docMk/>
          <pc:sldMk cId="0" sldId="367"/>
        </pc:sldMkLst>
        <pc:spChg chg="mod">
          <ac:chgData name="Dr Rabia Tehseen" userId="580f77c4-eaa2-4a38-8dcf-b01477461eba" providerId="ADAL" clId="{27254BB3-B95C-417E-832A-554E7D1735F7}" dt="2023-10-29T12:36:55.073" v="7" actId="27636"/>
          <ac:spMkLst>
            <pc:docMk/>
            <pc:sldMk cId="0" sldId="367"/>
            <ac:spMk id="26627" creationId="{9B698FC9-1147-5C72-84C5-364E319CD640}"/>
          </ac:spMkLst>
        </pc:spChg>
      </pc:sldChg>
      <pc:sldChg chg="modSp new add del mod">
        <pc:chgData name="Dr Rabia Tehseen" userId="580f77c4-eaa2-4a38-8dcf-b01477461eba" providerId="ADAL" clId="{27254BB3-B95C-417E-832A-554E7D1735F7}" dt="2023-10-30T07:26:45.147" v="455" actId="20577"/>
        <pc:sldMkLst>
          <pc:docMk/>
          <pc:sldMk cId="3749556750" sldId="368"/>
        </pc:sldMkLst>
        <pc:spChg chg="mod">
          <ac:chgData name="Dr Rabia Tehseen" userId="580f77c4-eaa2-4a38-8dcf-b01477461eba" providerId="ADAL" clId="{27254BB3-B95C-417E-832A-554E7D1735F7}" dt="2023-10-30T07:26:45.147" v="455" actId="20577"/>
          <ac:spMkLst>
            <pc:docMk/>
            <pc:sldMk cId="3749556750" sldId="368"/>
            <ac:spMk id="2" creationId="{38AAC0F7-5FDD-FC42-D58A-D20433F481BE}"/>
          </ac:spMkLst>
        </pc:spChg>
      </pc:sldChg>
      <pc:sldChg chg="delSp modSp new mod">
        <pc:chgData name="Dr Rabia Tehseen" userId="580f77c4-eaa2-4a38-8dcf-b01477461eba" providerId="ADAL" clId="{27254BB3-B95C-417E-832A-554E7D1735F7}" dt="2023-10-29T12:38:21.634" v="23" actId="20577"/>
        <pc:sldMkLst>
          <pc:docMk/>
          <pc:sldMk cId="342003540" sldId="369"/>
        </pc:sldMkLst>
        <pc:spChg chg="del mod">
          <ac:chgData name="Dr Rabia Tehseen" userId="580f77c4-eaa2-4a38-8dcf-b01477461eba" providerId="ADAL" clId="{27254BB3-B95C-417E-832A-554E7D1735F7}" dt="2023-10-29T12:38:10.836" v="17" actId="478"/>
          <ac:spMkLst>
            <pc:docMk/>
            <pc:sldMk cId="342003540" sldId="369"/>
            <ac:spMk id="2" creationId="{C432E3BF-278B-0B6A-5908-300E296DC718}"/>
          </ac:spMkLst>
        </pc:spChg>
        <pc:spChg chg="mod">
          <ac:chgData name="Dr Rabia Tehseen" userId="580f77c4-eaa2-4a38-8dcf-b01477461eba" providerId="ADAL" clId="{27254BB3-B95C-417E-832A-554E7D1735F7}" dt="2023-10-29T12:38:21.634" v="23" actId="20577"/>
          <ac:spMkLst>
            <pc:docMk/>
            <pc:sldMk cId="342003540" sldId="369"/>
            <ac:spMk id="3" creationId="{5DE7C057-B6F2-5CA6-225A-99018B220A10}"/>
          </ac:spMkLst>
        </pc:spChg>
      </pc:sldChg>
      <pc:sldChg chg="addSp new">
        <pc:chgData name="Dr Rabia Tehseen" userId="580f77c4-eaa2-4a38-8dcf-b01477461eba" providerId="ADAL" clId="{27254BB3-B95C-417E-832A-554E7D1735F7}" dt="2023-10-29T13:01:11.512" v="351"/>
        <pc:sldMkLst>
          <pc:docMk/>
          <pc:sldMk cId="637941770" sldId="370"/>
        </pc:sldMkLst>
        <pc:picChg chg="add">
          <ac:chgData name="Dr Rabia Tehseen" userId="580f77c4-eaa2-4a38-8dcf-b01477461eba" providerId="ADAL" clId="{27254BB3-B95C-417E-832A-554E7D1735F7}" dt="2023-10-29T13:01:11.512" v="351"/>
          <ac:picMkLst>
            <pc:docMk/>
            <pc:sldMk cId="637941770" sldId="370"/>
            <ac:picMk id="4" creationId="{9C5EF284-FCEA-5A33-CF19-ADE1F51F3BE7}"/>
          </ac:picMkLst>
        </pc:picChg>
      </pc:sldChg>
      <pc:sldChg chg="modSp add del mod">
        <pc:chgData name="Dr Rabia Tehseen" userId="580f77c4-eaa2-4a38-8dcf-b01477461eba" providerId="ADAL" clId="{27254BB3-B95C-417E-832A-554E7D1735F7}" dt="2023-10-29T14:35:38.346" v="419" actId="47"/>
        <pc:sldMkLst>
          <pc:docMk/>
          <pc:sldMk cId="0" sldId="371"/>
        </pc:sldMkLst>
        <pc:spChg chg="mod">
          <ac:chgData name="Dr Rabia Tehseen" userId="580f77c4-eaa2-4a38-8dcf-b01477461eba" providerId="ADAL" clId="{27254BB3-B95C-417E-832A-554E7D1735F7}" dt="2023-10-29T13:06:48.377" v="418" actId="20577"/>
          <ac:spMkLst>
            <pc:docMk/>
            <pc:sldMk cId="0" sldId="371"/>
            <ac:spMk id="14339" creationId="{4A273E28-7CD4-D723-5900-2A28D7CFCBDA}"/>
          </ac:spMkLst>
        </pc:spChg>
      </pc:sldChg>
    </pc:docChg>
  </pc:docChgLst>
  <pc:docChgLst>
    <pc:chgData name="Dr Rabia Tehseen" userId="580f77c4-eaa2-4a38-8dcf-b01477461eba" providerId="ADAL" clId="{C80A009D-2C7C-4F44-90F3-B3BB9B2891BE}"/>
    <pc:docChg chg="modSld">
      <pc:chgData name="Dr Rabia Tehseen" userId="580f77c4-eaa2-4a38-8dcf-b01477461eba" providerId="ADAL" clId="{C80A009D-2C7C-4F44-90F3-B3BB9B2891BE}" dt="2024-03-26T04:50:40.692" v="8" actId="20577"/>
      <pc:docMkLst>
        <pc:docMk/>
      </pc:docMkLst>
      <pc:sldChg chg="addSp modSp mod">
        <pc:chgData name="Dr Rabia Tehseen" userId="580f77c4-eaa2-4a38-8dcf-b01477461eba" providerId="ADAL" clId="{C80A009D-2C7C-4F44-90F3-B3BB9B2891BE}" dt="2024-03-26T04:44:47.845" v="6" actId="1076"/>
        <pc:sldMkLst>
          <pc:docMk/>
          <pc:sldMk cId="1128309342" sldId="309"/>
        </pc:sldMkLst>
        <pc:spChg chg="add mod">
          <ac:chgData name="Dr Rabia Tehseen" userId="580f77c4-eaa2-4a38-8dcf-b01477461eba" providerId="ADAL" clId="{C80A009D-2C7C-4F44-90F3-B3BB9B2891BE}" dt="2024-03-26T04:44:47.845" v="6" actId="1076"/>
          <ac:spMkLst>
            <pc:docMk/>
            <pc:sldMk cId="1128309342" sldId="309"/>
            <ac:spMk id="27" creationId="{93854B22-99FD-B908-528C-AC2438F12DB3}"/>
          </ac:spMkLst>
        </pc:spChg>
      </pc:sldChg>
      <pc:sldChg chg="modSp mod">
        <pc:chgData name="Dr Rabia Tehseen" userId="580f77c4-eaa2-4a38-8dcf-b01477461eba" providerId="ADAL" clId="{C80A009D-2C7C-4F44-90F3-B3BB9B2891BE}" dt="2024-03-26T04:50:40.692" v="8" actId="20577"/>
        <pc:sldMkLst>
          <pc:docMk/>
          <pc:sldMk cId="1703321181" sldId="345"/>
        </pc:sldMkLst>
        <pc:spChg chg="mod">
          <ac:chgData name="Dr Rabia Tehseen" userId="580f77c4-eaa2-4a38-8dcf-b01477461eba" providerId="ADAL" clId="{C80A009D-2C7C-4F44-90F3-B3BB9B2891BE}" dt="2024-03-26T04:50:35.071" v="7" actId="1076"/>
          <ac:spMkLst>
            <pc:docMk/>
            <pc:sldMk cId="1703321181" sldId="345"/>
            <ac:spMk id="28730" creationId="{00000000-0000-0000-0000-000000000000}"/>
          </ac:spMkLst>
        </pc:spChg>
        <pc:spChg chg="mod">
          <ac:chgData name="Dr Rabia Tehseen" userId="580f77c4-eaa2-4a38-8dcf-b01477461eba" providerId="ADAL" clId="{C80A009D-2C7C-4F44-90F3-B3BB9B2891BE}" dt="2024-03-26T04:50:40.692" v="8" actId="20577"/>
          <ac:spMkLst>
            <pc:docMk/>
            <pc:sldMk cId="1703321181" sldId="345"/>
            <ac:spMk id="8059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FE424-80AD-47A8-8383-E37A90A62B5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F50CE-2441-46EA-9D41-95BA3A10F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79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C89FFC3D-9B56-F7E4-CEB8-2E4286136F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16B0B1-BA4D-496C-B484-8FEA87DCD9D7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63A3A15-6068-0A6B-3216-D4898EAB01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3A4205D-6775-8AAE-C6DA-78FE24E77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32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breadth first, but with costs. Label with cumulative cost.</a:t>
            </a:r>
          </a:p>
          <a:p>
            <a:r>
              <a:rPr lang="en-US" dirty="0"/>
              <a:t>Goal</a:t>
            </a:r>
            <a:r>
              <a:rPr lang="en-US" baseline="0" dirty="0"/>
              <a:t> path not victory until try to expanded.</a:t>
            </a:r>
            <a:endParaRPr lang="en-US" dirty="0"/>
          </a:p>
          <a:p>
            <a:r>
              <a:rPr lang="en-US" dirty="0"/>
              <a:t>Contours</a:t>
            </a:r>
            <a:r>
              <a:rPr lang="en-US" baseline="0" dirty="0"/>
              <a:t> show equal cost.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33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42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5200">
              <a:defRPr/>
            </a:pPr>
            <a:fld id="{FD549D34-9FA6-44AF-8862-E060EE74E80B}" type="slidenum">
              <a:rPr lang="en-US" smtClean="0"/>
              <a:pPr defTabSz="965200"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84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06513858-1D89-8A53-8CA5-6C283FF7AD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BB322A-C1E2-4BC7-906C-3D3F3B5BD77B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A755579-B1EC-0845-D4D3-34F3364665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D7BB0D9-E45C-84F5-B743-9C6494C5D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F3CD401F-4F5F-6859-EA0E-42154D8CB7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B91A31-8809-4557-B002-A864406B3EFD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301F63A-EB44-2031-ADEE-9749B4238C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47E27D3-806E-E8EF-45C7-06E4671D9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D490F34F-672E-0B4F-F5C2-DF60CFFE4A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F981F4-6A14-43FC-8BE3-5395DDE51055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DC27BF7-9729-1FD8-BA34-A5585E8869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C1927B6-C862-0BC0-21B4-3532402082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C6ECD11A-F3EB-0738-445A-27C6F80EA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C7BA37-4BAE-4BEE-B3D7-DB3672A103AB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84B5EA1B-B2CD-9670-98DF-3266251F19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12C9DB3C-AF5A-5256-44B9-0C68BDE37B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E304A852-4DF9-405B-9FFB-B0FCDD0A56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63425C-E9D5-4852-8D1D-DAD994DEDCD2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0A951B2-3780-6198-00A1-EEBCABF618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B464630-7AF8-69C7-2369-9BE70766DB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0941CC01-A912-B7A7-B6DB-5A99841A68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6D73E2-96F2-4582-9F48-624598726355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323AD8E0-F5B4-6223-5C47-BC8C89AC8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2D7FF3F-815E-7C22-42A1-4BE6633F6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08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4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436F-96FC-435D-8090-234E07DD559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EBA-231E-452F-A98C-84BFD4CD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3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436F-96FC-435D-8090-234E07DD559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EBA-231E-452F-A98C-84BFD4CD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7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436F-96FC-435D-8090-234E07DD559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EBA-231E-452F-A98C-84BFD4CD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7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418" y="361951"/>
            <a:ext cx="10877549" cy="1108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51418" y="1758950"/>
            <a:ext cx="10689167" cy="4440238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83EE1-5052-4EDD-BC63-C0262161656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6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436F-96FC-435D-8090-234E07DD559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EBA-231E-452F-A98C-84BFD4CD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436F-96FC-435D-8090-234E07DD559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EBA-231E-452F-A98C-84BFD4CD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436F-96FC-435D-8090-234E07DD559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EBA-231E-452F-A98C-84BFD4CD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4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436F-96FC-435D-8090-234E07DD559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EBA-231E-452F-A98C-84BFD4CD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1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436F-96FC-435D-8090-234E07DD559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EBA-231E-452F-A98C-84BFD4CD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3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436F-96FC-435D-8090-234E07DD559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EBA-231E-452F-A98C-84BFD4CD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0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436F-96FC-435D-8090-234E07DD559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EBA-231E-452F-A98C-84BFD4CD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2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436F-96FC-435D-8090-234E07DD559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EBA-231E-452F-A98C-84BFD4CD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2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B436F-96FC-435D-8090-234E07DD559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02EBA-231E-452F-A98C-84BFD4CD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7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C0F7-5FDD-FC42-D58A-D20433F48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 Strategies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8C695-1E1F-9287-F1D4-4482BD062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49556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9CF38D7-BA8E-8F7E-4C90-078CD7F483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 </a:t>
            </a:r>
            <a:r>
              <a:rPr lang="en-US" altLang="en-US" sz="3200"/>
              <a:t>Depth-First (DFS)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5BC4C54-1F4B-278E-6777-63BA8220E0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990601"/>
            <a:ext cx="6858000" cy="21764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Algorithm outline: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Always select  Frontier the node with the </a:t>
            </a:r>
            <a:r>
              <a:rPr lang="en-US" altLang="en-US" sz="2200" b="1" dirty="0">
                <a:solidFill>
                  <a:srgbClr val="002060"/>
                </a:solidFill>
              </a:rPr>
              <a:t>greatest depth</a:t>
            </a:r>
            <a:r>
              <a:rPr lang="en-US" altLang="en-US" sz="2200" dirty="0">
                <a:solidFill>
                  <a:srgbClr val="002060"/>
                </a:solidFill>
              </a:rPr>
              <a:t> </a:t>
            </a:r>
            <a:r>
              <a:rPr lang="en-US" altLang="en-US" sz="2200" dirty="0"/>
              <a:t>for expansion, and put all newly generated nodes into OPEN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Expand is organized as </a:t>
            </a:r>
            <a:r>
              <a:rPr lang="en-US" altLang="en-US" sz="2200" b="1" dirty="0"/>
              <a:t>LIFO</a:t>
            </a:r>
            <a:r>
              <a:rPr lang="en-US" altLang="en-US" sz="2200" dirty="0"/>
              <a:t> (last-in, first-out) list.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Terminate if a node selected for expansion is a goal</a:t>
            </a:r>
          </a:p>
        </p:txBody>
      </p:sp>
      <p:sp>
        <p:nvSpPr>
          <p:cNvPr id="18436" name="Rectangle 14">
            <a:extLst>
              <a:ext uri="{FF2B5EF4-FFF2-40B4-BE49-F238E27FC236}">
                <a16:creationId xmlns:a16="http://schemas.microsoft.com/office/drawing/2014/main" id="{7F16570E-5469-DAE1-D98F-4C0BBD71F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200400"/>
            <a:ext cx="8763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5425" indent="-2254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b="1"/>
              <a:t>May not terminate</a:t>
            </a:r>
            <a:r>
              <a:rPr lang="en-US" altLang="en-US"/>
              <a:t> without a "depth bound," i.e., cutting off search below a fixed depth D (How to determine the depth bound?)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b="1"/>
              <a:t>Not complete</a:t>
            </a:r>
            <a:r>
              <a:rPr lang="en-US" altLang="en-US"/>
              <a:t> (with or without cycle detection, and with or without a cutoff depth)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b="1"/>
              <a:t>Exponential time</a:t>
            </a:r>
            <a:r>
              <a:rPr lang="en-US" altLang="en-US"/>
              <a:t>, O(b^d), but only </a:t>
            </a:r>
            <a:r>
              <a:rPr lang="en-US" altLang="en-US" b="1">
                <a:solidFill>
                  <a:schemeClr val="accent2"/>
                </a:solidFill>
              </a:rPr>
              <a:t>linear space</a:t>
            </a:r>
            <a:r>
              <a:rPr lang="en-US" altLang="en-US"/>
              <a:t>, O(bd), required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/>
              <a:t>Can find deep solutions quickly if lucky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/>
              <a:t>When search hits a deadend, can only back up one level at a time even if the "problem" occurs because of a bad operator choice near the top of the tree. Hence, only does "chronological backtracking" </a:t>
            </a:r>
          </a:p>
        </p:txBody>
      </p:sp>
      <p:sp>
        <p:nvSpPr>
          <p:cNvPr id="18437" name="Text Box 16">
            <a:extLst>
              <a:ext uri="{FF2B5EF4-FFF2-40B4-BE49-F238E27FC236}">
                <a16:creationId xmlns:a16="http://schemas.microsoft.com/office/drawing/2014/main" id="{06C5BC99-4715-E4F0-9796-925A8C5D6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9989" y="2919413"/>
            <a:ext cx="631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goal</a:t>
            </a:r>
          </a:p>
        </p:txBody>
      </p:sp>
      <p:grpSp>
        <p:nvGrpSpPr>
          <p:cNvPr id="18438" name="Group 22">
            <a:extLst>
              <a:ext uri="{FF2B5EF4-FFF2-40B4-BE49-F238E27FC236}">
                <a16:creationId xmlns:a16="http://schemas.microsoft.com/office/drawing/2014/main" id="{0E3F4085-292D-524A-9DA8-5EE0AED55C14}"/>
              </a:ext>
            </a:extLst>
          </p:cNvPr>
          <p:cNvGrpSpPr>
            <a:grpSpLocks/>
          </p:cNvGrpSpPr>
          <p:nvPr/>
        </p:nvGrpSpPr>
        <p:grpSpPr bwMode="auto">
          <a:xfrm>
            <a:off x="8615363" y="1166813"/>
            <a:ext cx="1771650" cy="1752600"/>
            <a:chOff x="4467" y="735"/>
            <a:chExt cx="1116" cy="1104"/>
          </a:xfrm>
        </p:grpSpPr>
        <p:sp>
          <p:nvSpPr>
            <p:cNvPr id="18439" name="AutoShape 6">
              <a:extLst>
                <a:ext uri="{FF2B5EF4-FFF2-40B4-BE49-F238E27FC236}">
                  <a16:creationId xmlns:a16="http://schemas.microsoft.com/office/drawing/2014/main" id="{F622F46E-3894-434B-846F-08DBBB66C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9" y="735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0" name="AutoShape 7">
              <a:extLst>
                <a:ext uri="{FF2B5EF4-FFF2-40B4-BE49-F238E27FC236}">
                  <a16:creationId xmlns:a16="http://schemas.microsoft.com/office/drawing/2014/main" id="{946E75D7-0CDE-8C94-2E0C-B2AFE8DEC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1599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1" name="AutoShape 8">
              <a:extLst>
                <a:ext uri="{FF2B5EF4-FFF2-40B4-BE49-F238E27FC236}">
                  <a16:creationId xmlns:a16="http://schemas.microsoft.com/office/drawing/2014/main" id="{235E6812-BF72-8B0F-4F52-C31FE861D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" y="1407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2" name="AutoShape 9">
              <a:extLst>
                <a:ext uri="{FF2B5EF4-FFF2-40B4-BE49-F238E27FC236}">
                  <a16:creationId xmlns:a16="http://schemas.microsoft.com/office/drawing/2014/main" id="{0075E099-6975-E99E-EE58-03E72E37A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9" y="933"/>
              <a:ext cx="240" cy="192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3" name="Oval 15">
              <a:extLst>
                <a:ext uri="{FF2B5EF4-FFF2-40B4-BE49-F238E27FC236}">
                  <a16:creationId xmlns:a16="http://schemas.microsoft.com/office/drawing/2014/main" id="{6DD3529B-6729-727E-4AAC-F713B2054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0" y="1791"/>
              <a:ext cx="53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4" name="Line 18">
              <a:extLst>
                <a:ext uri="{FF2B5EF4-FFF2-40B4-BE49-F238E27FC236}">
                  <a16:creationId xmlns:a16="http://schemas.microsoft.com/office/drawing/2014/main" id="{DD5D32E2-D201-D330-EFC1-59C4CD8AA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8" y="1128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8445" name="Line 19">
              <a:extLst>
                <a:ext uri="{FF2B5EF4-FFF2-40B4-BE49-F238E27FC236}">
                  <a16:creationId xmlns:a16="http://schemas.microsoft.com/office/drawing/2014/main" id="{E2FD5226-15D5-F1F2-ABF6-1BEA31AA8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1791"/>
              <a:ext cx="8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8446" name="Line 20">
              <a:extLst>
                <a:ext uri="{FF2B5EF4-FFF2-40B4-BE49-F238E27FC236}">
                  <a16:creationId xmlns:a16="http://schemas.microsoft.com/office/drawing/2014/main" id="{1A6EFB5B-6AF9-6DE1-06CA-029D454DF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9" y="927"/>
              <a:ext cx="384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80">
            <a:extLst>
              <a:ext uri="{FF2B5EF4-FFF2-40B4-BE49-F238E27FC236}">
                <a16:creationId xmlns:a16="http://schemas.microsoft.com/office/drawing/2014/main" id="{C2F2B077-4919-6D4A-59C6-806B4B364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0" y="4225925"/>
            <a:ext cx="528638" cy="611188"/>
          </a:xfrm>
          <a:prstGeom prst="ellipse">
            <a:avLst/>
          </a:prstGeom>
          <a:solidFill>
            <a:srgbClr val="FFCC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F203FE6-8DC4-4019-950C-E3791CC3C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604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Depth-First Search</a:t>
            </a:r>
            <a:r>
              <a:rPr lang="en-US" altLang="en-US"/>
              <a:t> 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9BC949B1-EBCD-948C-7CA4-7AEB06849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1" y="1117600"/>
            <a:ext cx="8145463" cy="5334000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    Solution path found is S A G  &lt;-- this G has cost 10</a:t>
            </a:r>
          </a:p>
          <a:p>
            <a:pPr>
              <a:buFontTx/>
              <a:buNone/>
            </a:pPr>
            <a:r>
              <a:rPr lang="en-US" altLang="en-US" dirty="0"/>
              <a:t>    Number of nodes expanded (including goal node) = 5</a:t>
            </a:r>
          </a:p>
        </p:txBody>
      </p:sp>
      <p:sp>
        <p:nvSpPr>
          <p:cNvPr id="20485" name="Oval 54">
            <a:extLst>
              <a:ext uri="{FF2B5EF4-FFF2-40B4-BE49-F238E27FC236}">
                <a16:creationId xmlns:a16="http://schemas.microsoft.com/office/drawing/2014/main" id="{02A7F884-5603-4A8D-8D90-7F450A1C0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3639" y="2420939"/>
            <a:ext cx="357187" cy="409575"/>
          </a:xfrm>
          <a:prstGeom prst="ellipse">
            <a:avLst/>
          </a:prstGeom>
          <a:solidFill>
            <a:srgbClr val="FFCC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86" name="Text Box 55">
            <a:extLst>
              <a:ext uri="{FF2B5EF4-FFF2-40B4-BE49-F238E27FC236}">
                <a16:creationId xmlns:a16="http://schemas.microsoft.com/office/drawing/2014/main" id="{507A0AD5-99A0-8219-E3D9-C9B0598C9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5388" y="2466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/>
              <a:t>S</a:t>
            </a:r>
          </a:p>
        </p:txBody>
      </p:sp>
      <p:sp>
        <p:nvSpPr>
          <p:cNvPr id="20487" name="Oval 56">
            <a:extLst>
              <a:ext uri="{FF2B5EF4-FFF2-40B4-BE49-F238E27FC236}">
                <a16:creationId xmlns:a16="http://schemas.microsoft.com/office/drawing/2014/main" id="{4AE2B53E-3AC3-4C66-D85D-9BCC619A0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5688" y="3343276"/>
            <a:ext cx="360362" cy="4095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88" name="Text Box 57">
            <a:extLst>
              <a:ext uri="{FF2B5EF4-FFF2-40B4-BE49-F238E27FC236}">
                <a16:creationId xmlns:a16="http://schemas.microsoft.com/office/drawing/2014/main" id="{2F6D2BC8-E527-0B75-CF81-A2EB3C785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1564" y="3390901"/>
            <a:ext cx="350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/>
              <a:t>C</a:t>
            </a:r>
          </a:p>
        </p:txBody>
      </p:sp>
      <p:sp>
        <p:nvSpPr>
          <p:cNvPr id="20489" name="Oval 58">
            <a:extLst>
              <a:ext uri="{FF2B5EF4-FFF2-40B4-BE49-F238E27FC236}">
                <a16:creationId xmlns:a16="http://schemas.microsoft.com/office/drawing/2014/main" id="{19C7F7D5-91AD-27F8-57C9-0227C6582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6989" y="3343276"/>
            <a:ext cx="358775" cy="4095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90" name="Text Box 59">
            <a:extLst>
              <a:ext uri="{FF2B5EF4-FFF2-40B4-BE49-F238E27FC236}">
                <a16:creationId xmlns:a16="http://schemas.microsoft.com/office/drawing/2014/main" id="{FEB162F2-DDB9-00D2-9BFD-83DD0FF19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2863" y="33909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/>
              <a:t>B</a:t>
            </a:r>
          </a:p>
        </p:txBody>
      </p:sp>
      <p:sp>
        <p:nvSpPr>
          <p:cNvPr id="20491" name="Oval 60">
            <a:extLst>
              <a:ext uri="{FF2B5EF4-FFF2-40B4-BE49-F238E27FC236}">
                <a16:creationId xmlns:a16="http://schemas.microsoft.com/office/drawing/2014/main" id="{69BBE008-9629-AE6D-89C7-D219C305E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601" y="3386139"/>
            <a:ext cx="360363" cy="409575"/>
          </a:xfrm>
          <a:prstGeom prst="ellipse">
            <a:avLst/>
          </a:prstGeom>
          <a:solidFill>
            <a:srgbClr val="FFCC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92" name="Text Box 61">
            <a:extLst>
              <a:ext uri="{FF2B5EF4-FFF2-40B4-BE49-F238E27FC236}">
                <a16:creationId xmlns:a16="http://schemas.microsoft.com/office/drawing/2014/main" id="{5EDD93A7-6628-8D2B-94A8-201DA91D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1475" y="340518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/>
              <a:t>A</a:t>
            </a:r>
          </a:p>
        </p:txBody>
      </p:sp>
      <p:sp>
        <p:nvSpPr>
          <p:cNvPr id="20493" name="Oval 62">
            <a:extLst>
              <a:ext uri="{FF2B5EF4-FFF2-40B4-BE49-F238E27FC236}">
                <a16:creationId xmlns:a16="http://schemas.microsoft.com/office/drawing/2014/main" id="{A04097C6-46A3-8F06-A4DE-F12CB1295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739" y="4264026"/>
            <a:ext cx="358775" cy="409575"/>
          </a:xfrm>
          <a:prstGeom prst="ellipse">
            <a:avLst/>
          </a:prstGeom>
          <a:solidFill>
            <a:srgbClr val="FFCC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94" name="Text Box 63">
            <a:extLst>
              <a:ext uri="{FF2B5EF4-FFF2-40B4-BE49-F238E27FC236}">
                <a16:creationId xmlns:a16="http://schemas.microsoft.com/office/drawing/2014/main" id="{4053AF6A-F4BA-0001-A4C6-84739084F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4308475"/>
            <a:ext cx="349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/>
              <a:t>D</a:t>
            </a:r>
          </a:p>
        </p:txBody>
      </p:sp>
      <p:sp>
        <p:nvSpPr>
          <p:cNvPr id="20495" name="Oval 64">
            <a:extLst>
              <a:ext uri="{FF2B5EF4-FFF2-40B4-BE49-F238E27FC236}">
                <a16:creationId xmlns:a16="http://schemas.microsoft.com/office/drawing/2014/main" id="{62D5124D-3BD9-6635-0E72-88D2BE9D8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1639" y="4249739"/>
            <a:ext cx="358775" cy="409575"/>
          </a:xfrm>
          <a:prstGeom prst="ellipse">
            <a:avLst/>
          </a:prstGeom>
          <a:solidFill>
            <a:srgbClr val="FFCC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96" name="Text Box 65">
            <a:extLst>
              <a:ext uri="{FF2B5EF4-FFF2-40B4-BE49-F238E27FC236}">
                <a16:creationId xmlns:a16="http://schemas.microsoft.com/office/drawing/2014/main" id="{C09BA4D0-E32D-2ACD-815E-069266FD0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513" y="4279900"/>
            <a:ext cx="336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/>
              <a:t>E</a:t>
            </a:r>
          </a:p>
        </p:txBody>
      </p:sp>
      <p:sp>
        <p:nvSpPr>
          <p:cNvPr id="20497" name="Line 66">
            <a:extLst>
              <a:ext uri="{FF2B5EF4-FFF2-40B4-BE49-F238E27FC236}">
                <a16:creationId xmlns:a16="http://schemas.microsoft.com/office/drawing/2014/main" id="{E94A2BDB-EE0C-9772-C44A-CD8ED1AF5C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89926" y="2779713"/>
            <a:ext cx="493713" cy="5635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0498" name="Line 67">
            <a:extLst>
              <a:ext uri="{FF2B5EF4-FFF2-40B4-BE49-F238E27FC236}">
                <a16:creationId xmlns:a16="http://schemas.microsoft.com/office/drawing/2014/main" id="{95D9ABC5-FBF4-08C7-3184-7C0BC5086A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6575" y="3803651"/>
            <a:ext cx="0" cy="460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0499" name="Line 68">
            <a:extLst>
              <a:ext uri="{FF2B5EF4-FFF2-40B4-BE49-F238E27FC236}">
                <a16:creationId xmlns:a16="http://schemas.microsoft.com/office/drawing/2014/main" id="{650500D8-E8FD-3275-F9B6-8F97120D8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2639" y="3752851"/>
            <a:ext cx="581025" cy="511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0500" name="Line 69">
            <a:extLst>
              <a:ext uri="{FF2B5EF4-FFF2-40B4-BE49-F238E27FC236}">
                <a16:creationId xmlns:a16="http://schemas.microsoft.com/office/drawing/2014/main" id="{CB74A0F4-5C5E-9F0D-4A09-687AF2471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1438" y="2840039"/>
            <a:ext cx="88900" cy="460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0501" name="Line 70">
            <a:extLst>
              <a:ext uri="{FF2B5EF4-FFF2-40B4-BE49-F238E27FC236}">
                <a16:creationId xmlns:a16="http://schemas.microsoft.com/office/drawing/2014/main" id="{53295261-3415-269C-0B7B-8B63F5F1A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6376" y="2728913"/>
            <a:ext cx="849313" cy="614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0502" name="Line 71">
            <a:extLst>
              <a:ext uri="{FF2B5EF4-FFF2-40B4-BE49-F238E27FC236}">
                <a16:creationId xmlns:a16="http://schemas.microsoft.com/office/drawing/2014/main" id="{6E271A1A-FF02-1892-A371-52C03F2747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83476" y="3700463"/>
            <a:ext cx="492125" cy="563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0503" name="Text Box 72">
            <a:extLst>
              <a:ext uri="{FF2B5EF4-FFF2-40B4-BE49-F238E27FC236}">
                <a16:creationId xmlns:a16="http://schemas.microsoft.com/office/drawing/2014/main" id="{FDBC2186-2F4E-961A-15A3-28C73F858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400" y="2833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504" name="Text Box 73">
            <a:extLst>
              <a:ext uri="{FF2B5EF4-FFF2-40B4-BE49-F238E27FC236}">
                <a16:creationId xmlns:a16="http://schemas.microsoft.com/office/drawing/2014/main" id="{43E91758-5421-FD33-E13F-75CB66E9F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5888" y="2971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0505" name="Text Box 74">
            <a:extLst>
              <a:ext uri="{FF2B5EF4-FFF2-40B4-BE49-F238E27FC236}">
                <a16:creationId xmlns:a16="http://schemas.microsoft.com/office/drawing/2014/main" id="{CEAF2221-FCD3-54E2-7C9A-6F37B21DD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8025" y="28686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0506" name="Text Box 75">
            <a:extLst>
              <a:ext uri="{FF2B5EF4-FFF2-40B4-BE49-F238E27FC236}">
                <a16:creationId xmlns:a16="http://schemas.microsoft.com/office/drawing/2014/main" id="{D48AB78A-FA7E-71E3-B770-F583F7397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1088" y="37909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0507" name="Text Box 76">
            <a:extLst>
              <a:ext uri="{FF2B5EF4-FFF2-40B4-BE49-F238E27FC236}">
                <a16:creationId xmlns:a16="http://schemas.microsoft.com/office/drawing/2014/main" id="{9B4B7A99-EF64-5320-6E57-44E26D4CC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675" y="378142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508" name="Text Box 77">
            <a:extLst>
              <a:ext uri="{FF2B5EF4-FFF2-40B4-BE49-F238E27FC236}">
                <a16:creationId xmlns:a16="http://schemas.microsoft.com/office/drawing/2014/main" id="{FC4D3BF5-0E7A-71FE-14DE-4E41E00FA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288" y="39449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509" name="Text Box 78">
            <a:extLst>
              <a:ext uri="{FF2B5EF4-FFF2-40B4-BE49-F238E27FC236}">
                <a16:creationId xmlns:a16="http://schemas.microsoft.com/office/drawing/2014/main" id="{0D6C8535-DC17-A44A-FCC8-F0519C725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8575" y="4348163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/>
              <a:t>G</a:t>
            </a:r>
          </a:p>
        </p:txBody>
      </p:sp>
      <p:sp>
        <p:nvSpPr>
          <p:cNvPr id="20510" name="Oval 79">
            <a:extLst>
              <a:ext uri="{FF2B5EF4-FFF2-40B4-BE49-F238E27FC236}">
                <a16:creationId xmlns:a16="http://schemas.microsoft.com/office/drawing/2014/main" id="{16BE6C1F-7EDE-7C40-9EEC-92FA48DD0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6989" y="4316414"/>
            <a:ext cx="358775" cy="4095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Depth-Limited Search (DLS)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DFS with a depth bound</a:t>
            </a:r>
          </a:p>
          <a:p>
            <a:pPr lvl="1"/>
            <a:r>
              <a:rPr lang="en-US" dirty="0"/>
              <a:t>Searching is not permitted beyond the depth bound.</a:t>
            </a:r>
          </a:p>
          <a:p>
            <a:endParaRPr lang="en-US" dirty="0"/>
          </a:p>
          <a:p>
            <a:r>
              <a:rPr lang="en-US" dirty="0"/>
              <a:t>Works well if we know what is the depth of the solution.</a:t>
            </a:r>
          </a:p>
          <a:p>
            <a:endParaRPr lang="en-US" altLang="x-none" dirty="0"/>
          </a:p>
          <a:p>
            <a:r>
              <a:rPr lang="en-US" altLang="x-none" dirty="0"/>
              <a:t>If the solution is beneath the depth bound, the search cannot find the goal (hence this search algorithm is </a:t>
            </a:r>
            <a:r>
              <a:rPr lang="en-US" altLang="x-none" dirty="0">
                <a:solidFill>
                  <a:srgbClr val="FF0000"/>
                </a:solidFill>
              </a:rPr>
              <a:t>incomplete</a:t>
            </a:r>
            <a:r>
              <a:rPr lang="en-US" altLang="x-none" dirty="0"/>
              <a:t>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18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Depth-Limited Search (DLS)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818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x-none" b="1" dirty="0"/>
                  <a:t>Main idea</a:t>
                </a:r>
                <a:r>
                  <a:rPr lang="en-US" altLang="x-none" i="1" dirty="0"/>
                  <a:t>: </a:t>
                </a:r>
              </a:p>
              <a:p>
                <a:pPr lvl="1"/>
                <a:r>
                  <a:rPr lang="en-US" altLang="x-none" i="1" dirty="0"/>
                  <a:t>Expand node at the deepest level, but limit depth to D.</a:t>
                </a:r>
              </a:p>
              <a:p>
                <a:r>
                  <a:rPr lang="en-US" altLang="x-none" b="1" dirty="0"/>
                  <a:t>Implementation</a:t>
                </a:r>
                <a:r>
                  <a:rPr lang="en-US" altLang="x-none" dirty="0"/>
                  <a:t>: </a:t>
                </a:r>
              </a:p>
              <a:p>
                <a:pPr lvl="1"/>
                <a:r>
                  <a:rPr lang="en-US" altLang="x-none" i="1" dirty="0" err="1"/>
                  <a:t>Enqueue</a:t>
                </a:r>
                <a:r>
                  <a:rPr lang="en-US" altLang="x-none" i="1" dirty="0"/>
                  <a:t> nodes in LIFO (last-in, first-out) order. But limit depth to D</a:t>
                </a:r>
              </a:p>
              <a:p>
                <a:endParaRPr lang="en-US" altLang="x-none" i="1" dirty="0"/>
              </a:p>
              <a:p>
                <a:r>
                  <a:rPr lang="en-US" altLang="x-none" i="1" dirty="0"/>
                  <a:t>Complete?</a:t>
                </a:r>
              </a:p>
              <a:p>
                <a:pPr lvl="1"/>
                <a:r>
                  <a:rPr lang="en-US" altLang="x-none" dirty="0"/>
                  <a:t>No</a:t>
                </a:r>
              </a:p>
              <a:p>
                <a:pPr lvl="1"/>
                <a:r>
                  <a:rPr lang="en-US" altLang="x-none" dirty="0"/>
                  <a:t>Yes: if there is a goal state at a depth less than D</a:t>
                </a:r>
              </a:p>
              <a:p>
                <a:pPr eaLnBrk="0" hangingPunct="0">
                  <a:buFontTx/>
                  <a:buChar char="•"/>
                </a:pPr>
                <a:r>
                  <a:rPr lang="en-US" altLang="x-none" dirty="0"/>
                  <a:t>Optimal? </a:t>
                </a:r>
              </a:p>
              <a:p>
                <a:pPr lvl="1" eaLnBrk="0" hangingPunct="0">
                  <a:buFontTx/>
                  <a:buChar char="•"/>
                </a:pPr>
                <a:r>
                  <a:rPr lang="en-US" altLang="x-none" dirty="0"/>
                  <a:t>No</a:t>
                </a:r>
              </a:p>
              <a:p>
                <a:pPr eaLnBrk="0" hangingPunct="0">
                  <a:buFontTx/>
                  <a:buChar char="•"/>
                </a:pPr>
                <a:r>
                  <a:rPr lang="en-US" altLang="x-none" dirty="0"/>
                  <a:t>Time Complexity: </a:t>
                </a:r>
              </a:p>
              <a:p>
                <a:pPr lvl="1" eaLnBrk="0" hangingPunct="0"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x-non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x-non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x-non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x-non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x-none" dirty="0"/>
                  <a:t>, where D is the cutoff.</a:t>
                </a:r>
              </a:p>
              <a:p>
                <a:pPr eaLnBrk="0" hangingPunct="0">
                  <a:buFontTx/>
                  <a:buChar char="•"/>
                </a:pPr>
                <a:r>
                  <a:rPr lang="en-US" altLang="x-none" dirty="0"/>
                  <a:t>Space Complexity: </a:t>
                </a:r>
              </a:p>
              <a:p>
                <a:pPr lvl="1" eaLnBrk="0" hangingPunct="0"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x-non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x-non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x-non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x-non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x-none" dirty="0"/>
                  <a:t>, where D is the cutoff.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8184"/>
              </a:xfrm>
              <a:blipFill rotWithShape="0">
                <a:blip r:embed="rId2"/>
                <a:stretch>
                  <a:fillRect l="-928" t="-3026" b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427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Deepening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avoid the infinite depth problem of DFS:</a:t>
            </a:r>
          </a:p>
          <a:p>
            <a:pPr lvl="1"/>
            <a:r>
              <a:rPr lang="en-US" dirty="0"/>
              <a:t>Only search until depth L</a:t>
            </a:r>
          </a:p>
          <a:p>
            <a:pPr lvl="1"/>
            <a:r>
              <a:rPr lang="en-US" dirty="0" err="1"/>
              <a:t>i.e</a:t>
            </a:r>
            <a:r>
              <a:rPr lang="en-US" dirty="0"/>
              <a:t>, don’t expand nodes beyond depth L</a:t>
            </a:r>
          </a:p>
          <a:p>
            <a:pPr lvl="1"/>
            <a:r>
              <a:rPr lang="en-US" dirty="0"/>
              <a:t>Depth-Limited Search</a:t>
            </a:r>
          </a:p>
          <a:p>
            <a:r>
              <a:rPr lang="en-US" dirty="0"/>
              <a:t>What if solution is deeper than L?</a:t>
            </a:r>
          </a:p>
          <a:p>
            <a:pPr lvl="1"/>
            <a:r>
              <a:rPr lang="en-US" dirty="0"/>
              <a:t>Increase depth iteratively</a:t>
            </a:r>
          </a:p>
          <a:p>
            <a:pPr lvl="1"/>
            <a:r>
              <a:rPr lang="en-US" dirty="0"/>
              <a:t>Iterative Deepening Search (IDS)</a:t>
            </a:r>
          </a:p>
          <a:p>
            <a:r>
              <a:rPr lang="en-US" dirty="0"/>
              <a:t>IDS</a:t>
            </a:r>
          </a:p>
          <a:p>
            <a:pPr lvl="1"/>
            <a:r>
              <a:rPr lang="en-US" dirty="0"/>
              <a:t>Inherits the memory advantage of depth-first search</a:t>
            </a:r>
          </a:p>
          <a:p>
            <a:pPr lvl="1"/>
            <a:r>
              <a:rPr lang="en-US" dirty="0"/>
              <a:t>Has the completeness property of breadth-first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510674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9448800" y="6416676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>
              <a:defRPr/>
            </a:pPr>
            <a:fld id="{C1C7F234-BF9F-452B-BFE2-87B30D0141B8}" type="slidenum">
              <a:rPr lang="en-US" sz="1300">
                <a:solidFill>
                  <a:schemeClr val="bg1"/>
                </a:solidFill>
              </a:rPr>
              <a:pPr algn="r">
                <a:defRPr/>
              </a:pPr>
              <a:t>15</a:t>
            </a:fld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Iterative deepening search </a:t>
            </a:r>
            <a:r>
              <a:rPr lang="en-US" i="1" dirty="0"/>
              <a:t>l </a:t>
            </a:r>
            <a:r>
              <a:rPr lang="en-US" dirty="0"/>
              <a:t>=0</a:t>
            </a:r>
          </a:p>
        </p:txBody>
      </p:sp>
      <p:pic>
        <p:nvPicPr>
          <p:cNvPr id="30725" name="Picture 4" descr="ids-progress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03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 noGrp="1"/>
          </p:cNvSpPr>
          <p:nvPr/>
        </p:nvSpPr>
        <p:spPr>
          <a:xfrm>
            <a:off x="1981200" y="6416676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endParaRPr lang="en-US" sz="1200" dirty="0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9448800" y="6416676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>
              <a:defRPr/>
            </a:pPr>
            <a:fld id="{A6467A3B-4F36-45B6-8FA6-85FD84CA3A0A}" type="slidenum">
              <a:rPr lang="en-US" sz="1300">
                <a:solidFill>
                  <a:schemeClr val="bg1"/>
                </a:solidFill>
              </a:rPr>
              <a:pPr algn="r">
                <a:defRPr/>
              </a:pPr>
              <a:t>16</a:t>
            </a:fld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Iterative deepening search </a:t>
            </a:r>
            <a:r>
              <a:rPr lang="en-US" i="1"/>
              <a:t>l </a:t>
            </a:r>
            <a:r>
              <a:rPr lang="en-US"/>
              <a:t>=1</a:t>
            </a:r>
          </a:p>
        </p:txBody>
      </p:sp>
      <p:pic>
        <p:nvPicPr>
          <p:cNvPr id="31749" name="Picture 4" descr="ids-progress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26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9448800" y="6416676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>
              <a:defRPr/>
            </a:pPr>
            <a:fld id="{067F3C64-082F-44FA-8AA6-DF37F06BC691}" type="slidenum">
              <a:rPr lang="en-US" sz="1300">
                <a:solidFill>
                  <a:schemeClr val="bg1"/>
                </a:solidFill>
              </a:rPr>
              <a:pPr algn="r">
                <a:defRPr/>
              </a:pPr>
              <a:t>17</a:t>
            </a:fld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Iterative deepening search </a:t>
            </a:r>
            <a:r>
              <a:rPr lang="en-US" i="1"/>
              <a:t>l </a:t>
            </a:r>
            <a:r>
              <a:rPr lang="en-US"/>
              <a:t>=2</a:t>
            </a:r>
          </a:p>
        </p:txBody>
      </p:sp>
      <p:pic>
        <p:nvPicPr>
          <p:cNvPr id="32773" name="Picture 4" descr="ids-progress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52589"/>
            <a:ext cx="76200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07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9448800" y="6416676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>
              <a:defRPr/>
            </a:pPr>
            <a:fld id="{689719A8-39B3-4808-A0A9-7D7AF00031A5}" type="slidenum">
              <a:rPr lang="en-US" sz="1300">
                <a:solidFill>
                  <a:schemeClr val="bg1"/>
                </a:solidFill>
              </a:rPr>
              <a:pPr algn="r">
                <a:defRPr/>
              </a:pPr>
              <a:t>18</a:t>
            </a:fld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Iterative deepening search </a:t>
            </a:r>
            <a:r>
              <a:rPr lang="en-US" i="1" dirty="0"/>
              <a:t>l </a:t>
            </a:r>
            <a:r>
              <a:rPr lang="en-US" dirty="0"/>
              <a:t>=3</a:t>
            </a:r>
          </a:p>
        </p:txBody>
      </p:sp>
      <p:pic>
        <p:nvPicPr>
          <p:cNvPr id="33797" name="Picture 4" descr="ids-progress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2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87" y="450093"/>
            <a:ext cx="8744170" cy="562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7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7C057-B6F2-5CA6-225A-99018B220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An uninformed search is a searching technique that has no additional information about the distance from the current state to the goal. </a:t>
            </a:r>
          </a:p>
          <a:p>
            <a:pPr marL="0" indent="0">
              <a:buNone/>
            </a:pPr>
            <a:endParaRPr lang="en-US" dirty="0">
              <a:solidFill>
                <a:srgbClr val="202124"/>
              </a:solidFill>
              <a:latin typeface="Google Sans"/>
            </a:endParaRPr>
          </a:p>
          <a:p>
            <a:pPr marL="0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Informed Search is another technique that has additional information about the estimate distance from the current state to the goal. Uses knowledge to find the steps to the solution.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2003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417" y="1913133"/>
            <a:ext cx="7267165" cy="467758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Bound = 0</a:t>
            </a:r>
          </a:p>
        </p:txBody>
      </p:sp>
    </p:spTree>
    <p:extLst>
      <p:ext uri="{BB962C8B-B14F-4D97-AF65-F5344CB8AC3E}">
        <p14:creationId xmlns:p14="http://schemas.microsoft.com/office/powerpoint/2010/main" val="1047914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Bound =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20" y="1690688"/>
            <a:ext cx="8009160" cy="491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44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Bound =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09E389-B4AA-9D62-83DD-D6833CB6B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1359818"/>
            <a:ext cx="75152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63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753" y="970597"/>
            <a:ext cx="8647010" cy="555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62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43" y="928394"/>
            <a:ext cx="8792308" cy="565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73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1519237"/>
            <a:ext cx="59626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41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1519237"/>
            <a:ext cx="59626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86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57" y="1690688"/>
            <a:ext cx="7820685" cy="476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38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107" y="313280"/>
            <a:ext cx="9059594" cy="63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28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9448800" y="6416676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>
              <a:defRPr/>
            </a:pPr>
            <a:fld id="{6961BC6F-26DD-4EBD-B453-7AFE2DA08D4F}" type="slidenum">
              <a:rPr lang="en-US" sz="1300">
                <a:solidFill>
                  <a:schemeClr val="bg1"/>
                </a:solidFill>
              </a:rPr>
              <a:pPr algn="r">
                <a:defRPr/>
              </a:pPr>
              <a:t>29</a:t>
            </a:fld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Properties of Iterative Deepening Search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u="sng" dirty="0">
                <a:solidFill>
                  <a:srgbClr val="FF0000"/>
                </a:solidFill>
              </a:rPr>
              <a:t>Complete?</a:t>
            </a:r>
            <a:r>
              <a:rPr lang="en-US" altLang="x-none" dirty="0">
                <a:solidFill>
                  <a:srgbClr val="002060"/>
                </a:solidFill>
              </a:rPr>
              <a:t> Yes (in finite spaces)</a:t>
            </a:r>
          </a:p>
          <a:p>
            <a:endParaRPr lang="en-US" altLang="x-none" u="sng" dirty="0">
              <a:solidFill>
                <a:srgbClr val="FF0000"/>
              </a:solidFill>
            </a:endParaRPr>
          </a:p>
          <a:p>
            <a:r>
              <a:rPr lang="en-US" altLang="x-none" u="sng" dirty="0">
                <a:solidFill>
                  <a:srgbClr val="FF0000"/>
                </a:solidFill>
              </a:rPr>
              <a:t>Time?</a:t>
            </a:r>
            <a:r>
              <a:rPr lang="en-US" altLang="x-none" dirty="0">
                <a:solidFill>
                  <a:srgbClr val="CC0099"/>
                </a:solidFill>
              </a:rPr>
              <a:t> </a:t>
            </a:r>
            <a:r>
              <a:rPr lang="en-US" altLang="x-none" i="1" dirty="0">
                <a:solidFill>
                  <a:srgbClr val="002060"/>
                </a:solidFill>
              </a:rPr>
              <a:t>O(</a:t>
            </a:r>
            <a:r>
              <a:rPr lang="en-US" altLang="x-none" i="1" dirty="0" err="1">
                <a:solidFill>
                  <a:srgbClr val="002060"/>
                </a:solidFill>
              </a:rPr>
              <a:t>b</a:t>
            </a:r>
            <a:r>
              <a:rPr lang="en-US" altLang="x-none" i="1" baseline="30000" dirty="0" err="1">
                <a:solidFill>
                  <a:srgbClr val="002060"/>
                </a:solidFill>
              </a:rPr>
              <a:t>d</a:t>
            </a:r>
            <a:r>
              <a:rPr lang="en-US" altLang="x-none" i="1" dirty="0">
                <a:solidFill>
                  <a:srgbClr val="002060"/>
                </a:solidFill>
              </a:rPr>
              <a:t>)</a:t>
            </a:r>
            <a:endParaRPr lang="en-US" altLang="x-none" dirty="0">
              <a:solidFill>
                <a:srgbClr val="002060"/>
              </a:solidFill>
            </a:endParaRPr>
          </a:p>
          <a:p>
            <a:endParaRPr lang="en-US" altLang="x-none" u="sng" dirty="0">
              <a:solidFill>
                <a:srgbClr val="CC0099"/>
              </a:solidFill>
            </a:endParaRPr>
          </a:p>
          <a:p>
            <a:r>
              <a:rPr lang="en-US" altLang="x-none" u="sng" dirty="0">
                <a:solidFill>
                  <a:srgbClr val="FF0000"/>
                </a:solidFill>
              </a:rPr>
              <a:t>Space?</a:t>
            </a:r>
            <a:r>
              <a:rPr lang="en-US" altLang="x-none" dirty="0">
                <a:solidFill>
                  <a:srgbClr val="002060"/>
                </a:solidFill>
              </a:rPr>
              <a:t> </a:t>
            </a:r>
            <a:r>
              <a:rPr lang="en-US" altLang="x-none" i="1" dirty="0">
                <a:solidFill>
                  <a:srgbClr val="002060"/>
                </a:solidFill>
              </a:rPr>
              <a:t>O(</a:t>
            </a:r>
            <a:r>
              <a:rPr lang="en-US" altLang="x-none" i="1" dirty="0" err="1">
                <a:solidFill>
                  <a:srgbClr val="002060"/>
                </a:solidFill>
              </a:rPr>
              <a:t>bd</a:t>
            </a:r>
            <a:r>
              <a:rPr lang="en-US" altLang="x-none" i="1" dirty="0">
                <a:solidFill>
                  <a:srgbClr val="002060"/>
                </a:solidFill>
              </a:rPr>
              <a:t>)</a:t>
            </a:r>
            <a:endParaRPr lang="en-US" altLang="x-none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x-none" dirty="0">
              <a:solidFill>
                <a:srgbClr val="002060"/>
              </a:solidFill>
            </a:endParaRPr>
          </a:p>
          <a:p>
            <a:r>
              <a:rPr lang="en-US" altLang="x-none" u="sng" dirty="0">
                <a:solidFill>
                  <a:srgbClr val="FF0000"/>
                </a:solidFill>
              </a:rPr>
              <a:t>Optimal?</a:t>
            </a:r>
            <a:r>
              <a:rPr lang="en-US" altLang="x-none" dirty="0">
                <a:solidFill>
                  <a:srgbClr val="002060"/>
                </a:solidFill>
              </a:rPr>
              <a:t> Yes,</a:t>
            </a:r>
            <a:r>
              <a:rPr lang="en-US" altLang="x-none" sz="2400" dirty="0">
                <a:solidFill>
                  <a:srgbClr val="002060"/>
                </a:solidFill>
              </a:rPr>
              <a:t> (if step cost = 1 i.e. identical step cost)</a:t>
            </a:r>
            <a:endParaRPr lang="en-US" altLang="x-none" dirty="0">
              <a:solidFill>
                <a:srgbClr val="002060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819C-4FBF-414A-B199-7B5360CB0F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8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2552D8B-AF22-A139-6A33-DEC2008FF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14400"/>
          </a:xfrm>
        </p:spPr>
        <p:txBody>
          <a:bodyPr/>
          <a:lstStyle/>
          <a:p>
            <a:r>
              <a:rPr lang="en-US" altLang="en-US" sz="3600"/>
              <a:t>Uninformed vs. Informed Search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7FFAA34-3AA0-A7EB-D897-ACD53D03E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648200"/>
          </a:xfrm>
        </p:spPr>
        <p:txBody>
          <a:bodyPr>
            <a:normAutofit lnSpcReduction="10000"/>
          </a:bodyPr>
          <a:lstStyle/>
          <a:p>
            <a:r>
              <a:rPr lang="en-US" altLang="en-US" b="1" dirty="0"/>
              <a:t>Uninformed Search Strategies</a:t>
            </a:r>
            <a:endParaRPr lang="en-US" altLang="en-US" dirty="0"/>
          </a:p>
          <a:p>
            <a:pPr lvl="1"/>
            <a:r>
              <a:rPr lang="en-US" altLang="en-US" dirty="0"/>
              <a:t>Breadth-First search</a:t>
            </a:r>
          </a:p>
          <a:p>
            <a:pPr lvl="1"/>
            <a:r>
              <a:rPr lang="en-US" altLang="en-US" dirty="0"/>
              <a:t>Depth-First search</a:t>
            </a:r>
          </a:p>
          <a:p>
            <a:pPr lvl="1"/>
            <a:r>
              <a:rPr lang="en-US" altLang="en-US" dirty="0"/>
              <a:t>Uniform-Cost search</a:t>
            </a:r>
          </a:p>
          <a:p>
            <a:pPr lvl="1"/>
            <a:r>
              <a:rPr lang="en-US" altLang="en-US" dirty="0"/>
              <a:t>Depth-First Iterative Deepening search</a:t>
            </a:r>
          </a:p>
          <a:p>
            <a:r>
              <a:rPr lang="en-US" altLang="en-US" b="1" dirty="0"/>
              <a:t>Informed Search Strategies</a:t>
            </a:r>
            <a:endParaRPr lang="en-US" altLang="en-US" dirty="0"/>
          </a:p>
          <a:p>
            <a:pPr lvl="1"/>
            <a:r>
              <a:rPr lang="en-US" altLang="en-US" dirty="0"/>
              <a:t>Hill climbing</a:t>
            </a:r>
          </a:p>
          <a:p>
            <a:pPr lvl="1"/>
            <a:r>
              <a:rPr lang="en-US" altLang="en-US" dirty="0"/>
              <a:t>Best-first search</a:t>
            </a:r>
          </a:p>
          <a:p>
            <a:pPr lvl="1"/>
            <a:r>
              <a:rPr lang="en-US" altLang="en-US" dirty="0"/>
              <a:t>Greedy Search</a:t>
            </a:r>
          </a:p>
          <a:p>
            <a:pPr lvl="1"/>
            <a:r>
              <a:rPr lang="en-US" altLang="en-US" dirty="0"/>
              <a:t>Beam search</a:t>
            </a:r>
          </a:p>
          <a:p>
            <a:pPr lvl="1"/>
            <a:r>
              <a:rPr lang="en-US" altLang="en-US" dirty="0"/>
              <a:t>Algorithm A</a:t>
            </a:r>
          </a:p>
          <a:p>
            <a:pPr lvl="1"/>
            <a:r>
              <a:rPr lang="en-US" altLang="en-US" b="1" dirty="0"/>
              <a:t>Algorithm A*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36637" y="73895"/>
            <a:ext cx="5062284" cy="1143000"/>
          </a:xfrm>
        </p:spPr>
        <p:txBody>
          <a:bodyPr>
            <a:normAutofit/>
          </a:bodyPr>
          <a:lstStyle/>
          <a:p>
            <a:r>
              <a:rPr lang="en-US" dirty="0"/>
              <a:t>Activity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  <a:t>30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00200" y="1447800"/>
            <a:ext cx="10079610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Do it on notebook</a:t>
            </a:r>
          </a:p>
          <a:p>
            <a:r>
              <a:rPr lang="en-US" sz="2000" dirty="0"/>
              <a:t>Start Node: A</a:t>
            </a:r>
          </a:p>
          <a:p>
            <a:r>
              <a:rPr lang="en-US" sz="2000" dirty="0"/>
              <a:t>Goal Node: G</a:t>
            </a:r>
            <a:endParaRPr lang="en-US" dirty="0"/>
          </a:p>
          <a:p>
            <a:pPr marL="0" indent="0">
              <a:buNone/>
            </a:pPr>
            <a:r>
              <a:rPr lang="en-US" sz="2000" b="1" u="sng" dirty="0"/>
              <a:t>Step 	Frontier              			Expand[*]                             Explored: a set of nodes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553200" y="609600"/>
            <a:ext cx="2514600" cy="1905000"/>
            <a:chOff x="1405890" y="237490"/>
            <a:chExt cx="2329815" cy="1636395"/>
          </a:xfrm>
        </p:grpSpPr>
        <p:sp>
          <p:nvSpPr>
            <p:cNvPr id="8" name="Text Box 2"/>
            <p:cNvSpPr txBox="1"/>
            <p:nvPr/>
          </p:nvSpPr>
          <p:spPr>
            <a:xfrm>
              <a:off x="2374900" y="237490"/>
              <a:ext cx="271145" cy="2374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a typeface="Calibri"/>
                  <a:cs typeface="Arial"/>
                </a:rPr>
                <a:t>A</a:t>
              </a:r>
            </a:p>
          </p:txBody>
        </p:sp>
        <p:sp>
          <p:nvSpPr>
            <p:cNvPr id="9" name="Text Box 2"/>
            <p:cNvSpPr txBox="1"/>
            <p:nvPr/>
          </p:nvSpPr>
          <p:spPr>
            <a:xfrm>
              <a:off x="1899920" y="676910"/>
              <a:ext cx="290195" cy="2374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latin typeface="Times New Roman"/>
                  <a:ea typeface="Calibri"/>
                  <a:cs typeface="Arial"/>
                </a:rPr>
                <a:t>D</a:t>
              </a:r>
              <a:endParaRPr lang="en-US" sz="1200" dirty="0">
                <a:latin typeface="Times New Roman"/>
                <a:ea typeface="Times New Roman"/>
              </a:endParaRPr>
            </a:p>
          </p:txBody>
        </p:sp>
        <p:sp>
          <p:nvSpPr>
            <p:cNvPr id="10" name="Text Box 2"/>
            <p:cNvSpPr txBox="1"/>
            <p:nvPr/>
          </p:nvSpPr>
          <p:spPr>
            <a:xfrm>
              <a:off x="2705100" y="688975"/>
              <a:ext cx="282575" cy="2374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latin typeface="Times New Roman"/>
                  <a:ea typeface="Calibri"/>
                  <a:cs typeface="Arial"/>
                </a:rPr>
                <a:t>B</a:t>
              </a:r>
              <a:endParaRPr lang="en-US" sz="1200">
                <a:latin typeface="Times New Roman"/>
                <a:ea typeface="Times New Roman"/>
              </a:endParaRPr>
            </a:p>
          </p:txBody>
        </p:sp>
        <p:sp>
          <p:nvSpPr>
            <p:cNvPr id="11" name="Text Box 2"/>
            <p:cNvSpPr txBox="1"/>
            <p:nvPr/>
          </p:nvSpPr>
          <p:spPr>
            <a:xfrm>
              <a:off x="1424940" y="1068705"/>
              <a:ext cx="267335" cy="2374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latin typeface="Times New Roman"/>
                  <a:ea typeface="Calibri"/>
                  <a:cs typeface="Arial"/>
                </a:rPr>
                <a:t>F</a:t>
              </a:r>
              <a:endParaRPr lang="en-US" sz="1200">
                <a:latin typeface="Times New Roman"/>
                <a:ea typeface="Times New Roman"/>
              </a:endParaRPr>
            </a:p>
          </p:txBody>
        </p:sp>
        <p:sp>
          <p:nvSpPr>
            <p:cNvPr id="12" name="Text Box 2"/>
            <p:cNvSpPr txBox="1"/>
            <p:nvPr/>
          </p:nvSpPr>
          <p:spPr>
            <a:xfrm>
              <a:off x="1405890" y="1543685"/>
              <a:ext cx="290195" cy="237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rgbClr val="FF0000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solidFill>
                    <a:srgbClr val="FF0000"/>
                  </a:solidFill>
                  <a:latin typeface="Times New Roman"/>
                  <a:ea typeface="Calibri"/>
                  <a:cs typeface="Arial"/>
                </a:rPr>
                <a:t>G</a:t>
              </a:r>
              <a:endParaRPr lang="en-US" sz="1200">
                <a:latin typeface="Times New Roman"/>
                <a:ea typeface="Times New Roman"/>
              </a:endParaRPr>
            </a:p>
          </p:txBody>
        </p:sp>
        <p:sp>
          <p:nvSpPr>
            <p:cNvPr id="13" name="Text Box 2"/>
            <p:cNvSpPr txBox="1"/>
            <p:nvPr/>
          </p:nvSpPr>
          <p:spPr>
            <a:xfrm>
              <a:off x="2190115" y="1068705"/>
              <a:ext cx="274955" cy="2374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latin typeface="Times New Roman"/>
                  <a:ea typeface="Calibri"/>
                  <a:cs typeface="Arial"/>
                </a:rPr>
                <a:t>E</a:t>
              </a:r>
              <a:endParaRPr lang="en-US" sz="1200">
                <a:latin typeface="Times New Roman"/>
                <a:ea typeface="Times New Roman"/>
              </a:endParaRPr>
            </a:p>
          </p:txBody>
        </p:sp>
        <p:sp>
          <p:nvSpPr>
            <p:cNvPr id="14" name="Text Box 2"/>
            <p:cNvSpPr txBox="1"/>
            <p:nvPr/>
          </p:nvSpPr>
          <p:spPr>
            <a:xfrm>
              <a:off x="2190115" y="1543685"/>
              <a:ext cx="282575" cy="2374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latin typeface="Times New Roman"/>
                  <a:ea typeface="Calibri"/>
                  <a:cs typeface="Arial"/>
                </a:rPr>
                <a:t>B</a:t>
              </a:r>
              <a:endParaRPr lang="en-US" sz="1200">
                <a:latin typeface="Times New Roman"/>
                <a:ea typeface="Times New Roman"/>
              </a:endParaRPr>
            </a:p>
          </p:txBody>
        </p:sp>
        <p:sp>
          <p:nvSpPr>
            <p:cNvPr id="15" name="Text Box 2"/>
            <p:cNvSpPr txBox="1"/>
            <p:nvPr/>
          </p:nvSpPr>
          <p:spPr>
            <a:xfrm>
              <a:off x="3460750" y="1636395"/>
              <a:ext cx="274955" cy="2374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latin typeface="Times New Roman"/>
                  <a:ea typeface="Calibri"/>
                  <a:cs typeface="Arial"/>
                </a:rPr>
                <a:t>E</a:t>
              </a:r>
              <a:endParaRPr lang="en-US" sz="1200">
                <a:latin typeface="Times New Roman"/>
                <a:ea typeface="Times New Roman"/>
              </a:endParaRPr>
            </a:p>
          </p:txBody>
        </p:sp>
        <p:sp>
          <p:nvSpPr>
            <p:cNvPr id="16" name="Text Box 2"/>
            <p:cNvSpPr txBox="1"/>
            <p:nvPr/>
          </p:nvSpPr>
          <p:spPr>
            <a:xfrm>
              <a:off x="3161030" y="1151890"/>
              <a:ext cx="282575" cy="2374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latin typeface="Times New Roman"/>
                  <a:ea typeface="Calibri"/>
                  <a:cs typeface="Arial"/>
                </a:rPr>
                <a:t>C</a:t>
              </a:r>
              <a:endParaRPr lang="en-US" sz="1200">
                <a:latin typeface="Times New Roman"/>
                <a:ea typeface="Times New Roman"/>
              </a:endParaRPr>
            </a:p>
          </p:txBody>
        </p:sp>
        <p:cxnSp>
          <p:nvCxnSpPr>
            <p:cNvPr id="17" name="Straight Connector 16"/>
            <p:cNvCxnSpPr>
              <a:stCxn id="8" idx="2"/>
              <a:endCxn id="9" idx="0"/>
            </p:cNvCxnSpPr>
            <p:nvPr/>
          </p:nvCxnSpPr>
          <p:spPr>
            <a:xfrm flipH="1">
              <a:off x="2045018" y="474980"/>
              <a:ext cx="465455" cy="201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10" idx="0"/>
            </p:cNvCxnSpPr>
            <p:nvPr/>
          </p:nvCxnSpPr>
          <p:spPr>
            <a:xfrm>
              <a:off x="2510473" y="474980"/>
              <a:ext cx="335915" cy="213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2"/>
              <a:endCxn id="11" idx="0"/>
            </p:cNvCxnSpPr>
            <p:nvPr/>
          </p:nvCxnSpPr>
          <p:spPr>
            <a:xfrm flipH="1">
              <a:off x="1558608" y="914400"/>
              <a:ext cx="486410" cy="154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13" idx="0"/>
            </p:cNvCxnSpPr>
            <p:nvPr/>
          </p:nvCxnSpPr>
          <p:spPr>
            <a:xfrm>
              <a:off x="2045018" y="926465"/>
              <a:ext cx="282575" cy="142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2"/>
              <a:endCxn id="12" idx="0"/>
            </p:cNvCxnSpPr>
            <p:nvPr/>
          </p:nvCxnSpPr>
          <p:spPr>
            <a:xfrm flipH="1">
              <a:off x="1550988" y="1306195"/>
              <a:ext cx="7620" cy="237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3" idx="2"/>
              <a:endCxn id="14" idx="0"/>
            </p:cNvCxnSpPr>
            <p:nvPr/>
          </p:nvCxnSpPr>
          <p:spPr>
            <a:xfrm>
              <a:off x="2327593" y="1306195"/>
              <a:ext cx="3810" cy="237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2"/>
              <a:endCxn id="17" idx="0"/>
            </p:cNvCxnSpPr>
            <p:nvPr/>
          </p:nvCxnSpPr>
          <p:spPr>
            <a:xfrm>
              <a:off x="2846388" y="926465"/>
              <a:ext cx="455930" cy="225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7" idx="2"/>
            </p:cNvCxnSpPr>
            <p:nvPr/>
          </p:nvCxnSpPr>
          <p:spPr>
            <a:xfrm flipH="1">
              <a:off x="3078163" y="1389380"/>
              <a:ext cx="224155" cy="237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7" idx="2"/>
              <a:endCxn id="15" idx="0"/>
            </p:cNvCxnSpPr>
            <p:nvPr/>
          </p:nvCxnSpPr>
          <p:spPr>
            <a:xfrm>
              <a:off x="3302318" y="1389380"/>
              <a:ext cx="295910" cy="247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2"/>
            <p:cNvSpPr txBox="1"/>
            <p:nvPr/>
          </p:nvSpPr>
          <p:spPr>
            <a:xfrm>
              <a:off x="2933065" y="1626870"/>
              <a:ext cx="290195" cy="237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rgbClr val="FF0000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solidFill>
                    <a:srgbClr val="FF0000"/>
                  </a:solidFill>
                  <a:latin typeface="Times New Roman"/>
                  <a:ea typeface="Calibri"/>
                  <a:cs typeface="Arial"/>
                </a:rPr>
                <a:t>G</a:t>
              </a:r>
              <a:endParaRPr lang="en-US" sz="1200">
                <a:latin typeface="Times New Roman"/>
                <a:ea typeface="Times New Roman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3854B22-99FD-B908-528C-AC2438F12DB3}"/>
              </a:ext>
            </a:extLst>
          </p:cNvPr>
          <p:cNvSpPr txBox="1"/>
          <p:nvPr/>
        </p:nvSpPr>
        <p:spPr>
          <a:xfrm>
            <a:off x="7984864" y="-57807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Iterative deepening search </a:t>
            </a:r>
            <a:r>
              <a:rPr lang="en-US" sz="2400" b="1" i="1" dirty="0"/>
              <a:t>l </a:t>
            </a:r>
            <a:r>
              <a:rPr lang="en-US" sz="2400" b="1" dirty="0"/>
              <a:t>=3</a:t>
            </a:r>
            <a:endParaRPr lang="en-PK" sz="2400" b="1" dirty="0"/>
          </a:p>
        </p:txBody>
      </p:sp>
    </p:spTree>
    <p:extLst>
      <p:ext uri="{BB962C8B-B14F-4D97-AF65-F5344CB8AC3E}">
        <p14:creationId xmlns:p14="http://schemas.microsoft.com/office/powerpoint/2010/main" val="112830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Freeform 2"/>
          <p:cNvSpPr>
            <a:spLocks/>
          </p:cNvSpPr>
          <p:nvPr/>
        </p:nvSpPr>
        <p:spPr bwMode="auto">
          <a:xfrm>
            <a:off x="9250359" y="2112965"/>
            <a:ext cx="965200" cy="82867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21251" name="Freeform 3"/>
          <p:cNvSpPr>
            <a:spLocks/>
          </p:cNvSpPr>
          <p:nvPr/>
        </p:nvSpPr>
        <p:spPr bwMode="auto">
          <a:xfrm>
            <a:off x="8866184" y="2112968"/>
            <a:ext cx="1725613" cy="14700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21252" name="Freeform 4"/>
          <p:cNvSpPr>
            <a:spLocks/>
          </p:cNvSpPr>
          <p:nvPr/>
        </p:nvSpPr>
        <p:spPr bwMode="auto">
          <a:xfrm>
            <a:off x="9070978" y="2119313"/>
            <a:ext cx="1323975" cy="1162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Iterative Deepening Search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838200" y="1825625"/>
            <a:ext cx="6443661" cy="4351338"/>
          </a:xfrm>
        </p:spPr>
        <p:txBody>
          <a:bodyPr/>
          <a:lstStyle/>
          <a:p>
            <a:r>
              <a:rPr lang="en-US" sz="2800" dirty="0"/>
              <a:t>Idea: get DFS’s space advantage with BFS’s time / shallow-solution advantages</a:t>
            </a:r>
          </a:p>
          <a:p>
            <a:pPr lvl="1"/>
            <a:r>
              <a:rPr lang="en-US" sz="2400" dirty="0"/>
              <a:t>Run a DFS with depth limit 1.  If no solution…</a:t>
            </a:r>
          </a:p>
          <a:p>
            <a:pPr lvl="1"/>
            <a:r>
              <a:rPr lang="en-US" sz="2400" dirty="0"/>
              <a:t>Run a DFS with depth limit 2.  If no solution…</a:t>
            </a:r>
          </a:p>
          <a:p>
            <a:pPr lvl="1"/>
            <a:r>
              <a:rPr lang="en-US" sz="2400" dirty="0"/>
              <a:t>Run a DFS with depth limit 3.  …..</a:t>
            </a:r>
          </a:p>
          <a:p>
            <a:pPr lvl="1"/>
            <a:endParaRPr lang="en-US" sz="2400" dirty="0"/>
          </a:p>
          <a:p>
            <a:r>
              <a:rPr lang="en-US" sz="2800" dirty="0"/>
              <a:t>Isn’t that wastefully redundant?</a:t>
            </a:r>
          </a:p>
          <a:p>
            <a:pPr lvl="1"/>
            <a:r>
              <a:rPr lang="en-US" sz="2400" dirty="0"/>
              <a:t>Generally most work happens in the lowest level searched, so not so bad!</a:t>
            </a:r>
          </a:p>
        </p:txBody>
      </p:sp>
      <p:sp>
        <p:nvSpPr>
          <p:cNvPr id="26679" name="Freeform 55"/>
          <p:cNvSpPr>
            <a:spLocks/>
          </p:cNvSpPr>
          <p:nvPr/>
        </p:nvSpPr>
        <p:spPr bwMode="auto">
          <a:xfrm>
            <a:off x="8274051" y="2093912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680" name="Oval 56"/>
          <p:cNvSpPr>
            <a:spLocks noChangeArrowheads="1"/>
          </p:cNvSpPr>
          <p:nvPr/>
        </p:nvSpPr>
        <p:spPr bwMode="auto">
          <a:xfrm>
            <a:off x="9628187" y="2024063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6681" name="Oval 57"/>
          <p:cNvSpPr>
            <a:spLocks noChangeArrowheads="1"/>
          </p:cNvSpPr>
          <p:nvPr/>
        </p:nvSpPr>
        <p:spPr bwMode="auto">
          <a:xfrm>
            <a:off x="9396411" y="2449515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6682" name="Oval 58"/>
          <p:cNvSpPr>
            <a:spLocks noChangeArrowheads="1"/>
          </p:cNvSpPr>
          <p:nvPr/>
        </p:nvSpPr>
        <p:spPr bwMode="auto">
          <a:xfrm>
            <a:off x="9872659" y="2439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6683" name="Text Box 59"/>
          <p:cNvSpPr txBox="1">
            <a:spLocks noChangeArrowheads="1"/>
          </p:cNvSpPr>
          <p:nvPr/>
        </p:nvSpPr>
        <p:spPr bwMode="auto">
          <a:xfrm>
            <a:off x="9526589" y="2300291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26684" name="Freeform 60"/>
          <p:cNvSpPr>
            <a:spLocks/>
          </p:cNvSpPr>
          <p:nvPr/>
        </p:nvSpPr>
        <p:spPr bwMode="auto">
          <a:xfrm>
            <a:off x="9509123" y="2254251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685" name="Text Box 61"/>
          <p:cNvSpPr txBox="1">
            <a:spLocks noChangeArrowheads="1"/>
          </p:cNvSpPr>
          <p:nvPr/>
        </p:nvSpPr>
        <p:spPr bwMode="auto">
          <a:xfrm>
            <a:off x="9910761" y="2052639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6686" name="Oval 62"/>
          <p:cNvSpPr>
            <a:spLocks noChangeArrowheads="1"/>
          </p:cNvSpPr>
          <p:nvPr/>
        </p:nvSpPr>
        <p:spPr bwMode="auto">
          <a:xfrm>
            <a:off x="10120311" y="3489325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21312" name="Freeform 64"/>
          <p:cNvSpPr>
            <a:spLocks/>
          </p:cNvSpPr>
          <p:nvPr/>
        </p:nvSpPr>
        <p:spPr bwMode="auto">
          <a:xfrm>
            <a:off x="9472614" y="2119315"/>
            <a:ext cx="511175" cy="419100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10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0" grpId="0" animBg="1"/>
      <p:bldP spid="821251" grpId="0" animBg="1"/>
      <p:bldP spid="821252" grpId="0" animBg="1"/>
      <p:bldP spid="8213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do goal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 Goal-Test when node is popped from queue</a:t>
            </a:r>
          </a:p>
          <a:p>
            <a:pPr lvl="1"/>
            <a:r>
              <a:rPr lang="en-US" dirty="0"/>
              <a:t>IF you care about finding the optimal path</a:t>
            </a:r>
          </a:p>
          <a:p>
            <a:pPr lvl="1"/>
            <a:r>
              <a:rPr lang="en-US" dirty="0"/>
              <a:t>AND your search space may have both short expensive and long cheap paths to a goal.</a:t>
            </a:r>
          </a:p>
          <a:p>
            <a:pPr lvl="2"/>
            <a:r>
              <a:rPr lang="en-US" dirty="0"/>
              <a:t>Guard against a short expensive goal.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solidFill>
                  <a:srgbClr val="FF0000"/>
                </a:solidFill>
              </a:rPr>
              <a:t>Uniform Cost search with variable step costs</a:t>
            </a:r>
            <a:r>
              <a:rPr lang="en-US" dirty="0"/>
              <a:t>.</a:t>
            </a:r>
          </a:p>
          <a:p>
            <a:r>
              <a:rPr lang="en-US" dirty="0"/>
              <a:t>Otherwise, do Goal-Test when is node inserted.</a:t>
            </a:r>
          </a:p>
          <a:p>
            <a:pPr lvl="1"/>
            <a:r>
              <a:rPr lang="en-US" dirty="0"/>
              <a:t>E.g., Breadth-first Search, Depth-first Search, or Uniform Cost search when cost is a non-decreasing function of depth only (which is equivalent to Breadth-first Search).</a:t>
            </a:r>
          </a:p>
          <a:p>
            <a:r>
              <a:rPr lang="en-US" dirty="0"/>
              <a:t>REASON ABOUT your search space &amp; problem.</a:t>
            </a:r>
          </a:p>
          <a:p>
            <a:pPr lvl="1"/>
            <a:r>
              <a:rPr lang="en-US" dirty="0"/>
              <a:t>How could I possibly find a non-optimal goal?</a:t>
            </a:r>
          </a:p>
        </p:txBody>
      </p:sp>
    </p:spTree>
    <p:extLst>
      <p:ext uri="{BB962C8B-B14F-4D97-AF65-F5344CB8AC3E}">
        <p14:creationId xmlns:p14="http://schemas.microsoft.com/office/powerpoint/2010/main" val="636585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do Goal-Test?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DFS, BFS, DSL (domain specific language) and IDS (Iterative depth search), the goal test is done when the child node is generated.</a:t>
            </a:r>
          </a:p>
          <a:p>
            <a:pPr lvl="1"/>
            <a:r>
              <a:rPr lang="en-US" dirty="0"/>
              <a:t>These are not optimal searches in the general case.</a:t>
            </a:r>
          </a:p>
          <a:p>
            <a:pPr lvl="1"/>
            <a:r>
              <a:rPr lang="en-US" dirty="0"/>
              <a:t>BFS and IDS are optimal if cost is a function of depth only; then, optimal goals are also shallowest goals and so will be found first</a:t>
            </a:r>
          </a:p>
          <a:p>
            <a:r>
              <a:rPr lang="en-US" dirty="0"/>
              <a:t>For GBFS (goal based first) the behavior is the same whether the goal test is done when the node is generated or when it is removed</a:t>
            </a:r>
          </a:p>
          <a:p>
            <a:pPr lvl="1"/>
            <a:r>
              <a:rPr lang="en-US" dirty="0"/>
              <a:t>h(goal)=0 so any goal will be at the front of the queue anyway.</a:t>
            </a:r>
          </a:p>
          <a:p>
            <a:r>
              <a:rPr lang="en-US" dirty="0"/>
              <a:t>For UCS (uniform cost ) and A*(graph traversal algorithm) the goal test is done when the node is removed from the queue.</a:t>
            </a:r>
          </a:p>
          <a:p>
            <a:r>
              <a:rPr lang="en-US" dirty="0"/>
              <a:t>This precaution avoids finding a short expensive path before a long cheap path.</a:t>
            </a:r>
          </a:p>
        </p:txBody>
      </p:sp>
    </p:spTree>
    <p:extLst>
      <p:ext uri="{BB962C8B-B14F-4D97-AF65-F5344CB8AC3E}">
        <p14:creationId xmlns:p14="http://schemas.microsoft.com/office/powerpoint/2010/main" val="1044692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Cost-Sensitive Search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5486401"/>
            <a:ext cx="12192000" cy="1227139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/>
              <a:t>BFS finds the shortest path in terms of number of actions.</a:t>
            </a: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/>
              <a:t>It does not find the least-cost path.  We will now cover</a:t>
            </a: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/>
              <a:t>a similar algorithm which does find the least-cost path.  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2597149" y="1371603"/>
            <a:ext cx="6699251" cy="3840163"/>
            <a:chOff x="768" y="720"/>
            <a:chExt cx="4176" cy="2304"/>
          </a:xfrm>
        </p:grpSpPr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768" y="720"/>
              <a:ext cx="4176" cy="2304"/>
              <a:chOff x="336" y="576"/>
              <a:chExt cx="4848" cy="2784"/>
            </a:xfrm>
          </p:grpSpPr>
          <p:sp>
            <p:nvSpPr>
              <p:cNvPr id="27672" name="AutoShape 6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dirty="0"/>
                  <a:t>START</a:t>
                </a:r>
              </a:p>
            </p:txBody>
          </p:sp>
          <p:sp>
            <p:nvSpPr>
              <p:cNvPr id="27673" name="AutoShape 7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/>
                  <a:t>GOAL</a:t>
                </a:r>
              </a:p>
            </p:txBody>
          </p:sp>
          <p:sp>
            <p:nvSpPr>
              <p:cNvPr id="27674" name="AutoShape 8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d</a:t>
                </a:r>
              </a:p>
            </p:txBody>
          </p:sp>
          <p:sp>
            <p:nvSpPr>
              <p:cNvPr id="27675" name="AutoShape 9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b</a:t>
                </a:r>
              </a:p>
            </p:txBody>
          </p:sp>
          <p:sp>
            <p:nvSpPr>
              <p:cNvPr id="27676" name="AutoShape 10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p</a:t>
                </a:r>
              </a:p>
            </p:txBody>
          </p:sp>
          <p:sp>
            <p:nvSpPr>
              <p:cNvPr id="27677" name="AutoShape 1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q</a:t>
                </a:r>
              </a:p>
            </p:txBody>
          </p:sp>
          <p:sp>
            <p:nvSpPr>
              <p:cNvPr id="27678" name="AutoShape 12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c</a:t>
                </a:r>
              </a:p>
            </p:txBody>
          </p:sp>
          <p:sp>
            <p:nvSpPr>
              <p:cNvPr id="27679" name="AutoShape 13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e</a:t>
                </a:r>
              </a:p>
            </p:txBody>
          </p:sp>
          <p:sp>
            <p:nvSpPr>
              <p:cNvPr id="27680" name="AutoShape 14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h</a:t>
                </a:r>
              </a:p>
            </p:txBody>
          </p:sp>
          <p:sp>
            <p:nvSpPr>
              <p:cNvPr id="27681" name="AutoShape 15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a</a:t>
                </a:r>
              </a:p>
            </p:txBody>
          </p:sp>
          <p:sp>
            <p:nvSpPr>
              <p:cNvPr id="27682" name="AutoShape 16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sp>
            <p:nvSpPr>
              <p:cNvPr id="27683" name="AutoShape 17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r</a:t>
                </a:r>
              </a:p>
            </p:txBody>
          </p:sp>
          <p:cxnSp>
            <p:nvCxnSpPr>
              <p:cNvPr id="27684" name="AutoShape 18"/>
              <p:cNvCxnSpPr>
                <a:cxnSpLocks noChangeShapeType="1"/>
                <a:stCxn id="27672" idx="5"/>
                <a:endCxn id="27676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5" name="AutoShape 19"/>
              <p:cNvCxnSpPr>
                <a:cxnSpLocks noChangeShapeType="1"/>
                <a:stCxn id="27676" idx="5"/>
                <a:endCxn id="27677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6" name="AutoShape 20"/>
              <p:cNvCxnSpPr>
                <a:cxnSpLocks noChangeShapeType="1"/>
                <a:stCxn id="27680" idx="3"/>
                <a:endCxn id="27677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7" name="AutoShape 21"/>
              <p:cNvCxnSpPr>
                <a:cxnSpLocks noChangeShapeType="1"/>
                <a:stCxn id="27680" idx="2"/>
                <a:endCxn id="27676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8" name="AutoShape 22"/>
              <p:cNvCxnSpPr>
                <a:cxnSpLocks noChangeShapeType="1"/>
                <a:stCxn id="27679" idx="4"/>
                <a:endCxn id="27680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9" name="AutoShape 23"/>
              <p:cNvCxnSpPr>
                <a:cxnSpLocks noChangeShapeType="1"/>
                <a:stCxn id="27679" idx="5"/>
                <a:endCxn id="27683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0" name="AutoShape 24"/>
              <p:cNvCxnSpPr>
                <a:cxnSpLocks noChangeShapeType="1"/>
                <a:stCxn id="27683" idx="0"/>
                <a:endCxn id="27682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1" name="AutoShape 25"/>
              <p:cNvCxnSpPr>
                <a:cxnSpLocks noChangeShapeType="1"/>
                <a:stCxn id="27682" idx="0"/>
                <a:endCxn id="27673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2" name="AutoShape 26"/>
              <p:cNvCxnSpPr>
                <a:cxnSpLocks noChangeShapeType="1"/>
                <a:stCxn id="27672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3" name="AutoShape 27"/>
              <p:cNvCxnSpPr>
                <a:cxnSpLocks noChangeShapeType="1"/>
                <a:stCxn id="27674" idx="1"/>
                <a:endCxn id="27675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4" name="AutoShape 28"/>
              <p:cNvCxnSpPr>
                <a:cxnSpLocks noChangeShapeType="1"/>
                <a:endCxn id="27681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5" name="AutoShape 29"/>
              <p:cNvCxnSpPr>
                <a:cxnSpLocks noChangeShapeType="1"/>
                <a:stCxn id="27678" idx="2"/>
                <a:endCxn id="27681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6" name="AutoShape 30"/>
              <p:cNvCxnSpPr>
                <a:cxnSpLocks noChangeShapeType="1"/>
                <a:stCxn id="27674" idx="7"/>
                <a:endCxn id="27678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7" name="AutoShape 31"/>
              <p:cNvCxnSpPr>
                <a:cxnSpLocks noChangeShapeType="1"/>
                <a:stCxn id="27674" idx="6"/>
                <a:endCxn id="27679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8" name="AutoShape 32"/>
              <p:cNvCxnSpPr>
                <a:cxnSpLocks noChangeShapeType="1"/>
                <a:stCxn id="27682" idx="1"/>
                <a:endCxn id="27678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9" name="AutoShape 33"/>
              <p:cNvCxnSpPr>
                <a:cxnSpLocks noChangeShapeType="1"/>
                <a:stCxn id="27672" idx="6"/>
                <a:endCxn id="27679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27654" name="Text Box 34"/>
            <p:cNvSpPr txBox="1">
              <a:spLocks noChangeArrowheads="1"/>
            </p:cNvSpPr>
            <p:nvPr/>
          </p:nvSpPr>
          <p:spPr bwMode="auto">
            <a:xfrm>
              <a:off x="1440" y="912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55" name="Text Box 35"/>
            <p:cNvSpPr txBox="1">
              <a:spLocks noChangeArrowheads="1"/>
            </p:cNvSpPr>
            <p:nvPr/>
          </p:nvSpPr>
          <p:spPr bwMode="auto">
            <a:xfrm>
              <a:off x="2544" y="1968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9</a:t>
              </a:r>
            </a:p>
          </p:txBody>
        </p:sp>
        <p:sp>
          <p:nvSpPr>
            <p:cNvPr id="27656" name="Text Box 36"/>
            <p:cNvSpPr txBox="1">
              <a:spLocks noChangeArrowheads="1"/>
            </p:cNvSpPr>
            <p:nvPr/>
          </p:nvSpPr>
          <p:spPr bwMode="auto">
            <a:xfrm>
              <a:off x="4032" y="2016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57" name="Text Box 37"/>
            <p:cNvSpPr txBox="1">
              <a:spLocks noChangeArrowheads="1"/>
            </p:cNvSpPr>
            <p:nvPr/>
          </p:nvSpPr>
          <p:spPr bwMode="auto">
            <a:xfrm>
              <a:off x="2449" y="1440"/>
              <a:ext cx="191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27658" name="Text Box 38"/>
            <p:cNvSpPr txBox="1">
              <a:spLocks noChangeArrowheads="1"/>
            </p:cNvSpPr>
            <p:nvPr/>
          </p:nvSpPr>
          <p:spPr bwMode="auto">
            <a:xfrm>
              <a:off x="1728" y="1440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27659" name="Text Box 39"/>
            <p:cNvSpPr txBox="1">
              <a:spLocks noChangeArrowheads="1"/>
            </p:cNvSpPr>
            <p:nvPr/>
          </p:nvSpPr>
          <p:spPr bwMode="auto">
            <a:xfrm>
              <a:off x="3648" y="1968"/>
              <a:ext cx="19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27660" name="Text Box 40"/>
            <p:cNvSpPr txBox="1">
              <a:spLocks noChangeArrowheads="1"/>
            </p:cNvSpPr>
            <p:nvPr/>
          </p:nvSpPr>
          <p:spPr bwMode="auto">
            <a:xfrm>
              <a:off x="2592" y="960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61" name="Text Box 41"/>
            <p:cNvSpPr txBox="1">
              <a:spLocks noChangeArrowheads="1"/>
            </p:cNvSpPr>
            <p:nvPr/>
          </p:nvSpPr>
          <p:spPr bwMode="auto">
            <a:xfrm>
              <a:off x="1344" y="1824"/>
              <a:ext cx="19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27662" name="Text Box 42"/>
            <p:cNvSpPr txBox="1">
              <a:spLocks noChangeArrowheads="1"/>
            </p:cNvSpPr>
            <p:nvPr/>
          </p:nvSpPr>
          <p:spPr bwMode="auto">
            <a:xfrm>
              <a:off x="4512" y="230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63" name="Text Box 43"/>
            <p:cNvSpPr txBox="1">
              <a:spLocks noChangeArrowheads="1"/>
            </p:cNvSpPr>
            <p:nvPr/>
          </p:nvSpPr>
          <p:spPr bwMode="auto">
            <a:xfrm>
              <a:off x="3600" y="254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27664" name="Text Box 44"/>
            <p:cNvSpPr txBox="1">
              <a:spLocks noChangeArrowheads="1"/>
            </p:cNvSpPr>
            <p:nvPr/>
          </p:nvSpPr>
          <p:spPr bwMode="auto">
            <a:xfrm>
              <a:off x="3024" y="254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27665" name="Text Box 45"/>
            <p:cNvSpPr txBox="1">
              <a:spLocks noChangeArrowheads="1"/>
            </p:cNvSpPr>
            <p:nvPr/>
          </p:nvSpPr>
          <p:spPr bwMode="auto">
            <a:xfrm>
              <a:off x="2352" y="230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27666" name="Text Box 46"/>
            <p:cNvSpPr txBox="1">
              <a:spLocks noChangeArrowheads="1"/>
            </p:cNvSpPr>
            <p:nvPr/>
          </p:nvSpPr>
          <p:spPr bwMode="auto">
            <a:xfrm>
              <a:off x="2208" y="2640"/>
              <a:ext cx="288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15</a:t>
              </a:r>
            </a:p>
          </p:txBody>
        </p:sp>
        <p:sp>
          <p:nvSpPr>
            <p:cNvPr id="27667" name="Text Box 47"/>
            <p:cNvSpPr txBox="1">
              <a:spLocks noChangeArrowheads="1"/>
            </p:cNvSpPr>
            <p:nvPr/>
          </p:nvSpPr>
          <p:spPr bwMode="auto">
            <a:xfrm>
              <a:off x="1248" y="2352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27668" name="Text Box 48"/>
            <p:cNvSpPr txBox="1">
              <a:spLocks noChangeArrowheads="1"/>
            </p:cNvSpPr>
            <p:nvPr/>
          </p:nvSpPr>
          <p:spPr bwMode="auto">
            <a:xfrm>
              <a:off x="4080" y="1248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27669" name="Text Box 49"/>
            <p:cNvSpPr txBox="1">
              <a:spLocks noChangeArrowheads="1"/>
            </p:cNvSpPr>
            <p:nvPr/>
          </p:nvSpPr>
          <p:spPr bwMode="auto">
            <a:xfrm>
              <a:off x="4704" y="134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cxnSp>
          <p:nvCxnSpPr>
            <p:cNvPr id="27670" name="AutoShape 50"/>
            <p:cNvCxnSpPr>
              <a:cxnSpLocks noChangeShapeType="1"/>
              <a:stCxn id="27677" idx="6"/>
              <a:endCxn id="27683" idx="2"/>
            </p:cNvCxnSpPr>
            <p:nvPr/>
          </p:nvCxnSpPr>
          <p:spPr bwMode="auto">
            <a:xfrm flipV="1">
              <a:off x="2918" y="2707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sp>
          <p:nvSpPr>
            <p:cNvPr id="27671" name="Text Box 51"/>
            <p:cNvSpPr txBox="1">
              <a:spLocks noChangeArrowheads="1"/>
            </p:cNvSpPr>
            <p:nvPr/>
          </p:nvSpPr>
          <p:spPr bwMode="auto">
            <a:xfrm>
              <a:off x="2929" y="1632"/>
              <a:ext cx="191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7304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74851"/>
            <a:ext cx="10515600" cy="1404523"/>
          </a:xfrm>
        </p:spPr>
        <p:txBody>
          <a:bodyPr/>
          <a:lstStyle/>
          <a:p>
            <a:pPr algn="ctr"/>
            <a:r>
              <a:rPr lang="en-US" dirty="0"/>
              <a:t>Uniform Cost Search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8210" y="874851"/>
            <a:ext cx="7802880" cy="5852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0548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Breadth-First Search find the shallowest goal state, but this may not always be the least-cost solution.</a:t>
            </a:r>
          </a:p>
          <a:p>
            <a:r>
              <a:rPr lang="en-US" dirty="0"/>
              <a:t>Uniform-Cost Search modifies the Breadth-First Search strategy by always expanding the lowest path cost g(n) node on the fringe (outlier).</a:t>
            </a:r>
          </a:p>
          <a:p>
            <a:r>
              <a:rPr lang="en-US" i="1" dirty="0"/>
              <a:t>Frontier </a:t>
            </a:r>
            <a:r>
              <a:rPr lang="en-US" dirty="0"/>
              <a:t>is a priority queue, i.e., new successors are merged into the queue sorted by g(n).</a:t>
            </a:r>
          </a:p>
          <a:p>
            <a:pPr lvl="1"/>
            <a:r>
              <a:rPr lang="en-US" dirty="0"/>
              <a:t>Can remove successors already on queue w/higher g(n).</a:t>
            </a:r>
          </a:p>
          <a:p>
            <a:pPr lvl="1"/>
            <a:r>
              <a:rPr lang="en-US" dirty="0"/>
              <a:t>Saves memory, costs time; another space-time trade-off.</a:t>
            </a:r>
          </a:p>
        </p:txBody>
      </p:sp>
    </p:spTree>
    <p:extLst>
      <p:ext uri="{BB962C8B-B14F-4D97-AF65-F5344CB8AC3E}">
        <p14:creationId xmlns:p14="http://schemas.microsoft.com/office/powerpoint/2010/main" val="1962674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355186" y="3408368"/>
            <a:ext cx="5037535" cy="3349625"/>
            <a:chOff x="657" y="2180"/>
            <a:chExt cx="4231" cy="2110"/>
          </a:xfrm>
        </p:grpSpPr>
        <p:sp>
          <p:nvSpPr>
            <p:cNvPr id="28823" name="Freeform 3"/>
            <p:cNvSpPr>
              <a:spLocks/>
            </p:cNvSpPr>
            <p:nvPr/>
          </p:nvSpPr>
          <p:spPr bwMode="auto">
            <a:xfrm>
              <a:off x="2261" y="2180"/>
              <a:ext cx="1938" cy="221"/>
            </a:xfrm>
            <a:custGeom>
              <a:avLst/>
              <a:gdLst>
                <a:gd name="T0" fmla="*/ 1938 w 1938"/>
                <a:gd name="T1" fmla="*/ 0 h 221"/>
                <a:gd name="T2" fmla="*/ 1066 w 1938"/>
                <a:gd name="T3" fmla="*/ 210 h 221"/>
                <a:gd name="T4" fmla="*/ 662 w 1938"/>
                <a:gd name="T5" fmla="*/ 221 h 221"/>
                <a:gd name="T6" fmla="*/ 0 w 1938"/>
                <a:gd name="T7" fmla="*/ 32 h 2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8"/>
                <a:gd name="T13" fmla="*/ 0 h 221"/>
                <a:gd name="T14" fmla="*/ 1938 w 1938"/>
                <a:gd name="T15" fmla="*/ 221 h 2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8" h="221">
                  <a:moveTo>
                    <a:pt x="1938" y="0"/>
                  </a:moveTo>
                  <a:lnTo>
                    <a:pt x="1066" y="210"/>
                  </a:lnTo>
                  <a:lnTo>
                    <a:pt x="662" y="221"/>
                  </a:lnTo>
                  <a:lnTo>
                    <a:pt x="0" y="32"/>
                  </a:lnTo>
                </a:path>
              </a:pathLst>
            </a:custGeom>
            <a:solidFill>
              <a:srgbClr val="FF33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4" name="Freeform 4"/>
            <p:cNvSpPr>
              <a:spLocks/>
            </p:cNvSpPr>
            <p:nvPr/>
          </p:nvSpPr>
          <p:spPr bwMode="auto">
            <a:xfrm>
              <a:off x="657" y="2180"/>
              <a:ext cx="4231" cy="1271"/>
            </a:xfrm>
            <a:custGeom>
              <a:avLst/>
              <a:gdLst>
                <a:gd name="T0" fmla="*/ 4231 w 4231"/>
                <a:gd name="T1" fmla="*/ 32 h 1271"/>
                <a:gd name="T2" fmla="*/ 4150 w 4231"/>
                <a:gd name="T3" fmla="*/ 479 h 1271"/>
                <a:gd name="T4" fmla="*/ 3510 w 4231"/>
                <a:gd name="T5" fmla="*/ 544 h 1271"/>
                <a:gd name="T6" fmla="*/ 2853 w 4231"/>
                <a:gd name="T7" fmla="*/ 232 h 1271"/>
                <a:gd name="T8" fmla="*/ 2212 w 4231"/>
                <a:gd name="T9" fmla="*/ 285 h 1271"/>
                <a:gd name="T10" fmla="*/ 1846 w 4231"/>
                <a:gd name="T11" fmla="*/ 818 h 1271"/>
                <a:gd name="T12" fmla="*/ 1405 w 4231"/>
                <a:gd name="T13" fmla="*/ 824 h 1271"/>
                <a:gd name="T14" fmla="*/ 1259 w 4231"/>
                <a:gd name="T15" fmla="*/ 608 h 1271"/>
                <a:gd name="T16" fmla="*/ 942 w 4231"/>
                <a:gd name="T17" fmla="*/ 598 h 1271"/>
                <a:gd name="T18" fmla="*/ 845 w 4231"/>
                <a:gd name="T19" fmla="*/ 1179 h 1271"/>
                <a:gd name="T20" fmla="*/ 350 w 4231"/>
                <a:gd name="T21" fmla="*/ 1271 h 1271"/>
                <a:gd name="T22" fmla="*/ 0 w 4231"/>
                <a:gd name="T23" fmla="*/ 189 h 1271"/>
                <a:gd name="T24" fmla="*/ 1604 w 4231"/>
                <a:gd name="T25" fmla="*/ 27 h 1271"/>
                <a:gd name="T26" fmla="*/ 2234 w 4231"/>
                <a:gd name="T27" fmla="*/ 210 h 1271"/>
                <a:gd name="T28" fmla="*/ 2654 w 4231"/>
                <a:gd name="T29" fmla="*/ 216 h 1271"/>
                <a:gd name="T30" fmla="*/ 3526 w 4231"/>
                <a:gd name="T31" fmla="*/ 0 h 1271"/>
                <a:gd name="T32" fmla="*/ 4226 w 4231"/>
                <a:gd name="T33" fmla="*/ 27 h 127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31"/>
                <a:gd name="T52" fmla="*/ 0 h 1271"/>
                <a:gd name="T53" fmla="*/ 4231 w 4231"/>
                <a:gd name="T54" fmla="*/ 1271 h 127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31" h="1271">
                  <a:moveTo>
                    <a:pt x="4231" y="32"/>
                  </a:moveTo>
                  <a:lnTo>
                    <a:pt x="4150" y="479"/>
                  </a:lnTo>
                  <a:lnTo>
                    <a:pt x="3510" y="544"/>
                  </a:lnTo>
                  <a:lnTo>
                    <a:pt x="2853" y="232"/>
                  </a:lnTo>
                  <a:lnTo>
                    <a:pt x="2212" y="285"/>
                  </a:lnTo>
                  <a:lnTo>
                    <a:pt x="1846" y="818"/>
                  </a:lnTo>
                  <a:lnTo>
                    <a:pt x="1405" y="824"/>
                  </a:lnTo>
                  <a:lnTo>
                    <a:pt x="1259" y="608"/>
                  </a:lnTo>
                  <a:lnTo>
                    <a:pt x="942" y="598"/>
                  </a:lnTo>
                  <a:lnTo>
                    <a:pt x="845" y="1179"/>
                  </a:lnTo>
                  <a:lnTo>
                    <a:pt x="350" y="1271"/>
                  </a:lnTo>
                  <a:lnTo>
                    <a:pt x="0" y="189"/>
                  </a:lnTo>
                  <a:lnTo>
                    <a:pt x="1604" y="27"/>
                  </a:lnTo>
                  <a:lnTo>
                    <a:pt x="2234" y="210"/>
                  </a:lnTo>
                  <a:lnTo>
                    <a:pt x="2654" y="216"/>
                  </a:lnTo>
                  <a:lnTo>
                    <a:pt x="3526" y="0"/>
                  </a:lnTo>
                  <a:lnTo>
                    <a:pt x="4226" y="27"/>
                  </a:lnTo>
                </a:path>
              </a:pathLst>
            </a:custGeom>
            <a:solidFill>
              <a:srgbClr val="FF99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5" name="Freeform 5"/>
            <p:cNvSpPr>
              <a:spLocks/>
            </p:cNvSpPr>
            <p:nvPr/>
          </p:nvSpPr>
          <p:spPr bwMode="auto">
            <a:xfrm>
              <a:off x="1007" y="2396"/>
              <a:ext cx="3789" cy="1313"/>
            </a:xfrm>
            <a:custGeom>
              <a:avLst/>
              <a:gdLst>
                <a:gd name="T0" fmla="*/ 3789 w 3789"/>
                <a:gd name="T1" fmla="*/ 269 h 1313"/>
                <a:gd name="T2" fmla="*/ 3784 w 3789"/>
                <a:gd name="T3" fmla="*/ 323 h 1313"/>
                <a:gd name="T4" fmla="*/ 3160 w 3789"/>
                <a:gd name="T5" fmla="*/ 387 h 1313"/>
                <a:gd name="T6" fmla="*/ 2072 w 3789"/>
                <a:gd name="T7" fmla="*/ 312 h 1313"/>
                <a:gd name="T8" fmla="*/ 1733 w 3789"/>
                <a:gd name="T9" fmla="*/ 635 h 1313"/>
                <a:gd name="T10" fmla="*/ 1668 w 3789"/>
                <a:gd name="T11" fmla="*/ 1302 h 1313"/>
                <a:gd name="T12" fmla="*/ 1270 w 3789"/>
                <a:gd name="T13" fmla="*/ 1313 h 1313"/>
                <a:gd name="T14" fmla="*/ 1152 w 3789"/>
                <a:gd name="T15" fmla="*/ 683 h 1313"/>
                <a:gd name="T16" fmla="*/ 920 w 3789"/>
                <a:gd name="T17" fmla="*/ 602 h 1313"/>
                <a:gd name="T18" fmla="*/ 818 w 3789"/>
                <a:gd name="T19" fmla="*/ 403 h 1313"/>
                <a:gd name="T20" fmla="*/ 608 w 3789"/>
                <a:gd name="T21" fmla="*/ 398 h 1313"/>
                <a:gd name="T22" fmla="*/ 516 w 3789"/>
                <a:gd name="T23" fmla="*/ 1012 h 1313"/>
                <a:gd name="T24" fmla="*/ 0 w 3789"/>
                <a:gd name="T25" fmla="*/ 1125 h 1313"/>
                <a:gd name="T26" fmla="*/ 0 w 3789"/>
                <a:gd name="T27" fmla="*/ 1049 h 1313"/>
                <a:gd name="T28" fmla="*/ 490 w 3789"/>
                <a:gd name="T29" fmla="*/ 958 h 1313"/>
                <a:gd name="T30" fmla="*/ 592 w 3789"/>
                <a:gd name="T31" fmla="*/ 376 h 1313"/>
                <a:gd name="T32" fmla="*/ 920 w 3789"/>
                <a:gd name="T33" fmla="*/ 387 h 1313"/>
                <a:gd name="T34" fmla="*/ 1049 w 3789"/>
                <a:gd name="T35" fmla="*/ 608 h 1313"/>
                <a:gd name="T36" fmla="*/ 1496 w 3789"/>
                <a:gd name="T37" fmla="*/ 597 h 1313"/>
                <a:gd name="T38" fmla="*/ 1857 w 3789"/>
                <a:gd name="T39" fmla="*/ 69 h 1313"/>
                <a:gd name="T40" fmla="*/ 2497 w 3789"/>
                <a:gd name="T41" fmla="*/ 0 h 1313"/>
                <a:gd name="T42" fmla="*/ 3170 w 3789"/>
                <a:gd name="T43" fmla="*/ 328 h 1313"/>
                <a:gd name="T44" fmla="*/ 3789 w 3789"/>
                <a:gd name="T45" fmla="*/ 269 h 13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789"/>
                <a:gd name="T70" fmla="*/ 0 h 1313"/>
                <a:gd name="T71" fmla="*/ 3789 w 3789"/>
                <a:gd name="T72" fmla="*/ 1313 h 131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789" h="1313">
                  <a:moveTo>
                    <a:pt x="3789" y="269"/>
                  </a:moveTo>
                  <a:lnTo>
                    <a:pt x="3784" y="323"/>
                  </a:lnTo>
                  <a:lnTo>
                    <a:pt x="3160" y="387"/>
                  </a:lnTo>
                  <a:lnTo>
                    <a:pt x="2072" y="312"/>
                  </a:lnTo>
                  <a:lnTo>
                    <a:pt x="1733" y="635"/>
                  </a:lnTo>
                  <a:lnTo>
                    <a:pt x="1668" y="1302"/>
                  </a:lnTo>
                  <a:lnTo>
                    <a:pt x="1270" y="1313"/>
                  </a:lnTo>
                  <a:lnTo>
                    <a:pt x="1152" y="683"/>
                  </a:lnTo>
                  <a:lnTo>
                    <a:pt x="920" y="602"/>
                  </a:lnTo>
                  <a:lnTo>
                    <a:pt x="818" y="403"/>
                  </a:lnTo>
                  <a:lnTo>
                    <a:pt x="608" y="398"/>
                  </a:lnTo>
                  <a:lnTo>
                    <a:pt x="516" y="1012"/>
                  </a:lnTo>
                  <a:lnTo>
                    <a:pt x="0" y="1125"/>
                  </a:lnTo>
                  <a:lnTo>
                    <a:pt x="0" y="1049"/>
                  </a:lnTo>
                  <a:lnTo>
                    <a:pt x="490" y="958"/>
                  </a:lnTo>
                  <a:lnTo>
                    <a:pt x="592" y="376"/>
                  </a:lnTo>
                  <a:lnTo>
                    <a:pt x="920" y="387"/>
                  </a:lnTo>
                  <a:lnTo>
                    <a:pt x="1049" y="608"/>
                  </a:lnTo>
                  <a:lnTo>
                    <a:pt x="1496" y="597"/>
                  </a:lnTo>
                  <a:lnTo>
                    <a:pt x="1857" y="69"/>
                  </a:lnTo>
                  <a:lnTo>
                    <a:pt x="2497" y="0"/>
                  </a:lnTo>
                  <a:lnTo>
                    <a:pt x="3170" y="328"/>
                  </a:lnTo>
                  <a:lnTo>
                    <a:pt x="3789" y="269"/>
                  </a:lnTo>
                  <a:close/>
                </a:path>
              </a:pathLst>
            </a:custGeom>
            <a:solidFill>
              <a:srgbClr val="0080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6" name="Freeform 6"/>
            <p:cNvSpPr>
              <a:spLocks/>
            </p:cNvSpPr>
            <p:nvPr/>
          </p:nvSpPr>
          <p:spPr bwMode="auto">
            <a:xfrm>
              <a:off x="996" y="2697"/>
              <a:ext cx="3784" cy="1330"/>
            </a:xfrm>
            <a:custGeom>
              <a:avLst/>
              <a:gdLst>
                <a:gd name="T0" fmla="*/ 3784 w 3784"/>
                <a:gd name="T1" fmla="*/ 27 h 1330"/>
                <a:gd name="T2" fmla="*/ 3768 w 3784"/>
                <a:gd name="T3" fmla="*/ 75 h 1330"/>
                <a:gd name="T4" fmla="*/ 3208 w 3784"/>
                <a:gd name="T5" fmla="*/ 113 h 1330"/>
                <a:gd name="T6" fmla="*/ 2094 w 3784"/>
                <a:gd name="T7" fmla="*/ 43 h 1330"/>
                <a:gd name="T8" fmla="*/ 1787 w 3784"/>
                <a:gd name="T9" fmla="*/ 350 h 1330"/>
                <a:gd name="T10" fmla="*/ 1723 w 3784"/>
                <a:gd name="T11" fmla="*/ 1287 h 1330"/>
                <a:gd name="T12" fmla="*/ 1400 w 3784"/>
                <a:gd name="T13" fmla="*/ 1330 h 1330"/>
                <a:gd name="T14" fmla="*/ 1378 w 3784"/>
                <a:gd name="T15" fmla="*/ 1055 h 1330"/>
                <a:gd name="T16" fmla="*/ 1216 w 3784"/>
                <a:gd name="T17" fmla="*/ 1039 h 1330"/>
                <a:gd name="T18" fmla="*/ 1120 w 3784"/>
                <a:gd name="T19" fmla="*/ 393 h 1330"/>
                <a:gd name="T20" fmla="*/ 899 w 3784"/>
                <a:gd name="T21" fmla="*/ 323 h 1330"/>
                <a:gd name="T22" fmla="*/ 791 w 3784"/>
                <a:gd name="T23" fmla="*/ 102 h 1330"/>
                <a:gd name="T24" fmla="*/ 630 w 3784"/>
                <a:gd name="T25" fmla="*/ 118 h 1330"/>
                <a:gd name="T26" fmla="*/ 549 w 3784"/>
                <a:gd name="T27" fmla="*/ 770 h 1330"/>
                <a:gd name="T28" fmla="*/ 21 w 3784"/>
                <a:gd name="T29" fmla="*/ 883 h 1330"/>
                <a:gd name="T30" fmla="*/ 0 w 3784"/>
                <a:gd name="T31" fmla="*/ 813 h 1330"/>
                <a:gd name="T32" fmla="*/ 517 w 3784"/>
                <a:gd name="T33" fmla="*/ 711 h 1330"/>
                <a:gd name="T34" fmla="*/ 619 w 3784"/>
                <a:gd name="T35" fmla="*/ 75 h 1330"/>
                <a:gd name="T36" fmla="*/ 840 w 3784"/>
                <a:gd name="T37" fmla="*/ 102 h 1330"/>
                <a:gd name="T38" fmla="*/ 931 w 3784"/>
                <a:gd name="T39" fmla="*/ 307 h 1330"/>
                <a:gd name="T40" fmla="*/ 1157 w 3784"/>
                <a:gd name="T41" fmla="*/ 377 h 1330"/>
                <a:gd name="T42" fmla="*/ 1276 w 3784"/>
                <a:gd name="T43" fmla="*/ 1001 h 1330"/>
                <a:gd name="T44" fmla="*/ 1674 w 3784"/>
                <a:gd name="T45" fmla="*/ 996 h 1330"/>
                <a:gd name="T46" fmla="*/ 1749 w 3784"/>
                <a:gd name="T47" fmla="*/ 328 h 1330"/>
                <a:gd name="T48" fmla="*/ 2089 w 3784"/>
                <a:gd name="T49" fmla="*/ 0 h 1330"/>
                <a:gd name="T50" fmla="*/ 3181 w 3784"/>
                <a:gd name="T51" fmla="*/ 81 h 1330"/>
                <a:gd name="T52" fmla="*/ 3784 w 3784"/>
                <a:gd name="T53" fmla="*/ 27 h 133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784"/>
                <a:gd name="T82" fmla="*/ 0 h 1330"/>
                <a:gd name="T83" fmla="*/ 3784 w 3784"/>
                <a:gd name="T84" fmla="*/ 1330 h 133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784" h="1330">
                  <a:moveTo>
                    <a:pt x="3784" y="27"/>
                  </a:moveTo>
                  <a:lnTo>
                    <a:pt x="3768" y="75"/>
                  </a:lnTo>
                  <a:lnTo>
                    <a:pt x="3208" y="113"/>
                  </a:lnTo>
                  <a:lnTo>
                    <a:pt x="2094" y="43"/>
                  </a:lnTo>
                  <a:lnTo>
                    <a:pt x="1787" y="350"/>
                  </a:lnTo>
                  <a:lnTo>
                    <a:pt x="1723" y="1287"/>
                  </a:lnTo>
                  <a:lnTo>
                    <a:pt x="1400" y="1330"/>
                  </a:lnTo>
                  <a:lnTo>
                    <a:pt x="1378" y="1055"/>
                  </a:lnTo>
                  <a:lnTo>
                    <a:pt x="1216" y="1039"/>
                  </a:lnTo>
                  <a:lnTo>
                    <a:pt x="1120" y="393"/>
                  </a:lnTo>
                  <a:lnTo>
                    <a:pt x="899" y="323"/>
                  </a:lnTo>
                  <a:lnTo>
                    <a:pt x="791" y="102"/>
                  </a:lnTo>
                  <a:lnTo>
                    <a:pt x="630" y="118"/>
                  </a:lnTo>
                  <a:lnTo>
                    <a:pt x="549" y="770"/>
                  </a:lnTo>
                  <a:lnTo>
                    <a:pt x="21" y="883"/>
                  </a:lnTo>
                  <a:lnTo>
                    <a:pt x="0" y="813"/>
                  </a:lnTo>
                  <a:lnTo>
                    <a:pt x="517" y="711"/>
                  </a:lnTo>
                  <a:lnTo>
                    <a:pt x="619" y="75"/>
                  </a:lnTo>
                  <a:lnTo>
                    <a:pt x="840" y="102"/>
                  </a:lnTo>
                  <a:lnTo>
                    <a:pt x="931" y="307"/>
                  </a:lnTo>
                  <a:lnTo>
                    <a:pt x="1157" y="377"/>
                  </a:lnTo>
                  <a:lnTo>
                    <a:pt x="1276" y="1001"/>
                  </a:lnTo>
                  <a:lnTo>
                    <a:pt x="1674" y="996"/>
                  </a:lnTo>
                  <a:lnTo>
                    <a:pt x="1749" y="328"/>
                  </a:lnTo>
                  <a:lnTo>
                    <a:pt x="2089" y="0"/>
                  </a:lnTo>
                  <a:lnTo>
                    <a:pt x="3181" y="81"/>
                  </a:lnTo>
                  <a:lnTo>
                    <a:pt x="3784" y="27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7" name="Freeform 7"/>
            <p:cNvSpPr>
              <a:spLocks/>
            </p:cNvSpPr>
            <p:nvPr/>
          </p:nvSpPr>
          <p:spPr bwMode="auto">
            <a:xfrm>
              <a:off x="1012" y="2735"/>
              <a:ext cx="3736" cy="1555"/>
            </a:xfrm>
            <a:custGeom>
              <a:avLst/>
              <a:gdLst>
                <a:gd name="T0" fmla="*/ 3736 w 3736"/>
                <a:gd name="T1" fmla="*/ 43 h 1555"/>
                <a:gd name="T2" fmla="*/ 3709 w 3736"/>
                <a:gd name="T3" fmla="*/ 350 h 1555"/>
                <a:gd name="T4" fmla="*/ 2460 w 3736"/>
                <a:gd name="T5" fmla="*/ 1410 h 1555"/>
                <a:gd name="T6" fmla="*/ 942 w 3736"/>
                <a:gd name="T7" fmla="*/ 1555 h 1555"/>
                <a:gd name="T8" fmla="*/ 70 w 3736"/>
                <a:gd name="T9" fmla="*/ 1405 h 1555"/>
                <a:gd name="T10" fmla="*/ 0 w 3736"/>
                <a:gd name="T11" fmla="*/ 845 h 1555"/>
                <a:gd name="T12" fmla="*/ 538 w 3736"/>
                <a:gd name="T13" fmla="*/ 732 h 1555"/>
                <a:gd name="T14" fmla="*/ 619 w 3736"/>
                <a:gd name="T15" fmla="*/ 59 h 1555"/>
                <a:gd name="T16" fmla="*/ 791 w 3736"/>
                <a:gd name="T17" fmla="*/ 70 h 1555"/>
                <a:gd name="T18" fmla="*/ 872 w 3736"/>
                <a:gd name="T19" fmla="*/ 290 h 1555"/>
                <a:gd name="T20" fmla="*/ 1109 w 3736"/>
                <a:gd name="T21" fmla="*/ 360 h 1555"/>
                <a:gd name="T22" fmla="*/ 1195 w 3736"/>
                <a:gd name="T23" fmla="*/ 990 h 1555"/>
                <a:gd name="T24" fmla="*/ 1362 w 3736"/>
                <a:gd name="T25" fmla="*/ 1017 h 1555"/>
                <a:gd name="T26" fmla="*/ 1389 w 3736"/>
                <a:gd name="T27" fmla="*/ 1275 h 1555"/>
                <a:gd name="T28" fmla="*/ 1696 w 3736"/>
                <a:gd name="T29" fmla="*/ 1259 h 1555"/>
                <a:gd name="T30" fmla="*/ 1776 w 3736"/>
                <a:gd name="T31" fmla="*/ 306 h 1555"/>
                <a:gd name="T32" fmla="*/ 2089 w 3736"/>
                <a:gd name="T33" fmla="*/ 0 h 1555"/>
                <a:gd name="T34" fmla="*/ 3208 w 3736"/>
                <a:gd name="T35" fmla="*/ 75 h 1555"/>
                <a:gd name="T36" fmla="*/ 3736 w 3736"/>
                <a:gd name="T37" fmla="*/ 43 h 155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736"/>
                <a:gd name="T58" fmla="*/ 0 h 1555"/>
                <a:gd name="T59" fmla="*/ 3736 w 3736"/>
                <a:gd name="T60" fmla="*/ 1555 h 155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736" h="1555">
                  <a:moveTo>
                    <a:pt x="3736" y="43"/>
                  </a:moveTo>
                  <a:lnTo>
                    <a:pt x="3709" y="350"/>
                  </a:lnTo>
                  <a:lnTo>
                    <a:pt x="2460" y="1410"/>
                  </a:lnTo>
                  <a:lnTo>
                    <a:pt x="942" y="1555"/>
                  </a:lnTo>
                  <a:lnTo>
                    <a:pt x="70" y="1405"/>
                  </a:lnTo>
                  <a:lnTo>
                    <a:pt x="0" y="845"/>
                  </a:lnTo>
                  <a:lnTo>
                    <a:pt x="538" y="732"/>
                  </a:lnTo>
                  <a:lnTo>
                    <a:pt x="619" y="59"/>
                  </a:lnTo>
                  <a:lnTo>
                    <a:pt x="791" y="70"/>
                  </a:lnTo>
                  <a:lnTo>
                    <a:pt x="872" y="290"/>
                  </a:lnTo>
                  <a:lnTo>
                    <a:pt x="1109" y="360"/>
                  </a:lnTo>
                  <a:lnTo>
                    <a:pt x="1195" y="990"/>
                  </a:lnTo>
                  <a:lnTo>
                    <a:pt x="1362" y="1017"/>
                  </a:lnTo>
                  <a:lnTo>
                    <a:pt x="1389" y="1275"/>
                  </a:lnTo>
                  <a:lnTo>
                    <a:pt x="1696" y="1259"/>
                  </a:lnTo>
                  <a:lnTo>
                    <a:pt x="1776" y="306"/>
                  </a:lnTo>
                  <a:lnTo>
                    <a:pt x="2089" y="0"/>
                  </a:lnTo>
                  <a:lnTo>
                    <a:pt x="3208" y="75"/>
                  </a:lnTo>
                  <a:lnTo>
                    <a:pt x="3736" y="43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75" name="Rectangle 8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944564"/>
          </a:xfrm>
        </p:spPr>
        <p:txBody>
          <a:bodyPr/>
          <a:lstStyle/>
          <a:p>
            <a:pPr eaLnBrk="1" hangingPunct="1"/>
            <a:r>
              <a:rPr lang="en-US" dirty="0"/>
              <a:t>Uniform Cost Search</a:t>
            </a:r>
          </a:p>
        </p:txBody>
      </p:sp>
      <p:grpSp>
        <p:nvGrpSpPr>
          <p:cNvPr id="28676" name="Group 9"/>
          <p:cNvGrpSpPr>
            <a:grpSpLocks/>
          </p:cNvGrpSpPr>
          <p:nvPr/>
        </p:nvGrpSpPr>
        <p:grpSpPr bwMode="auto">
          <a:xfrm>
            <a:off x="3944541" y="3381375"/>
            <a:ext cx="4114800" cy="3355591"/>
            <a:chOff x="48" y="2332"/>
            <a:chExt cx="3456" cy="2406"/>
          </a:xfrm>
        </p:grpSpPr>
        <p:sp>
          <p:nvSpPr>
            <p:cNvPr id="28766" name="Text Box 10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28767" name="Text Box 11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8768" name="Text Box 12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28769" name="Text Box 13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28770" name="Text Box 14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28771" name="Text Box 15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8772" name="Text Box 16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28773" name="AutoShape 17"/>
            <p:cNvCxnSpPr>
              <a:cxnSpLocks noChangeShapeType="1"/>
              <a:stCxn id="28769" idx="2"/>
              <a:endCxn id="28768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4" name="AutoShape 18"/>
            <p:cNvCxnSpPr>
              <a:cxnSpLocks noChangeShapeType="1"/>
              <a:stCxn id="28769" idx="2"/>
              <a:endCxn id="28772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5" name="AutoShape 19"/>
            <p:cNvCxnSpPr>
              <a:cxnSpLocks noChangeShapeType="1"/>
              <a:stCxn id="28768" idx="2"/>
              <a:endCxn id="28767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6" name="AutoShape 20"/>
            <p:cNvCxnSpPr>
              <a:cxnSpLocks noChangeShapeType="1"/>
              <a:stCxn id="28772" idx="2"/>
              <a:endCxn id="28771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8777" name="Group 21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28804" name="Text Box 22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8805" name="Text Box 23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8806" name="Text Box 24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8807" name="Text Box 25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8808" name="Text Box 26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8809" name="Text Box 27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810" name="Text Box 28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811" name="Text Box 29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8812" name="Text Box 30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8813" name="Text Box 31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8814" name="AutoShape 32"/>
              <p:cNvCxnSpPr>
                <a:cxnSpLocks noChangeShapeType="1"/>
                <a:stCxn id="28804" idx="2"/>
                <a:endCxn id="28806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5" name="AutoShape 33"/>
              <p:cNvCxnSpPr>
                <a:cxnSpLocks noChangeShapeType="1"/>
                <a:stCxn id="28804" idx="2"/>
                <a:endCxn id="28808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6" name="AutoShape 34"/>
              <p:cNvCxnSpPr>
                <a:cxnSpLocks noChangeShapeType="1"/>
                <a:stCxn id="28806" idx="2"/>
                <a:endCxn id="28805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7" name="AutoShape 35"/>
              <p:cNvCxnSpPr>
                <a:cxnSpLocks noChangeShapeType="1"/>
                <a:stCxn id="28806" idx="2"/>
                <a:endCxn id="28809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8" name="AutoShape 36"/>
              <p:cNvCxnSpPr>
                <a:cxnSpLocks noChangeShapeType="1"/>
                <a:stCxn id="28808" idx="2"/>
                <a:endCxn id="28807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9" name="AutoShape 37"/>
              <p:cNvCxnSpPr>
                <a:cxnSpLocks noChangeShapeType="1"/>
                <a:stCxn id="28805" idx="2"/>
                <a:endCxn id="28810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0" name="AutoShape 38"/>
              <p:cNvCxnSpPr>
                <a:cxnSpLocks noChangeShapeType="1"/>
                <a:stCxn id="28807" idx="2"/>
                <a:endCxn id="28811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1" name="AutoShape 39"/>
              <p:cNvCxnSpPr>
                <a:cxnSpLocks noChangeShapeType="1"/>
                <a:stCxn id="28807" idx="2"/>
                <a:endCxn id="28812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2" name="AutoShape 40"/>
              <p:cNvCxnSpPr>
                <a:cxnSpLocks noChangeShapeType="1"/>
                <a:stCxn id="28811" idx="2"/>
                <a:endCxn id="28813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8778" name="Text Box 41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28779" name="AutoShape 42"/>
            <p:cNvCxnSpPr>
              <a:cxnSpLocks noChangeShapeType="1"/>
              <a:stCxn id="28770" idx="2"/>
              <a:endCxn id="28778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8780" name="Group 43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28785" name="Text Box 44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8786" name="Text Box 45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8787" name="Text Box 46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8788" name="Text Box 47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8789" name="Text Box 48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8790" name="Text Box 49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791" name="Text Box 50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792" name="Text Box 51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8793" name="Text Box 52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8794" name="Text Box 53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8795" name="AutoShape 54"/>
              <p:cNvCxnSpPr>
                <a:cxnSpLocks noChangeShapeType="1"/>
                <a:stCxn id="28785" idx="2"/>
                <a:endCxn id="28787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6" name="AutoShape 55"/>
              <p:cNvCxnSpPr>
                <a:cxnSpLocks noChangeShapeType="1"/>
                <a:stCxn id="28785" idx="2"/>
                <a:endCxn id="28789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7" name="AutoShape 56"/>
              <p:cNvCxnSpPr>
                <a:cxnSpLocks noChangeShapeType="1"/>
                <a:stCxn id="28787" idx="2"/>
                <a:endCxn id="28786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8" name="AutoShape 57"/>
              <p:cNvCxnSpPr>
                <a:cxnSpLocks noChangeShapeType="1"/>
                <a:stCxn id="28787" idx="2"/>
                <a:endCxn id="28790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9" name="AutoShape 58"/>
              <p:cNvCxnSpPr>
                <a:cxnSpLocks noChangeShapeType="1"/>
                <a:stCxn id="28789" idx="2"/>
                <a:endCxn id="28788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0" name="AutoShape 59"/>
              <p:cNvCxnSpPr>
                <a:cxnSpLocks noChangeShapeType="1"/>
                <a:stCxn id="28786" idx="2"/>
                <a:endCxn id="28791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1" name="AutoShape 60"/>
              <p:cNvCxnSpPr>
                <a:cxnSpLocks noChangeShapeType="1"/>
                <a:stCxn id="28788" idx="2"/>
                <a:endCxn id="28792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2" name="AutoShape 61"/>
              <p:cNvCxnSpPr>
                <a:cxnSpLocks noChangeShapeType="1"/>
                <a:stCxn id="28788" idx="2"/>
                <a:endCxn id="28793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3" name="AutoShape 62"/>
              <p:cNvCxnSpPr>
                <a:cxnSpLocks noChangeShapeType="1"/>
                <a:stCxn id="28792" idx="2"/>
                <a:endCxn id="28794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8781" name="AutoShape 63"/>
            <p:cNvCxnSpPr>
              <a:cxnSpLocks noChangeShapeType="1"/>
              <a:stCxn id="28769" idx="2"/>
              <a:endCxn id="28785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2" name="AutoShape 64"/>
            <p:cNvCxnSpPr>
              <a:cxnSpLocks noChangeShapeType="1"/>
              <a:stCxn id="28766" idx="2"/>
              <a:endCxn id="28769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3" name="AutoShape 65"/>
            <p:cNvCxnSpPr>
              <a:cxnSpLocks noChangeShapeType="1"/>
              <a:stCxn id="28766" idx="2"/>
              <a:endCxn id="28804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4" name="AutoShape 66"/>
            <p:cNvCxnSpPr>
              <a:cxnSpLocks noChangeShapeType="1"/>
              <a:stCxn id="28766" idx="2"/>
              <a:endCxn id="28770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8677" name="Line 67"/>
          <p:cNvSpPr>
            <a:spLocks noChangeShapeType="1"/>
          </p:cNvSpPr>
          <p:nvPr/>
        </p:nvSpPr>
        <p:spPr bwMode="auto">
          <a:xfrm>
            <a:off x="1524004" y="3276600"/>
            <a:ext cx="9143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05956" name="Oval 68"/>
          <p:cNvSpPr>
            <a:spLocks noChangeArrowheads="1"/>
          </p:cNvSpPr>
          <p:nvPr/>
        </p:nvSpPr>
        <p:spPr bwMode="auto">
          <a:xfrm>
            <a:off x="6206729" y="3425827"/>
            <a:ext cx="217884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8679" name="Oval 69"/>
          <p:cNvSpPr>
            <a:spLocks noChangeArrowheads="1"/>
          </p:cNvSpPr>
          <p:nvPr/>
        </p:nvSpPr>
        <p:spPr bwMode="auto">
          <a:xfrm>
            <a:off x="6207924" y="3427411"/>
            <a:ext cx="217885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58" name="Oval 70"/>
          <p:cNvSpPr>
            <a:spLocks noChangeArrowheads="1"/>
          </p:cNvSpPr>
          <p:nvPr/>
        </p:nvSpPr>
        <p:spPr bwMode="auto">
          <a:xfrm>
            <a:off x="4399361" y="3921128"/>
            <a:ext cx="217884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59" name="Oval 71"/>
          <p:cNvSpPr>
            <a:spLocks noChangeArrowheads="1"/>
          </p:cNvSpPr>
          <p:nvPr/>
        </p:nvSpPr>
        <p:spPr bwMode="auto">
          <a:xfrm>
            <a:off x="6494861" y="3854452"/>
            <a:ext cx="217884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60" name="Oval 72"/>
          <p:cNvSpPr>
            <a:spLocks noChangeArrowheads="1"/>
          </p:cNvSpPr>
          <p:nvPr/>
        </p:nvSpPr>
        <p:spPr bwMode="auto">
          <a:xfrm>
            <a:off x="7803361" y="3870328"/>
            <a:ext cx="217885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8683" name="Text Box 73"/>
          <p:cNvSpPr txBox="1">
            <a:spLocks noChangeArrowheads="1"/>
          </p:cNvSpPr>
          <p:nvPr/>
        </p:nvSpPr>
        <p:spPr bwMode="auto">
          <a:xfrm>
            <a:off x="1809753" y="1447801"/>
            <a:ext cx="2196703" cy="1615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Strategy: expand a cheapest node first:</a:t>
            </a:r>
          </a:p>
          <a:p>
            <a:pPr>
              <a:spcBef>
                <a:spcPct val="50000"/>
              </a:spcBef>
            </a:pPr>
            <a:r>
              <a:rPr lang="en-US" i="1" dirty="0"/>
              <a:t>Fringe is a priority queue (priority: cumulative cost)</a:t>
            </a:r>
          </a:p>
        </p:txBody>
      </p:sp>
      <p:grpSp>
        <p:nvGrpSpPr>
          <p:cNvPr id="28684" name="Group 74"/>
          <p:cNvGrpSpPr>
            <a:grpSpLocks/>
          </p:cNvGrpSpPr>
          <p:nvPr/>
        </p:nvGrpSpPr>
        <p:grpSpPr bwMode="auto">
          <a:xfrm>
            <a:off x="4953001" y="1270003"/>
            <a:ext cx="2403872" cy="1768475"/>
            <a:chOff x="816" y="1056"/>
            <a:chExt cx="4176" cy="2304"/>
          </a:xfrm>
        </p:grpSpPr>
        <p:grpSp>
          <p:nvGrpSpPr>
            <p:cNvPr id="28736" name="Group 75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28738" name="AutoShape 76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28739" name="AutoShape 77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28740" name="AutoShape 78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28741" name="AutoShape 79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28742" name="AutoShape 80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28743" name="AutoShape 8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28744" name="AutoShape 82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28745" name="AutoShape 83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28746" name="AutoShape 84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28747" name="AutoShape 85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28748" name="AutoShape 86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28749" name="AutoShape 87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28750" name="AutoShape 88"/>
              <p:cNvCxnSpPr>
                <a:cxnSpLocks noChangeShapeType="1"/>
                <a:stCxn id="28738" idx="5"/>
                <a:endCxn id="28742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1" name="AutoShape 89"/>
              <p:cNvCxnSpPr>
                <a:cxnSpLocks noChangeShapeType="1"/>
                <a:stCxn id="28742" idx="5"/>
                <a:endCxn id="28743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2" name="AutoShape 90"/>
              <p:cNvCxnSpPr>
                <a:cxnSpLocks noChangeShapeType="1"/>
                <a:stCxn id="28746" idx="3"/>
                <a:endCxn id="28743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3" name="AutoShape 91"/>
              <p:cNvCxnSpPr>
                <a:cxnSpLocks noChangeShapeType="1"/>
                <a:stCxn id="28746" idx="2"/>
                <a:endCxn id="28742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4" name="AutoShape 92"/>
              <p:cNvCxnSpPr>
                <a:cxnSpLocks noChangeShapeType="1"/>
                <a:stCxn id="28745" idx="4"/>
                <a:endCxn id="28746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5" name="AutoShape 93"/>
              <p:cNvCxnSpPr>
                <a:cxnSpLocks noChangeShapeType="1"/>
                <a:stCxn id="28745" idx="5"/>
                <a:endCxn id="28749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6" name="AutoShape 94"/>
              <p:cNvCxnSpPr>
                <a:cxnSpLocks noChangeShapeType="1"/>
                <a:stCxn id="28749" idx="0"/>
                <a:endCxn id="28748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7" name="AutoShape 95"/>
              <p:cNvCxnSpPr>
                <a:cxnSpLocks noChangeShapeType="1"/>
                <a:stCxn id="28748" idx="0"/>
                <a:endCxn id="28739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8" name="AutoShape 96"/>
              <p:cNvCxnSpPr>
                <a:cxnSpLocks noChangeShapeType="1"/>
                <a:stCxn id="28738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9" name="AutoShape 97"/>
              <p:cNvCxnSpPr>
                <a:cxnSpLocks noChangeShapeType="1"/>
                <a:stCxn id="28740" idx="1"/>
                <a:endCxn id="28741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0" name="AutoShape 98"/>
              <p:cNvCxnSpPr>
                <a:cxnSpLocks noChangeShapeType="1"/>
                <a:endCxn id="28747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1" name="AutoShape 99"/>
              <p:cNvCxnSpPr>
                <a:cxnSpLocks noChangeShapeType="1"/>
                <a:stCxn id="28744" idx="2"/>
                <a:endCxn id="28747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2" name="AutoShape 100"/>
              <p:cNvCxnSpPr>
                <a:cxnSpLocks noChangeShapeType="1"/>
                <a:stCxn id="28740" idx="7"/>
                <a:endCxn id="28744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3" name="AutoShape 101"/>
              <p:cNvCxnSpPr>
                <a:cxnSpLocks noChangeShapeType="1"/>
                <a:stCxn id="28740" idx="6"/>
                <a:endCxn id="28745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4" name="AutoShape 102"/>
              <p:cNvCxnSpPr>
                <a:cxnSpLocks noChangeShapeType="1"/>
                <a:stCxn id="28748" idx="1"/>
                <a:endCxn id="28744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5" name="AutoShape 103"/>
              <p:cNvCxnSpPr>
                <a:cxnSpLocks noChangeShapeType="1"/>
                <a:stCxn id="28738" idx="6"/>
                <a:endCxn id="28745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8737" name="AutoShape 104"/>
            <p:cNvCxnSpPr>
              <a:cxnSpLocks noChangeShapeType="1"/>
              <a:stCxn id="28743" idx="6"/>
              <a:endCxn id="28749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805993" name="Text Box 105"/>
          <p:cNvSpPr txBox="1">
            <a:spLocks noChangeArrowheads="1"/>
          </p:cNvSpPr>
          <p:nvPr/>
        </p:nvSpPr>
        <p:spPr bwMode="auto">
          <a:xfrm>
            <a:off x="4724401" y="3868738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805994" name="Text Box 106"/>
          <p:cNvSpPr txBox="1">
            <a:spLocks noChangeArrowheads="1"/>
          </p:cNvSpPr>
          <p:nvPr/>
        </p:nvSpPr>
        <p:spPr bwMode="auto">
          <a:xfrm>
            <a:off x="6792517" y="3798887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805995" name="Text Box 107"/>
          <p:cNvSpPr txBox="1">
            <a:spLocks noChangeArrowheads="1"/>
          </p:cNvSpPr>
          <p:nvPr/>
        </p:nvSpPr>
        <p:spPr bwMode="auto">
          <a:xfrm>
            <a:off x="8074822" y="3795714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805996" name="Oval 108"/>
          <p:cNvSpPr>
            <a:spLocks noChangeArrowheads="1"/>
          </p:cNvSpPr>
          <p:nvPr/>
        </p:nvSpPr>
        <p:spPr bwMode="auto">
          <a:xfrm>
            <a:off x="7802166" y="3868735"/>
            <a:ext cx="217884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97" name="Oval 109"/>
          <p:cNvSpPr>
            <a:spLocks noChangeArrowheads="1"/>
          </p:cNvSpPr>
          <p:nvPr/>
        </p:nvSpPr>
        <p:spPr bwMode="auto">
          <a:xfrm>
            <a:off x="7815268" y="4381504"/>
            <a:ext cx="217885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98" name="Text Box 110"/>
          <p:cNvSpPr txBox="1">
            <a:spLocks noChangeArrowheads="1"/>
          </p:cNvSpPr>
          <p:nvPr/>
        </p:nvSpPr>
        <p:spPr bwMode="auto">
          <a:xfrm>
            <a:off x="8093872" y="4303715"/>
            <a:ext cx="403622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56</a:t>
            </a:r>
          </a:p>
        </p:txBody>
      </p:sp>
      <p:sp>
        <p:nvSpPr>
          <p:cNvPr id="805999" name="Oval 111"/>
          <p:cNvSpPr>
            <a:spLocks noChangeArrowheads="1"/>
          </p:cNvSpPr>
          <p:nvPr/>
        </p:nvSpPr>
        <p:spPr bwMode="auto">
          <a:xfrm>
            <a:off x="3981456" y="4398961"/>
            <a:ext cx="217885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0" name="Oval 112"/>
          <p:cNvSpPr>
            <a:spLocks noChangeArrowheads="1"/>
          </p:cNvSpPr>
          <p:nvPr/>
        </p:nvSpPr>
        <p:spPr bwMode="auto">
          <a:xfrm>
            <a:off x="4494611" y="4397380"/>
            <a:ext cx="217884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1" name="Oval 113"/>
          <p:cNvSpPr>
            <a:spLocks noChangeArrowheads="1"/>
          </p:cNvSpPr>
          <p:nvPr/>
        </p:nvSpPr>
        <p:spPr bwMode="auto">
          <a:xfrm>
            <a:off x="5116116" y="4389435"/>
            <a:ext cx="217884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2" name="Text Box 114"/>
          <p:cNvSpPr txBox="1">
            <a:spLocks noChangeArrowheads="1"/>
          </p:cNvSpPr>
          <p:nvPr/>
        </p:nvSpPr>
        <p:spPr bwMode="auto">
          <a:xfrm>
            <a:off x="4198147" y="4354514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806003" name="Text Box 115"/>
          <p:cNvSpPr txBox="1">
            <a:spLocks noChangeArrowheads="1"/>
          </p:cNvSpPr>
          <p:nvPr/>
        </p:nvSpPr>
        <p:spPr bwMode="auto">
          <a:xfrm>
            <a:off x="4639867" y="4506915"/>
            <a:ext cx="403622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04" name="Text Box 116"/>
          <p:cNvSpPr txBox="1">
            <a:spLocks noChangeArrowheads="1"/>
          </p:cNvSpPr>
          <p:nvPr/>
        </p:nvSpPr>
        <p:spPr bwMode="auto">
          <a:xfrm>
            <a:off x="5337574" y="4327526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806005" name="Oval 117"/>
          <p:cNvSpPr>
            <a:spLocks noChangeArrowheads="1"/>
          </p:cNvSpPr>
          <p:nvPr/>
        </p:nvSpPr>
        <p:spPr bwMode="auto">
          <a:xfrm>
            <a:off x="4399361" y="3921128"/>
            <a:ext cx="217884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6" name="Oval 118"/>
          <p:cNvSpPr>
            <a:spLocks noChangeArrowheads="1"/>
          </p:cNvSpPr>
          <p:nvPr/>
        </p:nvSpPr>
        <p:spPr bwMode="auto">
          <a:xfrm>
            <a:off x="3981456" y="4398961"/>
            <a:ext cx="217885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7" name="Oval 119"/>
          <p:cNvSpPr>
            <a:spLocks noChangeArrowheads="1"/>
          </p:cNvSpPr>
          <p:nvPr/>
        </p:nvSpPr>
        <p:spPr bwMode="auto">
          <a:xfrm>
            <a:off x="3967168" y="4945061"/>
            <a:ext cx="217885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8" name="Oval 120"/>
          <p:cNvSpPr>
            <a:spLocks noChangeArrowheads="1"/>
          </p:cNvSpPr>
          <p:nvPr/>
        </p:nvSpPr>
        <p:spPr bwMode="auto">
          <a:xfrm>
            <a:off x="3968354" y="4945061"/>
            <a:ext cx="217884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9" name="Oval 121"/>
          <p:cNvSpPr>
            <a:spLocks noChangeArrowheads="1"/>
          </p:cNvSpPr>
          <p:nvPr/>
        </p:nvSpPr>
        <p:spPr bwMode="auto">
          <a:xfrm>
            <a:off x="5114931" y="4391028"/>
            <a:ext cx="217885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0" name="Oval 122"/>
          <p:cNvSpPr>
            <a:spLocks noChangeArrowheads="1"/>
          </p:cNvSpPr>
          <p:nvPr/>
        </p:nvSpPr>
        <p:spPr bwMode="auto">
          <a:xfrm>
            <a:off x="4851797" y="4918080"/>
            <a:ext cx="217884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1" name="Oval 123"/>
          <p:cNvSpPr>
            <a:spLocks noChangeArrowheads="1"/>
          </p:cNvSpPr>
          <p:nvPr/>
        </p:nvSpPr>
        <p:spPr bwMode="auto">
          <a:xfrm>
            <a:off x="5359004" y="4926011"/>
            <a:ext cx="217884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2" name="Text Box 124"/>
          <p:cNvSpPr txBox="1">
            <a:spLocks noChangeArrowheads="1"/>
          </p:cNvSpPr>
          <p:nvPr/>
        </p:nvSpPr>
        <p:spPr bwMode="auto">
          <a:xfrm>
            <a:off x="5564983" y="4862514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806013" name="Text Box 125"/>
          <p:cNvSpPr txBox="1">
            <a:spLocks noChangeArrowheads="1"/>
          </p:cNvSpPr>
          <p:nvPr/>
        </p:nvSpPr>
        <p:spPr bwMode="auto">
          <a:xfrm>
            <a:off x="5038726" y="4868864"/>
            <a:ext cx="403622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13</a:t>
            </a:r>
          </a:p>
        </p:txBody>
      </p:sp>
      <p:sp>
        <p:nvSpPr>
          <p:cNvPr id="806014" name="Oval 126"/>
          <p:cNvSpPr>
            <a:spLocks noChangeArrowheads="1"/>
          </p:cNvSpPr>
          <p:nvPr/>
        </p:nvSpPr>
        <p:spPr bwMode="auto">
          <a:xfrm>
            <a:off x="5360199" y="4927604"/>
            <a:ext cx="217885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5" name="Oval 127"/>
          <p:cNvSpPr>
            <a:spLocks noChangeArrowheads="1"/>
          </p:cNvSpPr>
          <p:nvPr/>
        </p:nvSpPr>
        <p:spPr bwMode="auto">
          <a:xfrm>
            <a:off x="5357818" y="5453061"/>
            <a:ext cx="217885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6" name="Text Box 128"/>
          <p:cNvSpPr txBox="1">
            <a:spLocks noChangeArrowheads="1"/>
          </p:cNvSpPr>
          <p:nvPr/>
        </p:nvSpPr>
        <p:spPr bwMode="auto">
          <a:xfrm>
            <a:off x="5556649" y="5397502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806017" name="Oval 129"/>
          <p:cNvSpPr>
            <a:spLocks noChangeArrowheads="1"/>
          </p:cNvSpPr>
          <p:nvPr/>
        </p:nvSpPr>
        <p:spPr bwMode="auto">
          <a:xfrm>
            <a:off x="5359004" y="5454655"/>
            <a:ext cx="217884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8" name="Oval 130"/>
          <p:cNvSpPr>
            <a:spLocks noChangeArrowheads="1"/>
          </p:cNvSpPr>
          <p:nvPr/>
        </p:nvSpPr>
        <p:spPr bwMode="auto">
          <a:xfrm>
            <a:off x="5555461" y="5981704"/>
            <a:ext cx="217885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9" name="Text Box 131"/>
          <p:cNvSpPr txBox="1">
            <a:spLocks noChangeArrowheads="1"/>
          </p:cNvSpPr>
          <p:nvPr/>
        </p:nvSpPr>
        <p:spPr bwMode="auto">
          <a:xfrm>
            <a:off x="5755483" y="5924551"/>
            <a:ext cx="403622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806020" name="Text Box 132"/>
          <p:cNvSpPr txBox="1">
            <a:spLocks noChangeArrowheads="1"/>
          </p:cNvSpPr>
          <p:nvPr/>
        </p:nvSpPr>
        <p:spPr bwMode="auto">
          <a:xfrm>
            <a:off x="4885135" y="5924551"/>
            <a:ext cx="403622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21" name="Oval 133"/>
          <p:cNvSpPr>
            <a:spLocks noChangeArrowheads="1"/>
          </p:cNvSpPr>
          <p:nvPr/>
        </p:nvSpPr>
        <p:spPr bwMode="auto">
          <a:xfrm>
            <a:off x="5169699" y="5962655"/>
            <a:ext cx="217885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2" name="Oval 134"/>
          <p:cNvSpPr>
            <a:spLocks noChangeArrowheads="1"/>
          </p:cNvSpPr>
          <p:nvPr/>
        </p:nvSpPr>
        <p:spPr bwMode="auto">
          <a:xfrm>
            <a:off x="6491293" y="3856035"/>
            <a:ext cx="217885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3" name="Oval 135"/>
          <p:cNvSpPr>
            <a:spLocks noChangeArrowheads="1"/>
          </p:cNvSpPr>
          <p:nvPr/>
        </p:nvSpPr>
        <p:spPr bwMode="auto">
          <a:xfrm>
            <a:off x="6740129" y="4384680"/>
            <a:ext cx="217884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4" name="Oval 136"/>
          <p:cNvSpPr>
            <a:spLocks noChangeArrowheads="1"/>
          </p:cNvSpPr>
          <p:nvPr/>
        </p:nvSpPr>
        <p:spPr bwMode="auto">
          <a:xfrm>
            <a:off x="6213872" y="4383085"/>
            <a:ext cx="217884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5" name="Text Box 137"/>
          <p:cNvSpPr txBox="1">
            <a:spLocks noChangeArrowheads="1"/>
          </p:cNvSpPr>
          <p:nvPr/>
        </p:nvSpPr>
        <p:spPr bwMode="auto">
          <a:xfrm>
            <a:off x="6390085" y="4327527"/>
            <a:ext cx="403622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17</a:t>
            </a:r>
          </a:p>
        </p:txBody>
      </p:sp>
      <p:sp>
        <p:nvSpPr>
          <p:cNvPr id="806026" name="Text Box 138"/>
          <p:cNvSpPr txBox="1">
            <a:spLocks noChangeArrowheads="1"/>
          </p:cNvSpPr>
          <p:nvPr/>
        </p:nvSpPr>
        <p:spPr bwMode="auto">
          <a:xfrm>
            <a:off x="6927058" y="4316415"/>
            <a:ext cx="403622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27" name="Oval 139"/>
          <p:cNvSpPr>
            <a:spLocks noChangeArrowheads="1"/>
          </p:cNvSpPr>
          <p:nvPr/>
        </p:nvSpPr>
        <p:spPr bwMode="auto">
          <a:xfrm>
            <a:off x="5555461" y="5983285"/>
            <a:ext cx="217885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8720" name="Text Box 140"/>
          <p:cNvSpPr txBox="1">
            <a:spLocks noChangeArrowheads="1"/>
          </p:cNvSpPr>
          <p:nvPr/>
        </p:nvSpPr>
        <p:spPr bwMode="auto">
          <a:xfrm>
            <a:off x="6436522" y="3352802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0</a:t>
            </a:r>
          </a:p>
        </p:txBody>
      </p:sp>
      <p:sp>
        <p:nvSpPr>
          <p:cNvPr id="806029" name="Text Box 141"/>
          <p:cNvSpPr txBox="1">
            <a:spLocks noChangeArrowheads="1"/>
          </p:cNvSpPr>
          <p:nvPr/>
        </p:nvSpPr>
        <p:spPr bwMode="auto">
          <a:xfrm>
            <a:off x="4189810" y="4867275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28722" name="Text Box 142"/>
          <p:cNvSpPr txBox="1">
            <a:spLocks noChangeArrowheads="1"/>
          </p:cNvSpPr>
          <p:nvPr/>
        </p:nvSpPr>
        <p:spPr bwMode="auto">
          <a:xfrm>
            <a:off x="5187553" y="1974854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28723" name="Text Box 143"/>
          <p:cNvSpPr txBox="1">
            <a:spLocks noChangeArrowheads="1"/>
          </p:cNvSpPr>
          <p:nvPr/>
        </p:nvSpPr>
        <p:spPr bwMode="auto">
          <a:xfrm>
            <a:off x="5932885" y="2128839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28724" name="Text Box 144"/>
          <p:cNvSpPr txBox="1">
            <a:spLocks noChangeArrowheads="1"/>
          </p:cNvSpPr>
          <p:nvPr/>
        </p:nvSpPr>
        <p:spPr bwMode="auto">
          <a:xfrm>
            <a:off x="5075635" y="2622554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25" name="Text Box 145"/>
          <p:cNvSpPr txBox="1">
            <a:spLocks noChangeArrowheads="1"/>
          </p:cNvSpPr>
          <p:nvPr/>
        </p:nvSpPr>
        <p:spPr bwMode="auto">
          <a:xfrm>
            <a:off x="5442346" y="1657354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26" name="Text Box 146"/>
          <p:cNvSpPr txBox="1">
            <a:spLocks noChangeArrowheads="1"/>
          </p:cNvSpPr>
          <p:nvPr/>
        </p:nvSpPr>
        <p:spPr bwMode="auto">
          <a:xfrm>
            <a:off x="5300662" y="1219202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8727" name="Text Box 147"/>
          <p:cNvSpPr txBox="1">
            <a:spLocks noChangeArrowheads="1"/>
          </p:cNvSpPr>
          <p:nvPr/>
        </p:nvSpPr>
        <p:spPr bwMode="auto">
          <a:xfrm>
            <a:off x="5838826" y="1639890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28728" name="Text Box 148"/>
          <p:cNvSpPr txBox="1">
            <a:spLocks noChangeArrowheads="1"/>
          </p:cNvSpPr>
          <p:nvPr/>
        </p:nvSpPr>
        <p:spPr bwMode="auto">
          <a:xfrm>
            <a:off x="6536533" y="2252666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28729" name="Text Box 149"/>
          <p:cNvSpPr txBox="1">
            <a:spLocks noChangeArrowheads="1"/>
          </p:cNvSpPr>
          <p:nvPr/>
        </p:nvSpPr>
        <p:spPr bwMode="auto">
          <a:xfrm>
            <a:off x="6784180" y="2125666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8730" name="Text Box 150"/>
          <p:cNvSpPr txBox="1">
            <a:spLocks noChangeArrowheads="1"/>
          </p:cNvSpPr>
          <p:nvPr/>
        </p:nvSpPr>
        <p:spPr bwMode="auto">
          <a:xfrm>
            <a:off x="5615136" y="2436681"/>
            <a:ext cx="403622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15</a:t>
            </a:r>
          </a:p>
        </p:txBody>
      </p:sp>
      <p:sp>
        <p:nvSpPr>
          <p:cNvPr id="28731" name="Text Box 151"/>
          <p:cNvSpPr txBox="1">
            <a:spLocks noChangeArrowheads="1"/>
          </p:cNvSpPr>
          <p:nvPr/>
        </p:nvSpPr>
        <p:spPr bwMode="auto">
          <a:xfrm>
            <a:off x="7179469" y="2371727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32" name="Text Box 152"/>
          <p:cNvSpPr txBox="1">
            <a:spLocks noChangeArrowheads="1"/>
          </p:cNvSpPr>
          <p:nvPr/>
        </p:nvSpPr>
        <p:spPr bwMode="auto">
          <a:xfrm>
            <a:off x="7191376" y="1720854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806041" name="AutoShape 153"/>
          <p:cNvSpPr>
            <a:spLocks/>
          </p:cNvSpPr>
          <p:nvPr/>
        </p:nvSpPr>
        <p:spPr bwMode="auto">
          <a:xfrm>
            <a:off x="2956324" y="3613147"/>
            <a:ext cx="297656" cy="2986088"/>
          </a:xfrm>
          <a:prstGeom prst="leftBrace">
            <a:avLst>
              <a:gd name="adj1" fmla="val 627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42" name="Text Box 154"/>
          <p:cNvSpPr txBox="1">
            <a:spLocks noChangeArrowheads="1"/>
          </p:cNvSpPr>
          <p:nvPr/>
        </p:nvSpPr>
        <p:spPr bwMode="auto">
          <a:xfrm>
            <a:off x="1834748" y="4827589"/>
            <a:ext cx="1244209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Cost contours</a:t>
            </a:r>
          </a:p>
        </p:txBody>
      </p:sp>
      <p:sp>
        <p:nvSpPr>
          <p:cNvPr id="28735" name="Text Box 155"/>
          <p:cNvSpPr txBox="1">
            <a:spLocks noChangeArrowheads="1"/>
          </p:cNvSpPr>
          <p:nvPr/>
        </p:nvSpPr>
        <p:spPr bwMode="auto">
          <a:xfrm>
            <a:off x="6124576" y="1827215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0332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956" grpId="0" animBg="1"/>
      <p:bldP spid="805958" grpId="0" animBg="1"/>
      <p:bldP spid="805959" grpId="0" animBg="1"/>
      <p:bldP spid="805960" grpId="0" animBg="1"/>
      <p:bldP spid="805993" grpId="0"/>
      <p:bldP spid="805994" grpId="0"/>
      <p:bldP spid="805995" grpId="0"/>
      <p:bldP spid="805996" grpId="0" animBg="1"/>
      <p:bldP spid="805997" grpId="0" animBg="1"/>
      <p:bldP spid="805998" grpId="0"/>
      <p:bldP spid="805999" grpId="0" animBg="1"/>
      <p:bldP spid="806000" grpId="0" animBg="1"/>
      <p:bldP spid="806001" grpId="0" animBg="1"/>
      <p:bldP spid="806002" grpId="0"/>
      <p:bldP spid="806003" grpId="0"/>
      <p:bldP spid="806004" grpId="0"/>
      <p:bldP spid="806005" grpId="0" animBg="1"/>
      <p:bldP spid="806006" grpId="0" animBg="1"/>
      <p:bldP spid="806007" grpId="0" animBg="1"/>
      <p:bldP spid="806008" grpId="0" animBg="1"/>
      <p:bldP spid="806009" grpId="0" animBg="1"/>
      <p:bldP spid="806010" grpId="0" animBg="1"/>
      <p:bldP spid="806011" grpId="0" animBg="1"/>
      <p:bldP spid="806012" grpId="0"/>
      <p:bldP spid="806013" grpId="0"/>
      <p:bldP spid="806014" grpId="0" animBg="1"/>
      <p:bldP spid="806015" grpId="0" animBg="1"/>
      <p:bldP spid="806016" grpId="0"/>
      <p:bldP spid="806017" grpId="0" animBg="1"/>
      <p:bldP spid="806018" grpId="0" animBg="1"/>
      <p:bldP spid="806019" grpId="0"/>
      <p:bldP spid="806020" grpId="0"/>
      <p:bldP spid="806021" grpId="0" animBg="1"/>
      <p:bldP spid="806022" grpId="0" animBg="1"/>
      <p:bldP spid="806023" grpId="0" animBg="1"/>
      <p:bldP spid="806024" grpId="0" animBg="1"/>
      <p:bldP spid="806025" grpId="0"/>
      <p:bldP spid="806026" grpId="0"/>
      <p:bldP spid="806027" grpId="0" animBg="1"/>
      <p:bldP spid="806029" grpId="0"/>
      <p:bldP spid="806041" grpId="0" animBg="1"/>
      <p:bldP spid="80604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533400"/>
            <a:ext cx="7543800" cy="1143000"/>
          </a:xfrm>
          <a:noFill/>
          <a:ln/>
        </p:spPr>
        <p:txBody>
          <a:bodyPr/>
          <a:lstStyle/>
          <a:p>
            <a:r>
              <a:rPr lang="en-US" altLang="x-none" dirty="0"/>
              <a:t>Uniform Cost Search (UCS)</a:t>
            </a: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3D09-4028-49B4-8420-C93FB29F2D6C}" type="slidenum">
              <a:rPr lang="en-GB" altLang="x-none"/>
              <a:pPr/>
              <a:t>38</a:t>
            </a:fld>
            <a:endParaRPr lang="en-GB" altLang="x-none"/>
          </a:p>
        </p:txBody>
      </p:sp>
      <p:sp>
        <p:nvSpPr>
          <p:cNvPr id="177198" name="Oval 46"/>
          <p:cNvSpPr>
            <a:spLocks noChangeArrowheads="1"/>
          </p:cNvSpPr>
          <p:nvPr/>
        </p:nvSpPr>
        <p:spPr bwMode="auto">
          <a:xfrm>
            <a:off x="5605463" y="2209800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99" name="Text Box 47"/>
          <p:cNvSpPr txBox="1">
            <a:spLocks noChangeArrowheads="1"/>
          </p:cNvSpPr>
          <p:nvPr/>
        </p:nvSpPr>
        <p:spPr bwMode="auto">
          <a:xfrm>
            <a:off x="5612316" y="2209801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A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177201" name="Oval 49"/>
          <p:cNvSpPr>
            <a:spLocks noChangeArrowheads="1"/>
          </p:cNvSpPr>
          <p:nvPr/>
        </p:nvSpPr>
        <p:spPr bwMode="auto">
          <a:xfrm>
            <a:off x="4413250" y="3051175"/>
            <a:ext cx="427038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02" name="Text Box 50"/>
          <p:cNvSpPr txBox="1">
            <a:spLocks noChangeArrowheads="1"/>
          </p:cNvSpPr>
          <p:nvPr/>
        </p:nvSpPr>
        <p:spPr bwMode="auto">
          <a:xfrm>
            <a:off x="4412000" y="3048001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B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177204" name="Oval 52"/>
          <p:cNvSpPr>
            <a:spLocks noChangeArrowheads="1"/>
          </p:cNvSpPr>
          <p:nvPr/>
        </p:nvSpPr>
        <p:spPr bwMode="auto">
          <a:xfrm>
            <a:off x="7231063" y="3051175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05" name="Text Box 53"/>
          <p:cNvSpPr txBox="1">
            <a:spLocks noChangeArrowheads="1"/>
          </p:cNvSpPr>
          <p:nvPr/>
        </p:nvSpPr>
        <p:spPr bwMode="auto">
          <a:xfrm>
            <a:off x="7232988" y="3048001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C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177207" name="Oval 55"/>
          <p:cNvSpPr>
            <a:spLocks noChangeArrowheads="1"/>
          </p:cNvSpPr>
          <p:nvPr/>
        </p:nvSpPr>
        <p:spPr bwMode="auto">
          <a:xfrm>
            <a:off x="7948614" y="4191000"/>
            <a:ext cx="427037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08" name="Text Box 56"/>
          <p:cNvSpPr txBox="1">
            <a:spLocks noChangeArrowheads="1"/>
          </p:cNvSpPr>
          <p:nvPr/>
        </p:nvSpPr>
        <p:spPr bwMode="auto">
          <a:xfrm>
            <a:off x="7940133" y="4186536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G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177210" name="Oval 58"/>
          <p:cNvSpPr>
            <a:spLocks noChangeArrowheads="1"/>
          </p:cNvSpPr>
          <p:nvPr/>
        </p:nvSpPr>
        <p:spPr bwMode="auto">
          <a:xfrm>
            <a:off x="6513513" y="4191000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11" name="Text Box 59"/>
          <p:cNvSpPr txBox="1">
            <a:spLocks noChangeArrowheads="1"/>
          </p:cNvSpPr>
          <p:nvPr/>
        </p:nvSpPr>
        <p:spPr bwMode="auto">
          <a:xfrm>
            <a:off x="6578012" y="4186536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F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177212" name="Line 60"/>
          <p:cNvSpPr>
            <a:spLocks noChangeShapeType="1"/>
          </p:cNvSpPr>
          <p:nvPr/>
        </p:nvSpPr>
        <p:spPr bwMode="auto">
          <a:xfrm flipH="1">
            <a:off x="4797425" y="2557463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13" name="Line 61"/>
          <p:cNvSpPr>
            <a:spLocks noChangeShapeType="1"/>
          </p:cNvSpPr>
          <p:nvPr/>
        </p:nvSpPr>
        <p:spPr bwMode="auto">
          <a:xfrm flipH="1">
            <a:off x="6864350" y="3468688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14" name="Line 62"/>
          <p:cNvSpPr>
            <a:spLocks noChangeShapeType="1"/>
          </p:cNvSpPr>
          <p:nvPr/>
        </p:nvSpPr>
        <p:spPr bwMode="auto">
          <a:xfrm>
            <a:off x="7542213" y="3489326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15" name="Line 63"/>
          <p:cNvSpPr>
            <a:spLocks noChangeShapeType="1"/>
          </p:cNvSpPr>
          <p:nvPr/>
        </p:nvSpPr>
        <p:spPr bwMode="auto">
          <a:xfrm>
            <a:off x="5978526" y="2574926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7257" name="Group 105"/>
          <p:cNvGrpSpPr>
            <a:grpSpLocks/>
          </p:cNvGrpSpPr>
          <p:nvPr/>
        </p:nvGrpSpPr>
        <p:grpSpPr bwMode="auto">
          <a:xfrm>
            <a:off x="7207251" y="5410378"/>
            <a:ext cx="428625" cy="461897"/>
            <a:chOff x="2400" y="858"/>
            <a:chExt cx="432" cy="449"/>
          </a:xfrm>
        </p:grpSpPr>
        <p:sp>
          <p:nvSpPr>
            <p:cNvPr id="177258" name="Oval 106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259" name="Text Box 107"/>
            <p:cNvSpPr txBox="1">
              <a:spLocks noChangeArrowheads="1"/>
            </p:cNvSpPr>
            <p:nvPr/>
          </p:nvSpPr>
          <p:spPr bwMode="auto">
            <a:xfrm>
              <a:off x="2509" y="858"/>
              <a:ext cx="29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itchFamily="18" charset="0"/>
                </a:rPr>
                <a:t>I</a:t>
              </a:r>
              <a:endParaRPr lang="x-none" altLang="x-none" sz="2400">
                <a:latin typeface="Times New Roman" pitchFamily="18" charset="0"/>
              </a:endParaRPr>
            </a:p>
          </p:txBody>
        </p:sp>
      </p:grpSp>
      <p:grpSp>
        <p:nvGrpSpPr>
          <p:cNvPr id="177260" name="Group 108"/>
          <p:cNvGrpSpPr>
            <a:grpSpLocks/>
          </p:cNvGrpSpPr>
          <p:nvPr/>
        </p:nvGrpSpPr>
        <p:grpSpPr bwMode="auto">
          <a:xfrm>
            <a:off x="5768979" y="5405234"/>
            <a:ext cx="436563" cy="461897"/>
            <a:chOff x="2392" y="853"/>
            <a:chExt cx="440" cy="449"/>
          </a:xfrm>
        </p:grpSpPr>
        <p:sp>
          <p:nvSpPr>
            <p:cNvPr id="177261" name="Oval 109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262" name="Text Box 110"/>
            <p:cNvSpPr txBox="1">
              <a:spLocks noChangeArrowheads="1"/>
            </p:cNvSpPr>
            <p:nvPr/>
          </p:nvSpPr>
          <p:spPr bwMode="auto">
            <a:xfrm>
              <a:off x="2392" y="853"/>
              <a:ext cx="411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itchFamily="18" charset="0"/>
                </a:rPr>
                <a:t>H</a:t>
              </a:r>
              <a:endParaRPr lang="x-none" altLang="x-none" sz="2400">
                <a:latin typeface="Times New Roman" pitchFamily="18" charset="0"/>
              </a:endParaRPr>
            </a:p>
          </p:txBody>
        </p:sp>
      </p:grpSp>
      <p:grpSp>
        <p:nvGrpSpPr>
          <p:cNvPr id="177263" name="Group 111"/>
          <p:cNvGrpSpPr>
            <a:grpSpLocks/>
          </p:cNvGrpSpPr>
          <p:nvPr/>
        </p:nvGrpSpPr>
        <p:grpSpPr bwMode="auto">
          <a:xfrm>
            <a:off x="6092825" y="4694239"/>
            <a:ext cx="1150938" cy="801687"/>
            <a:chOff x="896" y="1363"/>
            <a:chExt cx="1156" cy="778"/>
          </a:xfrm>
        </p:grpSpPr>
        <p:sp>
          <p:nvSpPr>
            <p:cNvPr id="177264" name="Line 112"/>
            <p:cNvSpPr>
              <a:spLocks noChangeShapeType="1"/>
            </p:cNvSpPr>
            <p:nvPr/>
          </p:nvSpPr>
          <p:spPr bwMode="auto">
            <a:xfrm flipH="1">
              <a:off x="896" y="1363"/>
              <a:ext cx="534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265" name="Line 113"/>
            <p:cNvSpPr>
              <a:spLocks noChangeShapeType="1"/>
            </p:cNvSpPr>
            <p:nvPr/>
          </p:nvSpPr>
          <p:spPr bwMode="auto">
            <a:xfrm>
              <a:off x="1674" y="1378"/>
              <a:ext cx="378" cy="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7266" name="Text Box 114"/>
          <p:cNvSpPr txBox="1">
            <a:spLocks noChangeArrowheads="1"/>
          </p:cNvSpPr>
          <p:nvPr/>
        </p:nvSpPr>
        <p:spPr bwMode="auto">
          <a:xfrm>
            <a:off x="6470650" y="25146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2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77267" name="Text Box 115"/>
          <p:cNvSpPr txBox="1">
            <a:spLocks noChangeArrowheads="1"/>
          </p:cNvSpPr>
          <p:nvPr/>
        </p:nvSpPr>
        <p:spPr bwMode="auto">
          <a:xfrm>
            <a:off x="4914900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5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77268" name="Text Box 116"/>
          <p:cNvSpPr txBox="1">
            <a:spLocks noChangeArrowheads="1"/>
          </p:cNvSpPr>
          <p:nvPr/>
        </p:nvSpPr>
        <p:spPr bwMode="auto">
          <a:xfrm>
            <a:off x="68199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1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77269" name="Text Box 117"/>
          <p:cNvSpPr txBox="1">
            <a:spLocks noChangeArrowheads="1"/>
          </p:cNvSpPr>
          <p:nvPr/>
        </p:nvSpPr>
        <p:spPr bwMode="auto">
          <a:xfrm>
            <a:off x="7766050" y="36576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7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77270" name="Text Box 118"/>
          <p:cNvSpPr txBox="1">
            <a:spLocks noChangeArrowheads="1"/>
          </p:cNvSpPr>
          <p:nvPr/>
        </p:nvSpPr>
        <p:spPr bwMode="auto">
          <a:xfrm>
            <a:off x="6056314" y="4724400"/>
            <a:ext cx="338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4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77271" name="Text Box 119"/>
          <p:cNvSpPr txBox="1">
            <a:spLocks noChangeArrowheads="1"/>
          </p:cNvSpPr>
          <p:nvPr/>
        </p:nvSpPr>
        <p:spPr bwMode="auto">
          <a:xfrm>
            <a:off x="7004050" y="4724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5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77273" name="Text Box 121"/>
          <p:cNvSpPr txBox="1">
            <a:spLocks noChangeArrowheads="1"/>
          </p:cNvSpPr>
          <p:nvPr/>
        </p:nvSpPr>
        <p:spPr bwMode="auto">
          <a:xfrm>
            <a:off x="3879850" y="3048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[5]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77274" name="Text Box 122"/>
          <p:cNvSpPr txBox="1">
            <a:spLocks noChangeArrowheads="1"/>
          </p:cNvSpPr>
          <p:nvPr/>
        </p:nvSpPr>
        <p:spPr bwMode="auto">
          <a:xfrm>
            <a:off x="7842250" y="29718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[2]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77275" name="Text Box 123"/>
          <p:cNvSpPr txBox="1">
            <a:spLocks noChangeArrowheads="1"/>
          </p:cNvSpPr>
          <p:nvPr/>
        </p:nvSpPr>
        <p:spPr bwMode="auto">
          <a:xfrm>
            <a:off x="8528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[9]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77276" name="Text Box 124"/>
          <p:cNvSpPr txBox="1">
            <a:spLocks noChangeArrowheads="1"/>
          </p:cNvSpPr>
          <p:nvPr/>
        </p:nvSpPr>
        <p:spPr bwMode="auto">
          <a:xfrm>
            <a:off x="5861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[3]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77277" name="Text Box 125"/>
          <p:cNvSpPr txBox="1">
            <a:spLocks noChangeArrowheads="1"/>
          </p:cNvSpPr>
          <p:nvPr/>
        </p:nvSpPr>
        <p:spPr bwMode="auto">
          <a:xfrm>
            <a:off x="5099050" y="5410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[7]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77278" name="Text Box 126"/>
          <p:cNvSpPr txBox="1">
            <a:spLocks noChangeArrowheads="1"/>
          </p:cNvSpPr>
          <p:nvPr/>
        </p:nvSpPr>
        <p:spPr bwMode="auto">
          <a:xfrm>
            <a:off x="7766050" y="5410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[8]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77279" name="Line 127"/>
          <p:cNvSpPr>
            <a:spLocks noChangeShapeType="1"/>
          </p:cNvSpPr>
          <p:nvPr/>
        </p:nvSpPr>
        <p:spPr bwMode="auto">
          <a:xfrm flipH="1">
            <a:off x="3651250" y="3429000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80" name="Line 128"/>
          <p:cNvSpPr>
            <a:spLocks noChangeShapeType="1"/>
          </p:cNvSpPr>
          <p:nvPr/>
        </p:nvSpPr>
        <p:spPr bwMode="auto">
          <a:xfrm>
            <a:off x="4718051" y="3505201"/>
            <a:ext cx="442913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81" name="Oval 129"/>
          <p:cNvSpPr>
            <a:spLocks noChangeArrowheads="1"/>
          </p:cNvSpPr>
          <p:nvPr/>
        </p:nvSpPr>
        <p:spPr bwMode="auto">
          <a:xfrm>
            <a:off x="3346451" y="4038600"/>
            <a:ext cx="430213" cy="444500"/>
          </a:xfrm>
          <a:prstGeom prst="ellipse">
            <a:avLst/>
          </a:prstGeom>
          <a:solidFill>
            <a:schemeClr val="hlink">
              <a:alpha val="50000"/>
            </a:scheme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D</a:t>
            </a:r>
          </a:p>
        </p:txBody>
      </p:sp>
      <p:sp>
        <p:nvSpPr>
          <p:cNvPr id="177282" name="Text Box 130"/>
          <p:cNvSpPr txBox="1">
            <a:spLocks noChangeArrowheads="1"/>
          </p:cNvSpPr>
          <p:nvPr/>
        </p:nvSpPr>
        <p:spPr bwMode="auto">
          <a:xfrm>
            <a:off x="365125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1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77283" name="Text Box 131"/>
          <p:cNvSpPr txBox="1">
            <a:spLocks noChangeArrowheads="1"/>
          </p:cNvSpPr>
          <p:nvPr/>
        </p:nvSpPr>
        <p:spPr bwMode="auto">
          <a:xfrm>
            <a:off x="487045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4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77284" name="Oval 132"/>
          <p:cNvSpPr>
            <a:spLocks noChangeArrowheads="1"/>
          </p:cNvSpPr>
          <p:nvPr/>
        </p:nvSpPr>
        <p:spPr bwMode="auto">
          <a:xfrm>
            <a:off x="5022851" y="4343400"/>
            <a:ext cx="430213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 dirty="0"/>
              <a:t>E</a:t>
            </a:r>
            <a:endParaRPr lang="x-none" altLang="x-none"/>
          </a:p>
        </p:txBody>
      </p:sp>
      <p:sp>
        <p:nvSpPr>
          <p:cNvPr id="177285" name="Text Box 133"/>
          <p:cNvSpPr txBox="1">
            <a:spLocks noChangeArrowheads="1"/>
          </p:cNvSpPr>
          <p:nvPr/>
        </p:nvSpPr>
        <p:spPr bwMode="auto">
          <a:xfrm>
            <a:off x="4413250" y="43434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[9]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77286" name="Text Box 134"/>
          <p:cNvSpPr txBox="1">
            <a:spLocks noChangeArrowheads="1"/>
          </p:cNvSpPr>
          <p:nvPr/>
        </p:nvSpPr>
        <p:spPr bwMode="auto">
          <a:xfrm>
            <a:off x="2813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[6]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77289" name="Text Box 137"/>
          <p:cNvSpPr txBox="1">
            <a:spLocks noChangeArrowheads="1"/>
          </p:cNvSpPr>
          <p:nvPr/>
        </p:nvSpPr>
        <p:spPr bwMode="auto">
          <a:xfrm>
            <a:off x="2209800" y="5410201"/>
            <a:ext cx="2514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[x] = g(n) </a:t>
            </a:r>
          </a:p>
          <a:p>
            <a:pPr>
              <a:spcBef>
                <a:spcPct val="50000"/>
              </a:spcBef>
            </a:pPr>
            <a:r>
              <a:rPr lang="en-US" altLang="x-none" b="1"/>
              <a:t>path cost of node n</a:t>
            </a:r>
            <a:endParaRPr lang="en-GB" altLang="x-none" b="1"/>
          </a:p>
        </p:txBody>
      </p:sp>
      <p:sp>
        <p:nvSpPr>
          <p:cNvPr id="177290" name="Text Box 138"/>
          <p:cNvSpPr txBox="1">
            <a:spLocks noChangeArrowheads="1"/>
          </p:cNvSpPr>
          <p:nvPr/>
        </p:nvSpPr>
        <p:spPr bwMode="auto">
          <a:xfrm>
            <a:off x="2895600" y="4572001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Goal state</a:t>
            </a:r>
            <a:endParaRPr lang="en-GB" altLang="x-none" b="1"/>
          </a:p>
        </p:txBody>
      </p:sp>
    </p:spTree>
    <p:extLst>
      <p:ext uri="{BB962C8B-B14F-4D97-AF65-F5344CB8AC3E}">
        <p14:creationId xmlns:p14="http://schemas.microsoft.com/office/powerpoint/2010/main" val="1984766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5CA2-D96D-438E-9897-4635C333DF22}" type="slidenum">
              <a:rPr lang="en-GB" altLang="x-none"/>
              <a:pPr/>
              <a:t>39</a:t>
            </a:fld>
            <a:endParaRPr lang="en-GB" altLang="x-none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altLang="x-none"/>
              <a:t>Uniform Cost Search (UCS)</a:t>
            </a:r>
          </a:p>
        </p:txBody>
      </p:sp>
      <p:grpSp>
        <p:nvGrpSpPr>
          <p:cNvPr id="205872" name="Group 48"/>
          <p:cNvGrpSpPr>
            <a:grpSpLocks/>
          </p:cNvGrpSpPr>
          <p:nvPr/>
        </p:nvGrpSpPr>
        <p:grpSpPr bwMode="auto">
          <a:xfrm>
            <a:off x="3879850" y="2209801"/>
            <a:ext cx="4502150" cy="1300163"/>
            <a:chOff x="1484" y="1392"/>
            <a:chExt cx="2836" cy="819"/>
          </a:xfrm>
        </p:grpSpPr>
        <p:sp>
          <p:nvSpPr>
            <p:cNvPr id="205828" name="Oval 4"/>
            <p:cNvSpPr>
              <a:spLocks noChangeArrowheads="1"/>
            </p:cNvSpPr>
            <p:nvPr/>
          </p:nvSpPr>
          <p:spPr bwMode="auto">
            <a:xfrm>
              <a:off x="2571" y="1392"/>
              <a:ext cx="271" cy="28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29" name="Text Box 5"/>
            <p:cNvSpPr txBox="1">
              <a:spLocks noChangeArrowheads="1"/>
            </p:cNvSpPr>
            <p:nvPr/>
          </p:nvSpPr>
          <p:spPr bwMode="auto">
            <a:xfrm>
              <a:off x="2566" y="1392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itchFamily="18" charset="0"/>
                </a:rPr>
                <a:t>A</a:t>
              </a:r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05830" name="Oval 6"/>
            <p:cNvSpPr>
              <a:spLocks noChangeArrowheads="1"/>
            </p:cNvSpPr>
            <p:nvPr/>
          </p:nvSpPr>
          <p:spPr bwMode="auto">
            <a:xfrm>
              <a:off x="1820" y="1922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31" name="Text Box 7"/>
            <p:cNvSpPr txBox="1">
              <a:spLocks noChangeArrowheads="1"/>
            </p:cNvSpPr>
            <p:nvPr/>
          </p:nvSpPr>
          <p:spPr bwMode="auto">
            <a:xfrm>
              <a:off x="1819" y="1920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itchFamily="18" charset="0"/>
                </a:rPr>
                <a:t>B</a:t>
              </a:r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05832" name="Oval 8"/>
            <p:cNvSpPr>
              <a:spLocks noChangeArrowheads="1"/>
            </p:cNvSpPr>
            <p:nvPr/>
          </p:nvSpPr>
          <p:spPr bwMode="auto"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33" name="Text Box 9"/>
            <p:cNvSpPr txBox="1">
              <a:spLocks noChangeArrowheads="1"/>
            </p:cNvSpPr>
            <p:nvPr/>
          </p:nvSpPr>
          <p:spPr bwMode="auto">
            <a:xfrm>
              <a:off x="3596" y="1920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itchFamily="18" charset="0"/>
                </a:rPr>
                <a:t>C</a:t>
              </a:r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05838" name="Line 14"/>
            <p:cNvSpPr>
              <a:spLocks noChangeShapeType="1"/>
            </p:cNvSpPr>
            <p:nvPr/>
          </p:nvSpPr>
          <p:spPr bwMode="auto">
            <a:xfrm flipH="1">
              <a:off x="2062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>
              <a:off x="2806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3116" y="158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2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5852" name="Text Box 28"/>
            <p:cNvSpPr txBox="1">
              <a:spLocks noChangeArrowheads="1"/>
            </p:cNvSpPr>
            <p:nvPr/>
          </p:nvSpPr>
          <p:spPr bwMode="auto">
            <a:xfrm>
              <a:off x="2136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5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5857" name="Text Box 33"/>
            <p:cNvSpPr txBox="1">
              <a:spLocks noChangeArrowheads="1"/>
            </p:cNvSpPr>
            <p:nvPr/>
          </p:nvSpPr>
          <p:spPr bwMode="auto">
            <a:xfrm>
              <a:off x="1484" y="192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[5]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5858" name="Text Box 34"/>
            <p:cNvSpPr txBox="1">
              <a:spLocks noChangeArrowheads="1"/>
            </p:cNvSpPr>
            <p:nvPr/>
          </p:nvSpPr>
          <p:spPr bwMode="auto">
            <a:xfrm>
              <a:off x="3980" y="187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solidFill>
                    <a:schemeClr val="accent1"/>
                  </a:solidFill>
                  <a:latin typeface="Times New Roman" pitchFamily="18" charset="0"/>
                </a:rPr>
                <a:t>[2]</a:t>
              </a:r>
              <a:endParaRPr lang="en-US" altLang="x-none" sz="240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08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748" y="191032"/>
            <a:ext cx="9144000" cy="2387600"/>
          </a:xfrm>
        </p:spPr>
        <p:txBody>
          <a:bodyPr/>
          <a:lstStyle/>
          <a:p>
            <a:r>
              <a:rPr lang="en-US" dirty="0"/>
              <a:t>Uninformed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0748" y="2670707"/>
            <a:ext cx="9144000" cy="1655762"/>
          </a:xfrm>
        </p:spPr>
        <p:txBody>
          <a:bodyPr/>
          <a:lstStyle/>
          <a:p>
            <a:r>
              <a:rPr lang="en-US" dirty="0"/>
              <a:t>Depth First Search and its Variants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7614" y="3285622"/>
            <a:ext cx="2964990" cy="3144415"/>
          </a:xfrm>
          <a:prstGeom prst="rect">
            <a:avLst/>
          </a:prstGeom>
          <a:noFill/>
        </p:spPr>
      </p:pic>
      <p:sp>
        <p:nvSpPr>
          <p:cNvPr id="5" name="Freeform 4"/>
          <p:cNvSpPr/>
          <p:nvPr/>
        </p:nvSpPr>
        <p:spPr>
          <a:xfrm>
            <a:off x="4266438" y="4910179"/>
            <a:ext cx="3712136" cy="1448159"/>
          </a:xfrm>
          <a:custGeom>
            <a:avLst/>
            <a:gdLst>
              <a:gd name="connsiteX0" fmla="*/ 542192 w 4618893"/>
              <a:gd name="connsiteY0" fmla="*/ 1100505 h 2384182"/>
              <a:gd name="connsiteX1" fmla="*/ 14654 w 4618893"/>
              <a:gd name="connsiteY1" fmla="*/ 1698382 h 2384182"/>
              <a:gd name="connsiteX2" fmla="*/ 454269 w 4618893"/>
              <a:gd name="connsiteY2" fmla="*/ 2287466 h 2384182"/>
              <a:gd name="connsiteX3" fmla="*/ 2036885 w 4618893"/>
              <a:gd name="connsiteY3" fmla="*/ 2225920 h 2384182"/>
              <a:gd name="connsiteX4" fmla="*/ 2256692 w 4618893"/>
              <a:gd name="connsiteY4" fmla="*/ 1337897 h 2384182"/>
              <a:gd name="connsiteX5" fmla="*/ 2916115 w 4618893"/>
              <a:gd name="connsiteY5" fmla="*/ 1170843 h 2384182"/>
              <a:gd name="connsiteX6" fmla="*/ 3223846 w 4618893"/>
              <a:gd name="connsiteY6" fmla="*/ 2155582 h 2384182"/>
              <a:gd name="connsiteX7" fmla="*/ 4437185 w 4618893"/>
              <a:gd name="connsiteY7" fmla="*/ 2111620 h 2384182"/>
              <a:gd name="connsiteX8" fmla="*/ 4314092 w 4618893"/>
              <a:gd name="connsiteY8" fmla="*/ 907074 h 2384182"/>
              <a:gd name="connsiteX9" fmla="*/ 2898531 w 4618893"/>
              <a:gd name="connsiteY9" fmla="*/ 89389 h 2384182"/>
              <a:gd name="connsiteX10" fmla="*/ 1843454 w 4618893"/>
              <a:gd name="connsiteY10" fmla="*/ 370743 h 2384182"/>
              <a:gd name="connsiteX11" fmla="*/ 1852246 w 4618893"/>
              <a:gd name="connsiteY11" fmla="*/ 1100505 h 2384182"/>
              <a:gd name="connsiteX12" fmla="*/ 542192 w 4618893"/>
              <a:gd name="connsiteY12" fmla="*/ 1100505 h 2384182"/>
              <a:gd name="connsiteX0" fmla="*/ 542192 w 4618893"/>
              <a:gd name="connsiteY0" fmla="*/ 866043 h 2149720"/>
              <a:gd name="connsiteX1" fmla="*/ 14654 w 4618893"/>
              <a:gd name="connsiteY1" fmla="*/ 1463920 h 2149720"/>
              <a:gd name="connsiteX2" fmla="*/ 454269 w 4618893"/>
              <a:gd name="connsiteY2" fmla="*/ 2053004 h 2149720"/>
              <a:gd name="connsiteX3" fmla="*/ 2036885 w 4618893"/>
              <a:gd name="connsiteY3" fmla="*/ 1991458 h 2149720"/>
              <a:gd name="connsiteX4" fmla="*/ 2256692 w 4618893"/>
              <a:gd name="connsiteY4" fmla="*/ 1103435 h 2149720"/>
              <a:gd name="connsiteX5" fmla="*/ 2916115 w 4618893"/>
              <a:gd name="connsiteY5" fmla="*/ 936381 h 2149720"/>
              <a:gd name="connsiteX6" fmla="*/ 3223846 w 4618893"/>
              <a:gd name="connsiteY6" fmla="*/ 1921120 h 2149720"/>
              <a:gd name="connsiteX7" fmla="*/ 4437185 w 4618893"/>
              <a:gd name="connsiteY7" fmla="*/ 1877158 h 2149720"/>
              <a:gd name="connsiteX8" fmla="*/ 4314092 w 4618893"/>
              <a:gd name="connsiteY8" fmla="*/ 672612 h 2149720"/>
              <a:gd name="connsiteX9" fmla="*/ 2655277 w 4618893"/>
              <a:gd name="connsiteY9" fmla="*/ 89389 h 2149720"/>
              <a:gd name="connsiteX10" fmla="*/ 1843454 w 4618893"/>
              <a:gd name="connsiteY10" fmla="*/ 136281 h 2149720"/>
              <a:gd name="connsiteX11" fmla="*/ 1852246 w 4618893"/>
              <a:gd name="connsiteY11" fmla="*/ 866043 h 2149720"/>
              <a:gd name="connsiteX12" fmla="*/ 542192 w 4618893"/>
              <a:gd name="connsiteY12" fmla="*/ 866043 h 2149720"/>
              <a:gd name="connsiteX0" fmla="*/ 542192 w 4618893"/>
              <a:gd name="connsiteY0" fmla="*/ 866043 h 2149720"/>
              <a:gd name="connsiteX1" fmla="*/ 14654 w 4618893"/>
              <a:gd name="connsiteY1" fmla="*/ 1463920 h 2149720"/>
              <a:gd name="connsiteX2" fmla="*/ 454269 w 4618893"/>
              <a:gd name="connsiteY2" fmla="*/ 2053004 h 2149720"/>
              <a:gd name="connsiteX3" fmla="*/ 2036885 w 4618893"/>
              <a:gd name="connsiteY3" fmla="*/ 1991458 h 2149720"/>
              <a:gd name="connsiteX4" fmla="*/ 2256692 w 4618893"/>
              <a:gd name="connsiteY4" fmla="*/ 1103435 h 2149720"/>
              <a:gd name="connsiteX5" fmla="*/ 2883877 w 4618893"/>
              <a:gd name="connsiteY5" fmla="*/ 1384789 h 2149720"/>
              <a:gd name="connsiteX6" fmla="*/ 3223846 w 4618893"/>
              <a:gd name="connsiteY6" fmla="*/ 1921120 h 2149720"/>
              <a:gd name="connsiteX7" fmla="*/ 4437185 w 4618893"/>
              <a:gd name="connsiteY7" fmla="*/ 1877158 h 2149720"/>
              <a:gd name="connsiteX8" fmla="*/ 4314092 w 4618893"/>
              <a:gd name="connsiteY8" fmla="*/ 672612 h 2149720"/>
              <a:gd name="connsiteX9" fmla="*/ 2655277 w 4618893"/>
              <a:gd name="connsiteY9" fmla="*/ 89389 h 2149720"/>
              <a:gd name="connsiteX10" fmla="*/ 1843454 w 4618893"/>
              <a:gd name="connsiteY10" fmla="*/ 136281 h 2149720"/>
              <a:gd name="connsiteX11" fmla="*/ 1852246 w 4618893"/>
              <a:gd name="connsiteY11" fmla="*/ 866043 h 2149720"/>
              <a:gd name="connsiteX12" fmla="*/ 542192 w 4618893"/>
              <a:gd name="connsiteY12" fmla="*/ 866043 h 2149720"/>
              <a:gd name="connsiteX0" fmla="*/ 542192 w 4618893"/>
              <a:gd name="connsiteY0" fmla="*/ 866043 h 2140927"/>
              <a:gd name="connsiteX1" fmla="*/ 14654 w 4618893"/>
              <a:gd name="connsiteY1" fmla="*/ 1463920 h 2140927"/>
              <a:gd name="connsiteX2" fmla="*/ 454269 w 4618893"/>
              <a:gd name="connsiteY2" fmla="*/ 2053004 h 2140927"/>
              <a:gd name="connsiteX3" fmla="*/ 2036885 w 4618893"/>
              <a:gd name="connsiteY3" fmla="*/ 1991458 h 2140927"/>
              <a:gd name="connsiteX4" fmla="*/ 2350477 w 4618893"/>
              <a:gd name="connsiteY4" fmla="*/ 1537189 h 2140927"/>
              <a:gd name="connsiteX5" fmla="*/ 2883877 w 4618893"/>
              <a:gd name="connsiteY5" fmla="*/ 1384789 h 2140927"/>
              <a:gd name="connsiteX6" fmla="*/ 3223846 w 4618893"/>
              <a:gd name="connsiteY6" fmla="*/ 1921120 h 2140927"/>
              <a:gd name="connsiteX7" fmla="*/ 4437185 w 4618893"/>
              <a:gd name="connsiteY7" fmla="*/ 1877158 h 2140927"/>
              <a:gd name="connsiteX8" fmla="*/ 4314092 w 4618893"/>
              <a:gd name="connsiteY8" fmla="*/ 672612 h 2140927"/>
              <a:gd name="connsiteX9" fmla="*/ 2655277 w 4618893"/>
              <a:gd name="connsiteY9" fmla="*/ 89389 h 2140927"/>
              <a:gd name="connsiteX10" fmla="*/ 1843454 w 4618893"/>
              <a:gd name="connsiteY10" fmla="*/ 136281 h 2140927"/>
              <a:gd name="connsiteX11" fmla="*/ 1852246 w 4618893"/>
              <a:gd name="connsiteY11" fmla="*/ 866043 h 2140927"/>
              <a:gd name="connsiteX12" fmla="*/ 542192 w 4618893"/>
              <a:gd name="connsiteY12" fmla="*/ 866043 h 2140927"/>
              <a:gd name="connsiteX0" fmla="*/ 542192 w 4618893"/>
              <a:gd name="connsiteY0" fmla="*/ 866043 h 2140927"/>
              <a:gd name="connsiteX1" fmla="*/ 14654 w 4618893"/>
              <a:gd name="connsiteY1" fmla="*/ 1463920 h 2140927"/>
              <a:gd name="connsiteX2" fmla="*/ 454269 w 4618893"/>
              <a:gd name="connsiteY2" fmla="*/ 2053004 h 2140927"/>
              <a:gd name="connsiteX3" fmla="*/ 2036885 w 4618893"/>
              <a:gd name="connsiteY3" fmla="*/ 1991458 h 2140927"/>
              <a:gd name="connsiteX4" fmla="*/ 2350477 w 4618893"/>
              <a:gd name="connsiteY4" fmla="*/ 1537189 h 2140927"/>
              <a:gd name="connsiteX5" fmla="*/ 2960077 w 4618893"/>
              <a:gd name="connsiteY5" fmla="*/ 1537190 h 2140927"/>
              <a:gd name="connsiteX6" fmla="*/ 3223846 w 4618893"/>
              <a:gd name="connsiteY6" fmla="*/ 1921120 h 2140927"/>
              <a:gd name="connsiteX7" fmla="*/ 4437185 w 4618893"/>
              <a:gd name="connsiteY7" fmla="*/ 1877158 h 2140927"/>
              <a:gd name="connsiteX8" fmla="*/ 4314092 w 4618893"/>
              <a:gd name="connsiteY8" fmla="*/ 672612 h 2140927"/>
              <a:gd name="connsiteX9" fmla="*/ 2655277 w 4618893"/>
              <a:gd name="connsiteY9" fmla="*/ 89389 h 2140927"/>
              <a:gd name="connsiteX10" fmla="*/ 1843454 w 4618893"/>
              <a:gd name="connsiteY10" fmla="*/ 136281 h 2140927"/>
              <a:gd name="connsiteX11" fmla="*/ 1852246 w 4618893"/>
              <a:gd name="connsiteY11" fmla="*/ 866043 h 2140927"/>
              <a:gd name="connsiteX12" fmla="*/ 542192 w 4618893"/>
              <a:gd name="connsiteY12" fmla="*/ 866043 h 2140927"/>
              <a:gd name="connsiteX0" fmla="*/ 542192 w 4618893"/>
              <a:gd name="connsiteY0" fmla="*/ 895839 h 2170723"/>
              <a:gd name="connsiteX1" fmla="*/ 14654 w 4618893"/>
              <a:gd name="connsiteY1" fmla="*/ 1493716 h 2170723"/>
              <a:gd name="connsiteX2" fmla="*/ 454269 w 4618893"/>
              <a:gd name="connsiteY2" fmla="*/ 2082800 h 2170723"/>
              <a:gd name="connsiteX3" fmla="*/ 2036885 w 4618893"/>
              <a:gd name="connsiteY3" fmla="*/ 2021254 h 2170723"/>
              <a:gd name="connsiteX4" fmla="*/ 2350477 w 4618893"/>
              <a:gd name="connsiteY4" fmla="*/ 1566985 h 2170723"/>
              <a:gd name="connsiteX5" fmla="*/ 2960077 w 4618893"/>
              <a:gd name="connsiteY5" fmla="*/ 1566986 h 2170723"/>
              <a:gd name="connsiteX6" fmla="*/ 3223846 w 4618893"/>
              <a:gd name="connsiteY6" fmla="*/ 1950916 h 2170723"/>
              <a:gd name="connsiteX7" fmla="*/ 4437185 w 4618893"/>
              <a:gd name="connsiteY7" fmla="*/ 1906954 h 2170723"/>
              <a:gd name="connsiteX8" fmla="*/ 4314092 w 4618893"/>
              <a:gd name="connsiteY8" fmla="*/ 702408 h 2170723"/>
              <a:gd name="connsiteX9" fmla="*/ 2807677 w 4618893"/>
              <a:gd name="connsiteY9" fmla="*/ 881186 h 2170723"/>
              <a:gd name="connsiteX10" fmla="*/ 2655277 w 4618893"/>
              <a:gd name="connsiteY10" fmla="*/ 119185 h 2170723"/>
              <a:gd name="connsiteX11" fmla="*/ 1843454 w 4618893"/>
              <a:gd name="connsiteY11" fmla="*/ 166077 h 2170723"/>
              <a:gd name="connsiteX12" fmla="*/ 1852246 w 4618893"/>
              <a:gd name="connsiteY12" fmla="*/ 895839 h 2170723"/>
              <a:gd name="connsiteX13" fmla="*/ 542192 w 4618893"/>
              <a:gd name="connsiteY13" fmla="*/ 895839 h 2170723"/>
              <a:gd name="connsiteX0" fmla="*/ 542192 w 4755662"/>
              <a:gd name="connsiteY0" fmla="*/ 895839 h 2170723"/>
              <a:gd name="connsiteX1" fmla="*/ 14654 w 4755662"/>
              <a:gd name="connsiteY1" fmla="*/ 1493716 h 2170723"/>
              <a:gd name="connsiteX2" fmla="*/ 454269 w 4755662"/>
              <a:gd name="connsiteY2" fmla="*/ 2082800 h 2170723"/>
              <a:gd name="connsiteX3" fmla="*/ 2036885 w 4755662"/>
              <a:gd name="connsiteY3" fmla="*/ 2021254 h 2170723"/>
              <a:gd name="connsiteX4" fmla="*/ 2350477 w 4755662"/>
              <a:gd name="connsiteY4" fmla="*/ 1566985 h 2170723"/>
              <a:gd name="connsiteX5" fmla="*/ 2960077 w 4755662"/>
              <a:gd name="connsiteY5" fmla="*/ 1566986 h 2170723"/>
              <a:gd name="connsiteX6" fmla="*/ 3223846 w 4755662"/>
              <a:gd name="connsiteY6" fmla="*/ 1950916 h 2170723"/>
              <a:gd name="connsiteX7" fmla="*/ 4437185 w 4755662"/>
              <a:gd name="connsiteY7" fmla="*/ 1906954 h 2170723"/>
              <a:gd name="connsiteX8" fmla="*/ 4484077 w 4755662"/>
              <a:gd name="connsiteY8" fmla="*/ 957386 h 2170723"/>
              <a:gd name="connsiteX9" fmla="*/ 2807677 w 4755662"/>
              <a:gd name="connsiteY9" fmla="*/ 881186 h 2170723"/>
              <a:gd name="connsiteX10" fmla="*/ 2655277 w 4755662"/>
              <a:gd name="connsiteY10" fmla="*/ 119185 h 2170723"/>
              <a:gd name="connsiteX11" fmla="*/ 1843454 w 4755662"/>
              <a:gd name="connsiteY11" fmla="*/ 166077 h 2170723"/>
              <a:gd name="connsiteX12" fmla="*/ 1852246 w 4755662"/>
              <a:gd name="connsiteY12" fmla="*/ 895839 h 2170723"/>
              <a:gd name="connsiteX13" fmla="*/ 542192 w 4755662"/>
              <a:gd name="connsiteY13" fmla="*/ 895839 h 2170723"/>
              <a:gd name="connsiteX0" fmla="*/ 542192 w 4984261"/>
              <a:gd name="connsiteY0" fmla="*/ 895839 h 2170723"/>
              <a:gd name="connsiteX1" fmla="*/ 14654 w 4984261"/>
              <a:gd name="connsiteY1" fmla="*/ 1493716 h 2170723"/>
              <a:gd name="connsiteX2" fmla="*/ 454269 w 4984261"/>
              <a:gd name="connsiteY2" fmla="*/ 2082800 h 2170723"/>
              <a:gd name="connsiteX3" fmla="*/ 2036885 w 4984261"/>
              <a:gd name="connsiteY3" fmla="*/ 2021254 h 2170723"/>
              <a:gd name="connsiteX4" fmla="*/ 2350477 w 4984261"/>
              <a:gd name="connsiteY4" fmla="*/ 1566985 h 2170723"/>
              <a:gd name="connsiteX5" fmla="*/ 2960077 w 4984261"/>
              <a:gd name="connsiteY5" fmla="*/ 1566986 h 2170723"/>
              <a:gd name="connsiteX6" fmla="*/ 3223846 w 4984261"/>
              <a:gd name="connsiteY6" fmla="*/ 1950916 h 2170723"/>
              <a:gd name="connsiteX7" fmla="*/ 4437185 w 4984261"/>
              <a:gd name="connsiteY7" fmla="*/ 1906954 h 2170723"/>
              <a:gd name="connsiteX8" fmla="*/ 4712676 w 4984261"/>
              <a:gd name="connsiteY8" fmla="*/ 957386 h 2170723"/>
              <a:gd name="connsiteX9" fmla="*/ 2807677 w 4984261"/>
              <a:gd name="connsiteY9" fmla="*/ 881186 h 2170723"/>
              <a:gd name="connsiteX10" fmla="*/ 2655277 w 4984261"/>
              <a:gd name="connsiteY10" fmla="*/ 119185 h 2170723"/>
              <a:gd name="connsiteX11" fmla="*/ 1843454 w 4984261"/>
              <a:gd name="connsiteY11" fmla="*/ 166077 h 2170723"/>
              <a:gd name="connsiteX12" fmla="*/ 1852246 w 4984261"/>
              <a:gd name="connsiteY12" fmla="*/ 895839 h 2170723"/>
              <a:gd name="connsiteX13" fmla="*/ 542192 w 4984261"/>
              <a:gd name="connsiteY13" fmla="*/ 895839 h 2170723"/>
              <a:gd name="connsiteX0" fmla="*/ 542192 w 5030176"/>
              <a:gd name="connsiteY0" fmla="*/ 895839 h 2170723"/>
              <a:gd name="connsiteX1" fmla="*/ 14654 w 5030176"/>
              <a:gd name="connsiteY1" fmla="*/ 1493716 h 2170723"/>
              <a:gd name="connsiteX2" fmla="*/ 454269 w 5030176"/>
              <a:gd name="connsiteY2" fmla="*/ 2082800 h 2170723"/>
              <a:gd name="connsiteX3" fmla="*/ 2036885 w 5030176"/>
              <a:gd name="connsiteY3" fmla="*/ 2021254 h 2170723"/>
              <a:gd name="connsiteX4" fmla="*/ 2350477 w 5030176"/>
              <a:gd name="connsiteY4" fmla="*/ 1566985 h 2170723"/>
              <a:gd name="connsiteX5" fmla="*/ 2960077 w 5030176"/>
              <a:gd name="connsiteY5" fmla="*/ 1566986 h 2170723"/>
              <a:gd name="connsiteX6" fmla="*/ 3223846 w 5030176"/>
              <a:gd name="connsiteY6" fmla="*/ 1950916 h 2170723"/>
              <a:gd name="connsiteX7" fmla="*/ 4712676 w 5030176"/>
              <a:gd name="connsiteY7" fmla="*/ 1871786 h 2170723"/>
              <a:gd name="connsiteX8" fmla="*/ 4712676 w 5030176"/>
              <a:gd name="connsiteY8" fmla="*/ 957386 h 2170723"/>
              <a:gd name="connsiteX9" fmla="*/ 2807677 w 5030176"/>
              <a:gd name="connsiteY9" fmla="*/ 881186 h 2170723"/>
              <a:gd name="connsiteX10" fmla="*/ 2655277 w 5030176"/>
              <a:gd name="connsiteY10" fmla="*/ 119185 h 2170723"/>
              <a:gd name="connsiteX11" fmla="*/ 1843454 w 5030176"/>
              <a:gd name="connsiteY11" fmla="*/ 166077 h 2170723"/>
              <a:gd name="connsiteX12" fmla="*/ 1852246 w 5030176"/>
              <a:gd name="connsiteY12" fmla="*/ 895839 h 2170723"/>
              <a:gd name="connsiteX13" fmla="*/ 542192 w 5030176"/>
              <a:gd name="connsiteY13" fmla="*/ 895839 h 2170723"/>
              <a:gd name="connsiteX0" fmla="*/ 542192 w 5030176"/>
              <a:gd name="connsiteY0" fmla="*/ 895839 h 2170723"/>
              <a:gd name="connsiteX1" fmla="*/ 14654 w 5030176"/>
              <a:gd name="connsiteY1" fmla="*/ 1493716 h 2170723"/>
              <a:gd name="connsiteX2" fmla="*/ 454269 w 5030176"/>
              <a:gd name="connsiteY2" fmla="*/ 2082800 h 2170723"/>
              <a:gd name="connsiteX3" fmla="*/ 2036885 w 5030176"/>
              <a:gd name="connsiteY3" fmla="*/ 2021254 h 2170723"/>
              <a:gd name="connsiteX4" fmla="*/ 2350475 w 5030176"/>
              <a:gd name="connsiteY4" fmla="*/ 1490786 h 2170723"/>
              <a:gd name="connsiteX5" fmla="*/ 2960077 w 5030176"/>
              <a:gd name="connsiteY5" fmla="*/ 1566986 h 2170723"/>
              <a:gd name="connsiteX6" fmla="*/ 3223846 w 5030176"/>
              <a:gd name="connsiteY6" fmla="*/ 1950916 h 2170723"/>
              <a:gd name="connsiteX7" fmla="*/ 4712676 w 5030176"/>
              <a:gd name="connsiteY7" fmla="*/ 1871786 h 2170723"/>
              <a:gd name="connsiteX8" fmla="*/ 4712676 w 5030176"/>
              <a:gd name="connsiteY8" fmla="*/ 957386 h 2170723"/>
              <a:gd name="connsiteX9" fmla="*/ 2807677 w 5030176"/>
              <a:gd name="connsiteY9" fmla="*/ 881186 h 2170723"/>
              <a:gd name="connsiteX10" fmla="*/ 2655277 w 5030176"/>
              <a:gd name="connsiteY10" fmla="*/ 119185 h 2170723"/>
              <a:gd name="connsiteX11" fmla="*/ 1843454 w 5030176"/>
              <a:gd name="connsiteY11" fmla="*/ 166077 h 2170723"/>
              <a:gd name="connsiteX12" fmla="*/ 1852246 w 5030176"/>
              <a:gd name="connsiteY12" fmla="*/ 895839 h 2170723"/>
              <a:gd name="connsiteX13" fmla="*/ 542192 w 5030176"/>
              <a:gd name="connsiteY13" fmla="*/ 895839 h 2170723"/>
              <a:gd name="connsiteX0" fmla="*/ 542192 w 5030176"/>
              <a:gd name="connsiteY0" fmla="*/ 895839 h 2170723"/>
              <a:gd name="connsiteX1" fmla="*/ 14654 w 5030176"/>
              <a:gd name="connsiteY1" fmla="*/ 1493716 h 2170723"/>
              <a:gd name="connsiteX2" fmla="*/ 454269 w 5030176"/>
              <a:gd name="connsiteY2" fmla="*/ 2082800 h 2170723"/>
              <a:gd name="connsiteX3" fmla="*/ 2036885 w 5030176"/>
              <a:gd name="connsiteY3" fmla="*/ 2021254 h 2170723"/>
              <a:gd name="connsiteX4" fmla="*/ 2350475 w 5030176"/>
              <a:gd name="connsiteY4" fmla="*/ 1490786 h 2170723"/>
              <a:gd name="connsiteX5" fmla="*/ 2960075 w 5030176"/>
              <a:gd name="connsiteY5" fmla="*/ 1414586 h 2170723"/>
              <a:gd name="connsiteX6" fmla="*/ 3223846 w 5030176"/>
              <a:gd name="connsiteY6" fmla="*/ 1950916 h 2170723"/>
              <a:gd name="connsiteX7" fmla="*/ 4712676 w 5030176"/>
              <a:gd name="connsiteY7" fmla="*/ 1871786 h 2170723"/>
              <a:gd name="connsiteX8" fmla="*/ 4712676 w 5030176"/>
              <a:gd name="connsiteY8" fmla="*/ 957386 h 2170723"/>
              <a:gd name="connsiteX9" fmla="*/ 2807677 w 5030176"/>
              <a:gd name="connsiteY9" fmla="*/ 881186 h 2170723"/>
              <a:gd name="connsiteX10" fmla="*/ 2655277 w 5030176"/>
              <a:gd name="connsiteY10" fmla="*/ 119185 h 2170723"/>
              <a:gd name="connsiteX11" fmla="*/ 1843454 w 5030176"/>
              <a:gd name="connsiteY11" fmla="*/ 166077 h 2170723"/>
              <a:gd name="connsiteX12" fmla="*/ 1852246 w 5030176"/>
              <a:gd name="connsiteY12" fmla="*/ 895839 h 2170723"/>
              <a:gd name="connsiteX13" fmla="*/ 542192 w 5030176"/>
              <a:gd name="connsiteY13" fmla="*/ 895839 h 21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030176" h="2170723">
                <a:moveTo>
                  <a:pt x="542192" y="895839"/>
                </a:moveTo>
                <a:cubicBezTo>
                  <a:pt x="235927" y="995485"/>
                  <a:pt x="29308" y="1295889"/>
                  <a:pt x="14654" y="1493716"/>
                </a:cubicBezTo>
                <a:cubicBezTo>
                  <a:pt x="0" y="1691543"/>
                  <a:pt x="117231" y="1994877"/>
                  <a:pt x="454269" y="2082800"/>
                </a:cubicBezTo>
                <a:cubicBezTo>
                  <a:pt x="791307" y="2170723"/>
                  <a:pt x="1720851" y="2119923"/>
                  <a:pt x="2036885" y="2021254"/>
                </a:cubicBezTo>
                <a:cubicBezTo>
                  <a:pt x="2352919" y="1922585"/>
                  <a:pt x="2196610" y="1591897"/>
                  <a:pt x="2350475" y="1490786"/>
                </a:cubicBezTo>
                <a:cubicBezTo>
                  <a:pt x="2504340" y="1389675"/>
                  <a:pt x="2814513" y="1337898"/>
                  <a:pt x="2960075" y="1414586"/>
                </a:cubicBezTo>
                <a:cubicBezTo>
                  <a:pt x="3105637" y="1491274"/>
                  <a:pt x="2931746" y="1874716"/>
                  <a:pt x="3223846" y="1950916"/>
                </a:cubicBezTo>
                <a:cubicBezTo>
                  <a:pt x="3515946" y="2027116"/>
                  <a:pt x="4464538" y="2037374"/>
                  <a:pt x="4712676" y="1871786"/>
                </a:cubicBezTo>
                <a:cubicBezTo>
                  <a:pt x="4960814" y="1706198"/>
                  <a:pt x="5030176" y="1122486"/>
                  <a:pt x="4712676" y="957386"/>
                </a:cubicBezTo>
                <a:cubicBezTo>
                  <a:pt x="4395176" y="792286"/>
                  <a:pt x="3150577" y="1020886"/>
                  <a:pt x="2807677" y="881186"/>
                </a:cubicBezTo>
                <a:cubicBezTo>
                  <a:pt x="2464777" y="741486"/>
                  <a:pt x="2815981" y="238370"/>
                  <a:pt x="2655277" y="119185"/>
                </a:cubicBezTo>
                <a:cubicBezTo>
                  <a:pt x="2494573" y="0"/>
                  <a:pt x="1977292" y="36635"/>
                  <a:pt x="1843454" y="166077"/>
                </a:cubicBezTo>
                <a:cubicBezTo>
                  <a:pt x="1709616" y="295519"/>
                  <a:pt x="2064727" y="775677"/>
                  <a:pt x="1852246" y="895839"/>
                </a:cubicBezTo>
                <a:cubicBezTo>
                  <a:pt x="1639765" y="1016001"/>
                  <a:pt x="848457" y="796193"/>
                  <a:pt x="542192" y="895839"/>
                </a:cubicBezTo>
                <a:close/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76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8D7D-4C3F-428E-A3F1-43E1A3A5E60D}" type="slidenum">
              <a:rPr lang="en-GB" altLang="x-none"/>
              <a:pPr/>
              <a:t>40</a:t>
            </a:fld>
            <a:endParaRPr lang="en-GB" altLang="x-none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altLang="x-none"/>
              <a:t>Uniform Cost Search (UCS)</a:t>
            </a:r>
          </a:p>
        </p:txBody>
      </p:sp>
      <p:sp>
        <p:nvSpPr>
          <p:cNvPr id="206852" name="Oval 4"/>
          <p:cNvSpPr>
            <a:spLocks noChangeArrowheads="1"/>
          </p:cNvSpPr>
          <p:nvPr/>
        </p:nvSpPr>
        <p:spPr bwMode="auto">
          <a:xfrm>
            <a:off x="5605463" y="2209800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5596983" y="2209801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A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206854" name="Oval 6"/>
          <p:cNvSpPr>
            <a:spLocks noChangeArrowheads="1"/>
          </p:cNvSpPr>
          <p:nvPr/>
        </p:nvSpPr>
        <p:spPr bwMode="auto">
          <a:xfrm>
            <a:off x="4413250" y="3051175"/>
            <a:ext cx="427038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4412000" y="3048001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B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206856" name="Oval 8"/>
          <p:cNvSpPr>
            <a:spLocks noChangeArrowheads="1"/>
          </p:cNvSpPr>
          <p:nvPr/>
        </p:nvSpPr>
        <p:spPr bwMode="auto">
          <a:xfrm>
            <a:off x="7231063" y="3051175"/>
            <a:ext cx="430212" cy="4445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7232988" y="3048001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C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206858" name="Oval 10"/>
          <p:cNvSpPr>
            <a:spLocks noChangeArrowheads="1"/>
          </p:cNvSpPr>
          <p:nvPr/>
        </p:nvSpPr>
        <p:spPr bwMode="auto">
          <a:xfrm>
            <a:off x="7948614" y="4191000"/>
            <a:ext cx="427037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9" name="Text Box 11"/>
          <p:cNvSpPr txBox="1">
            <a:spLocks noChangeArrowheads="1"/>
          </p:cNvSpPr>
          <p:nvPr/>
        </p:nvSpPr>
        <p:spPr bwMode="auto">
          <a:xfrm>
            <a:off x="7974516" y="4191001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G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206860" name="Oval 12"/>
          <p:cNvSpPr>
            <a:spLocks noChangeArrowheads="1"/>
          </p:cNvSpPr>
          <p:nvPr/>
        </p:nvSpPr>
        <p:spPr bwMode="auto">
          <a:xfrm>
            <a:off x="6513513" y="4191000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61" name="Text Box 13"/>
          <p:cNvSpPr txBox="1">
            <a:spLocks noChangeArrowheads="1"/>
          </p:cNvSpPr>
          <p:nvPr/>
        </p:nvSpPr>
        <p:spPr bwMode="auto">
          <a:xfrm>
            <a:off x="6532269" y="4191001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F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 flipH="1">
            <a:off x="4797425" y="2557463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63" name="Line 15"/>
          <p:cNvSpPr>
            <a:spLocks noChangeShapeType="1"/>
          </p:cNvSpPr>
          <p:nvPr/>
        </p:nvSpPr>
        <p:spPr bwMode="auto">
          <a:xfrm flipH="1">
            <a:off x="6864350" y="3468688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64" name="Line 16"/>
          <p:cNvSpPr>
            <a:spLocks noChangeShapeType="1"/>
          </p:cNvSpPr>
          <p:nvPr/>
        </p:nvSpPr>
        <p:spPr bwMode="auto">
          <a:xfrm>
            <a:off x="7542213" y="3489326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65" name="Line 17"/>
          <p:cNvSpPr>
            <a:spLocks noChangeShapeType="1"/>
          </p:cNvSpPr>
          <p:nvPr/>
        </p:nvSpPr>
        <p:spPr bwMode="auto">
          <a:xfrm>
            <a:off x="5978526" y="2574926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75" name="Text Box 27"/>
          <p:cNvSpPr txBox="1">
            <a:spLocks noChangeArrowheads="1"/>
          </p:cNvSpPr>
          <p:nvPr/>
        </p:nvSpPr>
        <p:spPr bwMode="auto">
          <a:xfrm>
            <a:off x="6470650" y="25146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2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6876" name="Text Box 28"/>
          <p:cNvSpPr txBox="1">
            <a:spLocks noChangeArrowheads="1"/>
          </p:cNvSpPr>
          <p:nvPr/>
        </p:nvSpPr>
        <p:spPr bwMode="auto">
          <a:xfrm>
            <a:off x="4914900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5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6877" name="Text Box 29"/>
          <p:cNvSpPr txBox="1">
            <a:spLocks noChangeArrowheads="1"/>
          </p:cNvSpPr>
          <p:nvPr/>
        </p:nvSpPr>
        <p:spPr bwMode="auto">
          <a:xfrm>
            <a:off x="68199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1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6878" name="Text Box 30"/>
          <p:cNvSpPr txBox="1">
            <a:spLocks noChangeArrowheads="1"/>
          </p:cNvSpPr>
          <p:nvPr/>
        </p:nvSpPr>
        <p:spPr bwMode="auto">
          <a:xfrm>
            <a:off x="7766050" y="36576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7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6881" name="Text Box 33"/>
          <p:cNvSpPr txBox="1">
            <a:spLocks noChangeArrowheads="1"/>
          </p:cNvSpPr>
          <p:nvPr/>
        </p:nvSpPr>
        <p:spPr bwMode="auto">
          <a:xfrm>
            <a:off x="3879850" y="3048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[5]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6882" name="Text Box 34"/>
          <p:cNvSpPr txBox="1">
            <a:spLocks noChangeArrowheads="1"/>
          </p:cNvSpPr>
          <p:nvPr/>
        </p:nvSpPr>
        <p:spPr bwMode="auto">
          <a:xfrm>
            <a:off x="7842250" y="29718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[2]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6883" name="Text Box 35"/>
          <p:cNvSpPr txBox="1">
            <a:spLocks noChangeArrowheads="1"/>
          </p:cNvSpPr>
          <p:nvPr/>
        </p:nvSpPr>
        <p:spPr bwMode="auto">
          <a:xfrm>
            <a:off x="8528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[9]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6884" name="Text Box 36"/>
          <p:cNvSpPr txBox="1">
            <a:spLocks noChangeArrowheads="1"/>
          </p:cNvSpPr>
          <p:nvPr/>
        </p:nvSpPr>
        <p:spPr bwMode="auto">
          <a:xfrm>
            <a:off x="5861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solidFill>
                  <a:schemeClr val="accent1"/>
                </a:solidFill>
                <a:latin typeface="Times New Roman" pitchFamily="18" charset="0"/>
              </a:rPr>
              <a:t>[3]</a:t>
            </a:r>
            <a:endParaRPr lang="en-US" altLang="x-none" sz="2400">
              <a:solidFill>
                <a:schemeClr val="accent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0807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1C31-9377-4F75-A477-CB4FDC366945}" type="slidenum">
              <a:rPr lang="en-GB" altLang="x-none"/>
              <a:pPr/>
              <a:t>41</a:t>
            </a:fld>
            <a:endParaRPr lang="en-GB" altLang="x-none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altLang="x-none"/>
              <a:t>Uniform Cost Search (UCS)</a:t>
            </a:r>
          </a:p>
        </p:txBody>
      </p:sp>
      <p:sp>
        <p:nvSpPr>
          <p:cNvPr id="207876" name="Oval 4"/>
          <p:cNvSpPr>
            <a:spLocks noChangeArrowheads="1"/>
          </p:cNvSpPr>
          <p:nvPr/>
        </p:nvSpPr>
        <p:spPr bwMode="auto">
          <a:xfrm>
            <a:off x="5605463" y="2209800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5596983" y="2209801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A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207878" name="Oval 6"/>
          <p:cNvSpPr>
            <a:spLocks noChangeArrowheads="1"/>
          </p:cNvSpPr>
          <p:nvPr/>
        </p:nvSpPr>
        <p:spPr bwMode="auto">
          <a:xfrm>
            <a:off x="4413250" y="3051175"/>
            <a:ext cx="427038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9" name="Text Box 7"/>
          <p:cNvSpPr txBox="1">
            <a:spLocks noChangeArrowheads="1"/>
          </p:cNvSpPr>
          <p:nvPr/>
        </p:nvSpPr>
        <p:spPr bwMode="auto">
          <a:xfrm>
            <a:off x="4412000" y="3048001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B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207880" name="Oval 8"/>
          <p:cNvSpPr>
            <a:spLocks noChangeArrowheads="1"/>
          </p:cNvSpPr>
          <p:nvPr/>
        </p:nvSpPr>
        <p:spPr bwMode="auto">
          <a:xfrm>
            <a:off x="7231063" y="3051175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1" name="Text Box 9"/>
          <p:cNvSpPr txBox="1">
            <a:spLocks noChangeArrowheads="1"/>
          </p:cNvSpPr>
          <p:nvPr/>
        </p:nvSpPr>
        <p:spPr bwMode="auto">
          <a:xfrm>
            <a:off x="7232988" y="3048001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C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207882" name="Oval 10"/>
          <p:cNvSpPr>
            <a:spLocks noChangeArrowheads="1"/>
          </p:cNvSpPr>
          <p:nvPr/>
        </p:nvSpPr>
        <p:spPr bwMode="auto">
          <a:xfrm>
            <a:off x="7948614" y="4191000"/>
            <a:ext cx="427037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3" name="Text Box 11"/>
          <p:cNvSpPr txBox="1">
            <a:spLocks noChangeArrowheads="1"/>
          </p:cNvSpPr>
          <p:nvPr/>
        </p:nvSpPr>
        <p:spPr bwMode="auto">
          <a:xfrm>
            <a:off x="7940133" y="4191001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G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207884" name="Oval 12"/>
          <p:cNvSpPr>
            <a:spLocks noChangeArrowheads="1"/>
          </p:cNvSpPr>
          <p:nvPr/>
        </p:nvSpPr>
        <p:spPr bwMode="auto">
          <a:xfrm>
            <a:off x="6513513" y="4191000"/>
            <a:ext cx="430212" cy="4445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5" name="Text Box 13"/>
          <p:cNvSpPr txBox="1">
            <a:spLocks noChangeArrowheads="1"/>
          </p:cNvSpPr>
          <p:nvPr/>
        </p:nvSpPr>
        <p:spPr bwMode="auto">
          <a:xfrm>
            <a:off x="6532269" y="4191001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F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207886" name="Line 14"/>
          <p:cNvSpPr>
            <a:spLocks noChangeShapeType="1"/>
          </p:cNvSpPr>
          <p:nvPr/>
        </p:nvSpPr>
        <p:spPr bwMode="auto">
          <a:xfrm flipH="1">
            <a:off x="4797425" y="2557463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7" name="Line 15"/>
          <p:cNvSpPr>
            <a:spLocks noChangeShapeType="1"/>
          </p:cNvSpPr>
          <p:nvPr/>
        </p:nvSpPr>
        <p:spPr bwMode="auto">
          <a:xfrm flipH="1">
            <a:off x="6864350" y="3468688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8" name="Line 16"/>
          <p:cNvSpPr>
            <a:spLocks noChangeShapeType="1"/>
          </p:cNvSpPr>
          <p:nvPr/>
        </p:nvSpPr>
        <p:spPr bwMode="auto">
          <a:xfrm>
            <a:off x="7542213" y="3489326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9" name="Line 17"/>
          <p:cNvSpPr>
            <a:spLocks noChangeShapeType="1"/>
          </p:cNvSpPr>
          <p:nvPr/>
        </p:nvSpPr>
        <p:spPr bwMode="auto">
          <a:xfrm>
            <a:off x="5978526" y="2574926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7890" name="Group 18"/>
          <p:cNvGrpSpPr>
            <a:grpSpLocks/>
          </p:cNvGrpSpPr>
          <p:nvPr/>
        </p:nvGrpSpPr>
        <p:grpSpPr bwMode="auto">
          <a:xfrm>
            <a:off x="7207251" y="5410378"/>
            <a:ext cx="428625" cy="461897"/>
            <a:chOff x="2400" y="858"/>
            <a:chExt cx="432" cy="449"/>
          </a:xfrm>
        </p:grpSpPr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2" name="Text Box 20"/>
            <p:cNvSpPr txBox="1">
              <a:spLocks noChangeArrowheads="1"/>
            </p:cNvSpPr>
            <p:nvPr/>
          </p:nvSpPr>
          <p:spPr bwMode="auto">
            <a:xfrm>
              <a:off x="2450" y="858"/>
              <a:ext cx="29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itchFamily="18" charset="0"/>
                </a:rPr>
                <a:t>I</a:t>
              </a:r>
              <a:endParaRPr lang="x-none" altLang="x-none" sz="2400">
                <a:latin typeface="Times New Roman" pitchFamily="18" charset="0"/>
              </a:endParaRPr>
            </a:p>
          </p:txBody>
        </p:sp>
      </p:grpSp>
      <p:grpSp>
        <p:nvGrpSpPr>
          <p:cNvPr id="207893" name="Group 21"/>
          <p:cNvGrpSpPr>
            <a:grpSpLocks/>
          </p:cNvGrpSpPr>
          <p:nvPr/>
        </p:nvGrpSpPr>
        <p:grpSpPr bwMode="auto">
          <a:xfrm>
            <a:off x="5768979" y="5410378"/>
            <a:ext cx="436563" cy="461897"/>
            <a:chOff x="2392" y="858"/>
            <a:chExt cx="440" cy="449"/>
          </a:xfrm>
        </p:grpSpPr>
        <p:sp>
          <p:nvSpPr>
            <p:cNvPr id="207894" name="Oval 22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5" name="Text Box 23"/>
            <p:cNvSpPr txBox="1">
              <a:spLocks noChangeArrowheads="1"/>
            </p:cNvSpPr>
            <p:nvPr/>
          </p:nvSpPr>
          <p:spPr bwMode="auto">
            <a:xfrm>
              <a:off x="2392" y="858"/>
              <a:ext cx="411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itchFamily="18" charset="0"/>
                </a:rPr>
                <a:t>H</a:t>
              </a:r>
              <a:endParaRPr lang="x-none" altLang="x-none" sz="2400">
                <a:latin typeface="Times New Roman" pitchFamily="18" charset="0"/>
              </a:endParaRPr>
            </a:p>
          </p:txBody>
        </p:sp>
      </p:grpSp>
      <p:grpSp>
        <p:nvGrpSpPr>
          <p:cNvPr id="207896" name="Group 24"/>
          <p:cNvGrpSpPr>
            <a:grpSpLocks/>
          </p:cNvGrpSpPr>
          <p:nvPr/>
        </p:nvGrpSpPr>
        <p:grpSpPr bwMode="auto">
          <a:xfrm>
            <a:off x="6092825" y="4694239"/>
            <a:ext cx="1150938" cy="801687"/>
            <a:chOff x="896" y="1363"/>
            <a:chExt cx="1156" cy="778"/>
          </a:xfrm>
        </p:grpSpPr>
        <p:sp>
          <p:nvSpPr>
            <p:cNvPr id="207897" name="Line 25"/>
            <p:cNvSpPr>
              <a:spLocks noChangeShapeType="1"/>
            </p:cNvSpPr>
            <p:nvPr/>
          </p:nvSpPr>
          <p:spPr bwMode="auto">
            <a:xfrm flipH="1">
              <a:off x="896" y="1363"/>
              <a:ext cx="534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8" name="Line 26"/>
            <p:cNvSpPr>
              <a:spLocks noChangeShapeType="1"/>
            </p:cNvSpPr>
            <p:nvPr/>
          </p:nvSpPr>
          <p:spPr bwMode="auto">
            <a:xfrm>
              <a:off x="1674" y="1378"/>
              <a:ext cx="378" cy="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899" name="Text Box 27"/>
          <p:cNvSpPr txBox="1">
            <a:spLocks noChangeArrowheads="1"/>
          </p:cNvSpPr>
          <p:nvPr/>
        </p:nvSpPr>
        <p:spPr bwMode="auto">
          <a:xfrm>
            <a:off x="6470650" y="25146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2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7900" name="Text Box 28"/>
          <p:cNvSpPr txBox="1">
            <a:spLocks noChangeArrowheads="1"/>
          </p:cNvSpPr>
          <p:nvPr/>
        </p:nvSpPr>
        <p:spPr bwMode="auto">
          <a:xfrm>
            <a:off x="4914900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5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7901" name="Text Box 29"/>
          <p:cNvSpPr txBox="1">
            <a:spLocks noChangeArrowheads="1"/>
          </p:cNvSpPr>
          <p:nvPr/>
        </p:nvSpPr>
        <p:spPr bwMode="auto">
          <a:xfrm>
            <a:off x="68199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1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7902" name="Text Box 30"/>
          <p:cNvSpPr txBox="1">
            <a:spLocks noChangeArrowheads="1"/>
          </p:cNvSpPr>
          <p:nvPr/>
        </p:nvSpPr>
        <p:spPr bwMode="auto">
          <a:xfrm>
            <a:off x="7766050" y="36576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7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7903" name="Text Box 31"/>
          <p:cNvSpPr txBox="1">
            <a:spLocks noChangeArrowheads="1"/>
          </p:cNvSpPr>
          <p:nvPr/>
        </p:nvSpPr>
        <p:spPr bwMode="auto">
          <a:xfrm>
            <a:off x="6056314" y="4724400"/>
            <a:ext cx="338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4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7904" name="Text Box 32"/>
          <p:cNvSpPr txBox="1">
            <a:spLocks noChangeArrowheads="1"/>
          </p:cNvSpPr>
          <p:nvPr/>
        </p:nvSpPr>
        <p:spPr bwMode="auto">
          <a:xfrm>
            <a:off x="7004050" y="4724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5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7905" name="Text Box 33"/>
          <p:cNvSpPr txBox="1">
            <a:spLocks noChangeArrowheads="1"/>
          </p:cNvSpPr>
          <p:nvPr/>
        </p:nvSpPr>
        <p:spPr bwMode="auto">
          <a:xfrm>
            <a:off x="3879850" y="3048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solidFill>
                  <a:schemeClr val="accent1"/>
                </a:solidFill>
                <a:latin typeface="Times New Roman" pitchFamily="18" charset="0"/>
              </a:rPr>
              <a:t>[5]</a:t>
            </a:r>
            <a:endParaRPr lang="en-US" altLang="x-none" sz="24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207906" name="Text Box 34"/>
          <p:cNvSpPr txBox="1">
            <a:spLocks noChangeArrowheads="1"/>
          </p:cNvSpPr>
          <p:nvPr/>
        </p:nvSpPr>
        <p:spPr bwMode="auto">
          <a:xfrm>
            <a:off x="7842250" y="29718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[2]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7907" name="Text Box 35"/>
          <p:cNvSpPr txBox="1">
            <a:spLocks noChangeArrowheads="1"/>
          </p:cNvSpPr>
          <p:nvPr/>
        </p:nvSpPr>
        <p:spPr bwMode="auto">
          <a:xfrm>
            <a:off x="8528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[9]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7908" name="Text Box 36"/>
          <p:cNvSpPr txBox="1">
            <a:spLocks noChangeArrowheads="1"/>
          </p:cNvSpPr>
          <p:nvPr/>
        </p:nvSpPr>
        <p:spPr bwMode="auto">
          <a:xfrm>
            <a:off x="5861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[3]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7909" name="Text Box 37"/>
          <p:cNvSpPr txBox="1">
            <a:spLocks noChangeArrowheads="1"/>
          </p:cNvSpPr>
          <p:nvPr/>
        </p:nvSpPr>
        <p:spPr bwMode="auto">
          <a:xfrm>
            <a:off x="5099050" y="5410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[7]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7910" name="Text Box 38"/>
          <p:cNvSpPr txBox="1">
            <a:spLocks noChangeArrowheads="1"/>
          </p:cNvSpPr>
          <p:nvPr/>
        </p:nvSpPr>
        <p:spPr bwMode="auto">
          <a:xfrm>
            <a:off x="7766050" y="5410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[8]</a:t>
            </a:r>
            <a:endParaRPr lang="en-US" altLang="x-none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26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BC3E-0F91-40A8-B0E1-9A1CBBC43317}" type="slidenum">
              <a:rPr lang="en-GB" altLang="x-none"/>
              <a:pPr/>
              <a:t>42</a:t>
            </a:fld>
            <a:endParaRPr lang="en-GB" altLang="x-none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altLang="x-none"/>
              <a:t>Uniform Cost Search (UCS)</a:t>
            </a:r>
          </a:p>
        </p:txBody>
      </p:sp>
      <p:grpSp>
        <p:nvGrpSpPr>
          <p:cNvPr id="209968" name="Group 48"/>
          <p:cNvGrpSpPr>
            <a:grpSpLocks/>
          </p:cNvGrpSpPr>
          <p:nvPr/>
        </p:nvGrpSpPr>
        <p:grpSpPr bwMode="auto">
          <a:xfrm>
            <a:off x="2813050" y="2209801"/>
            <a:ext cx="6254750" cy="3776663"/>
            <a:chOff x="812" y="1392"/>
            <a:chExt cx="3940" cy="2379"/>
          </a:xfrm>
        </p:grpSpPr>
        <p:sp>
          <p:nvSpPr>
            <p:cNvPr id="209924" name="Oval 4"/>
            <p:cNvSpPr>
              <a:spLocks noChangeArrowheads="1"/>
            </p:cNvSpPr>
            <p:nvPr/>
          </p:nvSpPr>
          <p:spPr bwMode="auto">
            <a:xfrm>
              <a:off x="2571" y="139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Text Box 5"/>
            <p:cNvSpPr txBox="1">
              <a:spLocks noChangeArrowheads="1"/>
            </p:cNvSpPr>
            <p:nvPr/>
          </p:nvSpPr>
          <p:spPr bwMode="auto">
            <a:xfrm>
              <a:off x="2636" y="146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820" y="1922"/>
              <a:ext cx="269" cy="28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Text Box 7"/>
            <p:cNvSpPr txBox="1">
              <a:spLocks noChangeArrowheads="1"/>
            </p:cNvSpPr>
            <p:nvPr/>
          </p:nvSpPr>
          <p:spPr bwMode="auto">
            <a:xfrm>
              <a:off x="1884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Text Box 9"/>
            <p:cNvSpPr txBox="1">
              <a:spLocks noChangeArrowheads="1"/>
            </p:cNvSpPr>
            <p:nvPr/>
          </p:nvSpPr>
          <p:spPr bwMode="auto">
            <a:xfrm>
              <a:off x="3661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4047" y="2640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Text Box 11"/>
            <p:cNvSpPr txBox="1">
              <a:spLocks noChangeArrowheads="1"/>
            </p:cNvSpPr>
            <p:nvPr/>
          </p:nvSpPr>
          <p:spPr bwMode="auto">
            <a:xfrm>
              <a:off x="4112" y="271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09932" name="Oval 12"/>
            <p:cNvSpPr>
              <a:spLocks noChangeArrowheads="1"/>
            </p:cNvSpPr>
            <p:nvPr/>
          </p:nvSpPr>
          <p:spPr bwMode="auto">
            <a:xfrm>
              <a:off x="3143" y="2640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Text Box 13"/>
            <p:cNvSpPr txBox="1">
              <a:spLocks noChangeArrowheads="1"/>
            </p:cNvSpPr>
            <p:nvPr/>
          </p:nvSpPr>
          <p:spPr bwMode="auto">
            <a:xfrm>
              <a:off x="3209" y="271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/>
          </p:nvSpPr>
          <p:spPr bwMode="auto">
            <a:xfrm flipH="1">
              <a:off x="2062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Line 15"/>
            <p:cNvSpPr>
              <a:spLocks noChangeShapeType="1"/>
            </p:cNvSpPr>
            <p:nvPr/>
          </p:nvSpPr>
          <p:spPr bwMode="auto">
            <a:xfrm flipH="1">
              <a:off x="3364" y="2185"/>
              <a:ext cx="296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Line 16"/>
            <p:cNvSpPr>
              <a:spLocks noChangeShapeType="1"/>
            </p:cNvSpPr>
            <p:nvPr/>
          </p:nvSpPr>
          <p:spPr bwMode="auto">
            <a:xfrm>
              <a:off x="3791" y="219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Line 17"/>
            <p:cNvSpPr>
              <a:spLocks noChangeShapeType="1"/>
            </p:cNvSpPr>
            <p:nvPr/>
          </p:nvSpPr>
          <p:spPr bwMode="auto">
            <a:xfrm>
              <a:off x="2806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9938" name="Group 18"/>
            <p:cNvGrpSpPr>
              <a:grpSpLocks/>
            </p:cNvGrpSpPr>
            <p:nvPr/>
          </p:nvGrpSpPr>
          <p:grpSpPr bwMode="auto">
            <a:xfrm>
              <a:off x="3580" y="3412"/>
              <a:ext cx="270" cy="359"/>
              <a:chOff x="2400" y="864"/>
              <a:chExt cx="432" cy="554"/>
            </a:xfrm>
          </p:grpSpPr>
          <p:sp>
            <p:nvSpPr>
              <p:cNvPr id="209939" name="Oval 1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940" name="Text Box 20"/>
              <p:cNvSpPr txBox="1">
                <a:spLocks noChangeArrowheads="1"/>
              </p:cNvSpPr>
              <p:nvPr/>
            </p:nvSpPr>
            <p:spPr bwMode="auto">
              <a:xfrm>
                <a:off x="2502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09941" name="Group 21"/>
            <p:cNvGrpSpPr>
              <a:grpSpLocks/>
            </p:cNvGrpSpPr>
            <p:nvPr/>
          </p:nvGrpSpPr>
          <p:grpSpPr bwMode="auto">
            <a:xfrm>
              <a:off x="2679" y="3412"/>
              <a:ext cx="270" cy="359"/>
              <a:chOff x="2400" y="864"/>
              <a:chExt cx="432" cy="554"/>
            </a:xfrm>
          </p:grpSpPr>
          <p:sp>
            <p:nvSpPr>
              <p:cNvPr id="209942" name="Oval 2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943" name="Text Box 23"/>
              <p:cNvSpPr txBox="1">
                <a:spLocks noChangeArrowheads="1"/>
              </p:cNvSpPr>
              <p:nvPr/>
            </p:nvSpPr>
            <p:spPr bwMode="auto">
              <a:xfrm>
                <a:off x="2504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09944" name="Group 24"/>
            <p:cNvGrpSpPr>
              <a:grpSpLocks/>
            </p:cNvGrpSpPr>
            <p:nvPr/>
          </p:nvGrpSpPr>
          <p:grpSpPr bwMode="auto">
            <a:xfrm>
              <a:off x="2878" y="2957"/>
              <a:ext cx="725" cy="505"/>
              <a:chOff x="896" y="1363"/>
              <a:chExt cx="1156" cy="778"/>
            </a:xfrm>
          </p:grpSpPr>
          <p:sp>
            <p:nvSpPr>
              <p:cNvPr id="209945" name="Line 25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946" name="Line 26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9947" name="Text Box 27"/>
            <p:cNvSpPr txBox="1">
              <a:spLocks noChangeArrowheads="1"/>
            </p:cNvSpPr>
            <p:nvPr/>
          </p:nvSpPr>
          <p:spPr bwMode="auto">
            <a:xfrm>
              <a:off x="3116" y="158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2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9948" name="Text Box 28"/>
            <p:cNvSpPr txBox="1">
              <a:spLocks noChangeArrowheads="1"/>
            </p:cNvSpPr>
            <p:nvPr/>
          </p:nvSpPr>
          <p:spPr bwMode="auto">
            <a:xfrm>
              <a:off x="2136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5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9949" name="Text Box 29"/>
            <p:cNvSpPr txBox="1">
              <a:spLocks noChangeArrowheads="1"/>
            </p:cNvSpPr>
            <p:nvPr/>
          </p:nvSpPr>
          <p:spPr bwMode="auto">
            <a:xfrm>
              <a:off x="3336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1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9950" name="Text Box 30"/>
            <p:cNvSpPr txBox="1">
              <a:spLocks noChangeArrowheads="1"/>
            </p:cNvSpPr>
            <p:nvPr/>
          </p:nvSpPr>
          <p:spPr bwMode="auto">
            <a:xfrm>
              <a:off x="3932" y="230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7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9951" name="Text Box 31"/>
            <p:cNvSpPr txBox="1">
              <a:spLocks noChangeArrowheads="1"/>
            </p:cNvSpPr>
            <p:nvPr/>
          </p:nvSpPr>
          <p:spPr bwMode="auto">
            <a:xfrm>
              <a:off x="2855" y="2976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4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9952" name="Text Box 32"/>
            <p:cNvSpPr txBox="1">
              <a:spLocks noChangeArrowheads="1"/>
            </p:cNvSpPr>
            <p:nvPr/>
          </p:nvSpPr>
          <p:spPr bwMode="auto">
            <a:xfrm>
              <a:off x="3452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5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9953" name="Text Box 33"/>
            <p:cNvSpPr txBox="1">
              <a:spLocks noChangeArrowheads="1"/>
            </p:cNvSpPr>
            <p:nvPr/>
          </p:nvSpPr>
          <p:spPr bwMode="auto">
            <a:xfrm>
              <a:off x="1484" y="192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[5]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9954" name="Text Box 34"/>
            <p:cNvSpPr txBox="1">
              <a:spLocks noChangeArrowheads="1"/>
            </p:cNvSpPr>
            <p:nvPr/>
          </p:nvSpPr>
          <p:spPr bwMode="auto">
            <a:xfrm>
              <a:off x="3980" y="187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[2]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9955" name="Text Box 35"/>
            <p:cNvSpPr txBox="1">
              <a:spLocks noChangeArrowheads="1"/>
            </p:cNvSpPr>
            <p:nvPr/>
          </p:nvSpPr>
          <p:spPr bwMode="auto">
            <a:xfrm>
              <a:off x="441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[9]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9956" name="Text Box 36"/>
            <p:cNvSpPr txBox="1">
              <a:spLocks noChangeArrowheads="1"/>
            </p:cNvSpPr>
            <p:nvPr/>
          </p:nvSpPr>
          <p:spPr bwMode="auto">
            <a:xfrm>
              <a:off x="273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[3]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9957" name="Text Box 37"/>
            <p:cNvSpPr txBox="1">
              <a:spLocks noChangeArrowheads="1"/>
            </p:cNvSpPr>
            <p:nvPr/>
          </p:nvSpPr>
          <p:spPr bwMode="auto">
            <a:xfrm>
              <a:off x="225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[7]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9958" name="Text Box 38"/>
            <p:cNvSpPr txBox="1">
              <a:spLocks noChangeArrowheads="1"/>
            </p:cNvSpPr>
            <p:nvPr/>
          </p:nvSpPr>
          <p:spPr bwMode="auto">
            <a:xfrm>
              <a:off x="393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[8]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/>
          </p:nvSpPr>
          <p:spPr bwMode="auto">
            <a:xfrm flipH="1">
              <a:off x="1340" y="2160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60" name="Line 40"/>
            <p:cNvSpPr>
              <a:spLocks noChangeShapeType="1"/>
            </p:cNvSpPr>
            <p:nvPr/>
          </p:nvSpPr>
          <p:spPr bwMode="auto">
            <a:xfrm>
              <a:off x="2012" y="220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61" name="Oval 41"/>
            <p:cNvSpPr>
              <a:spLocks noChangeArrowheads="1"/>
            </p:cNvSpPr>
            <p:nvPr/>
          </p:nvSpPr>
          <p:spPr bwMode="auto">
            <a:xfrm>
              <a:off x="1148" y="2544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dirty="0">
                  <a:latin typeface="Times" pitchFamily="2" charset="0"/>
                </a:rPr>
                <a:t>D</a:t>
              </a:r>
            </a:p>
          </p:txBody>
        </p:sp>
        <p:sp>
          <p:nvSpPr>
            <p:cNvPr id="209962" name="Text Box 42"/>
            <p:cNvSpPr txBox="1">
              <a:spLocks noChangeArrowheads="1"/>
            </p:cNvSpPr>
            <p:nvPr/>
          </p:nvSpPr>
          <p:spPr bwMode="auto">
            <a:xfrm>
              <a:off x="1340" y="22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1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9963" name="Text Box 43"/>
            <p:cNvSpPr txBox="1">
              <a:spLocks noChangeArrowheads="1"/>
            </p:cNvSpPr>
            <p:nvPr/>
          </p:nvSpPr>
          <p:spPr bwMode="auto">
            <a:xfrm>
              <a:off x="2108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4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9964" name="Oval 44"/>
            <p:cNvSpPr>
              <a:spLocks noChangeArrowheads="1"/>
            </p:cNvSpPr>
            <p:nvPr/>
          </p:nvSpPr>
          <p:spPr bwMode="auto">
            <a:xfrm>
              <a:off x="2204" y="2736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2400" dirty="0">
                  <a:latin typeface="Times" pitchFamily="2" charset="0"/>
                </a:rPr>
                <a:t>E</a:t>
              </a:r>
              <a:endParaRPr lang="x-none" altLang="x-none" sz="2000">
                <a:latin typeface="Times" pitchFamily="2" charset="0"/>
              </a:endParaRPr>
            </a:p>
          </p:txBody>
        </p:sp>
        <p:sp>
          <p:nvSpPr>
            <p:cNvPr id="209965" name="Text Box 45"/>
            <p:cNvSpPr txBox="1">
              <a:spLocks noChangeArrowheads="1"/>
            </p:cNvSpPr>
            <p:nvPr/>
          </p:nvSpPr>
          <p:spPr bwMode="auto">
            <a:xfrm>
              <a:off x="1820" y="273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[9]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9966" name="Text Box 46"/>
            <p:cNvSpPr txBox="1">
              <a:spLocks noChangeArrowheads="1"/>
            </p:cNvSpPr>
            <p:nvPr/>
          </p:nvSpPr>
          <p:spPr bwMode="auto">
            <a:xfrm>
              <a:off x="81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solidFill>
                    <a:schemeClr val="accent1"/>
                  </a:solidFill>
                  <a:latin typeface="Times New Roman" pitchFamily="18" charset="0"/>
                </a:rPr>
                <a:t>[6]</a:t>
              </a:r>
              <a:endParaRPr lang="en-US" altLang="x-none" sz="240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</p:grpSp>
      <p:sp>
        <p:nvSpPr>
          <p:cNvPr id="48" name="Oval 4"/>
          <p:cNvSpPr>
            <a:spLocks noChangeArrowheads="1"/>
          </p:cNvSpPr>
          <p:nvPr/>
        </p:nvSpPr>
        <p:spPr bwMode="auto">
          <a:xfrm>
            <a:off x="5611813" y="2204926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5603333" y="2204927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A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4419600" y="3046301"/>
            <a:ext cx="427038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4418350" y="3043127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B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52" name="Oval 8"/>
          <p:cNvSpPr>
            <a:spLocks noChangeArrowheads="1"/>
          </p:cNvSpPr>
          <p:nvPr/>
        </p:nvSpPr>
        <p:spPr bwMode="auto">
          <a:xfrm>
            <a:off x="7237413" y="3046301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7239338" y="3043127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C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54" name="Oval 10"/>
          <p:cNvSpPr>
            <a:spLocks noChangeArrowheads="1"/>
          </p:cNvSpPr>
          <p:nvPr/>
        </p:nvSpPr>
        <p:spPr bwMode="auto">
          <a:xfrm>
            <a:off x="7954964" y="4186126"/>
            <a:ext cx="427037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7946483" y="4186127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G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56" name="Oval 12"/>
          <p:cNvSpPr>
            <a:spLocks noChangeArrowheads="1"/>
          </p:cNvSpPr>
          <p:nvPr/>
        </p:nvSpPr>
        <p:spPr bwMode="auto">
          <a:xfrm>
            <a:off x="6519863" y="4186126"/>
            <a:ext cx="430212" cy="4445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13"/>
          <p:cNvSpPr txBox="1">
            <a:spLocks noChangeArrowheads="1"/>
          </p:cNvSpPr>
          <p:nvPr/>
        </p:nvSpPr>
        <p:spPr bwMode="auto">
          <a:xfrm>
            <a:off x="6538619" y="4186127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F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 flipH="1">
            <a:off x="4803775" y="2552589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5"/>
          <p:cNvSpPr>
            <a:spLocks noChangeShapeType="1"/>
          </p:cNvSpPr>
          <p:nvPr/>
        </p:nvSpPr>
        <p:spPr bwMode="auto">
          <a:xfrm flipH="1">
            <a:off x="6870700" y="3463814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6"/>
          <p:cNvSpPr>
            <a:spLocks noChangeShapeType="1"/>
          </p:cNvSpPr>
          <p:nvPr/>
        </p:nvSpPr>
        <p:spPr bwMode="auto">
          <a:xfrm>
            <a:off x="7548563" y="3484452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5984876" y="2570052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" name="Group 18"/>
          <p:cNvGrpSpPr>
            <a:grpSpLocks/>
          </p:cNvGrpSpPr>
          <p:nvPr/>
        </p:nvGrpSpPr>
        <p:grpSpPr bwMode="auto">
          <a:xfrm>
            <a:off x="7213601" y="5405504"/>
            <a:ext cx="428625" cy="461897"/>
            <a:chOff x="2400" y="858"/>
            <a:chExt cx="432" cy="449"/>
          </a:xfrm>
        </p:grpSpPr>
        <p:sp>
          <p:nvSpPr>
            <p:cNvPr id="63" name="Oval 19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20"/>
            <p:cNvSpPr txBox="1">
              <a:spLocks noChangeArrowheads="1"/>
            </p:cNvSpPr>
            <p:nvPr/>
          </p:nvSpPr>
          <p:spPr bwMode="auto">
            <a:xfrm>
              <a:off x="2450" y="858"/>
              <a:ext cx="29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itchFamily="18" charset="0"/>
                </a:rPr>
                <a:t>I</a:t>
              </a:r>
              <a:endParaRPr lang="x-none" altLang="x-none" sz="2400">
                <a:latin typeface="Times New Roman" pitchFamily="18" charset="0"/>
              </a:endParaRPr>
            </a:p>
          </p:txBody>
        </p:sp>
      </p:grpSp>
      <p:grpSp>
        <p:nvGrpSpPr>
          <p:cNvPr id="65" name="Group 21"/>
          <p:cNvGrpSpPr>
            <a:grpSpLocks/>
          </p:cNvGrpSpPr>
          <p:nvPr/>
        </p:nvGrpSpPr>
        <p:grpSpPr bwMode="auto">
          <a:xfrm>
            <a:off x="5775329" y="5405504"/>
            <a:ext cx="436563" cy="461897"/>
            <a:chOff x="2392" y="858"/>
            <a:chExt cx="440" cy="449"/>
          </a:xfrm>
        </p:grpSpPr>
        <p:sp>
          <p:nvSpPr>
            <p:cNvPr id="66" name="Oval 22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23"/>
            <p:cNvSpPr txBox="1">
              <a:spLocks noChangeArrowheads="1"/>
            </p:cNvSpPr>
            <p:nvPr/>
          </p:nvSpPr>
          <p:spPr bwMode="auto">
            <a:xfrm>
              <a:off x="2392" y="858"/>
              <a:ext cx="411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itchFamily="18" charset="0"/>
                </a:rPr>
                <a:t>H</a:t>
              </a:r>
              <a:endParaRPr lang="x-none" altLang="x-none" sz="2400">
                <a:latin typeface="Times New Roman" pitchFamily="18" charset="0"/>
              </a:endParaRPr>
            </a:p>
          </p:txBody>
        </p:sp>
      </p:grpSp>
      <p:grpSp>
        <p:nvGrpSpPr>
          <p:cNvPr id="68" name="Group 24"/>
          <p:cNvGrpSpPr>
            <a:grpSpLocks/>
          </p:cNvGrpSpPr>
          <p:nvPr/>
        </p:nvGrpSpPr>
        <p:grpSpPr bwMode="auto">
          <a:xfrm>
            <a:off x="6099175" y="4689365"/>
            <a:ext cx="1150938" cy="801687"/>
            <a:chOff x="896" y="1363"/>
            <a:chExt cx="1156" cy="778"/>
          </a:xfrm>
        </p:grpSpPr>
        <p:sp>
          <p:nvSpPr>
            <p:cNvPr id="69" name="Line 25"/>
            <p:cNvSpPr>
              <a:spLocks noChangeShapeType="1"/>
            </p:cNvSpPr>
            <p:nvPr/>
          </p:nvSpPr>
          <p:spPr bwMode="auto">
            <a:xfrm flipH="1">
              <a:off x="896" y="1363"/>
              <a:ext cx="534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>
              <a:off x="1674" y="1378"/>
              <a:ext cx="378" cy="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" name="Text Box 27"/>
          <p:cNvSpPr txBox="1">
            <a:spLocks noChangeArrowheads="1"/>
          </p:cNvSpPr>
          <p:nvPr/>
        </p:nvSpPr>
        <p:spPr bwMode="auto">
          <a:xfrm>
            <a:off x="6477000" y="2509726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2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72" name="Text Box 28"/>
          <p:cNvSpPr txBox="1">
            <a:spLocks noChangeArrowheads="1"/>
          </p:cNvSpPr>
          <p:nvPr/>
        </p:nvSpPr>
        <p:spPr bwMode="auto">
          <a:xfrm>
            <a:off x="4921250" y="25097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5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73" name="Text Box 29"/>
          <p:cNvSpPr txBox="1">
            <a:spLocks noChangeArrowheads="1"/>
          </p:cNvSpPr>
          <p:nvPr/>
        </p:nvSpPr>
        <p:spPr bwMode="auto">
          <a:xfrm>
            <a:off x="6826250" y="35765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1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74" name="Text Box 30"/>
          <p:cNvSpPr txBox="1">
            <a:spLocks noChangeArrowheads="1"/>
          </p:cNvSpPr>
          <p:nvPr/>
        </p:nvSpPr>
        <p:spPr bwMode="auto">
          <a:xfrm>
            <a:off x="7772400" y="3652726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7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75" name="Text Box 31"/>
          <p:cNvSpPr txBox="1">
            <a:spLocks noChangeArrowheads="1"/>
          </p:cNvSpPr>
          <p:nvPr/>
        </p:nvSpPr>
        <p:spPr bwMode="auto">
          <a:xfrm>
            <a:off x="6062664" y="4719526"/>
            <a:ext cx="338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4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76" name="Text Box 32"/>
          <p:cNvSpPr txBox="1">
            <a:spLocks noChangeArrowheads="1"/>
          </p:cNvSpPr>
          <p:nvPr/>
        </p:nvSpPr>
        <p:spPr bwMode="auto">
          <a:xfrm>
            <a:off x="7010400" y="47195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5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77" name="Text Box 33"/>
          <p:cNvSpPr txBox="1">
            <a:spLocks noChangeArrowheads="1"/>
          </p:cNvSpPr>
          <p:nvPr/>
        </p:nvSpPr>
        <p:spPr bwMode="auto">
          <a:xfrm>
            <a:off x="3886200" y="3043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solidFill>
                  <a:schemeClr val="accent1"/>
                </a:solidFill>
                <a:latin typeface="Times New Roman" pitchFamily="18" charset="0"/>
              </a:rPr>
              <a:t>[5]</a:t>
            </a:r>
            <a:endParaRPr lang="en-US" altLang="x-none" sz="24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78" name="Text Box 34"/>
          <p:cNvSpPr txBox="1">
            <a:spLocks noChangeArrowheads="1"/>
          </p:cNvSpPr>
          <p:nvPr/>
        </p:nvSpPr>
        <p:spPr bwMode="auto">
          <a:xfrm>
            <a:off x="7848600" y="29669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[2]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8534400" y="4186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[9]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80" name="Text Box 36"/>
          <p:cNvSpPr txBox="1">
            <a:spLocks noChangeArrowheads="1"/>
          </p:cNvSpPr>
          <p:nvPr/>
        </p:nvSpPr>
        <p:spPr bwMode="auto">
          <a:xfrm>
            <a:off x="5867400" y="4186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[3]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81" name="Text Box 37"/>
          <p:cNvSpPr txBox="1">
            <a:spLocks noChangeArrowheads="1"/>
          </p:cNvSpPr>
          <p:nvPr/>
        </p:nvSpPr>
        <p:spPr bwMode="auto">
          <a:xfrm>
            <a:off x="5105400" y="54053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[7]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82" name="Text Box 38"/>
          <p:cNvSpPr txBox="1">
            <a:spLocks noChangeArrowheads="1"/>
          </p:cNvSpPr>
          <p:nvPr/>
        </p:nvSpPr>
        <p:spPr bwMode="auto">
          <a:xfrm>
            <a:off x="7772400" y="54053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[8]</a:t>
            </a:r>
            <a:endParaRPr lang="en-US" altLang="x-none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083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CA11-2A2F-481F-AE0D-9D7EC7156D68}" type="slidenum">
              <a:rPr lang="en-GB" altLang="x-none"/>
              <a:pPr/>
              <a:t>43</a:t>
            </a:fld>
            <a:endParaRPr lang="en-GB" altLang="x-none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altLang="x-none"/>
              <a:t>Uniform Cost Search (UCS)</a:t>
            </a:r>
          </a:p>
        </p:txBody>
      </p:sp>
      <p:grpSp>
        <p:nvGrpSpPr>
          <p:cNvPr id="208944" name="Group 48"/>
          <p:cNvGrpSpPr>
            <a:grpSpLocks/>
          </p:cNvGrpSpPr>
          <p:nvPr/>
        </p:nvGrpSpPr>
        <p:grpSpPr bwMode="auto">
          <a:xfrm>
            <a:off x="2057400" y="2209801"/>
            <a:ext cx="7010400" cy="3776663"/>
            <a:chOff x="336" y="1392"/>
            <a:chExt cx="4416" cy="2379"/>
          </a:xfrm>
        </p:grpSpPr>
        <p:sp>
          <p:nvSpPr>
            <p:cNvPr id="208900" name="Oval 4"/>
            <p:cNvSpPr>
              <a:spLocks noChangeArrowheads="1"/>
            </p:cNvSpPr>
            <p:nvPr/>
          </p:nvSpPr>
          <p:spPr bwMode="auto">
            <a:xfrm>
              <a:off x="2571" y="139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1" name="Text Box 5"/>
            <p:cNvSpPr txBox="1">
              <a:spLocks noChangeArrowheads="1"/>
            </p:cNvSpPr>
            <p:nvPr/>
          </p:nvSpPr>
          <p:spPr bwMode="auto">
            <a:xfrm>
              <a:off x="2636" y="146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08902" name="Oval 6"/>
            <p:cNvSpPr>
              <a:spLocks noChangeArrowheads="1"/>
            </p:cNvSpPr>
            <p:nvPr/>
          </p:nvSpPr>
          <p:spPr bwMode="auto">
            <a:xfrm>
              <a:off x="1820" y="1922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3" name="Text Box 7"/>
            <p:cNvSpPr txBox="1">
              <a:spLocks noChangeArrowheads="1"/>
            </p:cNvSpPr>
            <p:nvPr/>
          </p:nvSpPr>
          <p:spPr bwMode="auto">
            <a:xfrm>
              <a:off x="1884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08904" name="Oval 8"/>
            <p:cNvSpPr>
              <a:spLocks noChangeArrowheads="1"/>
            </p:cNvSpPr>
            <p:nvPr/>
          </p:nvSpPr>
          <p:spPr bwMode="auto"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5" name="Text Box 9"/>
            <p:cNvSpPr txBox="1">
              <a:spLocks noChangeArrowheads="1"/>
            </p:cNvSpPr>
            <p:nvPr/>
          </p:nvSpPr>
          <p:spPr bwMode="auto">
            <a:xfrm>
              <a:off x="3661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08906" name="Oval 10"/>
            <p:cNvSpPr>
              <a:spLocks noChangeArrowheads="1"/>
            </p:cNvSpPr>
            <p:nvPr/>
          </p:nvSpPr>
          <p:spPr bwMode="auto">
            <a:xfrm>
              <a:off x="4047" y="2640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7" name="Text Box 11"/>
            <p:cNvSpPr txBox="1">
              <a:spLocks noChangeArrowheads="1"/>
            </p:cNvSpPr>
            <p:nvPr/>
          </p:nvSpPr>
          <p:spPr bwMode="auto">
            <a:xfrm>
              <a:off x="4112" y="271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08908" name="Oval 12"/>
            <p:cNvSpPr>
              <a:spLocks noChangeArrowheads="1"/>
            </p:cNvSpPr>
            <p:nvPr/>
          </p:nvSpPr>
          <p:spPr bwMode="auto">
            <a:xfrm>
              <a:off x="3143" y="2640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9" name="Text Box 13"/>
            <p:cNvSpPr txBox="1">
              <a:spLocks noChangeArrowheads="1"/>
            </p:cNvSpPr>
            <p:nvPr/>
          </p:nvSpPr>
          <p:spPr bwMode="auto">
            <a:xfrm>
              <a:off x="3209" y="271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08910" name="Line 14"/>
            <p:cNvSpPr>
              <a:spLocks noChangeShapeType="1"/>
            </p:cNvSpPr>
            <p:nvPr/>
          </p:nvSpPr>
          <p:spPr bwMode="auto">
            <a:xfrm flipH="1">
              <a:off x="2062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1" name="Line 15"/>
            <p:cNvSpPr>
              <a:spLocks noChangeShapeType="1"/>
            </p:cNvSpPr>
            <p:nvPr/>
          </p:nvSpPr>
          <p:spPr bwMode="auto">
            <a:xfrm flipH="1">
              <a:off x="3364" y="2185"/>
              <a:ext cx="296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2" name="Line 16"/>
            <p:cNvSpPr>
              <a:spLocks noChangeShapeType="1"/>
            </p:cNvSpPr>
            <p:nvPr/>
          </p:nvSpPr>
          <p:spPr bwMode="auto">
            <a:xfrm>
              <a:off x="3791" y="219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3" name="Line 17"/>
            <p:cNvSpPr>
              <a:spLocks noChangeShapeType="1"/>
            </p:cNvSpPr>
            <p:nvPr/>
          </p:nvSpPr>
          <p:spPr bwMode="auto">
            <a:xfrm>
              <a:off x="2806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8914" name="Group 18"/>
            <p:cNvGrpSpPr>
              <a:grpSpLocks/>
            </p:cNvGrpSpPr>
            <p:nvPr/>
          </p:nvGrpSpPr>
          <p:grpSpPr bwMode="auto">
            <a:xfrm>
              <a:off x="3580" y="3412"/>
              <a:ext cx="270" cy="359"/>
              <a:chOff x="2400" y="864"/>
              <a:chExt cx="432" cy="554"/>
            </a:xfrm>
          </p:grpSpPr>
          <p:sp>
            <p:nvSpPr>
              <p:cNvPr id="208915" name="Oval 1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916" name="Text Box 20"/>
              <p:cNvSpPr txBox="1">
                <a:spLocks noChangeArrowheads="1"/>
              </p:cNvSpPr>
              <p:nvPr/>
            </p:nvSpPr>
            <p:spPr bwMode="auto">
              <a:xfrm>
                <a:off x="2502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08917" name="Group 21"/>
            <p:cNvGrpSpPr>
              <a:grpSpLocks/>
            </p:cNvGrpSpPr>
            <p:nvPr/>
          </p:nvGrpSpPr>
          <p:grpSpPr bwMode="auto">
            <a:xfrm>
              <a:off x="2679" y="3412"/>
              <a:ext cx="270" cy="359"/>
              <a:chOff x="2400" y="864"/>
              <a:chExt cx="432" cy="554"/>
            </a:xfrm>
          </p:grpSpPr>
          <p:sp>
            <p:nvSpPr>
              <p:cNvPr id="208918" name="Oval 2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919" name="Text Box 23"/>
              <p:cNvSpPr txBox="1">
                <a:spLocks noChangeArrowheads="1"/>
              </p:cNvSpPr>
              <p:nvPr/>
            </p:nvSpPr>
            <p:spPr bwMode="auto">
              <a:xfrm>
                <a:off x="2504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08920" name="Group 24"/>
            <p:cNvGrpSpPr>
              <a:grpSpLocks/>
            </p:cNvGrpSpPr>
            <p:nvPr/>
          </p:nvGrpSpPr>
          <p:grpSpPr bwMode="auto">
            <a:xfrm>
              <a:off x="2878" y="2957"/>
              <a:ext cx="725" cy="505"/>
              <a:chOff x="896" y="1363"/>
              <a:chExt cx="1156" cy="778"/>
            </a:xfrm>
          </p:grpSpPr>
          <p:sp>
            <p:nvSpPr>
              <p:cNvPr id="208921" name="Line 25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922" name="Line 26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8923" name="Text Box 27"/>
            <p:cNvSpPr txBox="1">
              <a:spLocks noChangeArrowheads="1"/>
            </p:cNvSpPr>
            <p:nvPr/>
          </p:nvSpPr>
          <p:spPr bwMode="auto">
            <a:xfrm>
              <a:off x="3116" y="158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2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8924" name="Text Box 28"/>
            <p:cNvSpPr txBox="1">
              <a:spLocks noChangeArrowheads="1"/>
            </p:cNvSpPr>
            <p:nvPr/>
          </p:nvSpPr>
          <p:spPr bwMode="auto">
            <a:xfrm>
              <a:off x="2136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5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8925" name="Text Box 29"/>
            <p:cNvSpPr txBox="1">
              <a:spLocks noChangeArrowheads="1"/>
            </p:cNvSpPr>
            <p:nvPr/>
          </p:nvSpPr>
          <p:spPr bwMode="auto">
            <a:xfrm>
              <a:off x="3336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1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8926" name="Text Box 30"/>
            <p:cNvSpPr txBox="1">
              <a:spLocks noChangeArrowheads="1"/>
            </p:cNvSpPr>
            <p:nvPr/>
          </p:nvSpPr>
          <p:spPr bwMode="auto">
            <a:xfrm>
              <a:off x="3932" y="230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7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8927" name="Text Box 31"/>
            <p:cNvSpPr txBox="1">
              <a:spLocks noChangeArrowheads="1"/>
            </p:cNvSpPr>
            <p:nvPr/>
          </p:nvSpPr>
          <p:spPr bwMode="auto">
            <a:xfrm>
              <a:off x="2855" y="2976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4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8928" name="Text Box 32"/>
            <p:cNvSpPr txBox="1">
              <a:spLocks noChangeArrowheads="1"/>
            </p:cNvSpPr>
            <p:nvPr/>
          </p:nvSpPr>
          <p:spPr bwMode="auto">
            <a:xfrm>
              <a:off x="3452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5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8929" name="Text Box 33"/>
            <p:cNvSpPr txBox="1">
              <a:spLocks noChangeArrowheads="1"/>
            </p:cNvSpPr>
            <p:nvPr/>
          </p:nvSpPr>
          <p:spPr bwMode="auto">
            <a:xfrm>
              <a:off x="1484" y="192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[5]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8930" name="Text Box 34"/>
            <p:cNvSpPr txBox="1">
              <a:spLocks noChangeArrowheads="1"/>
            </p:cNvSpPr>
            <p:nvPr/>
          </p:nvSpPr>
          <p:spPr bwMode="auto">
            <a:xfrm>
              <a:off x="3980" y="187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[2]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8931" name="Text Box 35"/>
            <p:cNvSpPr txBox="1">
              <a:spLocks noChangeArrowheads="1"/>
            </p:cNvSpPr>
            <p:nvPr/>
          </p:nvSpPr>
          <p:spPr bwMode="auto">
            <a:xfrm>
              <a:off x="441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[9]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8932" name="Text Box 36"/>
            <p:cNvSpPr txBox="1">
              <a:spLocks noChangeArrowheads="1"/>
            </p:cNvSpPr>
            <p:nvPr/>
          </p:nvSpPr>
          <p:spPr bwMode="auto">
            <a:xfrm>
              <a:off x="273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[3]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8933" name="Text Box 37"/>
            <p:cNvSpPr txBox="1">
              <a:spLocks noChangeArrowheads="1"/>
            </p:cNvSpPr>
            <p:nvPr/>
          </p:nvSpPr>
          <p:spPr bwMode="auto">
            <a:xfrm>
              <a:off x="225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[7]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8934" name="Text Box 38"/>
            <p:cNvSpPr txBox="1">
              <a:spLocks noChangeArrowheads="1"/>
            </p:cNvSpPr>
            <p:nvPr/>
          </p:nvSpPr>
          <p:spPr bwMode="auto">
            <a:xfrm>
              <a:off x="393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[8]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8935" name="Line 39"/>
            <p:cNvSpPr>
              <a:spLocks noChangeShapeType="1"/>
            </p:cNvSpPr>
            <p:nvPr/>
          </p:nvSpPr>
          <p:spPr bwMode="auto">
            <a:xfrm flipH="1">
              <a:off x="1340" y="2160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36" name="Line 40"/>
            <p:cNvSpPr>
              <a:spLocks noChangeShapeType="1"/>
            </p:cNvSpPr>
            <p:nvPr/>
          </p:nvSpPr>
          <p:spPr bwMode="auto">
            <a:xfrm>
              <a:off x="2012" y="220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37" name="Oval 41"/>
            <p:cNvSpPr>
              <a:spLocks noChangeArrowheads="1"/>
            </p:cNvSpPr>
            <p:nvPr/>
          </p:nvSpPr>
          <p:spPr bwMode="auto">
            <a:xfrm>
              <a:off x="1148" y="2544"/>
              <a:ext cx="271" cy="280"/>
            </a:xfrm>
            <a:prstGeom prst="ellipse">
              <a:avLst/>
            </a:prstGeom>
            <a:solidFill>
              <a:schemeClr val="hlink">
                <a:alpha val="50000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38" name="Text Box 42"/>
            <p:cNvSpPr txBox="1">
              <a:spLocks noChangeArrowheads="1"/>
            </p:cNvSpPr>
            <p:nvPr/>
          </p:nvSpPr>
          <p:spPr bwMode="auto">
            <a:xfrm>
              <a:off x="1340" y="22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1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8939" name="Text Box 43"/>
            <p:cNvSpPr txBox="1">
              <a:spLocks noChangeArrowheads="1"/>
            </p:cNvSpPr>
            <p:nvPr/>
          </p:nvSpPr>
          <p:spPr bwMode="auto">
            <a:xfrm>
              <a:off x="2108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4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8940" name="Oval 44"/>
            <p:cNvSpPr>
              <a:spLocks noChangeArrowheads="1"/>
            </p:cNvSpPr>
            <p:nvPr/>
          </p:nvSpPr>
          <p:spPr bwMode="auto">
            <a:xfrm>
              <a:off x="2204" y="2736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x-none" altLang="x-none">
                <a:solidFill>
                  <a:srgbClr val="C0C0C0"/>
                </a:solidFill>
              </a:endParaRPr>
            </a:p>
          </p:txBody>
        </p:sp>
        <p:sp>
          <p:nvSpPr>
            <p:cNvPr id="208941" name="Text Box 45"/>
            <p:cNvSpPr txBox="1">
              <a:spLocks noChangeArrowheads="1"/>
            </p:cNvSpPr>
            <p:nvPr/>
          </p:nvSpPr>
          <p:spPr bwMode="auto">
            <a:xfrm>
              <a:off x="1820" y="273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[9]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8942" name="Text Box 46"/>
            <p:cNvSpPr txBox="1">
              <a:spLocks noChangeArrowheads="1"/>
            </p:cNvSpPr>
            <p:nvPr/>
          </p:nvSpPr>
          <p:spPr bwMode="auto">
            <a:xfrm>
              <a:off x="336" y="2132"/>
              <a:ext cx="96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x-none" sz="2400" b="1" dirty="0">
                  <a:solidFill>
                    <a:schemeClr val="hlink"/>
                  </a:solidFill>
                  <a:latin typeface="Times New Roman" pitchFamily="18" charset="0"/>
                </a:rPr>
                <a:t>Goal state path cost g(n)=[6]</a:t>
              </a:r>
              <a:endParaRPr lang="en-US" altLang="x-none" sz="2400" dirty="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8" name="Group 48"/>
          <p:cNvGrpSpPr>
            <a:grpSpLocks/>
          </p:cNvGrpSpPr>
          <p:nvPr/>
        </p:nvGrpSpPr>
        <p:grpSpPr bwMode="auto">
          <a:xfrm>
            <a:off x="3346450" y="2209801"/>
            <a:ext cx="5721350" cy="3776663"/>
            <a:chOff x="1148" y="1392"/>
            <a:chExt cx="3604" cy="2379"/>
          </a:xfrm>
        </p:grpSpPr>
        <p:sp>
          <p:nvSpPr>
            <p:cNvPr id="49" name="Oval 4"/>
            <p:cNvSpPr>
              <a:spLocks noChangeArrowheads="1"/>
            </p:cNvSpPr>
            <p:nvPr/>
          </p:nvSpPr>
          <p:spPr bwMode="auto">
            <a:xfrm>
              <a:off x="2571" y="139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5"/>
            <p:cNvSpPr txBox="1">
              <a:spLocks noChangeArrowheads="1"/>
            </p:cNvSpPr>
            <p:nvPr/>
          </p:nvSpPr>
          <p:spPr bwMode="auto">
            <a:xfrm>
              <a:off x="2636" y="146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1820" y="1922"/>
              <a:ext cx="269" cy="28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7"/>
            <p:cNvSpPr txBox="1">
              <a:spLocks noChangeArrowheads="1"/>
            </p:cNvSpPr>
            <p:nvPr/>
          </p:nvSpPr>
          <p:spPr bwMode="auto">
            <a:xfrm>
              <a:off x="1884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53" name="Oval 8"/>
            <p:cNvSpPr>
              <a:spLocks noChangeArrowheads="1"/>
            </p:cNvSpPr>
            <p:nvPr/>
          </p:nvSpPr>
          <p:spPr bwMode="auto"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9"/>
            <p:cNvSpPr txBox="1">
              <a:spLocks noChangeArrowheads="1"/>
            </p:cNvSpPr>
            <p:nvPr/>
          </p:nvSpPr>
          <p:spPr bwMode="auto">
            <a:xfrm>
              <a:off x="3661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55" name="Oval 10"/>
            <p:cNvSpPr>
              <a:spLocks noChangeArrowheads="1"/>
            </p:cNvSpPr>
            <p:nvPr/>
          </p:nvSpPr>
          <p:spPr bwMode="auto">
            <a:xfrm>
              <a:off x="4047" y="2640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11"/>
            <p:cNvSpPr txBox="1">
              <a:spLocks noChangeArrowheads="1"/>
            </p:cNvSpPr>
            <p:nvPr/>
          </p:nvSpPr>
          <p:spPr bwMode="auto">
            <a:xfrm>
              <a:off x="4112" y="271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57" name="Oval 12"/>
            <p:cNvSpPr>
              <a:spLocks noChangeArrowheads="1"/>
            </p:cNvSpPr>
            <p:nvPr/>
          </p:nvSpPr>
          <p:spPr bwMode="auto">
            <a:xfrm>
              <a:off x="3143" y="2640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13"/>
            <p:cNvSpPr txBox="1">
              <a:spLocks noChangeArrowheads="1"/>
            </p:cNvSpPr>
            <p:nvPr/>
          </p:nvSpPr>
          <p:spPr bwMode="auto">
            <a:xfrm>
              <a:off x="3209" y="271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59" name="Line 14"/>
            <p:cNvSpPr>
              <a:spLocks noChangeShapeType="1"/>
            </p:cNvSpPr>
            <p:nvPr/>
          </p:nvSpPr>
          <p:spPr bwMode="auto">
            <a:xfrm flipH="1">
              <a:off x="2062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5"/>
            <p:cNvSpPr>
              <a:spLocks noChangeShapeType="1"/>
            </p:cNvSpPr>
            <p:nvPr/>
          </p:nvSpPr>
          <p:spPr bwMode="auto">
            <a:xfrm flipH="1">
              <a:off x="3364" y="2185"/>
              <a:ext cx="296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>
              <a:off x="3791" y="219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2806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3" name="Group 18"/>
            <p:cNvGrpSpPr>
              <a:grpSpLocks/>
            </p:cNvGrpSpPr>
            <p:nvPr/>
          </p:nvGrpSpPr>
          <p:grpSpPr bwMode="auto">
            <a:xfrm>
              <a:off x="3580" y="3412"/>
              <a:ext cx="270" cy="359"/>
              <a:chOff x="2400" y="864"/>
              <a:chExt cx="432" cy="554"/>
            </a:xfrm>
          </p:grpSpPr>
          <p:sp>
            <p:nvSpPr>
              <p:cNvPr id="90" name="Oval 1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Text Box 20"/>
              <p:cNvSpPr txBox="1">
                <a:spLocks noChangeArrowheads="1"/>
              </p:cNvSpPr>
              <p:nvPr/>
            </p:nvSpPr>
            <p:spPr bwMode="auto">
              <a:xfrm>
                <a:off x="2502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itchFamily="18" charset="0"/>
                </a:endParaRPr>
              </a:p>
            </p:txBody>
          </p:sp>
        </p:grpSp>
        <p:grpSp>
          <p:nvGrpSpPr>
            <p:cNvPr id="64" name="Group 21"/>
            <p:cNvGrpSpPr>
              <a:grpSpLocks/>
            </p:cNvGrpSpPr>
            <p:nvPr/>
          </p:nvGrpSpPr>
          <p:grpSpPr bwMode="auto">
            <a:xfrm>
              <a:off x="2679" y="3412"/>
              <a:ext cx="270" cy="359"/>
              <a:chOff x="2400" y="864"/>
              <a:chExt cx="432" cy="554"/>
            </a:xfrm>
          </p:grpSpPr>
          <p:sp>
            <p:nvSpPr>
              <p:cNvPr id="88" name="Oval 2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Text Box 23"/>
              <p:cNvSpPr txBox="1">
                <a:spLocks noChangeArrowheads="1"/>
              </p:cNvSpPr>
              <p:nvPr/>
            </p:nvSpPr>
            <p:spPr bwMode="auto">
              <a:xfrm>
                <a:off x="2504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itchFamily="18" charset="0"/>
                </a:endParaRPr>
              </a:p>
            </p:txBody>
          </p:sp>
        </p:grpSp>
        <p:grpSp>
          <p:nvGrpSpPr>
            <p:cNvPr id="65" name="Group 24"/>
            <p:cNvGrpSpPr>
              <a:grpSpLocks/>
            </p:cNvGrpSpPr>
            <p:nvPr/>
          </p:nvGrpSpPr>
          <p:grpSpPr bwMode="auto">
            <a:xfrm>
              <a:off x="2878" y="2957"/>
              <a:ext cx="725" cy="505"/>
              <a:chOff x="896" y="1363"/>
              <a:chExt cx="1156" cy="778"/>
            </a:xfrm>
          </p:grpSpPr>
          <p:sp>
            <p:nvSpPr>
              <p:cNvPr id="86" name="Line 25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26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" name="Text Box 27"/>
            <p:cNvSpPr txBox="1">
              <a:spLocks noChangeArrowheads="1"/>
            </p:cNvSpPr>
            <p:nvPr/>
          </p:nvSpPr>
          <p:spPr bwMode="auto">
            <a:xfrm>
              <a:off x="3116" y="158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2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67" name="Text Box 28"/>
            <p:cNvSpPr txBox="1">
              <a:spLocks noChangeArrowheads="1"/>
            </p:cNvSpPr>
            <p:nvPr/>
          </p:nvSpPr>
          <p:spPr bwMode="auto">
            <a:xfrm>
              <a:off x="2136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5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68" name="Text Box 29"/>
            <p:cNvSpPr txBox="1">
              <a:spLocks noChangeArrowheads="1"/>
            </p:cNvSpPr>
            <p:nvPr/>
          </p:nvSpPr>
          <p:spPr bwMode="auto">
            <a:xfrm>
              <a:off x="3336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1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69" name="Text Box 30"/>
            <p:cNvSpPr txBox="1">
              <a:spLocks noChangeArrowheads="1"/>
            </p:cNvSpPr>
            <p:nvPr/>
          </p:nvSpPr>
          <p:spPr bwMode="auto">
            <a:xfrm>
              <a:off x="3932" y="230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7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0" name="Text Box 31"/>
            <p:cNvSpPr txBox="1">
              <a:spLocks noChangeArrowheads="1"/>
            </p:cNvSpPr>
            <p:nvPr/>
          </p:nvSpPr>
          <p:spPr bwMode="auto">
            <a:xfrm>
              <a:off x="2855" y="2976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4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1" name="Text Box 32"/>
            <p:cNvSpPr txBox="1">
              <a:spLocks noChangeArrowheads="1"/>
            </p:cNvSpPr>
            <p:nvPr/>
          </p:nvSpPr>
          <p:spPr bwMode="auto">
            <a:xfrm>
              <a:off x="3452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5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2" name="Text Box 33"/>
            <p:cNvSpPr txBox="1">
              <a:spLocks noChangeArrowheads="1"/>
            </p:cNvSpPr>
            <p:nvPr/>
          </p:nvSpPr>
          <p:spPr bwMode="auto">
            <a:xfrm>
              <a:off x="1484" y="192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[5]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3" name="Text Box 34"/>
            <p:cNvSpPr txBox="1">
              <a:spLocks noChangeArrowheads="1"/>
            </p:cNvSpPr>
            <p:nvPr/>
          </p:nvSpPr>
          <p:spPr bwMode="auto">
            <a:xfrm>
              <a:off x="3980" y="187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[2]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4" name="Text Box 35"/>
            <p:cNvSpPr txBox="1">
              <a:spLocks noChangeArrowheads="1"/>
            </p:cNvSpPr>
            <p:nvPr/>
          </p:nvSpPr>
          <p:spPr bwMode="auto">
            <a:xfrm>
              <a:off x="441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[9]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5" name="Text Box 36"/>
            <p:cNvSpPr txBox="1">
              <a:spLocks noChangeArrowheads="1"/>
            </p:cNvSpPr>
            <p:nvPr/>
          </p:nvSpPr>
          <p:spPr bwMode="auto">
            <a:xfrm>
              <a:off x="273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[3]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6" name="Text Box 37"/>
            <p:cNvSpPr txBox="1">
              <a:spLocks noChangeArrowheads="1"/>
            </p:cNvSpPr>
            <p:nvPr/>
          </p:nvSpPr>
          <p:spPr bwMode="auto">
            <a:xfrm>
              <a:off x="225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[7]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7" name="Text Box 38"/>
            <p:cNvSpPr txBox="1">
              <a:spLocks noChangeArrowheads="1"/>
            </p:cNvSpPr>
            <p:nvPr/>
          </p:nvSpPr>
          <p:spPr bwMode="auto">
            <a:xfrm>
              <a:off x="393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[8]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 flipH="1">
              <a:off x="1340" y="2160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40"/>
            <p:cNvSpPr>
              <a:spLocks noChangeShapeType="1"/>
            </p:cNvSpPr>
            <p:nvPr/>
          </p:nvSpPr>
          <p:spPr bwMode="auto">
            <a:xfrm>
              <a:off x="2012" y="220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41"/>
            <p:cNvSpPr>
              <a:spLocks noChangeArrowheads="1"/>
            </p:cNvSpPr>
            <p:nvPr/>
          </p:nvSpPr>
          <p:spPr bwMode="auto">
            <a:xfrm>
              <a:off x="1148" y="2544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dirty="0">
                  <a:latin typeface="Times" pitchFamily="2" charset="0"/>
                </a:rPr>
                <a:t>D</a:t>
              </a:r>
            </a:p>
          </p:txBody>
        </p:sp>
        <p:sp>
          <p:nvSpPr>
            <p:cNvPr id="81" name="Text Box 42"/>
            <p:cNvSpPr txBox="1">
              <a:spLocks noChangeArrowheads="1"/>
            </p:cNvSpPr>
            <p:nvPr/>
          </p:nvSpPr>
          <p:spPr bwMode="auto">
            <a:xfrm>
              <a:off x="1340" y="22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1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82" name="Text Box 43"/>
            <p:cNvSpPr txBox="1">
              <a:spLocks noChangeArrowheads="1"/>
            </p:cNvSpPr>
            <p:nvPr/>
          </p:nvSpPr>
          <p:spPr bwMode="auto">
            <a:xfrm>
              <a:off x="2108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4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83" name="Oval 44"/>
            <p:cNvSpPr>
              <a:spLocks noChangeArrowheads="1"/>
            </p:cNvSpPr>
            <p:nvPr/>
          </p:nvSpPr>
          <p:spPr bwMode="auto">
            <a:xfrm>
              <a:off x="2204" y="2736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2400" dirty="0">
                  <a:latin typeface="Times" pitchFamily="2" charset="0"/>
                </a:rPr>
                <a:t>E</a:t>
              </a:r>
              <a:endParaRPr lang="x-none" altLang="x-none" sz="2000">
                <a:latin typeface="Times" pitchFamily="2" charset="0"/>
              </a:endParaRPr>
            </a:p>
          </p:txBody>
        </p:sp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1820" y="273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[9]</a:t>
              </a:r>
              <a:endParaRPr lang="en-US" altLang="x-none" sz="2400">
                <a:latin typeface="Times New Roman" pitchFamily="18" charset="0"/>
              </a:endParaRPr>
            </a:p>
          </p:txBody>
        </p:sp>
      </p:grpSp>
      <p:sp>
        <p:nvSpPr>
          <p:cNvPr id="92" name="Oval 4"/>
          <p:cNvSpPr>
            <a:spLocks noChangeArrowheads="1"/>
          </p:cNvSpPr>
          <p:nvPr/>
        </p:nvSpPr>
        <p:spPr bwMode="auto">
          <a:xfrm>
            <a:off x="5611813" y="2204926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Text Box 5"/>
          <p:cNvSpPr txBox="1">
            <a:spLocks noChangeArrowheads="1"/>
          </p:cNvSpPr>
          <p:nvPr/>
        </p:nvSpPr>
        <p:spPr bwMode="auto">
          <a:xfrm>
            <a:off x="5603333" y="2204927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A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94" name="Oval 6"/>
          <p:cNvSpPr>
            <a:spLocks noChangeArrowheads="1"/>
          </p:cNvSpPr>
          <p:nvPr/>
        </p:nvSpPr>
        <p:spPr bwMode="auto">
          <a:xfrm>
            <a:off x="4419600" y="3046301"/>
            <a:ext cx="427038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4418350" y="3043127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B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96" name="Oval 8"/>
          <p:cNvSpPr>
            <a:spLocks noChangeArrowheads="1"/>
          </p:cNvSpPr>
          <p:nvPr/>
        </p:nvSpPr>
        <p:spPr bwMode="auto">
          <a:xfrm>
            <a:off x="7237413" y="3046301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Text Box 9"/>
          <p:cNvSpPr txBox="1">
            <a:spLocks noChangeArrowheads="1"/>
          </p:cNvSpPr>
          <p:nvPr/>
        </p:nvSpPr>
        <p:spPr bwMode="auto">
          <a:xfrm>
            <a:off x="7239338" y="3043127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C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98" name="Oval 10"/>
          <p:cNvSpPr>
            <a:spLocks noChangeArrowheads="1"/>
          </p:cNvSpPr>
          <p:nvPr/>
        </p:nvSpPr>
        <p:spPr bwMode="auto">
          <a:xfrm>
            <a:off x="7954964" y="4186126"/>
            <a:ext cx="427037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 Box 11"/>
          <p:cNvSpPr txBox="1">
            <a:spLocks noChangeArrowheads="1"/>
          </p:cNvSpPr>
          <p:nvPr/>
        </p:nvSpPr>
        <p:spPr bwMode="auto">
          <a:xfrm>
            <a:off x="7946483" y="4186127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G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100" name="Oval 12"/>
          <p:cNvSpPr>
            <a:spLocks noChangeArrowheads="1"/>
          </p:cNvSpPr>
          <p:nvPr/>
        </p:nvSpPr>
        <p:spPr bwMode="auto">
          <a:xfrm>
            <a:off x="6519863" y="4186126"/>
            <a:ext cx="430212" cy="4445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Text Box 13"/>
          <p:cNvSpPr txBox="1">
            <a:spLocks noChangeArrowheads="1"/>
          </p:cNvSpPr>
          <p:nvPr/>
        </p:nvSpPr>
        <p:spPr bwMode="auto">
          <a:xfrm>
            <a:off x="6538619" y="4186127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F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102" name="Line 14"/>
          <p:cNvSpPr>
            <a:spLocks noChangeShapeType="1"/>
          </p:cNvSpPr>
          <p:nvPr/>
        </p:nvSpPr>
        <p:spPr bwMode="auto">
          <a:xfrm flipH="1">
            <a:off x="4803775" y="2552589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15"/>
          <p:cNvSpPr>
            <a:spLocks noChangeShapeType="1"/>
          </p:cNvSpPr>
          <p:nvPr/>
        </p:nvSpPr>
        <p:spPr bwMode="auto">
          <a:xfrm flipH="1">
            <a:off x="6870700" y="3463814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6"/>
          <p:cNvSpPr>
            <a:spLocks noChangeShapeType="1"/>
          </p:cNvSpPr>
          <p:nvPr/>
        </p:nvSpPr>
        <p:spPr bwMode="auto">
          <a:xfrm>
            <a:off x="7548563" y="3484452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17"/>
          <p:cNvSpPr>
            <a:spLocks noChangeShapeType="1"/>
          </p:cNvSpPr>
          <p:nvPr/>
        </p:nvSpPr>
        <p:spPr bwMode="auto">
          <a:xfrm>
            <a:off x="5984876" y="2570052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" name="Group 18"/>
          <p:cNvGrpSpPr>
            <a:grpSpLocks/>
          </p:cNvGrpSpPr>
          <p:nvPr/>
        </p:nvGrpSpPr>
        <p:grpSpPr bwMode="auto">
          <a:xfrm>
            <a:off x="7213601" y="5405504"/>
            <a:ext cx="428625" cy="461897"/>
            <a:chOff x="2400" y="858"/>
            <a:chExt cx="432" cy="449"/>
          </a:xfrm>
        </p:grpSpPr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Text Box 20"/>
            <p:cNvSpPr txBox="1">
              <a:spLocks noChangeArrowheads="1"/>
            </p:cNvSpPr>
            <p:nvPr/>
          </p:nvSpPr>
          <p:spPr bwMode="auto">
            <a:xfrm>
              <a:off x="2450" y="858"/>
              <a:ext cx="29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itchFamily="18" charset="0"/>
                </a:rPr>
                <a:t>I</a:t>
              </a:r>
              <a:endParaRPr lang="x-none" altLang="x-none" sz="2400">
                <a:latin typeface="Times New Roman" pitchFamily="18" charset="0"/>
              </a:endParaRPr>
            </a:p>
          </p:txBody>
        </p:sp>
      </p:grpSp>
      <p:grpSp>
        <p:nvGrpSpPr>
          <p:cNvPr id="109" name="Group 21"/>
          <p:cNvGrpSpPr>
            <a:grpSpLocks/>
          </p:cNvGrpSpPr>
          <p:nvPr/>
        </p:nvGrpSpPr>
        <p:grpSpPr bwMode="auto">
          <a:xfrm>
            <a:off x="5775329" y="5405504"/>
            <a:ext cx="436563" cy="461897"/>
            <a:chOff x="2392" y="858"/>
            <a:chExt cx="440" cy="449"/>
          </a:xfrm>
        </p:grpSpPr>
        <p:sp>
          <p:nvSpPr>
            <p:cNvPr id="110" name="Oval 22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Text Box 23"/>
            <p:cNvSpPr txBox="1">
              <a:spLocks noChangeArrowheads="1"/>
            </p:cNvSpPr>
            <p:nvPr/>
          </p:nvSpPr>
          <p:spPr bwMode="auto">
            <a:xfrm>
              <a:off x="2392" y="858"/>
              <a:ext cx="411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itchFamily="18" charset="0"/>
                </a:rPr>
                <a:t>H</a:t>
              </a:r>
              <a:endParaRPr lang="x-none" altLang="x-none" sz="2400">
                <a:latin typeface="Times New Roman" pitchFamily="18" charset="0"/>
              </a:endParaRPr>
            </a:p>
          </p:txBody>
        </p:sp>
      </p:grpSp>
      <p:grpSp>
        <p:nvGrpSpPr>
          <p:cNvPr id="112" name="Group 24"/>
          <p:cNvGrpSpPr>
            <a:grpSpLocks/>
          </p:cNvGrpSpPr>
          <p:nvPr/>
        </p:nvGrpSpPr>
        <p:grpSpPr bwMode="auto">
          <a:xfrm>
            <a:off x="6099175" y="4689365"/>
            <a:ext cx="1150938" cy="801687"/>
            <a:chOff x="896" y="1363"/>
            <a:chExt cx="1156" cy="778"/>
          </a:xfrm>
        </p:grpSpPr>
        <p:sp>
          <p:nvSpPr>
            <p:cNvPr id="113" name="Line 25"/>
            <p:cNvSpPr>
              <a:spLocks noChangeShapeType="1"/>
            </p:cNvSpPr>
            <p:nvPr/>
          </p:nvSpPr>
          <p:spPr bwMode="auto">
            <a:xfrm flipH="1">
              <a:off x="896" y="1363"/>
              <a:ext cx="534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26"/>
            <p:cNvSpPr>
              <a:spLocks noChangeShapeType="1"/>
            </p:cNvSpPr>
            <p:nvPr/>
          </p:nvSpPr>
          <p:spPr bwMode="auto">
            <a:xfrm>
              <a:off x="1674" y="1378"/>
              <a:ext cx="378" cy="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" name="Text Box 27"/>
          <p:cNvSpPr txBox="1">
            <a:spLocks noChangeArrowheads="1"/>
          </p:cNvSpPr>
          <p:nvPr/>
        </p:nvSpPr>
        <p:spPr bwMode="auto">
          <a:xfrm>
            <a:off x="6477000" y="2509726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2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16" name="Text Box 28"/>
          <p:cNvSpPr txBox="1">
            <a:spLocks noChangeArrowheads="1"/>
          </p:cNvSpPr>
          <p:nvPr/>
        </p:nvSpPr>
        <p:spPr bwMode="auto">
          <a:xfrm>
            <a:off x="4921250" y="25097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5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17" name="Text Box 29"/>
          <p:cNvSpPr txBox="1">
            <a:spLocks noChangeArrowheads="1"/>
          </p:cNvSpPr>
          <p:nvPr/>
        </p:nvSpPr>
        <p:spPr bwMode="auto">
          <a:xfrm>
            <a:off x="6826250" y="35765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1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18" name="Text Box 30"/>
          <p:cNvSpPr txBox="1">
            <a:spLocks noChangeArrowheads="1"/>
          </p:cNvSpPr>
          <p:nvPr/>
        </p:nvSpPr>
        <p:spPr bwMode="auto">
          <a:xfrm>
            <a:off x="7772400" y="3652726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7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19" name="Text Box 31"/>
          <p:cNvSpPr txBox="1">
            <a:spLocks noChangeArrowheads="1"/>
          </p:cNvSpPr>
          <p:nvPr/>
        </p:nvSpPr>
        <p:spPr bwMode="auto">
          <a:xfrm>
            <a:off x="6062664" y="4719526"/>
            <a:ext cx="338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4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20" name="Text Box 32"/>
          <p:cNvSpPr txBox="1">
            <a:spLocks noChangeArrowheads="1"/>
          </p:cNvSpPr>
          <p:nvPr/>
        </p:nvSpPr>
        <p:spPr bwMode="auto">
          <a:xfrm>
            <a:off x="7010400" y="47195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5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21" name="Text Box 33"/>
          <p:cNvSpPr txBox="1">
            <a:spLocks noChangeArrowheads="1"/>
          </p:cNvSpPr>
          <p:nvPr/>
        </p:nvSpPr>
        <p:spPr bwMode="auto">
          <a:xfrm>
            <a:off x="3886200" y="3043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solidFill>
                  <a:schemeClr val="accent1"/>
                </a:solidFill>
                <a:latin typeface="Times New Roman" pitchFamily="18" charset="0"/>
              </a:rPr>
              <a:t>[5]</a:t>
            </a:r>
            <a:endParaRPr lang="en-US" altLang="x-none" sz="24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22" name="Text Box 34"/>
          <p:cNvSpPr txBox="1">
            <a:spLocks noChangeArrowheads="1"/>
          </p:cNvSpPr>
          <p:nvPr/>
        </p:nvSpPr>
        <p:spPr bwMode="auto">
          <a:xfrm>
            <a:off x="7848600" y="29669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[2]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23" name="Text Box 35"/>
          <p:cNvSpPr txBox="1">
            <a:spLocks noChangeArrowheads="1"/>
          </p:cNvSpPr>
          <p:nvPr/>
        </p:nvSpPr>
        <p:spPr bwMode="auto">
          <a:xfrm>
            <a:off x="8534400" y="4186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[9]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24" name="Text Box 36"/>
          <p:cNvSpPr txBox="1">
            <a:spLocks noChangeArrowheads="1"/>
          </p:cNvSpPr>
          <p:nvPr/>
        </p:nvSpPr>
        <p:spPr bwMode="auto">
          <a:xfrm>
            <a:off x="5867400" y="4186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[3]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25" name="Text Box 37"/>
          <p:cNvSpPr txBox="1">
            <a:spLocks noChangeArrowheads="1"/>
          </p:cNvSpPr>
          <p:nvPr/>
        </p:nvSpPr>
        <p:spPr bwMode="auto">
          <a:xfrm>
            <a:off x="5105400" y="54053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[7]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26" name="Text Box 38"/>
          <p:cNvSpPr txBox="1">
            <a:spLocks noChangeArrowheads="1"/>
          </p:cNvSpPr>
          <p:nvPr/>
        </p:nvSpPr>
        <p:spPr bwMode="auto">
          <a:xfrm>
            <a:off x="7772400" y="54053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[8]</a:t>
            </a:r>
            <a:endParaRPr lang="en-US" altLang="x-none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50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CC14-7593-4241-AACE-8173981F4052}" type="slidenum">
              <a:rPr lang="en-GB" altLang="x-none"/>
              <a:pPr/>
              <a:t>44</a:t>
            </a:fld>
            <a:endParaRPr lang="en-GB" altLang="x-none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altLang="x-none" dirty="0"/>
              <a:t>Uniform Cost Search (UCS)</a:t>
            </a:r>
          </a:p>
        </p:txBody>
      </p:sp>
      <p:grpSp>
        <p:nvGrpSpPr>
          <p:cNvPr id="210947" name="Group 3"/>
          <p:cNvGrpSpPr>
            <a:grpSpLocks/>
          </p:cNvGrpSpPr>
          <p:nvPr/>
        </p:nvGrpSpPr>
        <p:grpSpPr bwMode="auto">
          <a:xfrm>
            <a:off x="2813050" y="2209801"/>
            <a:ext cx="6254750" cy="3776663"/>
            <a:chOff x="576" y="1392"/>
            <a:chExt cx="3940" cy="2379"/>
          </a:xfrm>
        </p:grpSpPr>
        <p:sp>
          <p:nvSpPr>
            <p:cNvPr id="210948" name="Oval 4"/>
            <p:cNvSpPr>
              <a:spLocks noChangeArrowheads="1"/>
            </p:cNvSpPr>
            <p:nvPr/>
          </p:nvSpPr>
          <p:spPr bwMode="auto">
            <a:xfrm>
              <a:off x="2335" y="139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49" name="Text Box 5"/>
            <p:cNvSpPr txBox="1">
              <a:spLocks noChangeArrowheads="1"/>
            </p:cNvSpPr>
            <p:nvPr/>
          </p:nvSpPr>
          <p:spPr bwMode="auto">
            <a:xfrm>
              <a:off x="2400" y="146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10950" name="Oval 6"/>
            <p:cNvSpPr>
              <a:spLocks noChangeArrowheads="1"/>
            </p:cNvSpPr>
            <p:nvPr/>
          </p:nvSpPr>
          <p:spPr bwMode="auto">
            <a:xfrm>
              <a:off x="1584" y="1922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1" name="Text Box 7"/>
            <p:cNvSpPr txBox="1">
              <a:spLocks noChangeArrowheads="1"/>
            </p:cNvSpPr>
            <p:nvPr/>
          </p:nvSpPr>
          <p:spPr bwMode="auto">
            <a:xfrm>
              <a:off x="1648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10952" name="Oval 8"/>
            <p:cNvSpPr>
              <a:spLocks noChangeArrowheads="1"/>
            </p:cNvSpPr>
            <p:nvPr/>
          </p:nvSpPr>
          <p:spPr bwMode="auto">
            <a:xfrm>
              <a:off x="3359" y="192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3" name="Text Box 9"/>
            <p:cNvSpPr txBox="1">
              <a:spLocks noChangeArrowheads="1"/>
            </p:cNvSpPr>
            <p:nvPr/>
          </p:nvSpPr>
          <p:spPr bwMode="auto">
            <a:xfrm>
              <a:off x="3425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10954" name="Oval 10"/>
            <p:cNvSpPr>
              <a:spLocks noChangeArrowheads="1"/>
            </p:cNvSpPr>
            <p:nvPr/>
          </p:nvSpPr>
          <p:spPr bwMode="auto">
            <a:xfrm>
              <a:off x="3811" y="2640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Text Box 11"/>
            <p:cNvSpPr txBox="1">
              <a:spLocks noChangeArrowheads="1"/>
            </p:cNvSpPr>
            <p:nvPr/>
          </p:nvSpPr>
          <p:spPr bwMode="auto">
            <a:xfrm>
              <a:off x="3876" y="271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10956" name="Oval 12"/>
            <p:cNvSpPr>
              <a:spLocks noChangeArrowheads="1"/>
            </p:cNvSpPr>
            <p:nvPr/>
          </p:nvSpPr>
          <p:spPr bwMode="auto">
            <a:xfrm>
              <a:off x="2907" y="2640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7" name="Text Box 13"/>
            <p:cNvSpPr txBox="1">
              <a:spLocks noChangeArrowheads="1"/>
            </p:cNvSpPr>
            <p:nvPr/>
          </p:nvSpPr>
          <p:spPr bwMode="auto">
            <a:xfrm>
              <a:off x="2973" y="271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10958" name="Line 14"/>
            <p:cNvSpPr>
              <a:spLocks noChangeShapeType="1"/>
            </p:cNvSpPr>
            <p:nvPr/>
          </p:nvSpPr>
          <p:spPr bwMode="auto">
            <a:xfrm flipH="1">
              <a:off x="1826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9" name="Line 15"/>
            <p:cNvSpPr>
              <a:spLocks noChangeShapeType="1"/>
            </p:cNvSpPr>
            <p:nvPr/>
          </p:nvSpPr>
          <p:spPr bwMode="auto">
            <a:xfrm flipH="1">
              <a:off x="3128" y="2185"/>
              <a:ext cx="296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60" name="Line 16"/>
            <p:cNvSpPr>
              <a:spLocks noChangeShapeType="1"/>
            </p:cNvSpPr>
            <p:nvPr/>
          </p:nvSpPr>
          <p:spPr bwMode="auto">
            <a:xfrm>
              <a:off x="3555" y="219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61" name="Line 17"/>
            <p:cNvSpPr>
              <a:spLocks noChangeShapeType="1"/>
            </p:cNvSpPr>
            <p:nvPr/>
          </p:nvSpPr>
          <p:spPr bwMode="auto">
            <a:xfrm>
              <a:off x="2570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0962" name="Group 18"/>
            <p:cNvGrpSpPr>
              <a:grpSpLocks/>
            </p:cNvGrpSpPr>
            <p:nvPr/>
          </p:nvGrpSpPr>
          <p:grpSpPr bwMode="auto">
            <a:xfrm>
              <a:off x="3344" y="3412"/>
              <a:ext cx="270" cy="359"/>
              <a:chOff x="2400" y="864"/>
              <a:chExt cx="432" cy="554"/>
            </a:xfrm>
          </p:grpSpPr>
          <p:sp>
            <p:nvSpPr>
              <p:cNvPr id="210963" name="Oval 1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64" name="Text Box 20"/>
              <p:cNvSpPr txBox="1">
                <a:spLocks noChangeArrowheads="1"/>
              </p:cNvSpPr>
              <p:nvPr/>
            </p:nvSpPr>
            <p:spPr bwMode="auto">
              <a:xfrm>
                <a:off x="2502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10965" name="Group 21"/>
            <p:cNvGrpSpPr>
              <a:grpSpLocks/>
            </p:cNvGrpSpPr>
            <p:nvPr/>
          </p:nvGrpSpPr>
          <p:grpSpPr bwMode="auto">
            <a:xfrm>
              <a:off x="2443" y="3412"/>
              <a:ext cx="270" cy="359"/>
              <a:chOff x="2400" y="864"/>
              <a:chExt cx="432" cy="554"/>
            </a:xfrm>
          </p:grpSpPr>
          <p:sp>
            <p:nvSpPr>
              <p:cNvPr id="210966" name="Oval 2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67" name="Text Box 23"/>
              <p:cNvSpPr txBox="1">
                <a:spLocks noChangeArrowheads="1"/>
              </p:cNvSpPr>
              <p:nvPr/>
            </p:nvSpPr>
            <p:spPr bwMode="auto">
              <a:xfrm>
                <a:off x="2504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10968" name="Group 24"/>
            <p:cNvGrpSpPr>
              <a:grpSpLocks/>
            </p:cNvGrpSpPr>
            <p:nvPr/>
          </p:nvGrpSpPr>
          <p:grpSpPr bwMode="auto">
            <a:xfrm>
              <a:off x="2642" y="2957"/>
              <a:ext cx="725" cy="505"/>
              <a:chOff x="896" y="1363"/>
              <a:chExt cx="1156" cy="778"/>
            </a:xfrm>
          </p:grpSpPr>
          <p:sp>
            <p:nvSpPr>
              <p:cNvPr id="210969" name="Line 25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70" name="Line 26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71" name="Text Box 27"/>
            <p:cNvSpPr txBox="1">
              <a:spLocks noChangeArrowheads="1"/>
            </p:cNvSpPr>
            <p:nvPr/>
          </p:nvSpPr>
          <p:spPr bwMode="auto">
            <a:xfrm>
              <a:off x="2880" y="158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2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10972" name="Text Box 28"/>
            <p:cNvSpPr txBox="1">
              <a:spLocks noChangeArrowheads="1"/>
            </p:cNvSpPr>
            <p:nvPr/>
          </p:nvSpPr>
          <p:spPr bwMode="auto">
            <a:xfrm>
              <a:off x="1900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5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10973" name="Text Box 29"/>
            <p:cNvSpPr txBox="1">
              <a:spLocks noChangeArrowheads="1"/>
            </p:cNvSpPr>
            <p:nvPr/>
          </p:nvSpPr>
          <p:spPr bwMode="auto">
            <a:xfrm>
              <a:off x="3100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1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10974" name="Text Box 30"/>
            <p:cNvSpPr txBox="1">
              <a:spLocks noChangeArrowheads="1"/>
            </p:cNvSpPr>
            <p:nvPr/>
          </p:nvSpPr>
          <p:spPr bwMode="auto">
            <a:xfrm>
              <a:off x="3696" y="230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7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10975" name="Text Box 31"/>
            <p:cNvSpPr txBox="1">
              <a:spLocks noChangeArrowheads="1"/>
            </p:cNvSpPr>
            <p:nvPr/>
          </p:nvSpPr>
          <p:spPr bwMode="auto">
            <a:xfrm>
              <a:off x="2619" y="2976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4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10976" name="Text Box 32"/>
            <p:cNvSpPr txBox="1">
              <a:spLocks noChangeArrowheads="1"/>
            </p:cNvSpPr>
            <p:nvPr/>
          </p:nvSpPr>
          <p:spPr bwMode="auto">
            <a:xfrm>
              <a:off x="3216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5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10977" name="Text Box 33"/>
            <p:cNvSpPr txBox="1">
              <a:spLocks noChangeArrowheads="1"/>
            </p:cNvSpPr>
            <p:nvPr/>
          </p:nvSpPr>
          <p:spPr bwMode="auto">
            <a:xfrm>
              <a:off x="1248" y="192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solidFill>
                    <a:schemeClr val="accent1"/>
                  </a:solidFill>
                  <a:latin typeface="Times New Roman" pitchFamily="18" charset="0"/>
                </a:rPr>
                <a:t>[5]</a:t>
              </a:r>
              <a:endParaRPr lang="en-US" altLang="x-none" sz="240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210978" name="Text Box 34"/>
            <p:cNvSpPr txBox="1">
              <a:spLocks noChangeArrowheads="1"/>
            </p:cNvSpPr>
            <p:nvPr/>
          </p:nvSpPr>
          <p:spPr bwMode="auto">
            <a:xfrm>
              <a:off x="3744" y="187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solidFill>
                    <a:schemeClr val="accent1"/>
                  </a:solidFill>
                  <a:latin typeface="Times New Roman" pitchFamily="18" charset="0"/>
                </a:rPr>
                <a:t>[2]</a:t>
              </a:r>
              <a:endParaRPr lang="en-US" altLang="x-none" sz="240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210979" name="Text Box 35"/>
            <p:cNvSpPr txBox="1">
              <a:spLocks noChangeArrowheads="1"/>
            </p:cNvSpPr>
            <p:nvPr/>
          </p:nvSpPr>
          <p:spPr bwMode="auto">
            <a:xfrm>
              <a:off x="4176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[9]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10980" name="Text Box 36"/>
            <p:cNvSpPr txBox="1">
              <a:spLocks noChangeArrowheads="1"/>
            </p:cNvSpPr>
            <p:nvPr/>
          </p:nvSpPr>
          <p:spPr bwMode="auto">
            <a:xfrm>
              <a:off x="2496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solidFill>
                    <a:schemeClr val="accent1"/>
                  </a:solidFill>
                  <a:latin typeface="Times New Roman" pitchFamily="18" charset="0"/>
                </a:rPr>
                <a:t>[3]</a:t>
              </a:r>
              <a:endParaRPr lang="en-US" altLang="x-none" sz="240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210981" name="Text Box 37"/>
            <p:cNvSpPr txBox="1">
              <a:spLocks noChangeArrowheads="1"/>
            </p:cNvSpPr>
            <p:nvPr/>
          </p:nvSpPr>
          <p:spPr bwMode="auto">
            <a:xfrm>
              <a:off x="2016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[7]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10982" name="Text Box 38"/>
            <p:cNvSpPr txBox="1">
              <a:spLocks noChangeArrowheads="1"/>
            </p:cNvSpPr>
            <p:nvPr/>
          </p:nvSpPr>
          <p:spPr bwMode="auto">
            <a:xfrm>
              <a:off x="3696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[8]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10983" name="Line 39"/>
            <p:cNvSpPr>
              <a:spLocks noChangeShapeType="1"/>
            </p:cNvSpPr>
            <p:nvPr/>
          </p:nvSpPr>
          <p:spPr bwMode="auto">
            <a:xfrm flipH="1">
              <a:off x="1104" y="2160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84" name="Line 40"/>
            <p:cNvSpPr>
              <a:spLocks noChangeShapeType="1"/>
            </p:cNvSpPr>
            <p:nvPr/>
          </p:nvSpPr>
          <p:spPr bwMode="auto">
            <a:xfrm>
              <a:off x="1776" y="220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85" name="Oval 41"/>
            <p:cNvSpPr>
              <a:spLocks noChangeArrowheads="1"/>
            </p:cNvSpPr>
            <p:nvPr/>
          </p:nvSpPr>
          <p:spPr bwMode="auto">
            <a:xfrm>
              <a:off x="912" y="2544"/>
              <a:ext cx="271" cy="280"/>
            </a:xfrm>
            <a:prstGeom prst="ellipse">
              <a:avLst/>
            </a:prstGeom>
            <a:solidFill>
              <a:schemeClr val="hlink">
                <a:alpha val="50000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86" name="Text Box 42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1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10987" name="Text Box 43"/>
            <p:cNvSpPr txBox="1">
              <a:spLocks noChangeArrowheads="1"/>
            </p:cNvSpPr>
            <p:nvPr/>
          </p:nvSpPr>
          <p:spPr bwMode="auto">
            <a:xfrm>
              <a:off x="1872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4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10988" name="Oval 44"/>
            <p:cNvSpPr>
              <a:spLocks noChangeArrowheads="1"/>
            </p:cNvSpPr>
            <p:nvPr/>
          </p:nvSpPr>
          <p:spPr bwMode="auto">
            <a:xfrm>
              <a:off x="1968" y="2736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x-none" altLang="x-none">
                <a:solidFill>
                  <a:srgbClr val="C0C0C0"/>
                </a:solidFill>
              </a:endParaRPr>
            </a:p>
          </p:txBody>
        </p:sp>
        <p:sp>
          <p:nvSpPr>
            <p:cNvPr id="210989" name="Text Box 45"/>
            <p:cNvSpPr txBox="1">
              <a:spLocks noChangeArrowheads="1"/>
            </p:cNvSpPr>
            <p:nvPr/>
          </p:nvSpPr>
          <p:spPr bwMode="auto">
            <a:xfrm>
              <a:off x="1584" y="273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[9]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10990" name="Text Box 46"/>
            <p:cNvSpPr txBox="1">
              <a:spLocks noChangeArrowheads="1"/>
            </p:cNvSpPr>
            <p:nvPr/>
          </p:nvSpPr>
          <p:spPr bwMode="auto">
            <a:xfrm>
              <a:off x="576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solidFill>
                    <a:schemeClr val="hlink"/>
                  </a:solidFill>
                  <a:latin typeface="Times New Roman" pitchFamily="18" charset="0"/>
                </a:rPr>
                <a:t>[6]</a:t>
              </a:r>
              <a:endParaRPr lang="en-US" altLang="x-none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10991" name="Freeform 47"/>
            <p:cNvSpPr>
              <a:spLocks/>
            </p:cNvSpPr>
            <p:nvPr/>
          </p:nvSpPr>
          <p:spPr bwMode="auto">
            <a:xfrm>
              <a:off x="1248" y="1768"/>
              <a:ext cx="1952" cy="920"/>
            </a:xfrm>
            <a:custGeom>
              <a:avLst/>
              <a:gdLst>
                <a:gd name="T0" fmla="*/ 1408 w 1952"/>
                <a:gd name="T1" fmla="*/ 0 h 920"/>
                <a:gd name="T2" fmla="*/ 1936 w 1952"/>
                <a:gd name="T3" fmla="*/ 432 h 920"/>
                <a:gd name="T4" fmla="*/ 1504 w 1952"/>
                <a:gd name="T5" fmla="*/ 864 h 920"/>
                <a:gd name="T6" fmla="*/ 496 w 1952"/>
                <a:gd name="T7" fmla="*/ 480 h 920"/>
                <a:gd name="T8" fmla="*/ 64 w 1952"/>
                <a:gd name="T9" fmla="*/ 816 h 920"/>
                <a:gd name="T10" fmla="*/ 112 w 1952"/>
                <a:gd name="T11" fmla="*/ 912 h 920"/>
                <a:gd name="T12" fmla="*/ 64 w 1952"/>
                <a:gd name="T13" fmla="*/ 864 h 920"/>
                <a:gd name="T14" fmla="*/ 112 w 1952"/>
                <a:gd name="T15" fmla="*/ 912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52" h="920">
                  <a:moveTo>
                    <a:pt x="1408" y="0"/>
                  </a:moveTo>
                  <a:cubicBezTo>
                    <a:pt x="1664" y="144"/>
                    <a:pt x="1920" y="288"/>
                    <a:pt x="1936" y="432"/>
                  </a:cubicBezTo>
                  <a:cubicBezTo>
                    <a:pt x="1952" y="576"/>
                    <a:pt x="1744" y="856"/>
                    <a:pt x="1504" y="864"/>
                  </a:cubicBezTo>
                  <a:cubicBezTo>
                    <a:pt x="1264" y="872"/>
                    <a:pt x="736" y="488"/>
                    <a:pt x="496" y="480"/>
                  </a:cubicBezTo>
                  <a:cubicBezTo>
                    <a:pt x="256" y="472"/>
                    <a:pt x="128" y="744"/>
                    <a:pt x="64" y="816"/>
                  </a:cubicBezTo>
                  <a:cubicBezTo>
                    <a:pt x="0" y="888"/>
                    <a:pt x="112" y="904"/>
                    <a:pt x="112" y="912"/>
                  </a:cubicBezTo>
                  <a:cubicBezTo>
                    <a:pt x="112" y="920"/>
                    <a:pt x="64" y="864"/>
                    <a:pt x="64" y="864"/>
                  </a:cubicBezTo>
                  <a:cubicBezTo>
                    <a:pt x="64" y="864"/>
                    <a:pt x="104" y="904"/>
                    <a:pt x="112" y="912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2813050" y="2209801"/>
            <a:ext cx="6254750" cy="3776663"/>
            <a:chOff x="812" y="1392"/>
            <a:chExt cx="3940" cy="2379"/>
          </a:xfrm>
        </p:grpSpPr>
        <p:sp>
          <p:nvSpPr>
            <p:cNvPr id="50" name="Oval 4"/>
            <p:cNvSpPr>
              <a:spLocks noChangeArrowheads="1"/>
            </p:cNvSpPr>
            <p:nvPr/>
          </p:nvSpPr>
          <p:spPr bwMode="auto">
            <a:xfrm>
              <a:off x="2571" y="139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5"/>
            <p:cNvSpPr txBox="1">
              <a:spLocks noChangeArrowheads="1"/>
            </p:cNvSpPr>
            <p:nvPr/>
          </p:nvSpPr>
          <p:spPr bwMode="auto">
            <a:xfrm>
              <a:off x="2636" y="146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1820" y="1922"/>
              <a:ext cx="269" cy="28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7"/>
            <p:cNvSpPr txBox="1">
              <a:spLocks noChangeArrowheads="1"/>
            </p:cNvSpPr>
            <p:nvPr/>
          </p:nvSpPr>
          <p:spPr bwMode="auto">
            <a:xfrm>
              <a:off x="1884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54" name="Oval 8"/>
            <p:cNvSpPr>
              <a:spLocks noChangeArrowheads="1"/>
            </p:cNvSpPr>
            <p:nvPr/>
          </p:nvSpPr>
          <p:spPr bwMode="auto"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3661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56" name="Oval 10"/>
            <p:cNvSpPr>
              <a:spLocks noChangeArrowheads="1"/>
            </p:cNvSpPr>
            <p:nvPr/>
          </p:nvSpPr>
          <p:spPr bwMode="auto">
            <a:xfrm>
              <a:off x="4047" y="2640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4112" y="271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58" name="Oval 12"/>
            <p:cNvSpPr>
              <a:spLocks noChangeArrowheads="1"/>
            </p:cNvSpPr>
            <p:nvPr/>
          </p:nvSpPr>
          <p:spPr bwMode="auto">
            <a:xfrm>
              <a:off x="3143" y="2640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auto">
            <a:xfrm>
              <a:off x="3209" y="271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60" name="Line 14"/>
            <p:cNvSpPr>
              <a:spLocks noChangeShapeType="1"/>
            </p:cNvSpPr>
            <p:nvPr/>
          </p:nvSpPr>
          <p:spPr bwMode="auto">
            <a:xfrm flipH="1">
              <a:off x="2062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 flipH="1">
              <a:off x="3364" y="2185"/>
              <a:ext cx="296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>
              <a:off x="3791" y="219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2806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" name="Group 18"/>
            <p:cNvGrpSpPr>
              <a:grpSpLocks/>
            </p:cNvGrpSpPr>
            <p:nvPr/>
          </p:nvGrpSpPr>
          <p:grpSpPr bwMode="auto">
            <a:xfrm>
              <a:off x="3580" y="3412"/>
              <a:ext cx="270" cy="359"/>
              <a:chOff x="2400" y="864"/>
              <a:chExt cx="432" cy="554"/>
            </a:xfrm>
          </p:grpSpPr>
          <p:sp>
            <p:nvSpPr>
              <p:cNvPr id="91" name="Oval 1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Text Box 20"/>
              <p:cNvSpPr txBox="1">
                <a:spLocks noChangeArrowheads="1"/>
              </p:cNvSpPr>
              <p:nvPr/>
            </p:nvSpPr>
            <p:spPr bwMode="auto">
              <a:xfrm>
                <a:off x="2502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itchFamily="18" charset="0"/>
                </a:endParaRPr>
              </a:p>
            </p:txBody>
          </p:sp>
        </p:grpSp>
        <p:grpSp>
          <p:nvGrpSpPr>
            <p:cNvPr id="65" name="Group 21"/>
            <p:cNvGrpSpPr>
              <a:grpSpLocks/>
            </p:cNvGrpSpPr>
            <p:nvPr/>
          </p:nvGrpSpPr>
          <p:grpSpPr bwMode="auto">
            <a:xfrm>
              <a:off x="2679" y="3412"/>
              <a:ext cx="270" cy="359"/>
              <a:chOff x="2400" y="864"/>
              <a:chExt cx="432" cy="554"/>
            </a:xfrm>
          </p:grpSpPr>
          <p:sp>
            <p:nvSpPr>
              <p:cNvPr id="89" name="Oval 2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Text Box 23"/>
              <p:cNvSpPr txBox="1">
                <a:spLocks noChangeArrowheads="1"/>
              </p:cNvSpPr>
              <p:nvPr/>
            </p:nvSpPr>
            <p:spPr bwMode="auto">
              <a:xfrm>
                <a:off x="2504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itchFamily="18" charset="0"/>
                </a:endParaRPr>
              </a:p>
            </p:txBody>
          </p:sp>
        </p:grpSp>
        <p:grpSp>
          <p:nvGrpSpPr>
            <p:cNvPr id="66" name="Group 24"/>
            <p:cNvGrpSpPr>
              <a:grpSpLocks/>
            </p:cNvGrpSpPr>
            <p:nvPr/>
          </p:nvGrpSpPr>
          <p:grpSpPr bwMode="auto">
            <a:xfrm>
              <a:off x="2878" y="2957"/>
              <a:ext cx="725" cy="505"/>
              <a:chOff x="896" y="1363"/>
              <a:chExt cx="1156" cy="778"/>
            </a:xfrm>
          </p:grpSpPr>
          <p:sp>
            <p:nvSpPr>
              <p:cNvPr id="87" name="Line 25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26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7" name="Text Box 27"/>
            <p:cNvSpPr txBox="1">
              <a:spLocks noChangeArrowheads="1"/>
            </p:cNvSpPr>
            <p:nvPr/>
          </p:nvSpPr>
          <p:spPr bwMode="auto">
            <a:xfrm>
              <a:off x="3116" y="158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2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68" name="Text Box 28"/>
            <p:cNvSpPr txBox="1">
              <a:spLocks noChangeArrowheads="1"/>
            </p:cNvSpPr>
            <p:nvPr/>
          </p:nvSpPr>
          <p:spPr bwMode="auto">
            <a:xfrm>
              <a:off x="2136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5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69" name="Text Box 29"/>
            <p:cNvSpPr txBox="1">
              <a:spLocks noChangeArrowheads="1"/>
            </p:cNvSpPr>
            <p:nvPr/>
          </p:nvSpPr>
          <p:spPr bwMode="auto">
            <a:xfrm>
              <a:off x="3336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1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0" name="Text Box 30"/>
            <p:cNvSpPr txBox="1">
              <a:spLocks noChangeArrowheads="1"/>
            </p:cNvSpPr>
            <p:nvPr/>
          </p:nvSpPr>
          <p:spPr bwMode="auto">
            <a:xfrm>
              <a:off x="3932" y="230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7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1" name="Text Box 31"/>
            <p:cNvSpPr txBox="1">
              <a:spLocks noChangeArrowheads="1"/>
            </p:cNvSpPr>
            <p:nvPr/>
          </p:nvSpPr>
          <p:spPr bwMode="auto">
            <a:xfrm>
              <a:off x="2855" y="2976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4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2" name="Text Box 32"/>
            <p:cNvSpPr txBox="1">
              <a:spLocks noChangeArrowheads="1"/>
            </p:cNvSpPr>
            <p:nvPr/>
          </p:nvSpPr>
          <p:spPr bwMode="auto">
            <a:xfrm>
              <a:off x="3452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5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3" name="Text Box 33"/>
            <p:cNvSpPr txBox="1">
              <a:spLocks noChangeArrowheads="1"/>
            </p:cNvSpPr>
            <p:nvPr/>
          </p:nvSpPr>
          <p:spPr bwMode="auto">
            <a:xfrm>
              <a:off x="1484" y="192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[5]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4" name="Text Box 34"/>
            <p:cNvSpPr txBox="1">
              <a:spLocks noChangeArrowheads="1"/>
            </p:cNvSpPr>
            <p:nvPr/>
          </p:nvSpPr>
          <p:spPr bwMode="auto">
            <a:xfrm>
              <a:off x="3980" y="187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[2]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5" name="Text Box 35"/>
            <p:cNvSpPr txBox="1">
              <a:spLocks noChangeArrowheads="1"/>
            </p:cNvSpPr>
            <p:nvPr/>
          </p:nvSpPr>
          <p:spPr bwMode="auto">
            <a:xfrm>
              <a:off x="441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[9]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6" name="Text Box 36"/>
            <p:cNvSpPr txBox="1">
              <a:spLocks noChangeArrowheads="1"/>
            </p:cNvSpPr>
            <p:nvPr/>
          </p:nvSpPr>
          <p:spPr bwMode="auto">
            <a:xfrm>
              <a:off x="273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[3]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7" name="Text Box 37"/>
            <p:cNvSpPr txBox="1">
              <a:spLocks noChangeArrowheads="1"/>
            </p:cNvSpPr>
            <p:nvPr/>
          </p:nvSpPr>
          <p:spPr bwMode="auto">
            <a:xfrm>
              <a:off x="225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[7]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8" name="Text Box 38"/>
            <p:cNvSpPr txBox="1">
              <a:spLocks noChangeArrowheads="1"/>
            </p:cNvSpPr>
            <p:nvPr/>
          </p:nvSpPr>
          <p:spPr bwMode="auto">
            <a:xfrm>
              <a:off x="393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[8]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9" name="Line 39"/>
            <p:cNvSpPr>
              <a:spLocks noChangeShapeType="1"/>
            </p:cNvSpPr>
            <p:nvPr/>
          </p:nvSpPr>
          <p:spPr bwMode="auto">
            <a:xfrm flipH="1">
              <a:off x="1340" y="2160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40"/>
            <p:cNvSpPr>
              <a:spLocks noChangeShapeType="1"/>
            </p:cNvSpPr>
            <p:nvPr/>
          </p:nvSpPr>
          <p:spPr bwMode="auto">
            <a:xfrm>
              <a:off x="2012" y="220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41"/>
            <p:cNvSpPr>
              <a:spLocks noChangeArrowheads="1"/>
            </p:cNvSpPr>
            <p:nvPr/>
          </p:nvSpPr>
          <p:spPr bwMode="auto">
            <a:xfrm>
              <a:off x="1148" y="2544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dirty="0">
                  <a:latin typeface="Times" pitchFamily="2" charset="0"/>
                </a:rPr>
                <a:t>D</a:t>
              </a:r>
            </a:p>
          </p:txBody>
        </p:sp>
        <p:sp>
          <p:nvSpPr>
            <p:cNvPr id="82" name="Text Box 42"/>
            <p:cNvSpPr txBox="1">
              <a:spLocks noChangeArrowheads="1"/>
            </p:cNvSpPr>
            <p:nvPr/>
          </p:nvSpPr>
          <p:spPr bwMode="auto">
            <a:xfrm>
              <a:off x="1340" y="22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1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83" name="Text Box 43"/>
            <p:cNvSpPr txBox="1">
              <a:spLocks noChangeArrowheads="1"/>
            </p:cNvSpPr>
            <p:nvPr/>
          </p:nvSpPr>
          <p:spPr bwMode="auto">
            <a:xfrm>
              <a:off x="2108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4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84" name="Oval 44"/>
            <p:cNvSpPr>
              <a:spLocks noChangeArrowheads="1"/>
            </p:cNvSpPr>
            <p:nvPr/>
          </p:nvSpPr>
          <p:spPr bwMode="auto">
            <a:xfrm>
              <a:off x="2204" y="2736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2400" dirty="0">
                  <a:latin typeface="Times" pitchFamily="2" charset="0"/>
                </a:rPr>
                <a:t>E</a:t>
              </a:r>
              <a:endParaRPr lang="x-none" altLang="x-none" sz="2000">
                <a:latin typeface="Times" pitchFamily="2" charset="0"/>
              </a:endParaRPr>
            </a:p>
          </p:txBody>
        </p:sp>
        <p:sp>
          <p:nvSpPr>
            <p:cNvPr id="85" name="Text Box 45"/>
            <p:cNvSpPr txBox="1">
              <a:spLocks noChangeArrowheads="1"/>
            </p:cNvSpPr>
            <p:nvPr/>
          </p:nvSpPr>
          <p:spPr bwMode="auto">
            <a:xfrm>
              <a:off x="1820" y="273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[9]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86" name="Text Box 46"/>
            <p:cNvSpPr txBox="1">
              <a:spLocks noChangeArrowheads="1"/>
            </p:cNvSpPr>
            <p:nvPr/>
          </p:nvSpPr>
          <p:spPr bwMode="auto">
            <a:xfrm>
              <a:off x="81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solidFill>
                    <a:schemeClr val="accent1"/>
                  </a:solidFill>
                  <a:latin typeface="Times New Roman" pitchFamily="18" charset="0"/>
                </a:rPr>
                <a:t>[6]</a:t>
              </a:r>
              <a:endParaRPr lang="en-US" altLang="x-none" sz="240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</p:grpSp>
      <p:sp>
        <p:nvSpPr>
          <p:cNvPr id="93" name="Oval 4"/>
          <p:cNvSpPr>
            <a:spLocks noChangeArrowheads="1"/>
          </p:cNvSpPr>
          <p:nvPr/>
        </p:nvSpPr>
        <p:spPr bwMode="auto">
          <a:xfrm>
            <a:off x="5611813" y="2204926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Text Box 5"/>
          <p:cNvSpPr txBox="1">
            <a:spLocks noChangeArrowheads="1"/>
          </p:cNvSpPr>
          <p:nvPr/>
        </p:nvSpPr>
        <p:spPr bwMode="auto">
          <a:xfrm>
            <a:off x="5603333" y="2204927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A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95" name="Oval 6"/>
          <p:cNvSpPr>
            <a:spLocks noChangeArrowheads="1"/>
          </p:cNvSpPr>
          <p:nvPr/>
        </p:nvSpPr>
        <p:spPr bwMode="auto">
          <a:xfrm>
            <a:off x="4419600" y="3046301"/>
            <a:ext cx="427038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4418350" y="3043127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B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97" name="Oval 8"/>
          <p:cNvSpPr>
            <a:spLocks noChangeArrowheads="1"/>
          </p:cNvSpPr>
          <p:nvPr/>
        </p:nvSpPr>
        <p:spPr bwMode="auto">
          <a:xfrm>
            <a:off x="7237413" y="3046301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Text Box 9"/>
          <p:cNvSpPr txBox="1">
            <a:spLocks noChangeArrowheads="1"/>
          </p:cNvSpPr>
          <p:nvPr/>
        </p:nvSpPr>
        <p:spPr bwMode="auto">
          <a:xfrm>
            <a:off x="7239338" y="3043127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C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99" name="Oval 10"/>
          <p:cNvSpPr>
            <a:spLocks noChangeArrowheads="1"/>
          </p:cNvSpPr>
          <p:nvPr/>
        </p:nvSpPr>
        <p:spPr bwMode="auto">
          <a:xfrm>
            <a:off x="7954964" y="4186126"/>
            <a:ext cx="427037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Text Box 11"/>
          <p:cNvSpPr txBox="1">
            <a:spLocks noChangeArrowheads="1"/>
          </p:cNvSpPr>
          <p:nvPr/>
        </p:nvSpPr>
        <p:spPr bwMode="auto">
          <a:xfrm>
            <a:off x="7946483" y="4186127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G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101" name="Oval 12"/>
          <p:cNvSpPr>
            <a:spLocks noChangeArrowheads="1"/>
          </p:cNvSpPr>
          <p:nvPr/>
        </p:nvSpPr>
        <p:spPr bwMode="auto">
          <a:xfrm>
            <a:off x="6519863" y="4186126"/>
            <a:ext cx="430212" cy="4445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Text Box 13"/>
          <p:cNvSpPr txBox="1">
            <a:spLocks noChangeArrowheads="1"/>
          </p:cNvSpPr>
          <p:nvPr/>
        </p:nvSpPr>
        <p:spPr bwMode="auto">
          <a:xfrm>
            <a:off x="6538619" y="4186127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F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103" name="Line 14"/>
          <p:cNvSpPr>
            <a:spLocks noChangeShapeType="1"/>
          </p:cNvSpPr>
          <p:nvPr/>
        </p:nvSpPr>
        <p:spPr bwMode="auto">
          <a:xfrm flipH="1">
            <a:off x="4803775" y="2552589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5"/>
          <p:cNvSpPr>
            <a:spLocks noChangeShapeType="1"/>
          </p:cNvSpPr>
          <p:nvPr/>
        </p:nvSpPr>
        <p:spPr bwMode="auto">
          <a:xfrm flipH="1">
            <a:off x="6870700" y="3463814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16"/>
          <p:cNvSpPr>
            <a:spLocks noChangeShapeType="1"/>
          </p:cNvSpPr>
          <p:nvPr/>
        </p:nvSpPr>
        <p:spPr bwMode="auto">
          <a:xfrm>
            <a:off x="7548563" y="3484452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17"/>
          <p:cNvSpPr>
            <a:spLocks noChangeShapeType="1"/>
          </p:cNvSpPr>
          <p:nvPr/>
        </p:nvSpPr>
        <p:spPr bwMode="auto">
          <a:xfrm>
            <a:off x="5984876" y="2570052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7" name="Group 18"/>
          <p:cNvGrpSpPr>
            <a:grpSpLocks/>
          </p:cNvGrpSpPr>
          <p:nvPr/>
        </p:nvGrpSpPr>
        <p:grpSpPr bwMode="auto">
          <a:xfrm>
            <a:off x="7213601" y="5405504"/>
            <a:ext cx="428625" cy="461897"/>
            <a:chOff x="2400" y="858"/>
            <a:chExt cx="432" cy="449"/>
          </a:xfrm>
        </p:grpSpPr>
        <p:sp>
          <p:nvSpPr>
            <p:cNvPr id="108" name="Oval 19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Text Box 20"/>
            <p:cNvSpPr txBox="1">
              <a:spLocks noChangeArrowheads="1"/>
            </p:cNvSpPr>
            <p:nvPr/>
          </p:nvSpPr>
          <p:spPr bwMode="auto">
            <a:xfrm>
              <a:off x="2450" y="858"/>
              <a:ext cx="29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itchFamily="18" charset="0"/>
                </a:rPr>
                <a:t>I</a:t>
              </a:r>
              <a:endParaRPr lang="x-none" altLang="x-none" sz="2400">
                <a:latin typeface="Times New Roman" pitchFamily="18" charset="0"/>
              </a:endParaRPr>
            </a:p>
          </p:txBody>
        </p:sp>
      </p:grpSp>
      <p:grpSp>
        <p:nvGrpSpPr>
          <p:cNvPr id="110" name="Group 21"/>
          <p:cNvGrpSpPr>
            <a:grpSpLocks/>
          </p:cNvGrpSpPr>
          <p:nvPr/>
        </p:nvGrpSpPr>
        <p:grpSpPr bwMode="auto">
          <a:xfrm>
            <a:off x="5775329" y="5405504"/>
            <a:ext cx="436563" cy="461897"/>
            <a:chOff x="2392" y="858"/>
            <a:chExt cx="440" cy="449"/>
          </a:xfrm>
        </p:grpSpPr>
        <p:sp>
          <p:nvSpPr>
            <p:cNvPr id="111" name="Oval 22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Text Box 23"/>
            <p:cNvSpPr txBox="1">
              <a:spLocks noChangeArrowheads="1"/>
            </p:cNvSpPr>
            <p:nvPr/>
          </p:nvSpPr>
          <p:spPr bwMode="auto">
            <a:xfrm>
              <a:off x="2392" y="858"/>
              <a:ext cx="411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itchFamily="18" charset="0"/>
                </a:rPr>
                <a:t>H</a:t>
              </a:r>
              <a:endParaRPr lang="x-none" altLang="x-none" sz="2400">
                <a:latin typeface="Times New Roman" pitchFamily="18" charset="0"/>
              </a:endParaRPr>
            </a:p>
          </p:txBody>
        </p:sp>
      </p:grpSp>
      <p:grpSp>
        <p:nvGrpSpPr>
          <p:cNvPr id="113" name="Group 24"/>
          <p:cNvGrpSpPr>
            <a:grpSpLocks/>
          </p:cNvGrpSpPr>
          <p:nvPr/>
        </p:nvGrpSpPr>
        <p:grpSpPr bwMode="auto">
          <a:xfrm>
            <a:off x="6099175" y="4689365"/>
            <a:ext cx="1150938" cy="801687"/>
            <a:chOff x="896" y="1363"/>
            <a:chExt cx="1156" cy="778"/>
          </a:xfrm>
        </p:grpSpPr>
        <p:sp>
          <p:nvSpPr>
            <p:cNvPr id="114" name="Line 25"/>
            <p:cNvSpPr>
              <a:spLocks noChangeShapeType="1"/>
            </p:cNvSpPr>
            <p:nvPr/>
          </p:nvSpPr>
          <p:spPr bwMode="auto">
            <a:xfrm flipH="1">
              <a:off x="896" y="1363"/>
              <a:ext cx="534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6"/>
            <p:cNvSpPr>
              <a:spLocks noChangeShapeType="1"/>
            </p:cNvSpPr>
            <p:nvPr/>
          </p:nvSpPr>
          <p:spPr bwMode="auto">
            <a:xfrm>
              <a:off x="1674" y="1378"/>
              <a:ext cx="378" cy="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" name="Text Box 27"/>
          <p:cNvSpPr txBox="1">
            <a:spLocks noChangeArrowheads="1"/>
          </p:cNvSpPr>
          <p:nvPr/>
        </p:nvSpPr>
        <p:spPr bwMode="auto">
          <a:xfrm>
            <a:off x="6477000" y="2509726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2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17" name="Text Box 28"/>
          <p:cNvSpPr txBox="1">
            <a:spLocks noChangeArrowheads="1"/>
          </p:cNvSpPr>
          <p:nvPr/>
        </p:nvSpPr>
        <p:spPr bwMode="auto">
          <a:xfrm>
            <a:off x="4921250" y="25097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5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18" name="Text Box 29"/>
          <p:cNvSpPr txBox="1">
            <a:spLocks noChangeArrowheads="1"/>
          </p:cNvSpPr>
          <p:nvPr/>
        </p:nvSpPr>
        <p:spPr bwMode="auto">
          <a:xfrm>
            <a:off x="6826250" y="35765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1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19" name="Text Box 30"/>
          <p:cNvSpPr txBox="1">
            <a:spLocks noChangeArrowheads="1"/>
          </p:cNvSpPr>
          <p:nvPr/>
        </p:nvSpPr>
        <p:spPr bwMode="auto">
          <a:xfrm>
            <a:off x="7772400" y="3652726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7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20" name="Text Box 31"/>
          <p:cNvSpPr txBox="1">
            <a:spLocks noChangeArrowheads="1"/>
          </p:cNvSpPr>
          <p:nvPr/>
        </p:nvSpPr>
        <p:spPr bwMode="auto">
          <a:xfrm>
            <a:off x="6062664" y="4719526"/>
            <a:ext cx="338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4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21" name="Text Box 32"/>
          <p:cNvSpPr txBox="1">
            <a:spLocks noChangeArrowheads="1"/>
          </p:cNvSpPr>
          <p:nvPr/>
        </p:nvSpPr>
        <p:spPr bwMode="auto">
          <a:xfrm>
            <a:off x="7010400" y="47195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5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22" name="Text Box 33"/>
          <p:cNvSpPr txBox="1">
            <a:spLocks noChangeArrowheads="1"/>
          </p:cNvSpPr>
          <p:nvPr/>
        </p:nvSpPr>
        <p:spPr bwMode="auto">
          <a:xfrm>
            <a:off x="3886200" y="3043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solidFill>
                  <a:schemeClr val="accent1"/>
                </a:solidFill>
                <a:latin typeface="Times New Roman" pitchFamily="18" charset="0"/>
              </a:rPr>
              <a:t>[5]</a:t>
            </a:r>
            <a:endParaRPr lang="en-US" altLang="x-none" sz="24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23" name="Text Box 34"/>
          <p:cNvSpPr txBox="1">
            <a:spLocks noChangeArrowheads="1"/>
          </p:cNvSpPr>
          <p:nvPr/>
        </p:nvSpPr>
        <p:spPr bwMode="auto">
          <a:xfrm>
            <a:off x="7848600" y="29669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[2]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24" name="Text Box 35"/>
          <p:cNvSpPr txBox="1">
            <a:spLocks noChangeArrowheads="1"/>
          </p:cNvSpPr>
          <p:nvPr/>
        </p:nvSpPr>
        <p:spPr bwMode="auto">
          <a:xfrm>
            <a:off x="8534400" y="4186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[9]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25" name="Text Box 36"/>
          <p:cNvSpPr txBox="1">
            <a:spLocks noChangeArrowheads="1"/>
          </p:cNvSpPr>
          <p:nvPr/>
        </p:nvSpPr>
        <p:spPr bwMode="auto">
          <a:xfrm>
            <a:off x="5867400" y="4186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[3]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26" name="Text Box 37"/>
          <p:cNvSpPr txBox="1">
            <a:spLocks noChangeArrowheads="1"/>
          </p:cNvSpPr>
          <p:nvPr/>
        </p:nvSpPr>
        <p:spPr bwMode="auto">
          <a:xfrm>
            <a:off x="5105400" y="54053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[7]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27" name="Text Box 38"/>
          <p:cNvSpPr txBox="1">
            <a:spLocks noChangeArrowheads="1"/>
          </p:cNvSpPr>
          <p:nvPr/>
        </p:nvSpPr>
        <p:spPr bwMode="auto">
          <a:xfrm>
            <a:off x="7772400" y="54053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[8]</a:t>
            </a:r>
            <a:endParaRPr lang="en-US" altLang="x-none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8220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1" y="2209800"/>
            <a:ext cx="8915400" cy="4572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Start Node: A</a:t>
            </a:r>
          </a:p>
          <a:p>
            <a:r>
              <a:rPr lang="en-US" dirty="0"/>
              <a:t>Goal Node: G</a:t>
            </a:r>
          </a:p>
          <a:p>
            <a:pPr marL="0" indent="0">
              <a:buNone/>
            </a:pPr>
            <a:r>
              <a:rPr lang="en-US" b="1" u="sng" dirty="0"/>
              <a:t>Step 	Frontier              			Expand[*]  Explored: a set of nodes</a:t>
            </a:r>
          </a:p>
          <a:p>
            <a:pPr marL="0" indent="0">
              <a:buNone/>
            </a:pPr>
            <a:r>
              <a:rPr lang="en-US" dirty="0"/>
              <a:t>1 	{(A,0)} 				A 		∅</a:t>
            </a:r>
          </a:p>
          <a:p>
            <a:pPr marL="0" indent="0">
              <a:buNone/>
            </a:pPr>
            <a:r>
              <a:rPr lang="en-US" dirty="0"/>
              <a:t>2 	{(A-D,3),(A-B,5)} 			D 		{A}</a:t>
            </a:r>
          </a:p>
          <a:p>
            <a:pPr marL="0" indent="0">
              <a:buNone/>
            </a:pPr>
            <a:r>
              <a:rPr lang="en-US" dirty="0"/>
              <a:t>3 	{(A-B,5),(A-D-E,5),(A-D-F,5)} 		B 		{A,D}</a:t>
            </a:r>
          </a:p>
          <a:p>
            <a:pPr marL="0" indent="0">
              <a:buNone/>
            </a:pPr>
            <a:r>
              <a:rPr lang="en-US" dirty="0"/>
              <a:t>4 	{(A-D-E,5),(A-D-F,5),(A-B-C,6)} 	E 		{A,D,B}</a:t>
            </a:r>
          </a:p>
          <a:p>
            <a:pPr marL="0" indent="0">
              <a:buNone/>
            </a:pPr>
            <a:r>
              <a:rPr lang="en-US" dirty="0"/>
              <a:t>5 	{(A-D-F,5),(A-B-C,6)}[*] 		F 		{A,D,B,E}</a:t>
            </a:r>
          </a:p>
          <a:p>
            <a:pPr marL="0" indent="0">
              <a:buNone/>
            </a:pPr>
            <a:r>
              <a:rPr lang="en-US" dirty="0"/>
              <a:t>6 	{(A-B-C,6),(A-D-F-G,8)}	                 C 		{A,D,B,E,F}</a:t>
            </a:r>
          </a:p>
          <a:p>
            <a:pPr marL="0" indent="0">
              <a:buNone/>
            </a:pPr>
            <a:r>
              <a:rPr lang="en-US" dirty="0"/>
              <a:t>7 	{(</a:t>
            </a:r>
            <a:r>
              <a:rPr lang="en-US" dirty="0">
                <a:solidFill>
                  <a:srgbClr val="FF0000"/>
                </a:solidFill>
              </a:rPr>
              <a:t>A-D-F-G</a:t>
            </a:r>
            <a:r>
              <a:rPr lang="en-US" dirty="0"/>
              <a:t>,8),(A-B-C-E,12}		G 		{A,D,B,E,F,C}</a:t>
            </a:r>
          </a:p>
          <a:p>
            <a:pPr marL="0" indent="0">
              <a:buNone/>
            </a:pPr>
            <a:r>
              <a:rPr lang="en-US" dirty="0"/>
              <a:t>8 	∅ 		</a:t>
            </a:r>
          </a:p>
          <a:p>
            <a:endParaRPr lang="en-US" sz="1000" dirty="0"/>
          </a:p>
          <a:p>
            <a:r>
              <a:rPr lang="en-US" dirty="0"/>
              <a:t>Found the path: </a:t>
            </a:r>
            <a:r>
              <a:rPr lang="en-US" dirty="0">
                <a:solidFill>
                  <a:srgbClr val="FF0000"/>
                </a:solidFill>
              </a:rPr>
              <a:t>A -&gt; D -&gt; F -&gt; G</a:t>
            </a:r>
            <a:r>
              <a:rPr lang="en-US" dirty="0"/>
              <a:t>. </a:t>
            </a:r>
          </a:p>
          <a:p>
            <a:r>
              <a:rPr lang="en-US" dirty="0"/>
              <a:t>*B is not added to the frontier because it is found in the explored set.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  <a:t>45</a:t>
            </a:fld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990" y="76201"/>
            <a:ext cx="328581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45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 Search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411" y="1690688"/>
            <a:ext cx="7373178" cy="505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29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 Search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890" y="2641324"/>
            <a:ext cx="3910220" cy="23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130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 Search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945" y="1690688"/>
            <a:ext cx="7790110" cy="481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112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7"/>
          <p:cNvSpPr>
            <a:spLocks/>
          </p:cNvSpPr>
          <p:nvPr/>
        </p:nvSpPr>
        <p:spPr bwMode="auto">
          <a:xfrm>
            <a:off x="9144001" y="1828801"/>
            <a:ext cx="1616075" cy="238125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18" h="1500">
                <a:moveTo>
                  <a:pt x="636" y="164"/>
                </a:moveTo>
                <a:cubicBezTo>
                  <a:pt x="714" y="273"/>
                  <a:pt x="995" y="706"/>
                  <a:pt x="1018" y="842"/>
                </a:cubicBezTo>
                <a:cubicBezTo>
                  <a:pt x="963" y="845"/>
                  <a:pt x="797" y="942"/>
                  <a:pt x="772" y="978"/>
                </a:cubicBezTo>
                <a:cubicBezTo>
                  <a:pt x="771" y="1024"/>
                  <a:pt x="817" y="1372"/>
                  <a:pt x="691" y="1446"/>
                </a:cubicBezTo>
                <a:cubicBezTo>
                  <a:pt x="662" y="1493"/>
                  <a:pt x="626" y="1495"/>
                  <a:pt x="573" y="1500"/>
                </a:cubicBezTo>
                <a:cubicBezTo>
                  <a:pt x="531" y="1490"/>
                  <a:pt x="524" y="1490"/>
                  <a:pt x="492" y="1468"/>
                </a:cubicBezTo>
                <a:cubicBezTo>
                  <a:pt x="474" y="1442"/>
                  <a:pt x="433" y="1401"/>
                  <a:pt x="406" y="1382"/>
                </a:cubicBezTo>
                <a:cubicBezTo>
                  <a:pt x="370" y="1332"/>
                  <a:pt x="390" y="1355"/>
                  <a:pt x="347" y="1312"/>
                </a:cubicBezTo>
                <a:cubicBezTo>
                  <a:pt x="276" y="1241"/>
                  <a:pt x="350" y="1294"/>
                  <a:pt x="304" y="1263"/>
                </a:cubicBezTo>
                <a:cubicBezTo>
                  <a:pt x="236" y="1164"/>
                  <a:pt x="115" y="1184"/>
                  <a:pt x="0" y="1181"/>
                </a:cubicBezTo>
                <a:cubicBezTo>
                  <a:pt x="46" y="1005"/>
                  <a:pt x="460" y="338"/>
                  <a:pt x="566" y="169"/>
                </a:cubicBezTo>
                <a:cubicBezTo>
                  <a:pt x="672" y="0"/>
                  <a:pt x="622" y="165"/>
                  <a:pt x="636" y="164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" name="Freeform 67"/>
          <p:cNvSpPr>
            <a:spLocks/>
          </p:cNvSpPr>
          <p:nvPr/>
        </p:nvSpPr>
        <p:spPr bwMode="auto">
          <a:xfrm>
            <a:off x="9296401" y="1828802"/>
            <a:ext cx="1371600" cy="190484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986 w 10000"/>
              <a:gd name="connsiteY8" fmla="*/ 8420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5000 w 10000"/>
              <a:gd name="connsiteY5" fmla="*/ 9615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9761"/>
              <a:gd name="connsiteX1" fmla="*/ 10000 w 10000"/>
              <a:gd name="connsiteY1" fmla="*/ 5613 h 9761"/>
              <a:gd name="connsiteX2" fmla="*/ 7583 w 10000"/>
              <a:gd name="connsiteY2" fmla="*/ 6520 h 9761"/>
              <a:gd name="connsiteX3" fmla="*/ 6667 w 10000"/>
              <a:gd name="connsiteY3" fmla="*/ 8846 h 9761"/>
              <a:gd name="connsiteX4" fmla="*/ 5556 w 10000"/>
              <a:gd name="connsiteY4" fmla="*/ 9615 h 9761"/>
              <a:gd name="connsiteX5" fmla="*/ 5000 w 10000"/>
              <a:gd name="connsiteY5" fmla="*/ 9615 h 9761"/>
              <a:gd name="connsiteX6" fmla="*/ 3988 w 10000"/>
              <a:gd name="connsiteY6" fmla="*/ 9213 h 9761"/>
              <a:gd name="connsiteX7" fmla="*/ 3409 w 10000"/>
              <a:gd name="connsiteY7" fmla="*/ 8747 h 9761"/>
              <a:gd name="connsiteX8" fmla="*/ 2778 w 10000"/>
              <a:gd name="connsiteY8" fmla="*/ 8077 h 9761"/>
              <a:gd name="connsiteX9" fmla="*/ 0 w 10000"/>
              <a:gd name="connsiteY9" fmla="*/ 7873 h 9761"/>
              <a:gd name="connsiteX10" fmla="*/ 5560 w 10000"/>
              <a:gd name="connsiteY10" fmla="*/ 1127 h 9761"/>
              <a:gd name="connsiteX11" fmla="*/ 6248 w 10000"/>
              <a:gd name="connsiteY11" fmla="*/ 1093 h 9761"/>
              <a:gd name="connsiteX0" fmla="*/ 6248 w 10000"/>
              <a:gd name="connsiteY0" fmla="*/ 1120 h 9850"/>
              <a:gd name="connsiteX1" fmla="*/ 10000 w 10000"/>
              <a:gd name="connsiteY1" fmla="*/ 5750 h 9850"/>
              <a:gd name="connsiteX2" fmla="*/ 7583 w 10000"/>
              <a:gd name="connsiteY2" fmla="*/ 6680 h 9850"/>
              <a:gd name="connsiteX3" fmla="*/ 6667 w 10000"/>
              <a:gd name="connsiteY3" fmla="*/ 9063 h 9850"/>
              <a:gd name="connsiteX4" fmla="*/ 5000 w 10000"/>
              <a:gd name="connsiteY4" fmla="*/ 9850 h 9850"/>
              <a:gd name="connsiteX5" fmla="*/ 3988 w 10000"/>
              <a:gd name="connsiteY5" fmla="*/ 9439 h 9850"/>
              <a:gd name="connsiteX6" fmla="*/ 3409 w 10000"/>
              <a:gd name="connsiteY6" fmla="*/ 8961 h 9850"/>
              <a:gd name="connsiteX7" fmla="*/ 2778 w 10000"/>
              <a:gd name="connsiteY7" fmla="*/ 8275 h 9850"/>
              <a:gd name="connsiteX8" fmla="*/ 0 w 10000"/>
              <a:gd name="connsiteY8" fmla="*/ 8066 h 9850"/>
              <a:gd name="connsiteX9" fmla="*/ 5560 w 10000"/>
              <a:gd name="connsiteY9" fmla="*/ 1155 h 9850"/>
              <a:gd name="connsiteX10" fmla="*/ 6248 w 10000"/>
              <a:gd name="connsiteY10" fmla="*/ 1120 h 985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5000 w 10000"/>
              <a:gd name="connsiteY3" fmla="*/ 10000 h 10000"/>
              <a:gd name="connsiteX4" fmla="*/ 3988 w 10000"/>
              <a:gd name="connsiteY4" fmla="*/ 9583 h 10000"/>
              <a:gd name="connsiteX5" fmla="*/ 3409 w 10000"/>
              <a:gd name="connsiteY5" fmla="*/ 9097 h 10000"/>
              <a:gd name="connsiteX6" fmla="*/ 2778 w 10000"/>
              <a:gd name="connsiteY6" fmla="*/ 8401 h 10000"/>
              <a:gd name="connsiteX7" fmla="*/ 0 w 10000"/>
              <a:gd name="connsiteY7" fmla="*/ 8189 h 10000"/>
              <a:gd name="connsiteX8" fmla="*/ 5560 w 10000"/>
              <a:gd name="connsiteY8" fmla="*/ 1173 h 10000"/>
              <a:gd name="connsiteX9" fmla="*/ 6248 w 10000"/>
              <a:gd name="connsiteY9" fmla="*/ 1137 h 1000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6667 w 10000"/>
              <a:gd name="connsiteY3" fmla="*/ 8401 h 10000"/>
              <a:gd name="connsiteX4" fmla="*/ 5000 w 10000"/>
              <a:gd name="connsiteY4" fmla="*/ 10000 h 10000"/>
              <a:gd name="connsiteX5" fmla="*/ 3988 w 10000"/>
              <a:gd name="connsiteY5" fmla="*/ 9583 h 10000"/>
              <a:gd name="connsiteX6" fmla="*/ 3409 w 10000"/>
              <a:gd name="connsiteY6" fmla="*/ 9097 h 10000"/>
              <a:gd name="connsiteX7" fmla="*/ 2778 w 10000"/>
              <a:gd name="connsiteY7" fmla="*/ 8401 h 10000"/>
              <a:gd name="connsiteX8" fmla="*/ 0 w 10000"/>
              <a:gd name="connsiteY8" fmla="*/ 8189 h 10000"/>
              <a:gd name="connsiteX9" fmla="*/ 5560 w 10000"/>
              <a:gd name="connsiteY9" fmla="*/ 1173 h 10000"/>
              <a:gd name="connsiteX10" fmla="*/ 6248 w 10000"/>
              <a:gd name="connsiteY10" fmla="*/ 11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9907589" y="2208214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Uniform Cost Search (UCS) Properties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1825624"/>
            <a:ext cx="6351587" cy="472094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What nodes does UCS expand?</a:t>
            </a:r>
          </a:p>
          <a:p>
            <a:pPr lvl="1"/>
            <a:r>
              <a:rPr lang="en-US" sz="2000" dirty="0"/>
              <a:t>Processes all nodes with cost less than cheapest solution!</a:t>
            </a:r>
          </a:p>
          <a:p>
            <a:pPr lvl="1"/>
            <a:r>
              <a:rPr lang="en-US" sz="2000" dirty="0"/>
              <a:t>If that </a:t>
            </a:r>
            <a:r>
              <a:rPr lang="en-US" sz="2000" dirty="0">
                <a:solidFill>
                  <a:srgbClr val="FF0000"/>
                </a:solidFill>
              </a:rPr>
              <a:t>solution costs </a:t>
            </a:r>
            <a:r>
              <a:rPr lang="en-US" sz="2000" i="1" dirty="0">
                <a:latin typeface="Times New Roman" pitchFamily="18" charset="0"/>
              </a:rPr>
              <a:t>C* </a:t>
            </a:r>
            <a:r>
              <a:rPr lang="en-US" sz="2000" dirty="0"/>
              <a:t>and arcs cost at least </a:t>
            </a:r>
            <a:r>
              <a:rPr lang="en-US" sz="2000" i="1" dirty="0">
                <a:latin typeface="Times New Roman" pitchFamily="18" charset="0"/>
                <a:sym typeface="Symbol" pitchFamily="18" charset="2"/>
              </a:rPr>
              <a:t> </a:t>
            </a:r>
            <a:r>
              <a:rPr lang="en-US" sz="2000" i="1" dirty="0">
                <a:sym typeface="Symbol" pitchFamily="18" charset="2"/>
              </a:rPr>
              <a:t>,</a:t>
            </a:r>
            <a:r>
              <a:rPr lang="en-US" sz="2000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then the 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“effective depth</a:t>
            </a:r>
            <a:r>
              <a:rPr lang="en-US" sz="2000" dirty="0">
                <a:sym typeface="Symbol" pitchFamily="18" charset="2"/>
              </a:rPr>
              <a:t>” is roughly </a:t>
            </a:r>
            <a:r>
              <a:rPr lang="en-US" sz="2000" i="1" dirty="0">
                <a:latin typeface="Times New Roman" pitchFamily="18" charset="0"/>
              </a:rPr>
              <a:t>C*/</a:t>
            </a:r>
            <a:r>
              <a:rPr lang="en-US" sz="2000" i="1" dirty="0">
                <a:latin typeface="Times New Roman" pitchFamily="18" charset="0"/>
                <a:sym typeface="Symbol" pitchFamily="18" charset="2"/>
              </a:rPr>
              <a:t></a:t>
            </a:r>
            <a:endParaRPr lang="en-US" sz="2000" dirty="0"/>
          </a:p>
          <a:p>
            <a:pPr lvl="1"/>
            <a:r>
              <a:rPr lang="en-US" sz="2000" dirty="0"/>
              <a:t>Takes time O(</a:t>
            </a:r>
            <a:r>
              <a:rPr lang="en-US" sz="2000" dirty="0" err="1"/>
              <a:t>b</a:t>
            </a:r>
            <a:r>
              <a:rPr lang="en-US" sz="2000" i="1" baseline="30000" dirty="0" err="1">
                <a:latin typeface="Times New Roman" pitchFamily="18" charset="0"/>
              </a:rPr>
              <a:t>C</a:t>
            </a:r>
            <a:r>
              <a:rPr lang="en-US" sz="2000" i="1" baseline="30000" dirty="0">
                <a:latin typeface="Times New Roman" pitchFamily="18" charset="0"/>
              </a:rPr>
              <a:t>*/</a:t>
            </a:r>
            <a:r>
              <a:rPr lang="en-US" sz="2000" i="1" baseline="300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/>
              <a:t>) (exponential in effective depth)</a:t>
            </a:r>
          </a:p>
          <a:p>
            <a:pPr lvl="3"/>
            <a:endParaRPr lang="en-US" sz="1200" dirty="0"/>
          </a:p>
          <a:p>
            <a:r>
              <a:rPr lang="en-US" sz="2400" dirty="0"/>
              <a:t>How much space does the fringe take?</a:t>
            </a:r>
          </a:p>
          <a:p>
            <a:pPr lvl="1"/>
            <a:r>
              <a:rPr lang="en-US" sz="2000" dirty="0"/>
              <a:t>Has roughly the last tier, so O(</a:t>
            </a:r>
            <a:r>
              <a:rPr lang="en-US" sz="2000" dirty="0" err="1"/>
              <a:t>b</a:t>
            </a:r>
            <a:r>
              <a:rPr lang="en-US" sz="2000" i="1" baseline="30000" dirty="0" err="1">
                <a:latin typeface="Times New Roman" pitchFamily="18" charset="0"/>
              </a:rPr>
              <a:t>C</a:t>
            </a:r>
            <a:r>
              <a:rPr lang="en-US" sz="2000" i="1" baseline="30000" dirty="0">
                <a:latin typeface="Times New Roman" pitchFamily="18" charset="0"/>
              </a:rPr>
              <a:t>*/</a:t>
            </a:r>
            <a:r>
              <a:rPr lang="en-US" sz="2000" i="1" baseline="300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/>
              <a:t>)</a:t>
            </a:r>
          </a:p>
          <a:p>
            <a:pPr lvl="3"/>
            <a:endParaRPr lang="en-US" sz="1200" dirty="0"/>
          </a:p>
          <a:p>
            <a:r>
              <a:rPr lang="en-US" sz="2400" dirty="0"/>
              <a:t>Is it complete?</a:t>
            </a:r>
          </a:p>
          <a:p>
            <a:pPr lvl="1"/>
            <a:r>
              <a:rPr lang="en-US" sz="2000" dirty="0"/>
              <a:t>Assuming best solution has a finite cost and minimum arc cost is positive, yes!</a:t>
            </a:r>
          </a:p>
          <a:p>
            <a:pPr lvl="2"/>
            <a:endParaRPr lang="en-US" sz="800" dirty="0"/>
          </a:p>
          <a:p>
            <a:r>
              <a:rPr lang="en-US" sz="2400" dirty="0"/>
              <a:t>Is it optimal?</a:t>
            </a:r>
          </a:p>
          <a:p>
            <a:pPr lvl="1"/>
            <a:r>
              <a:rPr lang="en-US" sz="2000" dirty="0"/>
              <a:t>Yes!  (Proof next lecture via A*)</a:t>
            </a:r>
          </a:p>
          <a:p>
            <a:endParaRPr lang="en-US" dirty="0"/>
          </a:p>
        </p:txBody>
      </p:sp>
      <p:sp>
        <p:nvSpPr>
          <p:cNvPr id="24614" name="Freeform 38"/>
          <p:cNvSpPr>
            <a:spLocks/>
          </p:cNvSpPr>
          <p:nvPr/>
        </p:nvSpPr>
        <p:spPr bwMode="auto">
          <a:xfrm>
            <a:off x="8655051" y="2001835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10009187" y="1931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6" name="Oval 40"/>
          <p:cNvSpPr>
            <a:spLocks noChangeArrowheads="1"/>
          </p:cNvSpPr>
          <p:nvPr/>
        </p:nvSpPr>
        <p:spPr bwMode="auto">
          <a:xfrm>
            <a:off x="9777411" y="2357438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7" name="Oval 41"/>
          <p:cNvSpPr>
            <a:spLocks noChangeArrowheads="1"/>
          </p:cNvSpPr>
          <p:nvPr/>
        </p:nvSpPr>
        <p:spPr bwMode="auto">
          <a:xfrm>
            <a:off x="10253663" y="2347911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9" name="Freeform 43"/>
          <p:cNvSpPr>
            <a:spLocks/>
          </p:cNvSpPr>
          <p:nvPr/>
        </p:nvSpPr>
        <p:spPr bwMode="auto">
          <a:xfrm>
            <a:off x="9890123" y="216217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9601201" y="1981202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b</a:t>
            </a:r>
          </a:p>
        </p:txBody>
      </p:sp>
      <p:sp>
        <p:nvSpPr>
          <p:cNvPr id="24625" name="Oval 49"/>
          <p:cNvSpPr>
            <a:spLocks noChangeArrowheads="1"/>
          </p:cNvSpPr>
          <p:nvPr/>
        </p:nvSpPr>
        <p:spPr bwMode="auto">
          <a:xfrm>
            <a:off x="9448801" y="4473576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6" name="Oval 50"/>
          <p:cNvSpPr>
            <a:spLocks noChangeArrowheads="1"/>
          </p:cNvSpPr>
          <p:nvPr/>
        </p:nvSpPr>
        <p:spPr bwMode="auto">
          <a:xfrm>
            <a:off x="10501311" y="3397249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7" name="Oval 51"/>
          <p:cNvSpPr>
            <a:spLocks noChangeArrowheads="1"/>
          </p:cNvSpPr>
          <p:nvPr/>
        </p:nvSpPr>
        <p:spPr bwMode="auto">
          <a:xfrm>
            <a:off x="10021887" y="3952876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1" name="AutoShape 55"/>
          <p:cNvSpPr>
            <a:spLocks/>
          </p:cNvSpPr>
          <p:nvPr/>
        </p:nvSpPr>
        <p:spPr bwMode="auto">
          <a:xfrm>
            <a:off x="8534400" y="1828800"/>
            <a:ext cx="265112" cy="1981200"/>
          </a:xfrm>
          <a:prstGeom prst="leftBrace">
            <a:avLst>
              <a:gd name="adj1" fmla="val 52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2" name="Text Box 56"/>
          <p:cNvSpPr txBox="1">
            <a:spLocks noChangeArrowheads="1"/>
          </p:cNvSpPr>
          <p:nvPr/>
        </p:nvSpPr>
        <p:spPr bwMode="auto">
          <a:xfrm>
            <a:off x="7239000" y="2602472"/>
            <a:ext cx="14478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Times New Roman" pitchFamily="18" charset="0"/>
              </a:rPr>
              <a:t>C*/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dirty="0"/>
              <a:t>  “tiers”</a:t>
            </a:r>
          </a:p>
        </p:txBody>
      </p:sp>
      <p:sp>
        <p:nvSpPr>
          <p:cNvPr id="27" name="Freeform 67"/>
          <p:cNvSpPr>
            <a:spLocks/>
          </p:cNvSpPr>
          <p:nvPr/>
        </p:nvSpPr>
        <p:spPr bwMode="auto">
          <a:xfrm>
            <a:off x="9601200" y="1905162"/>
            <a:ext cx="838200" cy="121904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986 w 10000"/>
              <a:gd name="connsiteY8" fmla="*/ 8420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5000 w 10000"/>
              <a:gd name="connsiteY5" fmla="*/ 9615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9761"/>
              <a:gd name="connsiteX1" fmla="*/ 10000 w 10000"/>
              <a:gd name="connsiteY1" fmla="*/ 5613 h 9761"/>
              <a:gd name="connsiteX2" fmla="*/ 7583 w 10000"/>
              <a:gd name="connsiteY2" fmla="*/ 6520 h 9761"/>
              <a:gd name="connsiteX3" fmla="*/ 6667 w 10000"/>
              <a:gd name="connsiteY3" fmla="*/ 8846 h 9761"/>
              <a:gd name="connsiteX4" fmla="*/ 5556 w 10000"/>
              <a:gd name="connsiteY4" fmla="*/ 9615 h 9761"/>
              <a:gd name="connsiteX5" fmla="*/ 5000 w 10000"/>
              <a:gd name="connsiteY5" fmla="*/ 9615 h 9761"/>
              <a:gd name="connsiteX6" fmla="*/ 3988 w 10000"/>
              <a:gd name="connsiteY6" fmla="*/ 9213 h 9761"/>
              <a:gd name="connsiteX7" fmla="*/ 3409 w 10000"/>
              <a:gd name="connsiteY7" fmla="*/ 8747 h 9761"/>
              <a:gd name="connsiteX8" fmla="*/ 2778 w 10000"/>
              <a:gd name="connsiteY8" fmla="*/ 8077 h 9761"/>
              <a:gd name="connsiteX9" fmla="*/ 0 w 10000"/>
              <a:gd name="connsiteY9" fmla="*/ 7873 h 9761"/>
              <a:gd name="connsiteX10" fmla="*/ 5560 w 10000"/>
              <a:gd name="connsiteY10" fmla="*/ 1127 h 9761"/>
              <a:gd name="connsiteX11" fmla="*/ 6248 w 10000"/>
              <a:gd name="connsiteY11" fmla="*/ 1093 h 9761"/>
              <a:gd name="connsiteX0" fmla="*/ 6248 w 10000"/>
              <a:gd name="connsiteY0" fmla="*/ 1120 h 9850"/>
              <a:gd name="connsiteX1" fmla="*/ 10000 w 10000"/>
              <a:gd name="connsiteY1" fmla="*/ 5750 h 9850"/>
              <a:gd name="connsiteX2" fmla="*/ 7583 w 10000"/>
              <a:gd name="connsiteY2" fmla="*/ 6680 h 9850"/>
              <a:gd name="connsiteX3" fmla="*/ 6667 w 10000"/>
              <a:gd name="connsiteY3" fmla="*/ 9063 h 9850"/>
              <a:gd name="connsiteX4" fmla="*/ 5000 w 10000"/>
              <a:gd name="connsiteY4" fmla="*/ 9850 h 9850"/>
              <a:gd name="connsiteX5" fmla="*/ 3988 w 10000"/>
              <a:gd name="connsiteY5" fmla="*/ 9439 h 9850"/>
              <a:gd name="connsiteX6" fmla="*/ 3409 w 10000"/>
              <a:gd name="connsiteY6" fmla="*/ 8961 h 9850"/>
              <a:gd name="connsiteX7" fmla="*/ 2778 w 10000"/>
              <a:gd name="connsiteY7" fmla="*/ 8275 h 9850"/>
              <a:gd name="connsiteX8" fmla="*/ 0 w 10000"/>
              <a:gd name="connsiteY8" fmla="*/ 8066 h 9850"/>
              <a:gd name="connsiteX9" fmla="*/ 5560 w 10000"/>
              <a:gd name="connsiteY9" fmla="*/ 1155 h 9850"/>
              <a:gd name="connsiteX10" fmla="*/ 6248 w 10000"/>
              <a:gd name="connsiteY10" fmla="*/ 1120 h 985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5000 w 10000"/>
              <a:gd name="connsiteY3" fmla="*/ 10000 h 10000"/>
              <a:gd name="connsiteX4" fmla="*/ 3988 w 10000"/>
              <a:gd name="connsiteY4" fmla="*/ 9583 h 10000"/>
              <a:gd name="connsiteX5" fmla="*/ 3409 w 10000"/>
              <a:gd name="connsiteY5" fmla="*/ 9097 h 10000"/>
              <a:gd name="connsiteX6" fmla="*/ 2778 w 10000"/>
              <a:gd name="connsiteY6" fmla="*/ 8401 h 10000"/>
              <a:gd name="connsiteX7" fmla="*/ 0 w 10000"/>
              <a:gd name="connsiteY7" fmla="*/ 8189 h 10000"/>
              <a:gd name="connsiteX8" fmla="*/ 5560 w 10000"/>
              <a:gd name="connsiteY8" fmla="*/ 1173 h 10000"/>
              <a:gd name="connsiteX9" fmla="*/ 6248 w 10000"/>
              <a:gd name="connsiteY9" fmla="*/ 1137 h 1000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6667 w 10000"/>
              <a:gd name="connsiteY3" fmla="*/ 8401 h 10000"/>
              <a:gd name="connsiteX4" fmla="*/ 5000 w 10000"/>
              <a:gd name="connsiteY4" fmla="*/ 10000 h 10000"/>
              <a:gd name="connsiteX5" fmla="*/ 3988 w 10000"/>
              <a:gd name="connsiteY5" fmla="*/ 9583 h 10000"/>
              <a:gd name="connsiteX6" fmla="*/ 3409 w 10000"/>
              <a:gd name="connsiteY6" fmla="*/ 9097 h 10000"/>
              <a:gd name="connsiteX7" fmla="*/ 2778 w 10000"/>
              <a:gd name="connsiteY7" fmla="*/ 8401 h 10000"/>
              <a:gd name="connsiteX8" fmla="*/ 0 w 10000"/>
              <a:gd name="connsiteY8" fmla="*/ 8189 h 10000"/>
              <a:gd name="connsiteX9" fmla="*/ 5560 w 10000"/>
              <a:gd name="connsiteY9" fmla="*/ 1173 h 10000"/>
              <a:gd name="connsiteX10" fmla="*/ 6248 w 10000"/>
              <a:gd name="connsiteY10" fmla="*/ 11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10995027" y="2865436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 </a:t>
            </a:r>
            <a:r>
              <a:rPr lang="en-US">
                <a:sym typeface="Symbol" pitchFamily="18" charset="2"/>
              </a:rPr>
              <a:t> 3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10820402" y="2470148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 </a:t>
            </a:r>
            <a:r>
              <a:rPr lang="en-US" dirty="0">
                <a:sym typeface="Symbol" pitchFamily="18" charset="2"/>
              </a:rPr>
              <a:t> 2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10604502" y="2092324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 </a:t>
            </a:r>
            <a:r>
              <a:rPr lang="en-US" dirty="0">
                <a:sym typeface="Symbol" pitchFamily="18" charset="2"/>
              </a:rPr>
              <a:t> 1</a:t>
            </a:r>
          </a:p>
        </p:txBody>
      </p:sp>
    </p:spTree>
    <p:extLst>
      <p:ext uri="{BB962C8B-B14F-4D97-AF65-F5344CB8AC3E}">
        <p14:creationId xmlns:p14="http://schemas.microsoft.com/office/powerpoint/2010/main" val="271172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C6DC809-7470-8F48-16CE-DE2041610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/>
          <a:lstStyle/>
          <a:p>
            <a:r>
              <a:rPr lang="en-US" altLang="en-US" sz="3200"/>
              <a:t>Breadth-First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E48B8A8-41BB-FF27-EC49-2CD46260E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990600"/>
            <a:ext cx="8458200" cy="5486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Algorithm outline: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Always select node from the Frontier at </a:t>
            </a:r>
            <a:r>
              <a:rPr lang="en-US" altLang="en-US" sz="2200" dirty="0">
                <a:solidFill>
                  <a:srgbClr val="FF0000"/>
                </a:solidFill>
              </a:rPr>
              <a:t>smallest depth </a:t>
            </a:r>
            <a:r>
              <a:rPr lang="en-US" altLang="en-US" sz="2200" dirty="0"/>
              <a:t>for expansion, and put all newly generated nodes into Explored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Explored is organized as </a:t>
            </a:r>
            <a:r>
              <a:rPr lang="en-US" altLang="en-US" sz="2200" b="1" dirty="0"/>
              <a:t>FIFO</a:t>
            </a:r>
            <a:r>
              <a:rPr lang="en-US" altLang="en-US" sz="2200" dirty="0"/>
              <a:t> (first-in, first-out) list, i.e., a </a:t>
            </a:r>
            <a:r>
              <a:rPr lang="en-US" altLang="en-US" sz="2200" b="1" dirty="0"/>
              <a:t>queue</a:t>
            </a:r>
            <a:r>
              <a:rPr lang="en-US" altLang="en-US" sz="2200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Terminate if a node selected for expansion is a goal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Properties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 dirty="0"/>
              <a:t>Complete</a:t>
            </a:r>
            <a:r>
              <a:rPr lang="en-US" altLang="en-US" sz="2200" dirty="0"/>
              <a:t> (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Google Sans"/>
              </a:rPr>
              <a:t>finds all the possible outcomes of a problem.</a:t>
            </a:r>
            <a:r>
              <a:rPr lang="en-US" altLang="en-US" sz="22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 dirty="0"/>
              <a:t>Optimal</a:t>
            </a:r>
            <a:r>
              <a:rPr lang="en-US" altLang="en-US" sz="2200" dirty="0"/>
              <a:t> (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Google Sans"/>
              </a:rPr>
              <a:t>find the least cost outcome for a problem)</a:t>
            </a:r>
            <a:endParaRPr lang="en-US" altLang="en-US" sz="22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200" dirty="0"/>
              <a:t>(i.e., admissible) if all operators have the same cost. Otherwise, not optimal but finds solution with </a:t>
            </a:r>
            <a:r>
              <a:rPr lang="en-US" altLang="en-US" sz="2200" b="1" dirty="0">
                <a:solidFill>
                  <a:schemeClr val="accent2"/>
                </a:solidFill>
              </a:rPr>
              <a:t>shortest path length </a:t>
            </a:r>
            <a:r>
              <a:rPr lang="en-US" altLang="en-US" sz="2200" dirty="0"/>
              <a:t>(shallowest solution). 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 dirty="0">
                <a:solidFill>
                  <a:schemeClr val="accent2"/>
                </a:solidFill>
              </a:rPr>
              <a:t>Exponential time and space complexity</a:t>
            </a:r>
            <a:r>
              <a:rPr lang="en-US" altLang="en-US" sz="2200" dirty="0"/>
              <a:t>,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200" dirty="0"/>
              <a:t>	O(b</a:t>
            </a:r>
            <a:r>
              <a:rPr lang="en-US" altLang="en-US" sz="2200" baseline="30000" dirty="0"/>
              <a:t>d</a:t>
            </a:r>
            <a:r>
              <a:rPr lang="en-US" altLang="en-US" sz="2200" dirty="0"/>
              <a:t>) nodes will be generated, where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200" dirty="0"/>
              <a:t>		d is the depth of the solution and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200" dirty="0"/>
              <a:t>		b is the branching factor (i.e., number of children) at each node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2"/>
          <p:cNvSpPr>
            <a:spLocks noChangeArrowheads="1"/>
          </p:cNvSpPr>
          <p:nvPr/>
        </p:nvSpPr>
        <p:spPr bwMode="auto">
          <a:xfrm>
            <a:off x="8472494" y="4114800"/>
            <a:ext cx="1912937" cy="1771651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Uniform Cost Issues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Remember: UCS explores increasing cost contours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The good: UCS is complete and optimal!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The bad: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Explores options in every “direction”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No information about goal location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dirty="0"/>
              <a:t>We’ll fix that soon!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9375780" y="4891091"/>
            <a:ext cx="163513" cy="1539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9113839" y="5006979"/>
            <a:ext cx="914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Start</a:t>
            </a: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10302880" y="4913315"/>
            <a:ext cx="163513" cy="15398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0363200" y="5030791"/>
            <a:ext cx="914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Goal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9007479" y="4549779"/>
            <a:ext cx="869951" cy="8699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243320" y="1371602"/>
            <a:ext cx="2577080" cy="2244724"/>
            <a:chOff x="8023224" y="1412876"/>
            <a:chExt cx="3101976" cy="2701926"/>
          </a:xfrm>
        </p:grpSpPr>
        <p:sp>
          <p:nvSpPr>
            <p:cNvPr id="31747" name="Freeform 3"/>
            <p:cNvSpPr>
              <a:spLocks/>
            </p:cNvSpPr>
            <p:nvPr/>
          </p:nvSpPr>
          <p:spPr bwMode="auto">
            <a:xfrm>
              <a:off x="8516935" y="1412876"/>
              <a:ext cx="1616075" cy="2381251"/>
            </a:xfrm>
            <a:custGeom>
              <a:avLst/>
              <a:gdLst>
                <a:gd name="T0" fmla="*/ 2147483647 w 1018"/>
                <a:gd name="T1" fmla="*/ 2147483647 h 1500"/>
                <a:gd name="T2" fmla="*/ 2147483647 w 1018"/>
                <a:gd name="T3" fmla="*/ 2147483647 h 1500"/>
                <a:gd name="T4" fmla="*/ 2147483647 w 1018"/>
                <a:gd name="T5" fmla="*/ 2147483647 h 1500"/>
                <a:gd name="T6" fmla="*/ 2147483647 w 1018"/>
                <a:gd name="T7" fmla="*/ 2147483647 h 1500"/>
                <a:gd name="T8" fmla="*/ 2147483647 w 1018"/>
                <a:gd name="T9" fmla="*/ 2147483647 h 1500"/>
                <a:gd name="T10" fmla="*/ 2147483647 w 1018"/>
                <a:gd name="T11" fmla="*/ 2147483647 h 1500"/>
                <a:gd name="T12" fmla="*/ 2147483647 w 1018"/>
                <a:gd name="T13" fmla="*/ 2147483647 h 1500"/>
                <a:gd name="T14" fmla="*/ 2147483647 w 1018"/>
                <a:gd name="T15" fmla="*/ 2147483647 h 1500"/>
                <a:gd name="T16" fmla="*/ 2147483647 w 1018"/>
                <a:gd name="T17" fmla="*/ 2147483647 h 1500"/>
                <a:gd name="T18" fmla="*/ 0 w 1018"/>
                <a:gd name="T19" fmla="*/ 2147483647 h 1500"/>
                <a:gd name="T20" fmla="*/ 2147483647 w 1018"/>
                <a:gd name="T21" fmla="*/ 2147483647 h 1500"/>
                <a:gd name="T22" fmla="*/ 2147483647 w 1018"/>
                <a:gd name="T23" fmla="*/ 2147483647 h 15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8"/>
                <a:gd name="T37" fmla="*/ 0 h 1500"/>
                <a:gd name="T38" fmla="*/ 1018 w 1018"/>
                <a:gd name="T39" fmla="*/ 1500 h 15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8" h="1500">
                  <a:moveTo>
                    <a:pt x="636" y="164"/>
                  </a:moveTo>
                  <a:cubicBezTo>
                    <a:pt x="714" y="273"/>
                    <a:pt x="995" y="706"/>
                    <a:pt x="1018" y="842"/>
                  </a:cubicBezTo>
                  <a:cubicBezTo>
                    <a:pt x="963" y="845"/>
                    <a:pt x="797" y="942"/>
                    <a:pt x="772" y="978"/>
                  </a:cubicBezTo>
                  <a:cubicBezTo>
                    <a:pt x="771" y="1024"/>
                    <a:pt x="817" y="1372"/>
                    <a:pt x="691" y="1446"/>
                  </a:cubicBezTo>
                  <a:cubicBezTo>
                    <a:pt x="662" y="1493"/>
                    <a:pt x="626" y="1495"/>
                    <a:pt x="573" y="1500"/>
                  </a:cubicBezTo>
                  <a:cubicBezTo>
                    <a:pt x="531" y="1490"/>
                    <a:pt x="524" y="1490"/>
                    <a:pt x="492" y="1468"/>
                  </a:cubicBezTo>
                  <a:cubicBezTo>
                    <a:pt x="474" y="1442"/>
                    <a:pt x="433" y="1401"/>
                    <a:pt x="406" y="1382"/>
                  </a:cubicBezTo>
                  <a:cubicBezTo>
                    <a:pt x="370" y="1332"/>
                    <a:pt x="390" y="1355"/>
                    <a:pt x="347" y="1312"/>
                  </a:cubicBezTo>
                  <a:cubicBezTo>
                    <a:pt x="276" y="1241"/>
                    <a:pt x="350" y="1294"/>
                    <a:pt x="304" y="1263"/>
                  </a:cubicBezTo>
                  <a:cubicBezTo>
                    <a:pt x="236" y="1164"/>
                    <a:pt x="115" y="1184"/>
                    <a:pt x="0" y="1181"/>
                  </a:cubicBezTo>
                  <a:cubicBezTo>
                    <a:pt x="46" y="1005"/>
                    <a:pt x="460" y="338"/>
                    <a:pt x="566" y="169"/>
                  </a:cubicBezTo>
                  <a:cubicBezTo>
                    <a:pt x="672" y="0"/>
                    <a:pt x="622" y="165"/>
                    <a:pt x="636" y="164"/>
                  </a:cubicBez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54" name="Freeform 10"/>
            <p:cNvSpPr>
              <a:spLocks/>
            </p:cNvSpPr>
            <p:nvPr/>
          </p:nvSpPr>
          <p:spPr bwMode="auto">
            <a:xfrm>
              <a:off x="8023224" y="1560515"/>
              <a:ext cx="2927351" cy="2554287"/>
            </a:xfrm>
            <a:custGeom>
              <a:avLst/>
              <a:gdLst>
                <a:gd name="T0" fmla="*/ 0 w 1844"/>
                <a:gd name="T1" fmla="*/ 2147483647 h 1609"/>
                <a:gd name="T2" fmla="*/ 2147483647 w 1844"/>
                <a:gd name="T3" fmla="*/ 2147483647 h 1609"/>
                <a:gd name="T4" fmla="*/ 2147483647 w 1844"/>
                <a:gd name="T5" fmla="*/ 0 h 1609"/>
                <a:gd name="T6" fmla="*/ 0 w 1844"/>
                <a:gd name="T7" fmla="*/ 2147483647 h 1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4"/>
                <a:gd name="T13" fmla="*/ 0 h 1609"/>
                <a:gd name="T14" fmla="*/ 1844 w 1844"/>
                <a:gd name="T15" fmla="*/ 1609 h 1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4" h="1609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55" name="Oval 11"/>
            <p:cNvSpPr>
              <a:spLocks noChangeArrowheads="1"/>
            </p:cNvSpPr>
            <p:nvPr/>
          </p:nvSpPr>
          <p:spPr bwMode="auto">
            <a:xfrm>
              <a:off x="9145585" y="191611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56" name="Oval 12"/>
            <p:cNvSpPr>
              <a:spLocks noChangeArrowheads="1"/>
            </p:cNvSpPr>
            <p:nvPr/>
          </p:nvSpPr>
          <p:spPr bwMode="auto">
            <a:xfrm>
              <a:off x="9621837" y="1906589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57" name="Text Box 13"/>
            <p:cNvSpPr txBox="1">
              <a:spLocks noChangeArrowheads="1"/>
            </p:cNvSpPr>
            <p:nvPr/>
          </p:nvSpPr>
          <p:spPr bwMode="auto">
            <a:xfrm>
              <a:off x="9275761" y="1766891"/>
              <a:ext cx="274639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…</a:t>
              </a:r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9869485" y="2955927"/>
              <a:ext cx="179388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59" name="Oval 15"/>
            <p:cNvSpPr>
              <a:spLocks noChangeArrowheads="1"/>
            </p:cNvSpPr>
            <p:nvPr/>
          </p:nvSpPr>
          <p:spPr bwMode="auto">
            <a:xfrm>
              <a:off x="9390061" y="3511550"/>
              <a:ext cx="179388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62" name="Oval 18"/>
            <p:cNvSpPr>
              <a:spLocks noChangeArrowheads="1"/>
            </p:cNvSpPr>
            <p:nvPr/>
          </p:nvSpPr>
          <p:spPr bwMode="auto">
            <a:xfrm>
              <a:off x="9377361" y="1490665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63" name="Freeform 19"/>
            <p:cNvSpPr>
              <a:spLocks/>
            </p:cNvSpPr>
            <p:nvPr/>
          </p:nvSpPr>
          <p:spPr bwMode="auto">
            <a:xfrm>
              <a:off x="8805861" y="2395539"/>
              <a:ext cx="1181100" cy="557212"/>
            </a:xfrm>
            <a:custGeom>
              <a:avLst/>
              <a:gdLst>
                <a:gd name="T0" fmla="*/ 2147483647 w 744"/>
                <a:gd name="T1" fmla="*/ 0 h 351"/>
                <a:gd name="T2" fmla="*/ 2147483647 w 744"/>
                <a:gd name="T3" fmla="*/ 2147483647 h 351"/>
                <a:gd name="T4" fmla="*/ 2147483647 w 744"/>
                <a:gd name="T5" fmla="*/ 2147483647 h 351"/>
                <a:gd name="T6" fmla="*/ 2147483647 w 744"/>
                <a:gd name="T7" fmla="*/ 2147483647 h 351"/>
                <a:gd name="T8" fmla="*/ 0 w 744"/>
                <a:gd name="T9" fmla="*/ 2147483647 h 3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51"/>
                <a:gd name="T17" fmla="*/ 744 w 744"/>
                <a:gd name="T18" fmla="*/ 351 h 3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51">
                  <a:moveTo>
                    <a:pt x="744" y="0"/>
                  </a:moveTo>
                  <a:cubicBezTo>
                    <a:pt x="672" y="25"/>
                    <a:pt x="600" y="51"/>
                    <a:pt x="547" y="105"/>
                  </a:cubicBezTo>
                  <a:cubicBezTo>
                    <a:pt x="494" y="159"/>
                    <a:pt x="485" y="295"/>
                    <a:pt x="428" y="323"/>
                  </a:cubicBezTo>
                  <a:cubicBezTo>
                    <a:pt x="371" y="351"/>
                    <a:pt x="274" y="293"/>
                    <a:pt x="203" y="274"/>
                  </a:cubicBezTo>
                  <a:cubicBezTo>
                    <a:pt x="132" y="255"/>
                    <a:pt x="66" y="233"/>
                    <a:pt x="0" y="2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64" name="Freeform 20"/>
            <p:cNvSpPr>
              <a:spLocks/>
            </p:cNvSpPr>
            <p:nvPr/>
          </p:nvSpPr>
          <p:spPr bwMode="auto">
            <a:xfrm>
              <a:off x="9061449" y="2127251"/>
              <a:ext cx="747712" cy="293688"/>
            </a:xfrm>
            <a:custGeom>
              <a:avLst/>
              <a:gdLst>
                <a:gd name="T0" fmla="*/ 2147483647 w 471"/>
                <a:gd name="T1" fmla="*/ 0 h 185"/>
                <a:gd name="T2" fmla="*/ 2147483647 w 471"/>
                <a:gd name="T3" fmla="*/ 2147483647 h 185"/>
                <a:gd name="T4" fmla="*/ 0 w 471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471"/>
                <a:gd name="T10" fmla="*/ 0 h 185"/>
                <a:gd name="T11" fmla="*/ 471 w 471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1" h="185">
                  <a:moveTo>
                    <a:pt x="471" y="0"/>
                  </a:moveTo>
                  <a:cubicBezTo>
                    <a:pt x="394" y="76"/>
                    <a:pt x="317" y="153"/>
                    <a:pt x="239" y="169"/>
                  </a:cubicBezTo>
                  <a:cubicBezTo>
                    <a:pt x="161" y="185"/>
                    <a:pt x="80" y="142"/>
                    <a:pt x="0" y="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66" name="Text Box 22"/>
            <p:cNvSpPr txBox="1">
              <a:spLocks noChangeArrowheads="1"/>
            </p:cNvSpPr>
            <p:nvPr/>
          </p:nvSpPr>
          <p:spPr bwMode="auto">
            <a:xfrm>
              <a:off x="10299700" y="2495551"/>
              <a:ext cx="825500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 </a:t>
              </a:r>
              <a:r>
                <a:rPr lang="en-US">
                  <a:sym typeface="Symbol" pitchFamily="18" charset="2"/>
                </a:rPr>
                <a:t> 3</a:t>
              </a:r>
            </a:p>
          </p:txBody>
        </p:sp>
        <p:sp>
          <p:nvSpPr>
            <p:cNvPr id="31767" name="Text Box 23"/>
            <p:cNvSpPr txBox="1">
              <a:spLocks noChangeArrowheads="1"/>
            </p:cNvSpPr>
            <p:nvPr/>
          </p:nvSpPr>
          <p:spPr bwMode="auto">
            <a:xfrm>
              <a:off x="10172700" y="2100263"/>
              <a:ext cx="825500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 </a:t>
              </a:r>
              <a:r>
                <a:rPr lang="en-US">
                  <a:sym typeface="Symbol" pitchFamily="18" charset="2"/>
                </a:rPr>
                <a:t> 2</a:t>
              </a:r>
            </a:p>
          </p:txBody>
        </p:sp>
        <p:sp>
          <p:nvSpPr>
            <p:cNvPr id="31768" name="Text Box 24"/>
            <p:cNvSpPr txBox="1">
              <a:spLocks noChangeArrowheads="1"/>
            </p:cNvSpPr>
            <p:nvPr/>
          </p:nvSpPr>
          <p:spPr bwMode="auto">
            <a:xfrm>
              <a:off x="9972673" y="1722440"/>
              <a:ext cx="825500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 </a:t>
              </a:r>
              <a:r>
                <a:rPr lang="en-US">
                  <a:sym typeface="Symbol" pitchFamily="18" charset="2"/>
                </a:rPr>
                <a:t>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876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  <p:bldP spid="31750" grpId="0" animBg="1"/>
      <p:bldP spid="31751" grpId="0"/>
      <p:bldP spid="31752" grpId="0" animBg="1"/>
      <p:bldP spid="31753" grpId="0"/>
      <p:bldP spid="3176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 Search                      </a:t>
            </a:r>
            <a:r>
              <a:rPr lang="en-US" dirty="0">
                <a:solidFill>
                  <a:srgbClr val="FF0000"/>
                </a:solidFill>
              </a:rPr>
              <a:t>(Activity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383" y="3861770"/>
            <a:ext cx="10515600" cy="1459189"/>
          </a:xfrm>
        </p:spPr>
        <p:txBody>
          <a:bodyPr/>
          <a:lstStyle/>
          <a:p>
            <a:r>
              <a:rPr lang="en-US" dirty="0"/>
              <a:t>The graph above shows the step-costs for different paths going from the start (S) to the goal (G).</a:t>
            </a:r>
          </a:p>
          <a:p>
            <a:r>
              <a:rPr lang="en-US" dirty="0"/>
              <a:t>Use uniform cost search to find the optimal path to the goal.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605" y="1537041"/>
            <a:ext cx="5116789" cy="2194732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970582C-E534-653F-124F-6DDE07B08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830515"/>
              </p:ext>
            </p:extLst>
          </p:nvPr>
        </p:nvGraphicFramePr>
        <p:xfrm>
          <a:off x="1739769" y="537526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184052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60664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145330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85325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Frontier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Explored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5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3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46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9457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96" y="160728"/>
            <a:ext cx="5116789" cy="219473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5818" y="2728575"/>
          <a:ext cx="916247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6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(S-C,1) (S-B,2)(S-A,3)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(S-B,2)(S-A,3)(S-C-G,21)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S,C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(S-A,3)(S-C-G,21)(S-B-E,6)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S,C,B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(S-C-G,21)(S-B-E,6)(S-A-D,9)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S,C,B,A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(S-C-G,21) (S-A-D,9) (S-B-E-G,14)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S,C,B,A,E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(S-C-G,21) (S-B-E-G,14) (S-A-D-F,10)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S,C,B,A,E,D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(S-C-G,21) (S-B-E-G,14) (S-A-D-F-G,11)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S-A-D-F-G,11    Goal</a:t>
                      </a:r>
                      <a:r>
                        <a:rPr lang="en-US" baseline="0" dirty="0"/>
                        <a:t> Found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S,C,B,A,E,D,F,G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850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238"/>
            <a:ext cx="4378745" cy="363190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68615" y="2518121"/>
          <a:ext cx="8707901" cy="4454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7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6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5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Step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Frontier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Expand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Explored: a set of Nodes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(S,0)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Ø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4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(S-C,2) (S-D,2) (S-A,3)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4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(S-D,2) (S-A,3)(S-C-F,3)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S,C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(S-A,3)(S-C-F,3)(S-D-B,5)(S-D-G,10)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S,C,D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4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(S-C-F,3)(S-D-B,5)(S-D-G,10)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S,C,D,A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4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(S-D-B,5)(S-D-G,10)(S-C-F-E,3)(S-C-F-G,7)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S,C,D,A,F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4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(S-D-B,5)(S-D-G,10) (S-C-F-G,7) (S-C-F-E-G,5)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S,C,D,A,F,E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4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(S-D-G,10) (S-C-F-G,7) (S-C-F-E-G,5)</a:t>
                      </a:r>
                      <a:r>
                        <a:rPr lang="en-US" sz="1800" strike="sng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(S-D-B-E,7)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S,C,D,A,F,E,B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4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(S-C-F-E-G,5)</a:t>
                      </a:r>
                      <a:r>
                        <a:rPr lang="en-US" sz="1800" strike="noStrike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Goal Found</a:t>
                      </a:r>
                      <a:endParaRPr lang="en-US" sz="1800" strike="no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5AC3C06-28F1-7513-10CD-9A232B112871}"/>
              </a:ext>
            </a:extLst>
          </p:cNvPr>
          <p:cNvSpPr txBox="1"/>
          <p:nvPr/>
        </p:nvSpPr>
        <p:spPr>
          <a:xfrm>
            <a:off x="8323868" y="810705"/>
            <a:ext cx="131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Activity 2</a:t>
            </a:r>
            <a:endParaRPr lang="en-P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20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Idea</a:t>
                </a:r>
              </a:p>
              <a:p>
                <a:pPr lvl="1"/>
                <a:r>
                  <a:rPr lang="en-US" dirty="0"/>
                  <a:t>simultaneously search forward from S and backwards from G</a:t>
                </a:r>
              </a:p>
              <a:p>
                <a:pPr lvl="1"/>
                <a:r>
                  <a:rPr lang="en-US" dirty="0"/>
                  <a:t>stop when both “meet in the middle”</a:t>
                </a:r>
              </a:p>
              <a:p>
                <a:pPr lvl="1"/>
                <a:r>
                  <a:rPr lang="en-US" dirty="0"/>
                  <a:t>need to keep track of the intersection of 2 open sets of nodes</a:t>
                </a:r>
              </a:p>
              <a:p>
                <a:r>
                  <a:rPr lang="en-US" dirty="0"/>
                  <a:t>What does searching backwards from G mean</a:t>
                </a:r>
              </a:p>
              <a:p>
                <a:pPr lvl="1"/>
                <a:r>
                  <a:rPr lang="en-US" dirty="0"/>
                  <a:t>need a way to specify the predecessors of G</a:t>
                </a:r>
              </a:p>
              <a:p>
                <a:pPr lvl="1"/>
                <a:r>
                  <a:rPr lang="en-US" dirty="0"/>
                  <a:t>this can be difficult,</a:t>
                </a:r>
              </a:p>
              <a:p>
                <a:pPr lvl="1"/>
                <a:r>
                  <a:rPr lang="en-US" dirty="0"/>
                  <a:t>e.g., predecessors of checkmate in chess?</a:t>
                </a:r>
              </a:p>
              <a:p>
                <a:r>
                  <a:rPr lang="en-US" dirty="0"/>
                  <a:t>what if there are multiple goal states?</a:t>
                </a:r>
              </a:p>
              <a:p>
                <a:pPr lvl="1"/>
                <a:r>
                  <a:rPr lang="en-US" dirty="0"/>
                  <a:t>what if there is only a goal test, no explicit list?</a:t>
                </a:r>
              </a:p>
              <a:p>
                <a:r>
                  <a:rPr lang="en-US" dirty="0"/>
                  <a:t>Complexity</a:t>
                </a:r>
              </a:p>
              <a:p>
                <a:pPr lvl="1"/>
                <a:r>
                  <a:rPr lang="en-US" dirty="0"/>
                  <a:t>Time complexity is best: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memory complexity is the same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3796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Search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305845"/>
            <a:ext cx="78867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2449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9448800" y="6416676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>
              <a:defRPr/>
            </a:pPr>
            <a:fld id="{64D76512-7601-41F5-9F03-DD27D7F2FD7D}" type="slidenum">
              <a:rPr lang="en-US" sz="1300">
                <a:solidFill>
                  <a:schemeClr val="bg1"/>
                </a:solidFill>
              </a:rPr>
              <a:pPr algn="r">
                <a:defRPr/>
              </a:pPr>
              <a:t>56</a:t>
            </a:fld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-152400"/>
            <a:ext cx="8991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Summary of Algorithms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792436" y="3276600"/>
            <a:ext cx="6122964" cy="1828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r>
              <a:rPr lang="en-US" sz="2800" i="1" dirty="0"/>
              <a:t>b</a:t>
            </a:r>
            <a:r>
              <a:rPr lang="en-US" sz="2800" dirty="0"/>
              <a:t>	branching factor</a:t>
            </a:r>
          </a:p>
          <a:p>
            <a:r>
              <a:rPr lang="en-US" sz="2800" i="1" dirty="0"/>
              <a:t>d</a:t>
            </a:r>
            <a:r>
              <a:rPr lang="en-US" sz="2800" dirty="0"/>
              <a:t>	depth of the shallowest solution</a:t>
            </a:r>
          </a:p>
          <a:p>
            <a:r>
              <a:rPr lang="en-US" sz="2800" i="1" dirty="0"/>
              <a:t>m</a:t>
            </a:r>
            <a:r>
              <a:rPr lang="en-US" sz="2800" dirty="0"/>
              <a:t>	maximum depth of the search tree</a:t>
            </a:r>
          </a:p>
          <a:p>
            <a:r>
              <a:rPr lang="en-US" sz="2800" i="1" dirty="0"/>
              <a:t>l</a:t>
            </a:r>
            <a:r>
              <a:rPr lang="en-US" sz="2800" dirty="0"/>
              <a:t>	 depth limit 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3" t="25605" r="20993" b="45870"/>
          <a:stretch/>
        </p:blipFill>
        <p:spPr bwMode="auto">
          <a:xfrm>
            <a:off x="1555955" y="914401"/>
            <a:ext cx="8959645" cy="248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76400" y="4953000"/>
            <a:ext cx="8915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Superscripts:</a:t>
            </a:r>
          </a:p>
          <a:p>
            <a:r>
              <a:rPr lang="en-US" sz="2800" dirty="0"/>
              <a:t>	</a:t>
            </a:r>
            <a:r>
              <a:rPr lang="en-US" sz="2800" i="1" dirty="0"/>
              <a:t>a</a:t>
            </a:r>
            <a:r>
              <a:rPr lang="en-US" sz="2800" dirty="0"/>
              <a:t> 	complete if b is finite</a:t>
            </a:r>
          </a:p>
          <a:p>
            <a:r>
              <a:rPr lang="en-US" sz="2800" dirty="0"/>
              <a:t>	</a:t>
            </a:r>
            <a:r>
              <a:rPr lang="en-US" sz="2800" i="1" dirty="0"/>
              <a:t>b</a:t>
            </a:r>
            <a:r>
              <a:rPr lang="en-US" sz="2800" dirty="0"/>
              <a:t> 	complete if step costs ≥ epsilon for +</a:t>
            </a:r>
            <a:r>
              <a:rPr lang="en-US" sz="2800" dirty="0" err="1"/>
              <a:t>ve</a:t>
            </a:r>
            <a:r>
              <a:rPr lang="en-US" sz="2800" dirty="0"/>
              <a:t> epsilon</a:t>
            </a:r>
          </a:p>
          <a:p>
            <a:r>
              <a:rPr lang="en-US" sz="2800" dirty="0"/>
              <a:t>	</a:t>
            </a:r>
            <a:r>
              <a:rPr lang="en-US" sz="2800" i="1" dirty="0"/>
              <a:t>c</a:t>
            </a:r>
            <a:r>
              <a:rPr lang="en-US" sz="2800" dirty="0"/>
              <a:t> 	optimal if step costs are all identical</a:t>
            </a:r>
          </a:p>
        </p:txBody>
      </p:sp>
    </p:spTree>
    <p:extLst>
      <p:ext uri="{BB962C8B-B14F-4D97-AF65-F5344CB8AC3E}">
        <p14:creationId xmlns:p14="http://schemas.microsoft.com/office/powerpoint/2010/main" val="40837052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905" y="2069204"/>
            <a:ext cx="9540189" cy="3509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Algorithms</a:t>
            </a:r>
          </a:p>
        </p:txBody>
      </p:sp>
    </p:spTree>
    <p:extLst>
      <p:ext uri="{BB962C8B-B14F-4D97-AF65-F5344CB8AC3E}">
        <p14:creationId xmlns:p14="http://schemas.microsoft.com/office/powerpoint/2010/main" val="61703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F42E7D7-7BDB-F332-BCF4-628261F62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/>
          <a:lstStyle/>
          <a:p>
            <a:r>
              <a:rPr lang="en-US" altLang="en-US" sz="3200"/>
              <a:t>Breadth-First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538EB13-1555-7F77-394D-BE276E922B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549" y="990600"/>
            <a:ext cx="6964050" cy="3352800"/>
          </a:xfrm>
        </p:spPr>
        <p:txBody>
          <a:bodyPr/>
          <a:lstStyle/>
          <a:p>
            <a:pPr lvl="1"/>
            <a:r>
              <a:rPr lang="en-US" altLang="en-US" sz="2200" dirty="0"/>
              <a:t>A complete search tree of depth d where each non-leaf node has b children, has a total of</a:t>
            </a:r>
          </a:p>
          <a:p>
            <a:pPr lvl="1"/>
            <a:r>
              <a:rPr lang="en-US" altLang="en-US" sz="2200" dirty="0"/>
              <a:t> 1 + b + b^2 + ... + </a:t>
            </a:r>
            <a:r>
              <a:rPr lang="en-US" altLang="en-US" sz="2200" dirty="0" err="1"/>
              <a:t>b^d</a:t>
            </a:r>
            <a:r>
              <a:rPr lang="en-US" altLang="en-US" sz="2200" dirty="0"/>
              <a:t> = (b^(d+1) - 1)/(b-1) nodes </a:t>
            </a:r>
          </a:p>
          <a:p>
            <a:pPr lvl="1"/>
            <a:r>
              <a:rPr lang="en-US" altLang="en-US" sz="2200" dirty="0"/>
              <a:t>Time complexity (# of nodes generated): O(</a:t>
            </a:r>
            <a:r>
              <a:rPr lang="en-US" altLang="en-US" sz="2200" dirty="0" err="1"/>
              <a:t>b^d</a:t>
            </a:r>
            <a:r>
              <a:rPr lang="en-US" altLang="en-US" sz="2200" dirty="0"/>
              <a:t>) </a:t>
            </a:r>
          </a:p>
          <a:p>
            <a:pPr lvl="1"/>
            <a:r>
              <a:rPr lang="en-US" altLang="en-US" sz="2200" dirty="0"/>
              <a:t>Space complexity (maximum length of Frontier): O(</a:t>
            </a:r>
            <a:r>
              <a:rPr lang="en-US" altLang="en-US" sz="2200" dirty="0" err="1"/>
              <a:t>b^d</a:t>
            </a:r>
            <a:r>
              <a:rPr lang="en-US" altLang="en-US" sz="2200" dirty="0"/>
              <a:t>) </a:t>
            </a:r>
          </a:p>
        </p:txBody>
      </p:sp>
      <p:sp>
        <p:nvSpPr>
          <p:cNvPr id="10244" name="Text Box 9">
            <a:extLst>
              <a:ext uri="{FF2B5EF4-FFF2-40B4-BE49-F238E27FC236}">
                <a16:creationId xmlns:a16="http://schemas.microsoft.com/office/drawing/2014/main" id="{62B66767-F903-FECA-A3A4-D340F25DF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762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s</a:t>
            </a:r>
          </a:p>
        </p:txBody>
      </p:sp>
      <p:grpSp>
        <p:nvGrpSpPr>
          <p:cNvPr id="10245" name="Group 27">
            <a:extLst>
              <a:ext uri="{FF2B5EF4-FFF2-40B4-BE49-F238E27FC236}">
                <a16:creationId xmlns:a16="http://schemas.microsoft.com/office/drawing/2014/main" id="{0852368C-32A3-7D61-0A56-1CF70D01D4AD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1035050"/>
            <a:ext cx="3429000" cy="3232150"/>
            <a:chOff x="3648" y="652"/>
            <a:chExt cx="2160" cy="2036"/>
          </a:xfrm>
        </p:grpSpPr>
        <p:sp>
          <p:nvSpPr>
            <p:cNvPr id="10257" name="Line 6">
              <a:extLst>
                <a:ext uri="{FF2B5EF4-FFF2-40B4-BE49-F238E27FC236}">
                  <a16:creationId xmlns:a16="http://schemas.microsoft.com/office/drawing/2014/main" id="{9292FD49-9D99-D15C-1F13-AFB05188BF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768"/>
              <a:ext cx="816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0258" name="Line 7">
              <a:extLst>
                <a:ext uri="{FF2B5EF4-FFF2-40B4-BE49-F238E27FC236}">
                  <a16:creationId xmlns:a16="http://schemas.microsoft.com/office/drawing/2014/main" id="{E1715C64-FB68-D67F-2754-3E6D99B7FC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654532" flipH="1">
              <a:off x="4488" y="792"/>
              <a:ext cx="816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0259" name="Line 8">
              <a:extLst>
                <a:ext uri="{FF2B5EF4-FFF2-40B4-BE49-F238E27FC236}">
                  <a16:creationId xmlns:a16="http://schemas.microsoft.com/office/drawing/2014/main" id="{118CF7B4-DF3E-26CD-4EBA-08C783343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592"/>
              <a:ext cx="1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0260" name="Line 10">
              <a:extLst>
                <a:ext uri="{FF2B5EF4-FFF2-40B4-BE49-F238E27FC236}">
                  <a16:creationId xmlns:a16="http://schemas.microsoft.com/office/drawing/2014/main" id="{4A9AA776-5891-3BB8-EF58-EB0306A39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10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0261" name="Line 11">
              <a:extLst>
                <a:ext uri="{FF2B5EF4-FFF2-40B4-BE49-F238E27FC236}">
                  <a16:creationId xmlns:a16="http://schemas.microsoft.com/office/drawing/2014/main" id="{F46998C4-0F16-9E8F-D4F0-82D82D76E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39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0262" name="Text Box 13">
              <a:extLst>
                <a:ext uri="{FF2B5EF4-FFF2-40B4-BE49-F238E27FC236}">
                  <a16:creationId xmlns:a16="http://schemas.microsoft.com/office/drawing/2014/main" id="{4256DAA9-3BFD-5ED0-858D-124CB617D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65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1</a:t>
              </a:r>
            </a:p>
          </p:txBody>
        </p:sp>
        <p:sp>
          <p:nvSpPr>
            <p:cNvPr id="10263" name="Text Box 14">
              <a:extLst>
                <a:ext uri="{FF2B5EF4-FFF2-40B4-BE49-F238E27FC236}">
                  <a16:creationId xmlns:a16="http://schemas.microsoft.com/office/drawing/2014/main" id="{D8DEB896-603E-020B-51C3-7DDF736EF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98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b</a:t>
              </a:r>
            </a:p>
          </p:txBody>
        </p:sp>
        <p:sp>
          <p:nvSpPr>
            <p:cNvPr id="10264" name="Text Box 15">
              <a:extLst>
                <a:ext uri="{FF2B5EF4-FFF2-40B4-BE49-F238E27FC236}">
                  <a16:creationId xmlns:a16="http://schemas.microsoft.com/office/drawing/2014/main" id="{FC5DB80B-E978-519A-C950-0631F8E79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27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b^2</a:t>
              </a:r>
            </a:p>
          </p:txBody>
        </p:sp>
        <p:sp>
          <p:nvSpPr>
            <p:cNvPr id="10265" name="Text Box 17">
              <a:extLst>
                <a:ext uri="{FF2B5EF4-FFF2-40B4-BE49-F238E27FC236}">
                  <a16:creationId xmlns:a16="http://schemas.microsoft.com/office/drawing/2014/main" id="{36743F45-1CAB-3C6B-4574-65B0C19A6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247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b^d</a:t>
              </a:r>
            </a:p>
          </p:txBody>
        </p:sp>
      </p:grpSp>
      <p:sp>
        <p:nvSpPr>
          <p:cNvPr id="10246" name="Text Box 24">
            <a:extLst>
              <a:ext uri="{FF2B5EF4-FFF2-40B4-BE49-F238E27FC236}">
                <a16:creationId xmlns:a16="http://schemas.microsoft.com/office/drawing/2014/main" id="{377ED008-240A-0EDC-0FF0-7774A0555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962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d</a:t>
            </a:r>
          </a:p>
        </p:txBody>
      </p:sp>
      <p:grpSp>
        <p:nvGrpSpPr>
          <p:cNvPr id="10247" name="Group 28">
            <a:extLst>
              <a:ext uri="{FF2B5EF4-FFF2-40B4-BE49-F238E27FC236}">
                <a16:creationId xmlns:a16="http://schemas.microsoft.com/office/drawing/2014/main" id="{5CE5FB55-93C8-0D47-3400-33D28CEDF8DA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143000"/>
            <a:ext cx="609600" cy="2971800"/>
            <a:chOff x="3312" y="720"/>
            <a:chExt cx="384" cy="1872"/>
          </a:xfrm>
        </p:grpSpPr>
        <p:sp>
          <p:nvSpPr>
            <p:cNvPr id="10250" name="Line 18">
              <a:extLst>
                <a:ext uri="{FF2B5EF4-FFF2-40B4-BE49-F238E27FC236}">
                  <a16:creationId xmlns:a16="http://schemas.microsoft.com/office/drawing/2014/main" id="{17F9594D-A3C0-D34F-4E32-011207F1E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7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0251" name="Line 19">
              <a:extLst>
                <a:ext uri="{FF2B5EF4-FFF2-40B4-BE49-F238E27FC236}">
                  <a16:creationId xmlns:a16="http://schemas.microsoft.com/office/drawing/2014/main" id="{7ED4B6A5-FA43-A69F-435E-80C2EE4D3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0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0252" name="Line 21">
              <a:extLst>
                <a:ext uri="{FF2B5EF4-FFF2-40B4-BE49-F238E27FC236}">
                  <a16:creationId xmlns:a16="http://schemas.microsoft.com/office/drawing/2014/main" id="{F16EB95A-70BD-A4ED-A2E2-80154911E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0253" name="Line 22">
              <a:extLst>
                <a:ext uri="{FF2B5EF4-FFF2-40B4-BE49-F238E27FC236}">
                  <a16:creationId xmlns:a16="http://schemas.microsoft.com/office/drawing/2014/main" id="{29010BD7-F92D-C674-E93C-5CBE9C78B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720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0254" name="Line 23">
              <a:extLst>
                <a:ext uri="{FF2B5EF4-FFF2-40B4-BE49-F238E27FC236}">
                  <a16:creationId xmlns:a16="http://schemas.microsoft.com/office/drawing/2014/main" id="{18FDF565-A6EB-074B-1D12-443E61243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0255" name="Text Box 25">
              <a:extLst>
                <a:ext uri="{FF2B5EF4-FFF2-40B4-BE49-F238E27FC236}">
                  <a16:creationId xmlns:a16="http://schemas.microsoft.com/office/drawing/2014/main" id="{2EB7A6A3-49F8-C36D-32D7-DFCA698FA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248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2</a:t>
              </a:r>
            </a:p>
          </p:txBody>
        </p:sp>
        <p:sp>
          <p:nvSpPr>
            <p:cNvPr id="10256" name="Text Box 26">
              <a:extLst>
                <a:ext uri="{FF2B5EF4-FFF2-40B4-BE49-F238E27FC236}">
                  <a16:creationId xmlns:a16="http://schemas.microsoft.com/office/drawing/2014/main" id="{E6A22A98-BDAE-118A-9F45-E4BEBB5A5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96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1</a:t>
              </a:r>
            </a:p>
          </p:txBody>
        </p:sp>
      </p:grpSp>
      <p:sp>
        <p:nvSpPr>
          <p:cNvPr id="10248" name="Line 29">
            <a:extLst>
              <a:ext uri="{FF2B5EF4-FFF2-40B4-BE49-F238E27FC236}">
                <a16:creationId xmlns:a16="http://schemas.microsoft.com/office/drawing/2014/main" id="{84CB5545-52D2-5D8B-A759-72F22B718F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63000" y="2819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0249" name="Rectangle 31">
            <a:extLst>
              <a:ext uri="{FF2B5EF4-FFF2-40B4-BE49-F238E27FC236}">
                <a16:creationId xmlns:a16="http://schemas.microsoft.com/office/drawing/2014/main" id="{AC15834D-D4EF-BDC9-419E-61387F3D6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419600"/>
            <a:ext cx="8305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5425" indent="-2254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66738" indent="-2270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altLang="en-US" sz="2200" dirty="0"/>
              <a:t>For a complete search tree of depth 12, where every node at depths 0, ..., 11 has 10 children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every node at depth 12 has 0 children,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there are 1 + 10 + 100 + 1000 + ... + 10^12 = (10^13 - 1)/9 = O(10^12) nodes in the complete search tree.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BFS is suitable for problems with shallow solutions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28F8-354A-B373-8140-25C4D1F1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0B4E4-E978-5CDD-0A1B-04379EF3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EF284-FCEA-5A33-CF19-ADE1F51F3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247650"/>
            <a:ext cx="1091565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4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46C0D2D-07C2-A736-07AB-394D6C9B7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609600"/>
            <a:ext cx="7772400" cy="1143000"/>
          </a:xfrm>
        </p:spPr>
        <p:txBody>
          <a:bodyPr/>
          <a:lstStyle/>
          <a:p>
            <a:r>
              <a:rPr lang="en-US" altLang="en-US" sz="2400"/>
              <a:t>Example Illustrating Uninformed Search Strategies</a:t>
            </a:r>
          </a:p>
        </p:txBody>
      </p:sp>
      <p:grpSp>
        <p:nvGrpSpPr>
          <p:cNvPr id="12291" name="Group 3">
            <a:extLst>
              <a:ext uri="{FF2B5EF4-FFF2-40B4-BE49-F238E27FC236}">
                <a16:creationId xmlns:a16="http://schemas.microsoft.com/office/drawing/2014/main" id="{84FBAD86-25C8-B93D-3CE6-91976C750114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057400"/>
            <a:ext cx="5334000" cy="3429000"/>
            <a:chOff x="816" y="1296"/>
            <a:chExt cx="3360" cy="2160"/>
          </a:xfrm>
        </p:grpSpPr>
        <p:grpSp>
          <p:nvGrpSpPr>
            <p:cNvPr id="12292" name="Group 4">
              <a:extLst>
                <a:ext uri="{FF2B5EF4-FFF2-40B4-BE49-F238E27FC236}">
                  <a16:creationId xmlns:a16="http://schemas.microsoft.com/office/drawing/2014/main" id="{713AFCF7-C304-4CAE-6A3A-3C77829CD0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1296"/>
              <a:ext cx="384" cy="384"/>
              <a:chOff x="4752" y="1056"/>
              <a:chExt cx="384" cy="384"/>
            </a:xfrm>
          </p:grpSpPr>
          <p:sp>
            <p:nvSpPr>
              <p:cNvPr id="12327" name="Oval 5">
                <a:extLst>
                  <a:ext uri="{FF2B5EF4-FFF2-40B4-BE49-F238E27FC236}">
                    <a16:creationId xmlns:a16="http://schemas.microsoft.com/office/drawing/2014/main" id="{F1061EA2-C0B9-4586-62FA-9921BA3D7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328" name="Text Box 6">
                <a:extLst>
                  <a:ext uri="{FF2B5EF4-FFF2-40B4-BE49-F238E27FC236}">
                    <a16:creationId xmlns:a16="http://schemas.microsoft.com/office/drawing/2014/main" id="{FA853BA9-D593-F3F8-5F90-5900757583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800" b="1"/>
                  <a:t>S</a:t>
                </a:r>
              </a:p>
            </p:txBody>
          </p:sp>
        </p:grpSp>
        <p:grpSp>
          <p:nvGrpSpPr>
            <p:cNvPr id="12293" name="Group 7">
              <a:extLst>
                <a:ext uri="{FF2B5EF4-FFF2-40B4-BE49-F238E27FC236}">
                  <a16:creationId xmlns:a16="http://schemas.microsoft.com/office/drawing/2014/main" id="{7738A007-1052-05C2-3471-9043BCD7BC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160"/>
              <a:ext cx="384" cy="384"/>
              <a:chOff x="4752" y="1056"/>
              <a:chExt cx="384" cy="384"/>
            </a:xfrm>
          </p:grpSpPr>
          <p:sp>
            <p:nvSpPr>
              <p:cNvPr id="12325" name="Oval 8">
                <a:extLst>
                  <a:ext uri="{FF2B5EF4-FFF2-40B4-BE49-F238E27FC236}">
                    <a16:creationId xmlns:a16="http://schemas.microsoft.com/office/drawing/2014/main" id="{AEACED5D-2A6B-592A-7F39-CC07A7A8F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326" name="Text Box 9">
                <a:extLst>
                  <a:ext uri="{FF2B5EF4-FFF2-40B4-BE49-F238E27FC236}">
                    <a16:creationId xmlns:a16="http://schemas.microsoft.com/office/drawing/2014/main" id="{9E6BB0B3-9EBA-0312-A330-AEF42F7D28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800" b="1"/>
                  <a:t>C</a:t>
                </a:r>
              </a:p>
            </p:txBody>
          </p:sp>
        </p:grpSp>
        <p:grpSp>
          <p:nvGrpSpPr>
            <p:cNvPr id="12294" name="Group 10">
              <a:extLst>
                <a:ext uri="{FF2B5EF4-FFF2-40B4-BE49-F238E27FC236}">
                  <a16:creationId xmlns:a16="http://schemas.microsoft.com/office/drawing/2014/main" id="{83043615-99BF-1CBE-A2D8-0B099071D2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2160"/>
              <a:ext cx="384" cy="384"/>
              <a:chOff x="4752" y="1056"/>
              <a:chExt cx="384" cy="384"/>
            </a:xfrm>
          </p:grpSpPr>
          <p:sp>
            <p:nvSpPr>
              <p:cNvPr id="12323" name="Oval 11">
                <a:extLst>
                  <a:ext uri="{FF2B5EF4-FFF2-40B4-BE49-F238E27FC236}">
                    <a16:creationId xmlns:a16="http://schemas.microsoft.com/office/drawing/2014/main" id="{CDFE16B2-4071-A9D5-5187-CBDC65378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324" name="Text Box 12">
                <a:extLst>
                  <a:ext uri="{FF2B5EF4-FFF2-40B4-BE49-F238E27FC236}">
                    <a16:creationId xmlns:a16="http://schemas.microsoft.com/office/drawing/2014/main" id="{3E03E558-D6D1-D341-5A20-61A16F1E0A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800" b="1"/>
                  <a:t>B</a:t>
                </a:r>
              </a:p>
            </p:txBody>
          </p:sp>
        </p:grpSp>
        <p:grpSp>
          <p:nvGrpSpPr>
            <p:cNvPr id="12295" name="Group 13">
              <a:extLst>
                <a:ext uri="{FF2B5EF4-FFF2-40B4-BE49-F238E27FC236}">
                  <a16:creationId xmlns:a16="http://schemas.microsoft.com/office/drawing/2014/main" id="{B868DF9B-9E00-6840-AFD5-4722909401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160"/>
              <a:ext cx="384" cy="384"/>
              <a:chOff x="4752" y="1056"/>
              <a:chExt cx="384" cy="384"/>
            </a:xfrm>
          </p:grpSpPr>
          <p:sp>
            <p:nvSpPr>
              <p:cNvPr id="12321" name="Oval 14">
                <a:extLst>
                  <a:ext uri="{FF2B5EF4-FFF2-40B4-BE49-F238E27FC236}">
                    <a16:creationId xmlns:a16="http://schemas.microsoft.com/office/drawing/2014/main" id="{0975B80A-0A61-B36A-711C-39CB67156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322" name="Text Box 15">
                <a:extLst>
                  <a:ext uri="{FF2B5EF4-FFF2-40B4-BE49-F238E27FC236}">
                    <a16:creationId xmlns:a16="http://schemas.microsoft.com/office/drawing/2014/main" id="{A172FB1C-0F4D-0214-C75A-874F74925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800" b="1"/>
                  <a:t>A</a:t>
                </a:r>
              </a:p>
            </p:txBody>
          </p:sp>
        </p:grpSp>
        <p:grpSp>
          <p:nvGrpSpPr>
            <p:cNvPr id="12296" name="Group 16">
              <a:extLst>
                <a:ext uri="{FF2B5EF4-FFF2-40B4-BE49-F238E27FC236}">
                  <a16:creationId xmlns:a16="http://schemas.microsoft.com/office/drawing/2014/main" id="{68A17DA5-6170-32D8-81F6-628246F2F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3024"/>
              <a:ext cx="384" cy="384"/>
              <a:chOff x="4752" y="1056"/>
              <a:chExt cx="384" cy="384"/>
            </a:xfrm>
          </p:grpSpPr>
          <p:sp>
            <p:nvSpPr>
              <p:cNvPr id="12319" name="Oval 17">
                <a:extLst>
                  <a:ext uri="{FF2B5EF4-FFF2-40B4-BE49-F238E27FC236}">
                    <a16:creationId xmlns:a16="http://schemas.microsoft.com/office/drawing/2014/main" id="{6D6DDFB4-6DB4-1CE9-16E2-7F3104178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320" name="Text Box 18">
                <a:extLst>
                  <a:ext uri="{FF2B5EF4-FFF2-40B4-BE49-F238E27FC236}">
                    <a16:creationId xmlns:a16="http://schemas.microsoft.com/office/drawing/2014/main" id="{DC2D5CEE-D463-B506-37D7-E00C9B436C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800" b="1"/>
                  <a:t>D</a:t>
                </a:r>
              </a:p>
            </p:txBody>
          </p:sp>
        </p:grpSp>
        <p:grpSp>
          <p:nvGrpSpPr>
            <p:cNvPr id="12297" name="Group 19">
              <a:extLst>
                <a:ext uri="{FF2B5EF4-FFF2-40B4-BE49-F238E27FC236}">
                  <a16:creationId xmlns:a16="http://schemas.microsoft.com/office/drawing/2014/main" id="{C20915F7-C9DF-673B-6B72-BAC301FDBF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3072"/>
              <a:ext cx="384" cy="384"/>
              <a:chOff x="4752" y="1056"/>
              <a:chExt cx="384" cy="384"/>
            </a:xfrm>
          </p:grpSpPr>
          <p:sp>
            <p:nvSpPr>
              <p:cNvPr id="12317" name="Oval 20">
                <a:extLst>
                  <a:ext uri="{FF2B5EF4-FFF2-40B4-BE49-F238E27FC236}">
                    <a16:creationId xmlns:a16="http://schemas.microsoft.com/office/drawing/2014/main" id="{F5F0DBB5-81FC-D6D4-766B-039A4DC2B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318" name="Text Box 21">
                <a:extLst>
                  <a:ext uri="{FF2B5EF4-FFF2-40B4-BE49-F238E27FC236}">
                    <a16:creationId xmlns:a16="http://schemas.microsoft.com/office/drawing/2014/main" id="{DC0851D3-9E9E-6412-6F3B-657F9C933D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9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800" b="1"/>
                  <a:t>G</a:t>
                </a:r>
              </a:p>
            </p:txBody>
          </p:sp>
        </p:grpSp>
        <p:grpSp>
          <p:nvGrpSpPr>
            <p:cNvPr id="12298" name="Group 22">
              <a:extLst>
                <a:ext uri="{FF2B5EF4-FFF2-40B4-BE49-F238E27FC236}">
                  <a16:creationId xmlns:a16="http://schemas.microsoft.com/office/drawing/2014/main" id="{FAC351F1-433C-B0F0-0A9F-09BF126C73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3024"/>
              <a:ext cx="384" cy="384"/>
              <a:chOff x="4752" y="1056"/>
              <a:chExt cx="384" cy="384"/>
            </a:xfrm>
          </p:grpSpPr>
          <p:sp>
            <p:nvSpPr>
              <p:cNvPr id="12315" name="Oval 23">
                <a:extLst>
                  <a:ext uri="{FF2B5EF4-FFF2-40B4-BE49-F238E27FC236}">
                    <a16:creationId xmlns:a16="http://schemas.microsoft.com/office/drawing/2014/main" id="{6BD04502-27F3-8F99-CA4E-AECB9797D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316" name="Text Box 24">
                <a:extLst>
                  <a:ext uri="{FF2B5EF4-FFF2-40B4-BE49-F238E27FC236}">
                    <a16:creationId xmlns:a16="http://schemas.microsoft.com/office/drawing/2014/main" id="{5C2C9A05-3A29-63E0-0995-9641EFB0C1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800" b="1"/>
                  <a:t>E</a:t>
                </a:r>
              </a:p>
            </p:txBody>
          </p:sp>
        </p:grpSp>
        <p:sp>
          <p:nvSpPr>
            <p:cNvPr id="12299" name="Line 25">
              <a:extLst>
                <a:ext uri="{FF2B5EF4-FFF2-40B4-BE49-F238E27FC236}">
                  <a16:creationId xmlns:a16="http://schemas.microsoft.com/office/drawing/2014/main" id="{1C8C0594-D7B4-7B65-839F-2F436B6D02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1632"/>
              <a:ext cx="528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12300" name="Line 26">
              <a:extLst>
                <a:ext uri="{FF2B5EF4-FFF2-40B4-BE49-F238E27FC236}">
                  <a16:creationId xmlns:a16="http://schemas.microsoft.com/office/drawing/2014/main" id="{E2D6814E-9A39-48AD-F391-CD4FF4C2C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2592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12301" name="Line 27">
              <a:extLst>
                <a:ext uri="{FF2B5EF4-FFF2-40B4-BE49-F238E27FC236}">
                  <a16:creationId xmlns:a16="http://schemas.microsoft.com/office/drawing/2014/main" id="{0B9F107F-E0EC-713B-57A1-E96B02BBE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544"/>
              <a:ext cx="624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12302" name="Line 28">
              <a:extLst>
                <a:ext uri="{FF2B5EF4-FFF2-40B4-BE49-F238E27FC236}">
                  <a16:creationId xmlns:a16="http://schemas.microsoft.com/office/drawing/2014/main" id="{16C61184-DCA1-E9FC-9AE5-A16EB0C67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728"/>
              <a:ext cx="9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12303" name="Line 29">
              <a:extLst>
                <a:ext uri="{FF2B5EF4-FFF2-40B4-BE49-F238E27FC236}">
                  <a16:creationId xmlns:a16="http://schemas.microsoft.com/office/drawing/2014/main" id="{A3F79339-4C3B-35C4-E469-1DC1C5AC7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584"/>
              <a:ext cx="912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12304" name="Line 30">
              <a:extLst>
                <a:ext uri="{FF2B5EF4-FFF2-40B4-BE49-F238E27FC236}">
                  <a16:creationId xmlns:a16="http://schemas.microsoft.com/office/drawing/2014/main" id="{606385B0-F163-1775-5A65-E9BBD856C8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640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12305" name="Line 31">
              <a:extLst>
                <a:ext uri="{FF2B5EF4-FFF2-40B4-BE49-F238E27FC236}">
                  <a16:creationId xmlns:a16="http://schemas.microsoft.com/office/drawing/2014/main" id="{9E94FC5E-88D8-D4B8-F807-3B34A805D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2544"/>
              <a:ext cx="672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12306" name="Line 32">
              <a:extLst>
                <a:ext uri="{FF2B5EF4-FFF2-40B4-BE49-F238E27FC236}">
                  <a16:creationId xmlns:a16="http://schemas.microsoft.com/office/drawing/2014/main" id="{9215BA5A-31B8-F59B-EDF2-0D5DB15E80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2496"/>
              <a:ext cx="528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12307" name="Text Box 33">
              <a:extLst>
                <a:ext uri="{FF2B5EF4-FFF2-40B4-BE49-F238E27FC236}">
                  <a16:creationId xmlns:a16="http://schemas.microsoft.com/office/drawing/2014/main" id="{57786739-0C77-10C5-0D9C-A1A5EE01D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4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308" name="Text Box 34">
              <a:extLst>
                <a:ext uri="{FF2B5EF4-FFF2-40B4-BE49-F238E27FC236}">
                  <a16:creationId xmlns:a16="http://schemas.microsoft.com/office/drawing/2014/main" id="{F9E591DC-33CB-EE97-9A7F-8CB2BC531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69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8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2309" name="Text Box 35">
              <a:extLst>
                <a:ext uri="{FF2B5EF4-FFF2-40B4-BE49-F238E27FC236}">
                  <a16:creationId xmlns:a16="http://schemas.microsoft.com/office/drawing/2014/main" id="{31F53BE9-B964-023E-9D2C-1501DB5CD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60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800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2310" name="Text Box 36">
              <a:extLst>
                <a:ext uri="{FF2B5EF4-FFF2-40B4-BE49-F238E27FC236}">
                  <a16:creationId xmlns:a16="http://schemas.microsoft.com/office/drawing/2014/main" id="{B63C3021-E3B4-0FA3-AD37-2D9930D26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46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800" b="1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2311" name="Text Box 37">
              <a:extLst>
                <a:ext uri="{FF2B5EF4-FFF2-40B4-BE49-F238E27FC236}">
                  <a16:creationId xmlns:a16="http://schemas.microsoft.com/office/drawing/2014/main" id="{B057EA1B-FCC4-F240-6748-2238A7568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60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8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2312" name="Text Box 38">
              <a:extLst>
                <a:ext uri="{FF2B5EF4-FFF2-40B4-BE49-F238E27FC236}">
                  <a16:creationId xmlns:a16="http://schemas.microsoft.com/office/drawing/2014/main" id="{D0CD7100-56DF-E22C-307F-73ECBB8FC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70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8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2313" name="Text Box 39">
              <a:extLst>
                <a:ext uri="{FF2B5EF4-FFF2-40B4-BE49-F238E27FC236}">
                  <a16:creationId xmlns:a16="http://schemas.microsoft.com/office/drawing/2014/main" id="{803988E6-6EB6-D89F-FD0D-B26601A59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0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8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2314" name="Text Box 40">
              <a:extLst>
                <a:ext uri="{FF2B5EF4-FFF2-40B4-BE49-F238E27FC236}">
                  <a16:creationId xmlns:a16="http://schemas.microsoft.com/office/drawing/2014/main" id="{D5443868-4883-1467-7FC3-A1DF89D82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60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800" b="1">
                  <a:solidFill>
                    <a:srgbClr val="FF0000"/>
                  </a:solidFill>
                </a:rPr>
                <a:t>7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val 55">
            <a:extLst>
              <a:ext uri="{FF2B5EF4-FFF2-40B4-BE49-F238E27FC236}">
                <a16:creationId xmlns:a16="http://schemas.microsoft.com/office/drawing/2014/main" id="{D4F10FE3-BF74-0A9D-3576-9F19F3D8F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950" y="4757739"/>
            <a:ext cx="742950" cy="790575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71F231A6-24C0-8C5A-517C-9D4A95DD5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609600"/>
            <a:ext cx="7772400" cy="1143000"/>
          </a:xfrm>
        </p:spPr>
        <p:txBody>
          <a:bodyPr/>
          <a:lstStyle/>
          <a:p>
            <a:pPr algn="l"/>
            <a:endParaRPr lang="en-US" altLang="en-US" sz="2400" dirty="0"/>
          </a:p>
        </p:txBody>
      </p:sp>
      <p:sp>
        <p:nvSpPr>
          <p:cNvPr id="16388" name="Oval 5">
            <a:extLst>
              <a:ext uri="{FF2B5EF4-FFF2-40B4-BE49-F238E27FC236}">
                <a16:creationId xmlns:a16="http://schemas.microsoft.com/office/drawing/2014/main" id="{806D0B64-2FFA-DEEF-2DA9-6E2F6A8D7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057400"/>
            <a:ext cx="609600" cy="609600"/>
          </a:xfrm>
          <a:prstGeom prst="ellipse">
            <a:avLst/>
          </a:prstGeom>
          <a:solidFill>
            <a:srgbClr val="FFCCFF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89" name="Text Box 6">
            <a:extLst>
              <a:ext uri="{FF2B5EF4-FFF2-40B4-BE49-F238E27FC236}">
                <a16:creationId xmlns:a16="http://schemas.microsoft.com/office/drawing/2014/main" id="{0E3BE894-B21B-CC66-CED9-B3F940188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057401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/>
              <a:t>S</a:t>
            </a:r>
          </a:p>
        </p:txBody>
      </p:sp>
      <p:sp>
        <p:nvSpPr>
          <p:cNvPr id="16390" name="Oval 8">
            <a:extLst>
              <a:ext uri="{FF2B5EF4-FFF2-40B4-BE49-F238E27FC236}">
                <a16:creationId xmlns:a16="http://schemas.microsoft.com/office/drawing/2014/main" id="{86A95FBD-FF2B-19B9-512A-DFF3F0C8D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609600" cy="609600"/>
          </a:xfrm>
          <a:prstGeom prst="ellipse">
            <a:avLst/>
          </a:prstGeom>
          <a:solidFill>
            <a:srgbClr val="FFCCFF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1" name="Text Box 9">
            <a:extLst>
              <a:ext uri="{FF2B5EF4-FFF2-40B4-BE49-F238E27FC236}">
                <a16:creationId xmlns:a16="http://schemas.microsoft.com/office/drawing/2014/main" id="{0640F980-6E2A-738D-99C2-D08D32CE7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1" y="3429001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/>
              <a:t>C</a:t>
            </a:r>
          </a:p>
        </p:txBody>
      </p:sp>
      <p:sp>
        <p:nvSpPr>
          <p:cNvPr id="16392" name="Oval 11">
            <a:extLst>
              <a:ext uri="{FF2B5EF4-FFF2-40B4-BE49-F238E27FC236}">
                <a16:creationId xmlns:a16="http://schemas.microsoft.com/office/drawing/2014/main" id="{F625315C-1480-9668-4122-60D6B4EC2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429000"/>
            <a:ext cx="609600" cy="609600"/>
          </a:xfrm>
          <a:prstGeom prst="ellipse">
            <a:avLst/>
          </a:prstGeom>
          <a:solidFill>
            <a:srgbClr val="FFCCFF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3" name="Text Box 12">
            <a:extLst>
              <a:ext uri="{FF2B5EF4-FFF2-40B4-BE49-F238E27FC236}">
                <a16:creationId xmlns:a16="http://schemas.microsoft.com/office/drawing/2014/main" id="{4307321A-C2B9-2A14-4715-ADAD003C5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429001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/>
              <a:t>B</a:t>
            </a:r>
          </a:p>
        </p:txBody>
      </p:sp>
      <p:sp>
        <p:nvSpPr>
          <p:cNvPr id="16394" name="Oval 14">
            <a:extLst>
              <a:ext uri="{FF2B5EF4-FFF2-40B4-BE49-F238E27FC236}">
                <a16:creationId xmlns:a16="http://schemas.microsoft.com/office/drawing/2014/main" id="{AA91CE57-7606-C2E2-3D20-305186178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429000"/>
            <a:ext cx="609600" cy="609600"/>
          </a:xfrm>
          <a:prstGeom prst="ellipse">
            <a:avLst/>
          </a:prstGeom>
          <a:solidFill>
            <a:srgbClr val="FFCCFF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5" name="Text Box 15">
            <a:extLst>
              <a:ext uri="{FF2B5EF4-FFF2-40B4-BE49-F238E27FC236}">
                <a16:creationId xmlns:a16="http://schemas.microsoft.com/office/drawing/2014/main" id="{7F5308B1-3E92-6FB9-8170-A64794B57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1" y="3429001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/>
              <a:t>A</a:t>
            </a:r>
          </a:p>
        </p:txBody>
      </p:sp>
      <p:sp>
        <p:nvSpPr>
          <p:cNvPr id="16396" name="Oval 17">
            <a:extLst>
              <a:ext uri="{FF2B5EF4-FFF2-40B4-BE49-F238E27FC236}">
                <a16:creationId xmlns:a16="http://schemas.microsoft.com/office/drawing/2014/main" id="{2841FD05-1F17-8573-BDF6-8BE771735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800600"/>
            <a:ext cx="609600" cy="609600"/>
          </a:xfrm>
          <a:prstGeom prst="ellipse">
            <a:avLst/>
          </a:prstGeom>
          <a:solidFill>
            <a:srgbClr val="FFCCFF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7" name="Text Box 18">
            <a:extLst>
              <a:ext uri="{FF2B5EF4-FFF2-40B4-BE49-F238E27FC236}">
                <a16:creationId xmlns:a16="http://schemas.microsoft.com/office/drawing/2014/main" id="{7370E5B4-3FE5-6D89-08E1-8B64285D5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4800601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/>
              <a:t>D</a:t>
            </a:r>
          </a:p>
        </p:txBody>
      </p:sp>
      <p:sp>
        <p:nvSpPr>
          <p:cNvPr id="16398" name="Oval 23">
            <a:extLst>
              <a:ext uri="{FF2B5EF4-FFF2-40B4-BE49-F238E27FC236}">
                <a16:creationId xmlns:a16="http://schemas.microsoft.com/office/drawing/2014/main" id="{E3216B84-8193-6E71-17C8-AC766845A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00600"/>
            <a:ext cx="609600" cy="609600"/>
          </a:xfrm>
          <a:prstGeom prst="ellipse">
            <a:avLst/>
          </a:prstGeom>
          <a:solidFill>
            <a:srgbClr val="FFCCFF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9" name="Text Box 24">
            <a:extLst>
              <a:ext uri="{FF2B5EF4-FFF2-40B4-BE49-F238E27FC236}">
                <a16:creationId xmlns:a16="http://schemas.microsoft.com/office/drawing/2014/main" id="{503F3E40-0F16-2ED7-7EFD-2597C4AFB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800601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/>
              <a:t>E</a:t>
            </a:r>
          </a:p>
        </p:txBody>
      </p:sp>
      <p:sp>
        <p:nvSpPr>
          <p:cNvPr id="16400" name="Line 25">
            <a:extLst>
              <a:ext uri="{FF2B5EF4-FFF2-40B4-BE49-F238E27FC236}">
                <a16:creationId xmlns:a16="http://schemas.microsoft.com/office/drawing/2014/main" id="{4D81335C-4F04-F943-25DF-3601393939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590800"/>
            <a:ext cx="838200" cy="83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6401" name="Line 26">
            <a:extLst>
              <a:ext uri="{FF2B5EF4-FFF2-40B4-BE49-F238E27FC236}">
                <a16:creationId xmlns:a16="http://schemas.microsoft.com/office/drawing/2014/main" id="{EF92E388-807D-973C-B73A-304CA24EE6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41148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6402" name="Line 27">
            <a:extLst>
              <a:ext uri="{FF2B5EF4-FFF2-40B4-BE49-F238E27FC236}">
                <a16:creationId xmlns:a16="http://schemas.microsoft.com/office/drawing/2014/main" id="{1E0BEF88-7279-068E-06CF-2A8E7FFF2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038600"/>
            <a:ext cx="99060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6403" name="Line 28">
            <a:extLst>
              <a:ext uri="{FF2B5EF4-FFF2-40B4-BE49-F238E27FC236}">
                <a16:creationId xmlns:a16="http://schemas.microsoft.com/office/drawing/2014/main" id="{E9DAD5BE-467B-6C20-9D8B-83DC97E10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743200"/>
            <a:ext cx="152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6404" name="Line 29">
            <a:extLst>
              <a:ext uri="{FF2B5EF4-FFF2-40B4-BE49-F238E27FC236}">
                <a16:creationId xmlns:a16="http://schemas.microsoft.com/office/drawing/2014/main" id="{FB53AED0-3ABD-5E56-24B3-7374178F0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514600"/>
            <a:ext cx="1447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6405" name="Line 30">
            <a:extLst>
              <a:ext uri="{FF2B5EF4-FFF2-40B4-BE49-F238E27FC236}">
                <a16:creationId xmlns:a16="http://schemas.microsoft.com/office/drawing/2014/main" id="{7081BEF5-4820-94E3-9485-56D0DEFA1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038601"/>
            <a:ext cx="914400" cy="811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6406" name="Line 31">
            <a:extLst>
              <a:ext uri="{FF2B5EF4-FFF2-40B4-BE49-F238E27FC236}">
                <a16:creationId xmlns:a16="http://schemas.microsoft.com/office/drawing/2014/main" id="{E9373B59-CFA0-B307-C03C-566692B28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4011613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6407" name="Line 32">
            <a:extLst>
              <a:ext uri="{FF2B5EF4-FFF2-40B4-BE49-F238E27FC236}">
                <a16:creationId xmlns:a16="http://schemas.microsoft.com/office/drawing/2014/main" id="{B94713EB-C7D0-54A6-001C-CCC40E9D90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3962400"/>
            <a:ext cx="838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6408" name="Text Box 33">
            <a:extLst>
              <a:ext uri="{FF2B5EF4-FFF2-40B4-BE49-F238E27FC236}">
                <a16:creationId xmlns:a16="http://schemas.microsoft.com/office/drawing/2014/main" id="{67CE8191-3950-AD72-2D71-076FFEBCA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616201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409" name="Text Box 34">
            <a:extLst>
              <a:ext uri="{FF2B5EF4-FFF2-40B4-BE49-F238E27FC236}">
                <a16:creationId xmlns:a16="http://schemas.microsoft.com/office/drawing/2014/main" id="{00441DFB-F5B8-FD86-917F-4A2B9691A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692401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410" name="Text Box 35">
            <a:extLst>
              <a:ext uri="{FF2B5EF4-FFF2-40B4-BE49-F238E27FC236}">
                <a16:creationId xmlns:a16="http://schemas.microsoft.com/office/drawing/2014/main" id="{909CCB2F-8967-B0AB-14B6-07FB7D500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540001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6411" name="Text Box 36">
            <a:extLst>
              <a:ext uri="{FF2B5EF4-FFF2-40B4-BE49-F238E27FC236}">
                <a16:creationId xmlns:a16="http://schemas.microsoft.com/office/drawing/2014/main" id="{0F0CCDE4-29DE-E441-63AC-A2384F4FF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911601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6412" name="Text Box 37">
            <a:extLst>
              <a:ext uri="{FF2B5EF4-FFF2-40B4-BE49-F238E27FC236}">
                <a16:creationId xmlns:a16="http://schemas.microsoft.com/office/drawing/2014/main" id="{0312DA81-76AC-226E-1366-31922CAC7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401161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413" name="Text Box 38">
            <a:extLst>
              <a:ext uri="{FF2B5EF4-FFF2-40B4-BE49-F238E27FC236}">
                <a16:creationId xmlns:a16="http://schemas.microsoft.com/office/drawing/2014/main" id="{0913DF24-9172-7F8A-B68E-E0DC55E23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0687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414" name="Text Box 39">
            <a:extLst>
              <a:ext uri="{FF2B5EF4-FFF2-40B4-BE49-F238E27FC236}">
                <a16:creationId xmlns:a16="http://schemas.microsoft.com/office/drawing/2014/main" id="{35C89887-68D6-BD2D-5ED0-C4274ADFC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810001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415" name="Text Box 40">
            <a:extLst>
              <a:ext uri="{FF2B5EF4-FFF2-40B4-BE49-F238E27FC236}">
                <a16:creationId xmlns:a16="http://schemas.microsoft.com/office/drawing/2014/main" id="{BFDCE002-EC4E-B2DB-0A25-BF6D34AB6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140201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solidFill>
                  <a:srgbClr val="FF0000"/>
                </a:solidFill>
              </a:rPr>
              <a:t>7</a:t>
            </a:r>
          </a:p>
        </p:txBody>
      </p:sp>
      <p:grpSp>
        <p:nvGrpSpPr>
          <p:cNvPr id="16416" name="Group 44">
            <a:extLst>
              <a:ext uri="{FF2B5EF4-FFF2-40B4-BE49-F238E27FC236}">
                <a16:creationId xmlns:a16="http://schemas.microsoft.com/office/drawing/2014/main" id="{2875219B-2D03-A9C6-0318-222BF18AFFCE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4876800"/>
            <a:ext cx="609600" cy="609600"/>
            <a:chOff x="4752" y="1056"/>
            <a:chExt cx="384" cy="384"/>
          </a:xfrm>
        </p:grpSpPr>
        <p:sp>
          <p:nvSpPr>
            <p:cNvPr id="16422" name="Oval 45">
              <a:extLst>
                <a:ext uri="{FF2B5EF4-FFF2-40B4-BE49-F238E27FC236}">
                  <a16:creationId xmlns:a16="http://schemas.microsoft.com/office/drawing/2014/main" id="{464CFEA0-A3AF-5874-44C8-74BFCFA15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056"/>
              <a:ext cx="384" cy="38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23" name="Text Box 46">
              <a:extLst>
                <a:ext uri="{FF2B5EF4-FFF2-40B4-BE49-F238E27FC236}">
                  <a16:creationId xmlns:a16="http://schemas.microsoft.com/office/drawing/2014/main" id="{359C9169-7236-36E2-61FA-8CAAED3CD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088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/>
                <a:t>G’</a:t>
              </a:r>
            </a:p>
          </p:txBody>
        </p:sp>
      </p:grpSp>
      <p:sp>
        <p:nvSpPr>
          <p:cNvPr id="16417" name="Oval 48">
            <a:extLst>
              <a:ext uri="{FF2B5EF4-FFF2-40B4-BE49-F238E27FC236}">
                <a16:creationId xmlns:a16="http://schemas.microsoft.com/office/drawing/2014/main" id="{FD233620-B3F2-AE12-7293-31D6F11B3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5825" y="4876800"/>
            <a:ext cx="609600" cy="6096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418" name="Text Box 49">
            <a:extLst>
              <a:ext uri="{FF2B5EF4-FFF2-40B4-BE49-F238E27FC236}">
                <a16:creationId xmlns:a16="http://schemas.microsoft.com/office/drawing/2014/main" id="{D7253483-2F61-9A73-A5D4-469E11EA7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2025" y="4927600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G”</a:t>
            </a:r>
          </a:p>
        </p:txBody>
      </p:sp>
      <p:sp>
        <p:nvSpPr>
          <p:cNvPr id="16419" name="Oval 52">
            <a:extLst>
              <a:ext uri="{FF2B5EF4-FFF2-40B4-BE49-F238E27FC236}">
                <a16:creationId xmlns:a16="http://schemas.microsoft.com/office/drawing/2014/main" id="{15749B53-8A58-7830-2C15-61AF108FA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488" y="4876800"/>
            <a:ext cx="51435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420" name="Text Box 53">
            <a:extLst>
              <a:ext uri="{FF2B5EF4-FFF2-40B4-BE49-F238E27FC236}">
                <a16:creationId xmlns:a16="http://schemas.microsoft.com/office/drawing/2014/main" id="{8372B648-C8AE-A004-2114-8BA8931B4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9276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G</a:t>
            </a:r>
          </a:p>
        </p:txBody>
      </p:sp>
      <p:sp>
        <p:nvSpPr>
          <p:cNvPr id="16421" name="Text Box 56">
            <a:extLst>
              <a:ext uri="{FF2B5EF4-FFF2-40B4-BE49-F238E27FC236}">
                <a16:creationId xmlns:a16="http://schemas.microsoft.com/office/drawing/2014/main" id="{0BAA4FBB-9FB7-4565-1602-114014812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263" y="5705476"/>
            <a:ext cx="2616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6298</TotalTime>
  <Words>3068</Words>
  <Application>Microsoft Office PowerPoint</Application>
  <PresentationFormat>Widescreen</PresentationFormat>
  <Paragraphs>742</Paragraphs>
  <Slides>57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Google Sans</vt:lpstr>
      <vt:lpstr>Times</vt:lpstr>
      <vt:lpstr>Times New Roman</vt:lpstr>
      <vt:lpstr>Wingdings</vt:lpstr>
      <vt:lpstr>Office Theme</vt:lpstr>
      <vt:lpstr>Search Strategies</vt:lpstr>
      <vt:lpstr>PowerPoint Presentation</vt:lpstr>
      <vt:lpstr>Uninformed vs. Informed Search</vt:lpstr>
      <vt:lpstr>Uninformed Search</vt:lpstr>
      <vt:lpstr>Breadth-First</vt:lpstr>
      <vt:lpstr>Breadth-First</vt:lpstr>
      <vt:lpstr>PowerPoint Presentation</vt:lpstr>
      <vt:lpstr>Example Illustrating Uninformed Search Strategies</vt:lpstr>
      <vt:lpstr>PowerPoint Presentation</vt:lpstr>
      <vt:lpstr> Depth-First (DFS)</vt:lpstr>
      <vt:lpstr>Depth-First Search </vt:lpstr>
      <vt:lpstr>Depth-Limited Search (DLS)</vt:lpstr>
      <vt:lpstr>Depth-Limited Search (DLS)</vt:lpstr>
      <vt:lpstr>Iterative Deepening Search</vt:lpstr>
      <vt:lpstr>Iterative deepening search l =0</vt:lpstr>
      <vt:lpstr>Iterative deepening search l =1</vt:lpstr>
      <vt:lpstr>Iterative deepening search l =2</vt:lpstr>
      <vt:lpstr>Iterative deepening search l =3</vt:lpstr>
      <vt:lpstr>PowerPoint Presentation</vt:lpstr>
      <vt:lpstr>Depth Bound = 0</vt:lpstr>
      <vt:lpstr>Depth Bound = 1</vt:lpstr>
      <vt:lpstr>Depth Bound = 1</vt:lpstr>
      <vt:lpstr>PowerPoint Presentation</vt:lpstr>
      <vt:lpstr>PowerPoint Presentation</vt:lpstr>
      <vt:lpstr>PowerPoint Presentation</vt:lpstr>
      <vt:lpstr>PowerPoint Presentation</vt:lpstr>
      <vt:lpstr>Depth 2</vt:lpstr>
      <vt:lpstr>PowerPoint Presentation</vt:lpstr>
      <vt:lpstr>Properties of Iterative Deepening Search</vt:lpstr>
      <vt:lpstr>Activity</vt:lpstr>
      <vt:lpstr>Iterative Deepening Search</vt:lpstr>
      <vt:lpstr>When to do goal test?</vt:lpstr>
      <vt:lpstr>When to do Goal-Test? Summary</vt:lpstr>
      <vt:lpstr>Cost-Sensitive Search</vt:lpstr>
      <vt:lpstr>Uniform Cost Search</vt:lpstr>
      <vt:lpstr>Uniform Cost Search</vt:lpstr>
      <vt:lpstr>Uniform Cost Search</vt:lpstr>
      <vt:lpstr>Uniform Cost Search (UCS)</vt:lpstr>
      <vt:lpstr>Uniform Cost Search (UCS)</vt:lpstr>
      <vt:lpstr>Uniform Cost Search (UCS)</vt:lpstr>
      <vt:lpstr>Uniform Cost Search (UCS)</vt:lpstr>
      <vt:lpstr>Uniform Cost Search (UCS)</vt:lpstr>
      <vt:lpstr>Uniform Cost Search (UCS)</vt:lpstr>
      <vt:lpstr>Uniform Cost Search (UCS)</vt:lpstr>
      <vt:lpstr>PowerPoint Presentation</vt:lpstr>
      <vt:lpstr>Uniform Cost Search</vt:lpstr>
      <vt:lpstr>Uniform Cost Search</vt:lpstr>
      <vt:lpstr>Uniform Cost Search</vt:lpstr>
      <vt:lpstr>Uniform Cost Search (UCS) Properties</vt:lpstr>
      <vt:lpstr>Uniform Cost Issues</vt:lpstr>
      <vt:lpstr>Uniform Cost Search                      (Activity 1)</vt:lpstr>
      <vt:lpstr>PowerPoint Presentation</vt:lpstr>
      <vt:lpstr>PowerPoint Presentation</vt:lpstr>
      <vt:lpstr>Bidirectional Search</vt:lpstr>
      <vt:lpstr>Bidirectional Search</vt:lpstr>
      <vt:lpstr>Summary of Algorithms</vt:lpstr>
      <vt:lpstr>Summary of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Uninformed Search-II</dc:title>
  <dc:creator>FARHAN DAWOOD</dc:creator>
  <cp:lastModifiedBy>Dr Rabia Tehseen</cp:lastModifiedBy>
  <cp:revision>59</cp:revision>
  <dcterms:created xsi:type="dcterms:W3CDTF">2019-03-21T06:56:57Z</dcterms:created>
  <dcterms:modified xsi:type="dcterms:W3CDTF">2024-03-26T04:50:47Z</dcterms:modified>
</cp:coreProperties>
</file>