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21"/>
  </p:notesMasterIdLst>
  <p:handoutMasterIdLst>
    <p:handoutMasterId r:id="rId22"/>
  </p:handoutMasterIdLst>
  <p:sldIdLst>
    <p:sldId id="256" r:id="rId4"/>
    <p:sldId id="257" r:id="rId5"/>
    <p:sldId id="258" r:id="rId6"/>
    <p:sldId id="335" r:id="rId7"/>
    <p:sldId id="259" r:id="rId8"/>
    <p:sldId id="324" r:id="rId9"/>
    <p:sldId id="326" r:id="rId10"/>
    <p:sldId id="327" r:id="rId11"/>
    <p:sldId id="328" r:id="rId12"/>
    <p:sldId id="329" r:id="rId13"/>
    <p:sldId id="330" r:id="rId14"/>
    <p:sldId id="331" r:id="rId15"/>
    <p:sldId id="332" r:id="rId16"/>
    <p:sldId id="333" r:id="rId17"/>
    <p:sldId id="334" r:id="rId18"/>
    <p:sldId id="322" r:id="rId19"/>
    <p:sldId id="282"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A2C7A2"/>
    <a:srgbClr val="99CCFF"/>
    <a:srgbClr val="FFFFFF"/>
    <a:srgbClr val="3399FF"/>
    <a:srgbClr val="0066CC"/>
    <a:srgbClr val="33CCFF"/>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93824" autoAdjust="0"/>
  </p:normalViewPr>
  <p:slideViewPr>
    <p:cSldViewPr showGuides="1">
      <p:cViewPr varScale="1">
        <p:scale>
          <a:sx n="102" d="100"/>
          <a:sy n="102" d="100"/>
        </p:scale>
        <p:origin x="1152" y="58"/>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t>2022-10-27</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t>2022-10-27</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1</a:t>
            </a:fld>
            <a:endParaRPr lang="ko-KR" altLang="en-US"/>
          </a:p>
        </p:txBody>
      </p:sp>
    </p:spTree>
    <p:extLst>
      <p:ext uri="{BB962C8B-B14F-4D97-AF65-F5344CB8AC3E}">
        <p14:creationId xmlns:p14="http://schemas.microsoft.com/office/powerpoint/2010/main" val="297927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t>5</a:t>
            </a:fld>
            <a:endParaRPr lang="ko-KR" altLang="en-US"/>
          </a:p>
        </p:txBody>
      </p:sp>
    </p:spTree>
    <p:extLst>
      <p:ext uri="{BB962C8B-B14F-4D97-AF65-F5344CB8AC3E}">
        <p14:creationId xmlns:p14="http://schemas.microsoft.com/office/powerpoint/2010/main" val="1434541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851939D0-0950-49D5-964E-AF7DFAADC12E}"/>
              </a:ext>
            </a:extLst>
          </p:cNvPr>
          <p:cNvSpPr>
            <a:spLocks noGrp="1"/>
          </p:cNvSpPr>
          <p:nvPr>
            <p:ph type="pic" idx="1"/>
          </p:nvPr>
        </p:nvSpPr>
        <p:spPr/>
      </p:sp>
      <p:sp>
        <p:nvSpPr>
          <p:cNvPr id="9" name="Text Placeholder 8"/>
          <p:cNvSpPr>
            <a:spLocks noGrp="1"/>
          </p:cNvSpPr>
          <p:nvPr>
            <p:ph type="body" sz="quarter" idx="11"/>
          </p:nvPr>
        </p:nvSpPr>
        <p:spPr>
          <a:prstGeom prst="rect">
            <a:avLst/>
          </a:prstGeom>
        </p:spPr>
        <p:txBody>
          <a:bodyPr/>
          <a:lstStyle/>
          <a:p>
            <a:pPr algn="ctr" fontAlgn="auto">
              <a:spcBef>
                <a:spcPts val="0"/>
              </a:spcBef>
              <a:spcAft>
                <a:spcPts val="0"/>
              </a:spcAft>
              <a:defRPr/>
            </a:pPr>
            <a:r>
              <a:rPr lang="en-US" altLang="ko-KR" b="1" dirty="0" smtClean="0">
                <a:solidFill>
                  <a:schemeClr val="tx1">
                    <a:lumMod val="75000"/>
                    <a:lumOff val="25000"/>
                  </a:schemeClr>
                </a:solidFill>
                <a:cs typeface="Arial" pitchFamily="34" charset="0"/>
              </a:rPr>
              <a:t>Lecture #3</a:t>
            </a:r>
            <a:endParaRPr lang="en-US" altLang="ko-KR" b="1" dirty="0">
              <a:solidFill>
                <a:schemeClr val="tx1">
                  <a:lumMod val="75000"/>
                  <a:lumOff val="25000"/>
                </a:schemeClr>
              </a:solidFill>
              <a:cs typeface="Arial" pitchFamily="34" charset="0"/>
            </a:endParaRPr>
          </a:p>
        </p:txBody>
      </p:sp>
      <p:sp>
        <p:nvSpPr>
          <p:cNvPr id="3" name="Title 2"/>
          <p:cNvSpPr>
            <a:spLocks noGrp="1"/>
          </p:cNvSpPr>
          <p:nvPr>
            <p:ph type="title"/>
          </p:nvPr>
        </p:nvSpPr>
        <p:spPr>
          <a:prstGeom prst="rect">
            <a:avLst/>
          </a:prstGeom>
        </p:spPr>
        <p:txBody>
          <a:bodyPr/>
          <a:lstStyle/>
          <a:p>
            <a:r>
              <a:rPr lang="en-US" altLang="ko-KR" dirty="0" smtClean="0">
                <a:ea typeface="맑은 고딕" pitchFamily="50" charset="-127"/>
              </a:rPr>
              <a:t>Operating systems</a:t>
            </a:r>
            <a:endParaRPr lang="ko-KR"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209505875"/>
              </p:ext>
            </p:extLst>
          </p:nvPr>
        </p:nvGraphicFramePr>
        <p:xfrm>
          <a:off x="2920519" y="744654"/>
          <a:ext cx="3146399" cy="1944000"/>
        </p:xfrm>
        <a:graphic>
          <a:graphicData uri="http://schemas.openxmlformats.org/presentationml/2006/ole">
            <mc:AlternateContent xmlns:mc="http://schemas.openxmlformats.org/markup-compatibility/2006">
              <mc:Choice xmlns:v="urn:schemas-microsoft-com:vml" Requires="v">
                <p:oleObj spid="_x0000_s1223" name="Bitmap Image" r:id="rId4" imgW="2286000" imgH="1280160" progId="PBrush">
                  <p:embed/>
                </p:oleObj>
              </mc:Choice>
              <mc:Fallback>
                <p:oleObj name="Bitmap Image" r:id="rId4" imgW="2286000" imgH="1280160" progId="PBrush">
                  <p:embed/>
                  <p:pic>
                    <p:nvPicPr>
                      <p:cNvPr id="0" name=""/>
                      <p:cNvPicPr/>
                      <p:nvPr/>
                    </p:nvPicPr>
                    <p:blipFill>
                      <a:blip r:embed="rId5"/>
                      <a:stretch>
                        <a:fillRect/>
                      </a:stretch>
                    </p:blipFill>
                    <p:spPr>
                      <a:xfrm>
                        <a:off x="2920519" y="744654"/>
                        <a:ext cx="3146399" cy="1944000"/>
                      </a:xfrm>
                      <a:prstGeom prst="rect">
                        <a:avLst/>
                      </a:prstGeom>
                    </p:spPr>
                  </p:pic>
                </p:oleObj>
              </mc:Fallback>
            </mc:AlternateContent>
          </a:graphicData>
        </a:graphic>
      </p:graphicFrame>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Scheduler</a:t>
            </a:r>
            <a:endParaRPr lang="en-US" dirty="0"/>
          </a:p>
        </p:txBody>
      </p:sp>
      <p:sp>
        <p:nvSpPr>
          <p:cNvPr id="3" name="Rectangle 2"/>
          <p:cNvSpPr/>
          <p:nvPr/>
        </p:nvSpPr>
        <p:spPr>
          <a:xfrm>
            <a:off x="1187624" y="915566"/>
            <a:ext cx="7488832" cy="307777"/>
          </a:xfrm>
          <a:prstGeom prst="rect">
            <a:avLst/>
          </a:prstGeom>
        </p:spPr>
        <p:txBody>
          <a:bodyPr wrap="square">
            <a:spAutoFit/>
          </a:bodyPr>
          <a:lstStyle/>
          <a:p>
            <a:r>
              <a:rPr lang="en-US" sz="1400" dirty="0" smtClean="0"/>
              <a:t>Long-term </a:t>
            </a:r>
            <a:r>
              <a:rPr lang="en-US" sz="1400" dirty="0"/>
              <a:t>scheduler </a:t>
            </a:r>
            <a:r>
              <a:rPr lang="en-US" sz="1400" dirty="0" smtClean="0"/>
              <a:t>bring the </a:t>
            </a:r>
            <a:r>
              <a:rPr lang="en-US" sz="1400" dirty="0"/>
              <a:t>processes in ready queue, and </a:t>
            </a:r>
            <a:r>
              <a:rPr lang="en-US" sz="1400" dirty="0" smtClean="0"/>
              <a:t>work </a:t>
            </a:r>
            <a:r>
              <a:rPr lang="en-US" sz="1400" dirty="0"/>
              <a:t>for </a:t>
            </a:r>
            <a:r>
              <a:rPr lang="en-US" sz="1400" b="1" dirty="0" smtClean="0"/>
              <a:t>NEW and Ready</a:t>
            </a:r>
            <a:endParaRPr lang="en-US" sz="1400" b="1" dirty="0"/>
          </a:p>
        </p:txBody>
      </p:sp>
      <p:pic>
        <p:nvPicPr>
          <p:cNvPr id="4" name="Picture 3"/>
          <p:cNvPicPr>
            <a:picLocks noChangeAspect="1"/>
          </p:cNvPicPr>
          <p:nvPr/>
        </p:nvPicPr>
        <p:blipFill rotWithShape="1">
          <a:blip r:embed="rId2"/>
          <a:srcRect l="17813" t="39074" r="45937" b="32593"/>
          <a:stretch/>
        </p:blipFill>
        <p:spPr>
          <a:xfrm>
            <a:off x="1835696" y="1707654"/>
            <a:ext cx="6334477" cy="2784986"/>
          </a:xfrm>
          <a:prstGeom prst="rect">
            <a:avLst/>
          </a:prstGeom>
        </p:spPr>
      </p:pic>
    </p:spTree>
    <p:extLst>
      <p:ext uri="{BB962C8B-B14F-4D97-AF65-F5344CB8AC3E}">
        <p14:creationId xmlns:p14="http://schemas.microsoft.com/office/powerpoint/2010/main" val="79354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a:t>
            </a:r>
            <a:endParaRPr lang="en-US" dirty="0"/>
          </a:p>
        </p:txBody>
      </p:sp>
      <p:sp>
        <p:nvSpPr>
          <p:cNvPr id="3" name="Rectangle 2"/>
          <p:cNvSpPr/>
          <p:nvPr/>
        </p:nvSpPr>
        <p:spPr>
          <a:xfrm>
            <a:off x="827584" y="1203598"/>
            <a:ext cx="8010056" cy="2585323"/>
          </a:xfrm>
          <a:prstGeom prst="rect">
            <a:avLst/>
          </a:prstGeom>
        </p:spPr>
        <p:txBody>
          <a:bodyPr wrap="square">
            <a:spAutoFit/>
          </a:bodyPr>
          <a:lstStyle/>
          <a:p>
            <a:pPr marL="285750" indent="-285750">
              <a:buFont typeface="Arial" pitchFamily="34" charset="0"/>
              <a:buChar char="•"/>
            </a:pPr>
            <a:r>
              <a:rPr lang="en-US" dirty="0"/>
              <a:t>Dispatcher module gives control of the CPU to the process selected by the short-term scheduler; this involves:</a:t>
            </a:r>
          </a:p>
          <a:p>
            <a:pPr marL="742950" lvl="1" indent="-285750">
              <a:buFont typeface="Arial" pitchFamily="34" charset="0"/>
              <a:buChar char="•"/>
            </a:pPr>
            <a:r>
              <a:rPr lang="en-US" dirty="0"/>
              <a:t>switching context</a:t>
            </a:r>
          </a:p>
          <a:p>
            <a:pPr marL="742950" lvl="1" indent="-285750">
              <a:buFont typeface="Arial" pitchFamily="34" charset="0"/>
              <a:buChar char="•"/>
            </a:pPr>
            <a:r>
              <a:rPr lang="en-US" dirty="0"/>
              <a:t>switching to user mode</a:t>
            </a:r>
          </a:p>
          <a:p>
            <a:pPr marL="742950" lvl="1" indent="-285750">
              <a:buFont typeface="Arial" pitchFamily="34" charset="0"/>
              <a:buChar char="•"/>
            </a:pPr>
            <a:r>
              <a:rPr lang="en-US" dirty="0"/>
              <a:t>jumping to the proper location in the user program to restart that program</a:t>
            </a:r>
          </a:p>
          <a:p>
            <a:pPr marL="285750" indent="-285750">
              <a:buFont typeface="Arial" pitchFamily="34" charset="0"/>
              <a:buChar char="•"/>
            </a:pPr>
            <a:r>
              <a:rPr lang="en-US" dirty="0"/>
              <a:t>Dispatch latency </a:t>
            </a:r>
          </a:p>
          <a:p>
            <a:pPr marL="742950" lvl="1" indent="-285750">
              <a:buFont typeface="Arial" pitchFamily="34" charset="0"/>
              <a:buChar char="•"/>
            </a:pPr>
            <a:r>
              <a:rPr lang="en-US" dirty="0"/>
              <a:t>time it takes for the dispatcher to stop one process and start another running</a:t>
            </a:r>
          </a:p>
        </p:txBody>
      </p:sp>
    </p:spTree>
    <p:extLst>
      <p:ext uri="{BB962C8B-B14F-4D97-AF65-F5344CB8AC3E}">
        <p14:creationId xmlns:p14="http://schemas.microsoft.com/office/powerpoint/2010/main" val="285062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a:t>
            </a:r>
            <a:r>
              <a:rPr lang="en-US" dirty="0" smtClean="0"/>
              <a:t>Criteria/Objective</a:t>
            </a:r>
            <a:endParaRPr lang="en-US" dirty="0"/>
          </a:p>
        </p:txBody>
      </p:sp>
      <p:sp>
        <p:nvSpPr>
          <p:cNvPr id="3" name="Rectangle 2"/>
          <p:cNvSpPr/>
          <p:nvPr/>
        </p:nvSpPr>
        <p:spPr>
          <a:xfrm>
            <a:off x="755576" y="1059582"/>
            <a:ext cx="4104456" cy="3754874"/>
          </a:xfrm>
          <a:prstGeom prst="rect">
            <a:avLst/>
          </a:prstGeom>
        </p:spPr>
        <p:txBody>
          <a:bodyPr wrap="square">
            <a:spAutoFit/>
          </a:bodyPr>
          <a:lstStyle/>
          <a:p>
            <a:r>
              <a:rPr lang="en-US" sz="1400" dirty="0"/>
              <a:t>CPU utilization</a:t>
            </a:r>
          </a:p>
          <a:p>
            <a:pPr lvl="1"/>
            <a:r>
              <a:rPr lang="en-US" sz="1400" dirty="0"/>
              <a:t>keep the CPU as busy as possible</a:t>
            </a:r>
          </a:p>
          <a:p>
            <a:r>
              <a:rPr lang="en-US" sz="1400" dirty="0"/>
              <a:t>Throughput</a:t>
            </a:r>
          </a:p>
          <a:p>
            <a:pPr lvl="1"/>
            <a:r>
              <a:rPr lang="en-US" sz="1400" dirty="0"/>
              <a:t># of processes that complete their execution per time unit</a:t>
            </a:r>
          </a:p>
          <a:p>
            <a:r>
              <a:rPr lang="en-US" sz="1400" dirty="0"/>
              <a:t>Turnaround time </a:t>
            </a:r>
          </a:p>
          <a:p>
            <a:pPr lvl="1"/>
            <a:r>
              <a:rPr lang="en-US" sz="1400" dirty="0"/>
              <a:t>amount of time to execute a particular process</a:t>
            </a:r>
          </a:p>
          <a:p>
            <a:r>
              <a:rPr lang="en-US" sz="1400" dirty="0"/>
              <a:t>Waiting time</a:t>
            </a:r>
          </a:p>
          <a:p>
            <a:pPr lvl="1"/>
            <a:r>
              <a:rPr lang="en-US" sz="1400" dirty="0"/>
              <a:t>amount of time a process has been waiting in the ready queue</a:t>
            </a:r>
          </a:p>
          <a:p>
            <a:r>
              <a:rPr lang="en-US" sz="1400" dirty="0"/>
              <a:t>Response time</a:t>
            </a:r>
          </a:p>
          <a:p>
            <a:pPr lvl="1"/>
            <a:r>
              <a:rPr lang="en-US" sz="1400" dirty="0"/>
              <a:t>amount of time it takes from when a request was submitted until the first response is produced, not output  (for time-sharing environment)</a:t>
            </a:r>
          </a:p>
          <a:p>
            <a:pPr lvl="1"/>
            <a:endParaRPr lang="en-US" sz="1400" dirty="0"/>
          </a:p>
        </p:txBody>
      </p:sp>
      <p:sp>
        <p:nvSpPr>
          <p:cNvPr id="4" name="Rectangle 3"/>
          <p:cNvSpPr/>
          <p:nvPr/>
        </p:nvSpPr>
        <p:spPr>
          <a:xfrm>
            <a:off x="4860032" y="1347614"/>
            <a:ext cx="4070199" cy="3022366"/>
          </a:xfrm>
          <a:prstGeom prst="rect">
            <a:avLst/>
          </a:prstGeom>
        </p:spPr>
        <p:txBody>
          <a:bodyPr wrap="square">
            <a:spAutoFit/>
          </a:bodyPr>
          <a:lstStyle/>
          <a:p>
            <a:pPr>
              <a:lnSpc>
                <a:spcPct val="80000"/>
              </a:lnSpc>
            </a:pPr>
            <a:r>
              <a:rPr lang="en-US" sz="1400" dirty="0"/>
              <a:t>Class</a:t>
            </a:r>
          </a:p>
          <a:p>
            <a:pPr lvl="1">
              <a:lnSpc>
                <a:spcPct val="80000"/>
              </a:lnSpc>
            </a:pPr>
            <a:r>
              <a:rPr lang="en-US" sz="1400" dirty="0"/>
              <a:t>Class of job, i.e. batch or on-line or real-time</a:t>
            </a:r>
          </a:p>
          <a:p>
            <a:pPr>
              <a:lnSpc>
                <a:spcPct val="80000"/>
              </a:lnSpc>
            </a:pPr>
            <a:r>
              <a:rPr lang="en-US" sz="1400" dirty="0"/>
              <a:t>Resource requirements</a:t>
            </a:r>
          </a:p>
          <a:p>
            <a:pPr lvl="1">
              <a:lnSpc>
                <a:spcPct val="80000"/>
              </a:lnSpc>
            </a:pPr>
            <a:r>
              <a:rPr lang="en-US" sz="1400" dirty="0"/>
              <a:t>E.g. expected run time, memory required, </a:t>
            </a:r>
            <a:r>
              <a:rPr lang="en-US" sz="1400" dirty="0" err="1"/>
              <a:t>etc</a:t>
            </a:r>
            <a:endParaRPr lang="en-US" sz="1400" dirty="0"/>
          </a:p>
          <a:p>
            <a:pPr>
              <a:lnSpc>
                <a:spcPct val="80000"/>
              </a:lnSpc>
            </a:pPr>
            <a:r>
              <a:rPr lang="en-US" sz="1400" dirty="0"/>
              <a:t>I/O or CPU bound</a:t>
            </a:r>
          </a:p>
          <a:p>
            <a:pPr lvl="1">
              <a:lnSpc>
                <a:spcPct val="80000"/>
              </a:lnSpc>
            </a:pPr>
            <a:r>
              <a:rPr lang="en-US" sz="1400" dirty="0"/>
              <a:t>i.e. whether job is I/O bound or CPU bound</a:t>
            </a:r>
          </a:p>
          <a:p>
            <a:pPr>
              <a:lnSpc>
                <a:spcPct val="80000"/>
              </a:lnSpc>
            </a:pPr>
            <a:r>
              <a:rPr lang="en-US" sz="1400" dirty="0"/>
              <a:t>Resources used to date</a:t>
            </a:r>
          </a:p>
          <a:p>
            <a:pPr lvl="1">
              <a:lnSpc>
                <a:spcPct val="80000"/>
              </a:lnSpc>
            </a:pPr>
            <a:r>
              <a:rPr lang="en-US" sz="1400" dirty="0"/>
              <a:t>i.e. the amount of processor time already consumed</a:t>
            </a:r>
          </a:p>
          <a:p>
            <a:pPr>
              <a:lnSpc>
                <a:spcPct val="80000"/>
              </a:lnSpc>
            </a:pPr>
            <a:r>
              <a:rPr lang="en-US" sz="1400" dirty="0"/>
              <a:t>Waiting time to date</a:t>
            </a:r>
          </a:p>
          <a:p>
            <a:pPr lvl="1">
              <a:lnSpc>
                <a:spcPct val="80000"/>
              </a:lnSpc>
            </a:pPr>
            <a:r>
              <a:rPr lang="en-US" sz="1400" dirty="0"/>
              <a:t>i.e. the amount of time spent waiting for service so far</a:t>
            </a:r>
          </a:p>
          <a:p>
            <a:pPr>
              <a:lnSpc>
                <a:spcPct val="80000"/>
              </a:lnSpc>
            </a:pPr>
            <a:r>
              <a:rPr lang="en-US" sz="1400" dirty="0"/>
              <a:t>Priority</a:t>
            </a:r>
          </a:p>
          <a:p>
            <a:pPr lvl="1">
              <a:lnSpc>
                <a:spcPct val="80000"/>
              </a:lnSpc>
            </a:pPr>
            <a:r>
              <a:rPr lang="en-US" sz="1400" dirty="0"/>
              <a:t>Priority assigned to that process or job</a:t>
            </a:r>
          </a:p>
          <a:p>
            <a:pPr lvl="1">
              <a:lnSpc>
                <a:spcPct val="80000"/>
              </a:lnSpc>
            </a:pPr>
            <a:endParaRPr lang="en-US" sz="1400" dirty="0"/>
          </a:p>
        </p:txBody>
      </p:sp>
    </p:spTree>
    <p:extLst>
      <p:ext uri="{BB962C8B-B14F-4D97-AF65-F5344CB8AC3E}">
        <p14:creationId xmlns:p14="http://schemas.microsoft.com/office/powerpoint/2010/main" val="384801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t>
            </a:r>
            <a:r>
              <a:rPr lang="en-US" dirty="0" smtClean="0"/>
              <a:t>argument</a:t>
            </a:r>
            <a:endParaRPr lang="en-US" dirty="0"/>
          </a:p>
        </p:txBody>
      </p:sp>
      <p:sp>
        <p:nvSpPr>
          <p:cNvPr id="4" name="Rectangle 3">
            <a:extLst>
              <a:ext uri="{FF2B5EF4-FFF2-40B4-BE49-F238E27FC236}">
                <a16:creationId xmlns:a16="http://schemas.microsoft.com/office/drawing/2014/main" id="{E43D252C-30AE-414F-89C2-C263E4AEE9A2}"/>
              </a:ext>
            </a:extLst>
          </p:cNvPr>
          <p:cNvSpPr/>
          <p:nvPr/>
        </p:nvSpPr>
        <p:spPr>
          <a:xfrm>
            <a:off x="1187624" y="802265"/>
            <a:ext cx="7830965" cy="4339650"/>
          </a:xfrm>
          <a:prstGeom prst="rect">
            <a:avLst/>
          </a:prstGeom>
        </p:spPr>
        <p:txBody>
          <a:bodyPr wrap="square">
            <a:spAutoFit/>
          </a:bodyPr>
          <a:lstStyle/>
          <a:p>
            <a:pPr algn="l" fontAlgn="base"/>
            <a:r>
              <a:rPr lang="en-US" sz="1200" b="0" i="0" dirty="0" smtClean="0">
                <a:solidFill>
                  <a:srgbClr val="444444"/>
                </a:solidFill>
                <a:effectLst/>
                <a:latin typeface="Georgia" panose="02040502050405020303" pitchFamily="18" charset="0"/>
              </a:rPr>
              <a:t>In order to implement command line arguments, generally, 2 parameters are passed into the main function:</a:t>
            </a:r>
          </a:p>
          <a:p>
            <a:pPr marL="800100" lvl="1" indent="-342900" fontAlgn="base">
              <a:buFont typeface="+mj-lt"/>
              <a:buAutoNum type="arabicPeriod"/>
            </a:pPr>
            <a:r>
              <a:rPr lang="en-US" sz="1200" b="0" i="0" dirty="0" smtClean="0">
                <a:solidFill>
                  <a:srgbClr val="444444"/>
                </a:solidFill>
                <a:effectLst/>
                <a:latin typeface="Georgia" panose="02040502050405020303" pitchFamily="18" charset="0"/>
              </a:rPr>
              <a:t>Number of command line arguments</a:t>
            </a:r>
          </a:p>
          <a:p>
            <a:pPr marL="800100" lvl="1" indent="-342900" fontAlgn="base">
              <a:buFont typeface="+mj-lt"/>
              <a:buAutoNum type="arabicPeriod"/>
            </a:pPr>
            <a:r>
              <a:rPr lang="en-US" sz="1200" b="0" i="0" dirty="0" smtClean="0">
                <a:solidFill>
                  <a:srgbClr val="444444"/>
                </a:solidFill>
                <a:effectLst/>
                <a:latin typeface="Georgia" panose="02040502050405020303" pitchFamily="18" charset="0"/>
              </a:rPr>
              <a:t>The list of command line arguments</a:t>
            </a:r>
          </a:p>
          <a:p>
            <a:pPr algn="l" fontAlgn="base"/>
            <a:r>
              <a:rPr lang="en-US" sz="1200" b="0" i="0" dirty="0" smtClean="0">
                <a:solidFill>
                  <a:srgbClr val="444444"/>
                </a:solidFill>
                <a:effectLst/>
                <a:latin typeface="Georgia" panose="02040502050405020303" pitchFamily="18" charset="0"/>
              </a:rPr>
              <a:t>The basic syntax is</a:t>
            </a:r>
          </a:p>
          <a:p>
            <a:pPr algn="l" fontAlgn="base"/>
            <a:endParaRPr lang="en-US" sz="1200" dirty="0" smtClean="0">
              <a:solidFill>
                <a:srgbClr val="444444"/>
              </a:solidFill>
              <a:latin typeface="Georgia" panose="02040502050405020303" pitchFamily="18" charset="0"/>
            </a:endParaRPr>
          </a:p>
          <a:p>
            <a:pPr lvl="2" fontAlgn="base"/>
            <a:r>
              <a:rPr lang="en-US" sz="1200" b="0" i="0" dirty="0" err="1" smtClean="0">
                <a:solidFill>
                  <a:srgbClr val="444444"/>
                </a:solidFill>
                <a:effectLst/>
                <a:latin typeface="Georgia" panose="02040502050405020303" pitchFamily="18" charset="0"/>
              </a:rPr>
              <a:t>int</a:t>
            </a:r>
            <a:r>
              <a:rPr lang="en-US" sz="1200" b="0" i="0" dirty="0" smtClean="0">
                <a:solidFill>
                  <a:srgbClr val="444444"/>
                </a:solidFill>
                <a:effectLst/>
                <a:latin typeface="Georgia" panose="02040502050405020303" pitchFamily="18" charset="0"/>
              </a:rPr>
              <a:t> main( </a:t>
            </a:r>
            <a:r>
              <a:rPr lang="en-US" sz="1200" b="0" i="0" dirty="0" err="1" smtClean="0">
                <a:solidFill>
                  <a:srgbClr val="444444"/>
                </a:solidFill>
                <a:effectLst/>
                <a:latin typeface="Georgia" panose="02040502050405020303" pitchFamily="18" charset="0"/>
              </a:rPr>
              <a:t>int</a:t>
            </a:r>
            <a:r>
              <a:rPr lang="en-US" sz="1200" b="0" i="0" dirty="0" smtClean="0">
                <a:solidFill>
                  <a:srgbClr val="444444"/>
                </a:solidFill>
                <a:effectLst/>
                <a:latin typeface="Georgia" panose="02040502050405020303" pitchFamily="18" charset="0"/>
              </a:rPr>
              <a:t> </a:t>
            </a:r>
            <a:r>
              <a:rPr lang="en-US" sz="1200" b="0" i="0" dirty="0" err="1" smtClean="0">
                <a:solidFill>
                  <a:srgbClr val="444444"/>
                </a:solidFill>
                <a:effectLst/>
                <a:latin typeface="Georgia" panose="02040502050405020303" pitchFamily="18" charset="0"/>
              </a:rPr>
              <a:t>argc</a:t>
            </a:r>
            <a:r>
              <a:rPr lang="en-US" sz="1200" b="0" i="0" dirty="0" smtClean="0">
                <a:solidFill>
                  <a:srgbClr val="444444"/>
                </a:solidFill>
                <a:effectLst/>
                <a:latin typeface="Georgia" panose="02040502050405020303" pitchFamily="18" charset="0"/>
              </a:rPr>
              <a:t>, char *</a:t>
            </a:r>
            <a:r>
              <a:rPr lang="en-US" sz="1200" b="0" i="0" dirty="0" err="1" smtClean="0">
                <a:solidFill>
                  <a:srgbClr val="444444"/>
                </a:solidFill>
                <a:effectLst/>
                <a:latin typeface="Georgia" panose="02040502050405020303" pitchFamily="18" charset="0"/>
              </a:rPr>
              <a:t>argv</a:t>
            </a:r>
            <a:r>
              <a:rPr lang="en-US" sz="1200" b="0" i="0" dirty="0" smtClean="0">
                <a:solidFill>
                  <a:srgbClr val="444444"/>
                </a:solidFill>
                <a:effectLst/>
                <a:latin typeface="Georgia" panose="02040502050405020303" pitchFamily="18" charset="0"/>
              </a:rPr>
              <a:t>[] )</a:t>
            </a:r>
          </a:p>
          <a:p>
            <a:pPr lvl="2" fontAlgn="base"/>
            <a:r>
              <a:rPr lang="en-US" sz="1200" b="0" i="0" dirty="0" smtClean="0">
                <a:solidFill>
                  <a:srgbClr val="444444"/>
                </a:solidFill>
                <a:effectLst/>
                <a:latin typeface="Georgia" panose="02040502050405020303" pitchFamily="18" charset="0"/>
              </a:rPr>
              <a:t>{</a:t>
            </a:r>
          </a:p>
          <a:p>
            <a:pPr lvl="2" fontAlgn="base"/>
            <a:r>
              <a:rPr lang="en-US" sz="1200" b="0" i="0" dirty="0" smtClean="0">
                <a:solidFill>
                  <a:srgbClr val="444444"/>
                </a:solidFill>
                <a:effectLst/>
                <a:latin typeface="Georgia" panose="02040502050405020303" pitchFamily="18" charset="0"/>
              </a:rPr>
              <a:t>.</a:t>
            </a:r>
          </a:p>
          <a:p>
            <a:pPr lvl="2" fontAlgn="base"/>
            <a:r>
              <a:rPr lang="en-US" sz="1200" b="0" i="0" dirty="0" smtClean="0">
                <a:solidFill>
                  <a:srgbClr val="444444"/>
                </a:solidFill>
                <a:effectLst/>
                <a:latin typeface="Georgia" panose="02040502050405020303" pitchFamily="18" charset="0"/>
              </a:rPr>
              <a:t>.</a:t>
            </a:r>
          </a:p>
          <a:p>
            <a:pPr lvl="2" fontAlgn="base"/>
            <a:r>
              <a:rPr lang="en-US" sz="1200" b="0" i="0" dirty="0" smtClean="0">
                <a:solidFill>
                  <a:srgbClr val="444444"/>
                </a:solidFill>
                <a:effectLst/>
                <a:latin typeface="Georgia" panose="02040502050405020303" pitchFamily="18" charset="0"/>
              </a:rPr>
              <a:t>// BODY OF THE MAIN FUNCTION</a:t>
            </a:r>
          </a:p>
          <a:p>
            <a:pPr lvl="2" fontAlgn="base"/>
            <a:r>
              <a:rPr lang="en-US" sz="1200" b="0" i="0" dirty="0" smtClean="0">
                <a:solidFill>
                  <a:srgbClr val="444444"/>
                </a:solidFill>
                <a:effectLst/>
                <a:latin typeface="Georgia" panose="02040502050405020303" pitchFamily="18" charset="0"/>
              </a:rPr>
              <a:t>.</a:t>
            </a:r>
          </a:p>
          <a:p>
            <a:pPr lvl="2" fontAlgn="base"/>
            <a:r>
              <a:rPr lang="en-US" sz="1200" b="0" i="0" dirty="0" smtClean="0">
                <a:solidFill>
                  <a:srgbClr val="444444"/>
                </a:solidFill>
                <a:effectLst/>
                <a:latin typeface="Georgia" panose="02040502050405020303" pitchFamily="18" charset="0"/>
              </a:rPr>
              <a:t>.</a:t>
            </a:r>
          </a:p>
          <a:p>
            <a:pPr lvl="2" fontAlgn="base"/>
            <a:r>
              <a:rPr lang="en-US" sz="1200" b="0" i="0" dirty="0" smtClean="0">
                <a:solidFill>
                  <a:srgbClr val="444444"/>
                </a:solidFill>
                <a:effectLst/>
                <a:latin typeface="Georgia" panose="02040502050405020303" pitchFamily="18" charset="0"/>
              </a:rPr>
              <a:t>}</a:t>
            </a:r>
          </a:p>
          <a:p>
            <a:pPr lvl="2" fontAlgn="base"/>
            <a:endParaRPr lang="en-US" sz="1200" dirty="0" smtClean="0">
              <a:solidFill>
                <a:srgbClr val="444444"/>
              </a:solidFill>
              <a:latin typeface="Georgia" panose="02040502050405020303" pitchFamily="18" charset="0"/>
            </a:endParaRPr>
          </a:p>
          <a:p>
            <a:pPr lvl="2" fontAlgn="base"/>
            <a:endParaRPr lang="en-US" sz="1200" b="0" i="0" dirty="0" smtClean="0">
              <a:solidFill>
                <a:srgbClr val="444444"/>
              </a:solidFill>
              <a:effectLst/>
              <a:latin typeface="Georgia" panose="02040502050405020303" pitchFamily="18" charset="0"/>
            </a:endParaRPr>
          </a:p>
          <a:p>
            <a:pPr lvl="2" fontAlgn="base"/>
            <a:endParaRPr lang="en-US" sz="1200" dirty="0" smtClean="0">
              <a:solidFill>
                <a:srgbClr val="444444"/>
              </a:solidFill>
              <a:latin typeface="Georgia" panose="02040502050405020303" pitchFamily="18" charset="0"/>
            </a:endParaRPr>
          </a:p>
          <a:p>
            <a:pPr marL="0" lvl="2" fontAlgn="base"/>
            <a:r>
              <a:rPr lang="en-US" sz="1200" b="1" i="0" dirty="0" err="1" smtClean="0">
                <a:solidFill>
                  <a:srgbClr val="444444"/>
                </a:solidFill>
                <a:effectLst/>
                <a:latin typeface="Georgia" panose="02040502050405020303" pitchFamily="18" charset="0"/>
              </a:rPr>
              <a:t>argc</a:t>
            </a:r>
            <a:r>
              <a:rPr lang="en-US" sz="1200" b="1" i="0" dirty="0" smtClean="0">
                <a:solidFill>
                  <a:srgbClr val="444444"/>
                </a:solidFill>
                <a:effectLst/>
                <a:latin typeface="Georgia" panose="02040502050405020303" pitchFamily="18" charset="0"/>
              </a:rPr>
              <a:t>: </a:t>
            </a:r>
            <a:r>
              <a:rPr lang="en-US" sz="1200" b="0" i="0" dirty="0" smtClean="0">
                <a:solidFill>
                  <a:srgbClr val="444444"/>
                </a:solidFill>
                <a:effectLst/>
                <a:latin typeface="Georgia" panose="02040502050405020303" pitchFamily="18" charset="0"/>
              </a:rPr>
              <a:t>It refers to “argument count”. It is the first parameter that we use to store the number of command line arguments. It is important to note that the value of </a:t>
            </a:r>
            <a:r>
              <a:rPr lang="en-US" sz="1200" b="0" i="0" dirty="0" err="1" smtClean="0">
                <a:solidFill>
                  <a:srgbClr val="444444"/>
                </a:solidFill>
                <a:effectLst/>
                <a:latin typeface="Georgia" panose="02040502050405020303" pitchFamily="18" charset="0"/>
              </a:rPr>
              <a:t>argc</a:t>
            </a:r>
            <a:r>
              <a:rPr lang="en-US" sz="1200" b="0" i="0" dirty="0" smtClean="0">
                <a:solidFill>
                  <a:srgbClr val="444444"/>
                </a:solidFill>
                <a:effectLst/>
                <a:latin typeface="Georgia" panose="02040502050405020303" pitchFamily="18" charset="0"/>
              </a:rPr>
              <a:t> should be greater than or equal to 0.</a:t>
            </a:r>
          </a:p>
          <a:p>
            <a:pPr marL="0" lvl="2" fontAlgn="base"/>
            <a:r>
              <a:rPr lang="en-US" sz="1200" b="1" i="0" dirty="0" err="1" smtClean="0">
                <a:solidFill>
                  <a:srgbClr val="444444"/>
                </a:solidFill>
                <a:effectLst/>
                <a:latin typeface="Georgia" panose="02040502050405020303" pitchFamily="18" charset="0"/>
              </a:rPr>
              <a:t>agrv</a:t>
            </a:r>
            <a:r>
              <a:rPr lang="en-US" sz="1200" b="1" i="0" dirty="0" smtClean="0">
                <a:solidFill>
                  <a:srgbClr val="444444"/>
                </a:solidFill>
                <a:effectLst/>
                <a:latin typeface="Georgia" panose="02040502050405020303" pitchFamily="18" charset="0"/>
              </a:rPr>
              <a:t>: </a:t>
            </a:r>
            <a:r>
              <a:rPr lang="en-US" sz="1200" b="0" i="0" dirty="0" smtClean="0">
                <a:solidFill>
                  <a:srgbClr val="444444"/>
                </a:solidFill>
                <a:effectLst/>
                <a:latin typeface="Georgia" panose="02040502050405020303" pitchFamily="18" charset="0"/>
              </a:rPr>
              <a:t>It refers to “argument vector”. It is basically an array of character pointer which we use to list all the command line arguments.</a:t>
            </a:r>
          </a:p>
          <a:p>
            <a:pPr marL="0" lvl="2" fontAlgn="base"/>
            <a:endParaRPr lang="en-US" sz="1200" dirty="0" smtClean="0">
              <a:solidFill>
                <a:srgbClr val="444444"/>
              </a:solidFill>
              <a:latin typeface="Georgia" panose="02040502050405020303" pitchFamily="18" charset="0"/>
            </a:endParaRPr>
          </a:p>
          <a:p>
            <a:pPr marL="0" lvl="2" fontAlgn="base"/>
            <a:r>
              <a:rPr lang="en-US" sz="1200" b="0" i="0" dirty="0" smtClean="0">
                <a:solidFill>
                  <a:srgbClr val="444444"/>
                </a:solidFill>
                <a:effectLst/>
                <a:latin typeface="Georgia" panose="02040502050405020303" pitchFamily="18" charset="0"/>
              </a:rPr>
              <a:t>https://www.onlinegdb.com/online_c_compiler#</a:t>
            </a:r>
          </a:p>
          <a:p>
            <a:pPr algn="l" fontAlgn="base"/>
            <a:endParaRPr lang="en-US" sz="1200" b="0" i="0" dirty="0">
              <a:solidFill>
                <a:srgbClr val="444444"/>
              </a:solidFill>
              <a:effectLst/>
              <a:latin typeface="Georgia" panose="02040502050405020303" pitchFamily="18" charset="0"/>
            </a:endParaRPr>
          </a:p>
        </p:txBody>
      </p:sp>
      <p:sp>
        <p:nvSpPr>
          <p:cNvPr id="5" name="TextBox 4">
            <a:extLst>
              <a:ext uri="{FF2B5EF4-FFF2-40B4-BE49-F238E27FC236}">
                <a16:creationId xmlns:a16="http://schemas.microsoft.com/office/drawing/2014/main" id="{BCCF4941-94FC-421F-84A1-0A0DB5F00279}"/>
              </a:ext>
            </a:extLst>
          </p:cNvPr>
          <p:cNvSpPr txBox="1"/>
          <p:nvPr/>
        </p:nvSpPr>
        <p:spPr>
          <a:xfrm>
            <a:off x="4644008" y="1377530"/>
            <a:ext cx="4233495" cy="2677656"/>
          </a:xfrm>
          <a:prstGeom prst="rect">
            <a:avLst/>
          </a:prstGeom>
          <a:noFill/>
        </p:spPr>
        <p:txBody>
          <a:bodyPr wrap="square">
            <a:spAutoFit/>
          </a:bodyPr>
          <a:lstStyle/>
          <a:p>
            <a:r>
              <a:rPr lang="en-US" sz="1200" dirty="0"/>
              <a:t>// The program name is </a:t>
            </a:r>
            <a:r>
              <a:rPr lang="en-US" sz="1200" dirty="0" err="1"/>
              <a:t>cl.c</a:t>
            </a:r>
            <a:endParaRPr lang="en-US" sz="1200" dirty="0"/>
          </a:p>
          <a:p>
            <a:r>
              <a:rPr lang="en-US" sz="1200" dirty="0"/>
              <a:t>#include&lt;stdio.h&gt;</a:t>
            </a:r>
          </a:p>
          <a:p>
            <a:r>
              <a:rPr lang="en-US" sz="1200" dirty="0"/>
              <a:t>int main(int </a:t>
            </a:r>
            <a:r>
              <a:rPr lang="en-US" sz="1200" dirty="0" err="1"/>
              <a:t>argc</a:t>
            </a:r>
            <a:r>
              <a:rPr lang="en-US" sz="1200" dirty="0"/>
              <a:t>, char** </a:t>
            </a:r>
            <a:r>
              <a:rPr lang="en-US" sz="1200" dirty="0" err="1"/>
              <a:t>argv</a:t>
            </a:r>
            <a:r>
              <a:rPr lang="en-US" sz="1200" dirty="0"/>
              <a:t>)</a:t>
            </a:r>
          </a:p>
          <a:p>
            <a:r>
              <a:rPr lang="en-US" sz="1200" dirty="0"/>
              <a:t>{</a:t>
            </a:r>
          </a:p>
          <a:p>
            <a:r>
              <a:rPr lang="en-US" sz="1200" dirty="0" err="1"/>
              <a:t>printf</a:t>
            </a:r>
            <a:r>
              <a:rPr lang="en-US" sz="1200" dirty="0"/>
              <a:t>("Hello World!\n\n");</a:t>
            </a:r>
          </a:p>
          <a:p>
            <a:r>
              <a:rPr lang="en-US" sz="1200" dirty="0"/>
              <a:t>int </a:t>
            </a:r>
            <a:r>
              <a:rPr lang="en-US" sz="1200" dirty="0" err="1"/>
              <a:t>i</a:t>
            </a:r>
            <a:r>
              <a:rPr lang="en-US" sz="1200" dirty="0"/>
              <a:t>;</a:t>
            </a:r>
          </a:p>
          <a:p>
            <a:r>
              <a:rPr lang="en-US" sz="1200" dirty="0" err="1"/>
              <a:t>printf</a:t>
            </a:r>
            <a:r>
              <a:rPr lang="en-US" sz="1200" dirty="0"/>
              <a:t>("The number of arguments are: %d\n",</a:t>
            </a:r>
            <a:r>
              <a:rPr lang="en-US" sz="1200" dirty="0" err="1"/>
              <a:t>argc</a:t>
            </a:r>
            <a:r>
              <a:rPr lang="en-US" sz="1200" dirty="0"/>
              <a:t>);</a:t>
            </a:r>
          </a:p>
          <a:p>
            <a:r>
              <a:rPr lang="en-US" sz="1200" dirty="0" err="1"/>
              <a:t>printf</a:t>
            </a:r>
            <a:r>
              <a:rPr lang="en-US" sz="1200" dirty="0"/>
              <a:t>("The arguments are:");</a:t>
            </a:r>
          </a:p>
          <a:p>
            <a:r>
              <a:rPr lang="en-US" sz="1200" dirty="0"/>
              <a:t>for ( </a:t>
            </a:r>
            <a:r>
              <a:rPr lang="en-US" sz="1200" dirty="0" err="1"/>
              <a:t>i</a:t>
            </a:r>
            <a:r>
              <a:rPr lang="en-US" sz="1200" dirty="0"/>
              <a:t> = 0; </a:t>
            </a:r>
            <a:r>
              <a:rPr lang="en-US" sz="1200" dirty="0" err="1"/>
              <a:t>i</a:t>
            </a:r>
            <a:r>
              <a:rPr lang="en-US" sz="1200" dirty="0"/>
              <a:t> &lt; </a:t>
            </a:r>
            <a:r>
              <a:rPr lang="en-US" sz="1200" dirty="0" err="1"/>
              <a:t>argc</a:t>
            </a:r>
            <a:r>
              <a:rPr lang="en-US" sz="1200" dirty="0"/>
              <a:t>; </a:t>
            </a:r>
            <a:r>
              <a:rPr lang="en-US" sz="1200" dirty="0" err="1"/>
              <a:t>i</a:t>
            </a:r>
            <a:r>
              <a:rPr lang="en-US" sz="1200" dirty="0"/>
              <a:t>++)</a:t>
            </a:r>
          </a:p>
          <a:p>
            <a:r>
              <a:rPr lang="en-US" sz="1200" dirty="0"/>
              <a:t>{</a:t>
            </a:r>
          </a:p>
          <a:p>
            <a:r>
              <a:rPr lang="en-US" sz="1200" dirty="0" err="1"/>
              <a:t>printf</a:t>
            </a:r>
            <a:r>
              <a:rPr lang="en-US" sz="1200" dirty="0"/>
              <a:t>("%s\n", </a:t>
            </a:r>
            <a:r>
              <a:rPr lang="en-US" sz="1200" dirty="0" err="1"/>
              <a:t>argv</a:t>
            </a:r>
            <a:r>
              <a:rPr lang="en-US" sz="1200" dirty="0"/>
              <a:t>[</a:t>
            </a:r>
            <a:r>
              <a:rPr lang="en-US" sz="1200" dirty="0" err="1"/>
              <a:t>i</a:t>
            </a:r>
            <a:r>
              <a:rPr lang="en-US" sz="1200" dirty="0"/>
              <a:t>]);</a:t>
            </a:r>
          </a:p>
          <a:p>
            <a:r>
              <a:rPr lang="en-US" sz="1200" dirty="0"/>
              <a:t>}</a:t>
            </a:r>
          </a:p>
          <a:p>
            <a:r>
              <a:rPr lang="en-US" sz="1200" dirty="0"/>
              <a:t>return 0;</a:t>
            </a:r>
          </a:p>
          <a:p>
            <a:r>
              <a:rPr lang="en-US" sz="1200" dirty="0"/>
              <a:t>}</a:t>
            </a:r>
            <a:endParaRPr lang="en-PK" sz="1200" dirty="0"/>
          </a:p>
        </p:txBody>
      </p:sp>
    </p:spTree>
    <p:extLst>
      <p:ext uri="{BB962C8B-B14F-4D97-AF65-F5344CB8AC3E}">
        <p14:creationId xmlns:p14="http://schemas.microsoft.com/office/powerpoint/2010/main" val="283716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a:t>
            </a:r>
            <a:r>
              <a:rPr lang="en-US" dirty="0" smtClean="0"/>
              <a:t>()</a:t>
            </a:r>
            <a:endParaRPr lang="en-US" dirty="0"/>
          </a:p>
        </p:txBody>
      </p:sp>
      <p:sp>
        <p:nvSpPr>
          <p:cNvPr id="4" name="Rectangle 3"/>
          <p:cNvSpPr/>
          <p:nvPr/>
        </p:nvSpPr>
        <p:spPr>
          <a:xfrm>
            <a:off x="755577" y="699542"/>
            <a:ext cx="7992888" cy="4339650"/>
          </a:xfrm>
          <a:prstGeom prst="rect">
            <a:avLst/>
          </a:prstGeom>
        </p:spPr>
        <p:txBody>
          <a:bodyPr wrap="square">
            <a:spAutoFit/>
          </a:bodyPr>
          <a:lstStyle/>
          <a:p>
            <a:pPr marL="457200" indent="-457200">
              <a:buFont typeface="Arial" pitchFamily="34" charset="0"/>
              <a:buChar char="•"/>
            </a:pPr>
            <a:r>
              <a:rPr lang="en-US" sz="1200" dirty="0"/>
              <a:t>Fork(): system call is used to create separate, duplicate process.</a:t>
            </a:r>
          </a:p>
          <a:p>
            <a:pPr marL="457200" indent="-457200">
              <a:buFont typeface="Arial" pitchFamily="34" charset="0"/>
              <a:buChar char="•"/>
            </a:pPr>
            <a:r>
              <a:rPr lang="en-US" sz="1200" dirty="0"/>
              <a:t>Exec() the program specified in the parameter to exec() will replace the entire process including thread</a:t>
            </a:r>
          </a:p>
          <a:p>
            <a:pPr marL="457200" indent="-457200">
              <a:buFont typeface="Arial" pitchFamily="34" charset="0"/>
              <a:buChar char="•"/>
            </a:pPr>
            <a:endParaRPr lang="en-US" sz="1200" dirty="0"/>
          </a:p>
          <a:p>
            <a:pPr marL="914400" lvl="1" indent="-457200">
              <a:buFont typeface="Arial" pitchFamily="34" charset="0"/>
              <a:buChar char="•"/>
            </a:pPr>
            <a:r>
              <a:rPr lang="en-US" sz="1200" dirty="0"/>
              <a:t>int </a:t>
            </a:r>
            <a:r>
              <a:rPr lang="en-US" sz="1200" dirty="0" err="1"/>
              <a:t>execl</a:t>
            </a:r>
            <a:r>
              <a:rPr lang="en-US" sz="1200" dirty="0"/>
              <a:t>(char const *path, char const *arg0, ...);</a:t>
            </a:r>
          </a:p>
          <a:p>
            <a:pPr marL="914400" lvl="1" indent="-457200">
              <a:buFont typeface="Arial" pitchFamily="34" charset="0"/>
              <a:buChar char="•"/>
            </a:pPr>
            <a:r>
              <a:rPr lang="en-US" sz="1200" dirty="0"/>
              <a:t>int </a:t>
            </a:r>
            <a:r>
              <a:rPr lang="en-US" sz="1200" dirty="0" err="1"/>
              <a:t>execle</a:t>
            </a:r>
            <a:r>
              <a:rPr lang="en-US" sz="1200" dirty="0"/>
              <a:t>(char const *path, char const *arg0, ..., char const *</a:t>
            </a:r>
            <a:r>
              <a:rPr lang="en-US" sz="1200" dirty="0" err="1"/>
              <a:t>envp</a:t>
            </a:r>
            <a:r>
              <a:rPr lang="en-US" sz="1200" dirty="0"/>
              <a:t>[]);</a:t>
            </a:r>
          </a:p>
          <a:p>
            <a:pPr marL="914400" lvl="1" indent="-457200">
              <a:buFont typeface="Arial" pitchFamily="34" charset="0"/>
              <a:buChar char="•"/>
            </a:pPr>
            <a:r>
              <a:rPr lang="en-US" sz="1200" dirty="0"/>
              <a:t>int </a:t>
            </a:r>
            <a:r>
              <a:rPr lang="en-US" sz="1200" dirty="0" err="1"/>
              <a:t>execlp</a:t>
            </a:r>
            <a:r>
              <a:rPr lang="en-US" sz="1200" dirty="0"/>
              <a:t>(char const *file, char const *arg0, ...);</a:t>
            </a:r>
          </a:p>
          <a:p>
            <a:pPr marL="914400" lvl="1" indent="-457200">
              <a:buFont typeface="Arial" pitchFamily="34" charset="0"/>
              <a:buChar char="•"/>
            </a:pPr>
            <a:r>
              <a:rPr lang="en-US" sz="1200" dirty="0"/>
              <a:t>int </a:t>
            </a:r>
            <a:r>
              <a:rPr lang="en-US" sz="1200" dirty="0" err="1"/>
              <a:t>execv</a:t>
            </a:r>
            <a:r>
              <a:rPr lang="en-US" sz="1200" dirty="0"/>
              <a:t>(char const *path, char const *</a:t>
            </a:r>
            <a:r>
              <a:rPr lang="en-US" sz="1200" dirty="0" err="1"/>
              <a:t>argv</a:t>
            </a:r>
            <a:r>
              <a:rPr lang="en-US" sz="1200" dirty="0"/>
              <a:t>[]);</a:t>
            </a:r>
          </a:p>
          <a:p>
            <a:pPr marL="914400" lvl="1" indent="-457200">
              <a:buFont typeface="Arial" pitchFamily="34" charset="0"/>
              <a:buChar char="•"/>
            </a:pPr>
            <a:r>
              <a:rPr lang="en-US" sz="1200" dirty="0"/>
              <a:t>int </a:t>
            </a:r>
            <a:r>
              <a:rPr lang="en-US" sz="1200" dirty="0" err="1"/>
              <a:t>execve</a:t>
            </a:r>
            <a:r>
              <a:rPr lang="en-US" sz="1200" dirty="0"/>
              <a:t>(char const *path, char const *</a:t>
            </a:r>
            <a:r>
              <a:rPr lang="en-US" sz="1200" dirty="0" err="1"/>
              <a:t>argv</a:t>
            </a:r>
            <a:r>
              <a:rPr lang="en-US" sz="1200" dirty="0"/>
              <a:t>[], char const *</a:t>
            </a:r>
            <a:r>
              <a:rPr lang="en-US" sz="1200" dirty="0" err="1"/>
              <a:t>envp</a:t>
            </a:r>
            <a:r>
              <a:rPr lang="en-US" sz="1200" dirty="0"/>
              <a:t>[]);</a:t>
            </a:r>
          </a:p>
          <a:p>
            <a:pPr marL="914400" lvl="1" indent="-457200">
              <a:buFont typeface="Arial" pitchFamily="34" charset="0"/>
              <a:buChar char="•"/>
            </a:pPr>
            <a:r>
              <a:rPr lang="en-US" sz="1200" dirty="0"/>
              <a:t>int </a:t>
            </a:r>
            <a:r>
              <a:rPr lang="en-US" sz="1200" dirty="0" err="1"/>
              <a:t>execvp</a:t>
            </a:r>
            <a:r>
              <a:rPr lang="en-US" sz="1200" dirty="0"/>
              <a:t>(char const *file, char const *</a:t>
            </a:r>
            <a:r>
              <a:rPr lang="en-US" sz="1200" dirty="0" err="1"/>
              <a:t>argv</a:t>
            </a:r>
            <a:r>
              <a:rPr lang="en-US" sz="1200" dirty="0"/>
              <a:t>[]);</a:t>
            </a:r>
          </a:p>
          <a:p>
            <a:pPr marL="914400" lvl="1" indent="-457200">
              <a:buFont typeface="Arial" pitchFamily="34" charset="0"/>
              <a:buChar char="•"/>
            </a:pPr>
            <a:r>
              <a:rPr lang="en-US" sz="1200" dirty="0"/>
              <a:t>int </a:t>
            </a:r>
            <a:r>
              <a:rPr lang="en-US" sz="1200" dirty="0" err="1"/>
              <a:t>fexecve</a:t>
            </a:r>
            <a:r>
              <a:rPr lang="en-US" sz="1200" dirty="0"/>
              <a:t>(int </a:t>
            </a:r>
            <a:r>
              <a:rPr lang="en-US" sz="1200" dirty="0" err="1"/>
              <a:t>fd</a:t>
            </a:r>
            <a:r>
              <a:rPr lang="en-US" sz="1200" dirty="0"/>
              <a:t>, char *const </a:t>
            </a:r>
            <a:r>
              <a:rPr lang="en-US" sz="1200" dirty="0" err="1"/>
              <a:t>argv</a:t>
            </a:r>
            <a:r>
              <a:rPr lang="en-US" sz="1200" dirty="0"/>
              <a:t>[], char *const </a:t>
            </a:r>
            <a:r>
              <a:rPr lang="en-US" sz="1200" dirty="0" err="1"/>
              <a:t>envp</a:t>
            </a:r>
            <a:r>
              <a:rPr lang="en-US" sz="1200" dirty="0"/>
              <a:t>[]);</a:t>
            </a:r>
          </a:p>
          <a:p>
            <a:pPr lvl="1"/>
            <a:endParaRPr lang="en-US" sz="1200" dirty="0"/>
          </a:p>
          <a:p>
            <a:r>
              <a:rPr lang="en-US" sz="1200" b="1" dirty="0"/>
              <a:t>Path: </a:t>
            </a:r>
            <a:r>
              <a:rPr lang="en-US" sz="1200" dirty="0"/>
              <a:t>The argument specifies the path name of the file to execute as the new process image. Arguments beginning at arg0 are pointers to arguments to be passed to the new process image. The </a:t>
            </a:r>
            <a:r>
              <a:rPr lang="en-US" sz="1200" dirty="0" err="1"/>
              <a:t>argv</a:t>
            </a:r>
            <a:r>
              <a:rPr lang="en-US" sz="1200" dirty="0"/>
              <a:t> value is an array of pointers to arguments.</a:t>
            </a:r>
          </a:p>
          <a:p>
            <a:pPr marL="457200" indent="-457200">
              <a:buFont typeface="Arial" pitchFamily="34" charset="0"/>
              <a:buChar char="•"/>
            </a:pPr>
            <a:endParaRPr lang="en-US" sz="1200" dirty="0"/>
          </a:p>
          <a:p>
            <a:r>
              <a:rPr lang="en-US" sz="1200" b="1" dirty="0"/>
              <a:t>arg0: </a:t>
            </a:r>
            <a:r>
              <a:rPr lang="en-US" sz="1200" dirty="0"/>
              <a:t>The first argument arg0 should be the name of the executable file. Usually it is the same value as the path argument. Some programs may incorrectly rely on this argument providing the location of the executable, but there is no guarantee of this nor is it standardized across platforms.</a:t>
            </a:r>
          </a:p>
          <a:p>
            <a:pPr marL="457200" indent="-457200">
              <a:buFont typeface="Arial" pitchFamily="34" charset="0"/>
              <a:buChar char="•"/>
            </a:pPr>
            <a:endParaRPr lang="en-US" sz="1200" dirty="0"/>
          </a:p>
          <a:p>
            <a:r>
              <a:rPr lang="en-US" sz="1200" b="1" dirty="0" err="1"/>
              <a:t>envp</a:t>
            </a:r>
            <a:r>
              <a:rPr lang="en-US" sz="1200" dirty="0"/>
              <a:t>: Argument </a:t>
            </a:r>
            <a:r>
              <a:rPr lang="en-US" sz="1200" dirty="0" err="1"/>
              <a:t>envp</a:t>
            </a:r>
            <a:r>
              <a:rPr lang="en-US" sz="1200" dirty="0"/>
              <a:t> is an array of pointers to environment settings. The exec calls named ending with an e alter the environment for the new process image by passing a list of environment settings through the </a:t>
            </a:r>
            <a:r>
              <a:rPr lang="en-US" sz="1200" dirty="0" err="1"/>
              <a:t>envp</a:t>
            </a:r>
            <a:r>
              <a:rPr lang="en-US" sz="1200" dirty="0"/>
              <a:t> argument. This argument is an array of character pointers; each element (except for the final element) points to a null-terminated string defining an environment variable.</a:t>
            </a:r>
          </a:p>
        </p:txBody>
      </p:sp>
    </p:spTree>
    <p:extLst>
      <p:ext uri="{BB962C8B-B14F-4D97-AF65-F5344CB8AC3E}">
        <p14:creationId xmlns:p14="http://schemas.microsoft.com/office/powerpoint/2010/main" val="422461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318"/>
            <a:ext cx="5256584" cy="776530"/>
          </a:xfrm>
        </p:spPr>
        <p:txBody>
          <a:bodyPr/>
          <a:lstStyle/>
          <a:p>
            <a:r>
              <a:rPr lang="en-US" dirty="0"/>
              <a:t>Exec</a:t>
            </a:r>
            <a:r>
              <a:rPr lang="en-US" dirty="0" smtClean="0"/>
              <a:t>()</a:t>
            </a:r>
            <a:endParaRPr lang="en-US" dirty="0"/>
          </a:p>
        </p:txBody>
      </p:sp>
      <p:sp>
        <p:nvSpPr>
          <p:cNvPr id="6" name="TextBox 5">
            <a:extLst>
              <a:ext uri="{FF2B5EF4-FFF2-40B4-BE49-F238E27FC236}">
                <a16:creationId xmlns:a16="http://schemas.microsoft.com/office/drawing/2014/main" id="{C9FD7BD8-B1A9-4628-968D-AD2731C39610}"/>
              </a:ext>
            </a:extLst>
          </p:cNvPr>
          <p:cNvSpPr txBox="1"/>
          <p:nvPr/>
        </p:nvSpPr>
        <p:spPr>
          <a:xfrm>
            <a:off x="1187624" y="915566"/>
            <a:ext cx="7757694" cy="1600438"/>
          </a:xfrm>
          <a:prstGeom prst="rect">
            <a:avLst/>
          </a:prstGeom>
          <a:noFill/>
        </p:spPr>
        <p:txBody>
          <a:bodyPr wrap="square">
            <a:spAutoFit/>
          </a:bodyPr>
          <a:lstStyle/>
          <a:p>
            <a:pPr algn="l" fontAlgn="base"/>
            <a:r>
              <a:rPr lang="en-US" sz="1400" b="1" i="0" dirty="0">
                <a:solidFill>
                  <a:srgbClr val="444444"/>
                </a:solidFill>
                <a:effectLst/>
                <a:latin typeface="Arimo"/>
              </a:rPr>
              <a:t>e:</a:t>
            </a:r>
            <a:r>
              <a:rPr lang="en-US" sz="1400" b="0" i="0" dirty="0">
                <a:solidFill>
                  <a:srgbClr val="444444"/>
                </a:solidFill>
                <a:effectLst/>
                <a:latin typeface="Arimo"/>
              </a:rPr>
              <a:t> It is an array of pointers that points to environment variables and is passed explicitly to the newly loaded process.</a:t>
            </a:r>
          </a:p>
          <a:p>
            <a:pPr algn="l" fontAlgn="base"/>
            <a:r>
              <a:rPr lang="en-US" sz="1400" b="1" i="0" dirty="0">
                <a:solidFill>
                  <a:srgbClr val="444444"/>
                </a:solidFill>
                <a:effectLst/>
                <a:latin typeface="Arimo"/>
              </a:rPr>
              <a:t>l:</a:t>
            </a:r>
            <a:r>
              <a:rPr lang="en-US" sz="1400" b="0" i="0" dirty="0">
                <a:solidFill>
                  <a:srgbClr val="444444"/>
                </a:solidFill>
                <a:effectLst/>
                <a:latin typeface="Arimo"/>
              </a:rPr>
              <a:t> l is for the command line arguments passed a list to the function</a:t>
            </a:r>
          </a:p>
          <a:p>
            <a:pPr algn="l" fontAlgn="base"/>
            <a:r>
              <a:rPr lang="en-US" sz="1400" b="1" i="0" dirty="0">
                <a:solidFill>
                  <a:srgbClr val="444444"/>
                </a:solidFill>
                <a:effectLst/>
                <a:latin typeface="Arimo"/>
              </a:rPr>
              <a:t>p:</a:t>
            </a:r>
            <a:r>
              <a:rPr lang="en-US" sz="1400" b="0" i="0" dirty="0">
                <a:solidFill>
                  <a:srgbClr val="444444"/>
                </a:solidFill>
                <a:effectLst/>
                <a:latin typeface="Arimo"/>
              </a:rPr>
              <a:t> p is the path environment variable which helps to find the file passed as an argument to be loaded into process.</a:t>
            </a:r>
          </a:p>
          <a:p>
            <a:pPr algn="l" fontAlgn="base"/>
            <a:r>
              <a:rPr lang="en-US" sz="1400" b="1" i="0" dirty="0">
                <a:solidFill>
                  <a:srgbClr val="444444"/>
                </a:solidFill>
                <a:effectLst/>
                <a:latin typeface="Arimo"/>
              </a:rPr>
              <a:t>v:</a:t>
            </a:r>
            <a:r>
              <a:rPr lang="en-US" sz="1400" b="0" i="0" dirty="0">
                <a:solidFill>
                  <a:srgbClr val="444444"/>
                </a:solidFill>
                <a:effectLst/>
                <a:latin typeface="Arimo"/>
              </a:rPr>
              <a:t> v is for the command line arguments. These are passed as an array of pointers to the function.</a:t>
            </a:r>
          </a:p>
        </p:txBody>
      </p:sp>
      <p:sp>
        <p:nvSpPr>
          <p:cNvPr id="7" name="Rectangle 6">
            <a:extLst>
              <a:ext uri="{FF2B5EF4-FFF2-40B4-BE49-F238E27FC236}">
                <a16:creationId xmlns:a16="http://schemas.microsoft.com/office/drawing/2014/main" id="{18E7D4EB-64A1-4AE8-AB99-C6DD133762DE}"/>
              </a:ext>
            </a:extLst>
          </p:cNvPr>
          <p:cNvSpPr/>
          <p:nvPr/>
        </p:nvSpPr>
        <p:spPr>
          <a:xfrm>
            <a:off x="1070027" y="2715766"/>
            <a:ext cx="7992888" cy="1815882"/>
          </a:xfrm>
          <a:prstGeom prst="rect">
            <a:avLst/>
          </a:prstGeom>
        </p:spPr>
        <p:txBody>
          <a:bodyPr wrap="square">
            <a:spAutoFit/>
          </a:bodyPr>
          <a:lstStyle/>
          <a:p>
            <a:pPr marL="457200" indent="-457200">
              <a:buFont typeface="Arial" pitchFamily="34" charset="0"/>
              <a:buChar char="•"/>
            </a:pPr>
            <a:r>
              <a:rPr lang="en-US" sz="1400" dirty="0" err="1"/>
              <a:t>Execl</a:t>
            </a:r>
            <a:r>
              <a:rPr lang="en-US" sz="1400" dirty="0"/>
              <a:t>() the calling process will be replaced with the new program where l represent list of parameters</a:t>
            </a:r>
          </a:p>
          <a:p>
            <a:pPr marL="457200" indent="-457200">
              <a:buFont typeface="Arial" pitchFamily="34" charset="0"/>
              <a:buChar char="•"/>
            </a:pPr>
            <a:r>
              <a:rPr lang="en-US" sz="1400" dirty="0"/>
              <a:t>Code segment , data segment, heap and stack will be replaced. With the new program</a:t>
            </a:r>
          </a:p>
          <a:p>
            <a:pPr marL="457200" indent="-457200">
              <a:buFont typeface="Arial" pitchFamily="34" charset="0"/>
              <a:buChar char="•"/>
            </a:pPr>
            <a:r>
              <a:rPr lang="en-US" sz="1400" dirty="0"/>
              <a:t>First argument is the path of the file.</a:t>
            </a:r>
          </a:p>
          <a:p>
            <a:pPr marL="457200" indent="-457200">
              <a:buFont typeface="Arial" pitchFamily="34" charset="0"/>
              <a:buChar char="•"/>
            </a:pPr>
            <a:r>
              <a:rPr lang="en-US" sz="1400" dirty="0"/>
              <a:t>Second till end are </a:t>
            </a:r>
            <a:r>
              <a:rPr lang="en-US" sz="1400" dirty="0" err="1"/>
              <a:t>rguments</a:t>
            </a:r>
            <a:r>
              <a:rPr lang="en-US" sz="1400" dirty="0"/>
              <a:t> </a:t>
            </a:r>
          </a:p>
          <a:p>
            <a:pPr marL="457200" indent="-457200">
              <a:buFont typeface="Arial" pitchFamily="34" charset="0"/>
              <a:buChar char="•"/>
            </a:pPr>
            <a:r>
              <a:rPr lang="en-US" sz="1400" dirty="0"/>
              <a:t>To Terminate pass NULL</a:t>
            </a:r>
          </a:p>
          <a:p>
            <a:pPr marL="457200" indent="-457200">
              <a:buFont typeface="Arial" pitchFamily="34" charset="0"/>
              <a:buChar char="•"/>
            </a:pPr>
            <a:endParaRPr lang="en-US" sz="1400" dirty="0"/>
          </a:p>
          <a:p>
            <a:pPr marL="457200" indent="-457200">
              <a:buFont typeface="Arial" pitchFamily="34" charset="0"/>
              <a:buChar char="•"/>
            </a:pPr>
            <a:r>
              <a:rPr lang="en-US" sz="1400" dirty="0"/>
              <a:t>int excel(const char * path,  )  l is list of parameters.</a:t>
            </a:r>
          </a:p>
        </p:txBody>
      </p:sp>
    </p:spTree>
    <p:extLst>
      <p:ext uri="{BB962C8B-B14F-4D97-AF65-F5344CB8AC3E}">
        <p14:creationId xmlns:p14="http://schemas.microsoft.com/office/powerpoint/2010/main" val="9401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Rectangle 2"/>
          <p:cNvSpPr/>
          <p:nvPr/>
        </p:nvSpPr>
        <p:spPr>
          <a:xfrm>
            <a:off x="1691680" y="2211710"/>
            <a:ext cx="3168352" cy="424732"/>
          </a:xfrm>
          <a:prstGeom prst="rect">
            <a:avLst/>
          </a:prstGeom>
        </p:spPr>
        <p:txBody>
          <a:bodyPr wrap="square">
            <a:spAutoFit/>
          </a:bodyPr>
          <a:lstStyle/>
          <a:p>
            <a:pPr marL="285750" indent="-285750">
              <a:lnSpc>
                <a:spcPct val="90000"/>
              </a:lnSpc>
              <a:buFont typeface="Wingdings" panose="05000000000000000000" pitchFamily="2" charset="2"/>
              <a:buChar char="v"/>
            </a:pPr>
            <a:r>
              <a:rPr lang="en-US" sz="1200" dirty="0" smtClean="0"/>
              <a:t>Run Command Line Argument</a:t>
            </a:r>
          </a:p>
          <a:p>
            <a:pPr marL="285750" indent="-285750">
              <a:lnSpc>
                <a:spcPct val="90000"/>
              </a:lnSpc>
              <a:buFont typeface="Wingdings" panose="05000000000000000000" pitchFamily="2" charset="2"/>
              <a:buChar char="v"/>
            </a:pPr>
            <a:r>
              <a:rPr lang="en-US" sz="1200" dirty="0" smtClean="0"/>
              <a:t>Create a Process with EXEC()</a:t>
            </a:r>
          </a:p>
        </p:txBody>
      </p:sp>
    </p:spTree>
    <p:extLst>
      <p:ext uri="{BB962C8B-B14F-4D97-AF65-F5344CB8AC3E}">
        <p14:creationId xmlns:p14="http://schemas.microsoft.com/office/powerpoint/2010/main" val="18667383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523972" y="3579862"/>
            <a:ext cx="4096505" cy="1563637"/>
            <a:chOff x="152400" y="152400"/>
            <a:chExt cx="9126287" cy="5143500"/>
          </a:xfrm>
        </p:grpSpPr>
        <p:sp>
          <p:nvSpPr>
            <p:cNvPr id="12" name="Rectangle 11"/>
            <p:cNvSpPr/>
            <p:nvPr/>
          </p:nvSpPr>
          <p:spPr>
            <a:xfrm>
              <a:off x="152400" y="152400"/>
              <a:ext cx="228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2436046" y="15240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4722046" y="152400"/>
              <a:ext cx="2286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ectangle 14"/>
            <p:cNvSpPr/>
            <p:nvPr/>
          </p:nvSpPr>
          <p:spPr>
            <a:xfrm>
              <a:off x="6992687" y="152400"/>
              <a:ext cx="2286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 name="Title 1"/>
          <p:cNvSpPr txBox="1">
            <a:spLocks/>
          </p:cNvSpPr>
          <p:nvPr/>
        </p:nvSpPr>
        <p:spPr>
          <a:xfrm>
            <a:off x="1835415" y="3802059"/>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graphicFrame>
        <p:nvGraphicFramePr>
          <p:cNvPr id="10" name="Picture Placeholder 9"/>
          <p:cNvGraphicFramePr>
            <a:graphicFrameLocks noGrp="1" noChangeAspect="1"/>
          </p:cNvGraphicFramePr>
          <p:nvPr>
            <p:ph type="pic" idx="1"/>
            <p:extLst>
              <p:ext uri="{D42A27DB-BD31-4B8C-83A1-F6EECF244321}">
                <p14:modId xmlns:p14="http://schemas.microsoft.com/office/powerpoint/2010/main" val="2870056286"/>
              </p:ext>
            </p:extLst>
          </p:nvPr>
        </p:nvGraphicFramePr>
        <p:xfrm>
          <a:off x="2933931" y="771550"/>
          <a:ext cx="3087588" cy="1944216"/>
        </p:xfrm>
        <a:graphic>
          <a:graphicData uri="http://schemas.openxmlformats.org/presentationml/2006/ole">
            <mc:AlternateContent xmlns:mc="http://schemas.openxmlformats.org/markup-compatibility/2006">
              <mc:Choice xmlns:v="urn:schemas-microsoft-com:vml" Requires="v">
                <p:oleObj spid="_x0000_s11379" name="Bitmap Image" r:id="rId3" imgW="2286000" imgH="1280160" progId="PBrush">
                  <p:embed/>
                </p:oleObj>
              </mc:Choice>
              <mc:Fallback>
                <p:oleObj name="Bitmap Image" r:id="rId3" imgW="2286000" imgH="1280160" progId="PBrush">
                  <p:embed/>
                  <p:pic>
                    <p:nvPicPr>
                      <p:cNvPr id="2" name="Object 1"/>
                      <p:cNvPicPr/>
                      <p:nvPr/>
                    </p:nvPicPr>
                    <p:blipFill>
                      <a:blip r:embed="rId4"/>
                      <a:stretch>
                        <a:fillRect/>
                      </a:stretch>
                    </p:blipFill>
                    <p:spPr>
                      <a:xfrm>
                        <a:off x="2933931" y="771550"/>
                        <a:ext cx="3087588" cy="1944216"/>
                      </a:xfrm>
                      <a:prstGeom prst="rect">
                        <a:avLst/>
                      </a:prstGeom>
                    </p:spPr>
                  </p:pic>
                </p:oleObj>
              </mc:Fallback>
            </mc:AlternateContent>
          </a:graphicData>
        </a:graphic>
      </p:graphicFrame>
    </p:spTree>
    <p:extLst>
      <p:ext uri="{BB962C8B-B14F-4D97-AF65-F5344CB8AC3E}">
        <p14:creationId xmlns:p14="http://schemas.microsoft.com/office/powerpoint/2010/main" val="203063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7165" y="86262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934628"/>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I</a:t>
            </a:r>
            <a:endParaRPr lang="ko-KR" altLang="en-US" dirty="0">
              <a:solidFill>
                <a:schemeClr val="bg1"/>
              </a:solidFill>
              <a:latin typeface="Arial" pitchFamily="34" charset="0"/>
              <a:cs typeface="Arial" pitchFamily="34" charset="0"/>
            </a:endParaRPr>
          </a:p>
        </p:txBody>
      </p:sp>
      <p:sp>
        <p:nvSpPr>
          <p:cNvPr id="10" name="Rectangle 9"/>
          <p:cNvSpPr/>
          <p:nvPr/>
        </p:nvSpPr>
        <p:spPr>
          <a:xfrm>
            <a:off x="1619505" y="93462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884746"/>
            <a:ext cx="605282" cy="338554"/>
          </a:xfrm>
          <a:prstGeom prst="rect">
            <a:avLst/>
          </a:prstGeom>
          <a:noFill/>
        </p:spPr>
        <p:txBody>
          <a:bodyPr wrap="square" rtlCol="0" anchor="ctr">
            <a:spAutoFit/>
          </a:bodyPr>
          <a:lstStyle/>
          <a:p>
            <a:pPr algn="ctr"/>
            <a:r>
              <a:rPr lang="en-US" altLang="ko-KR" sz="1600" b="1" dirty="0">
                <a:solidFill>
                  <a:schemeClr val="accent1"/>
                </a:solidFill>
                <a:latin typeface="Arial" pitchFamily="34" charset="0"/>
                <a:cs typeface="Arial" pitchFamily="34" charset="0"/>
              </a:rPr>
              <a:t>01</a:t>
            </a:r>
            <a:endParaRPr lang="ko-KR" altLang="en-US" sz="1600" b="1" dirty="0">
              <a:solidFill>
                <a:schemeClr val="accent1"/>
              </a:solidFill>
              <a:latin typeface="Arial" pitchFamily="34" charset="0"/>
              <a:cs typeface="Arial" pitchFamily="34" charset="0"/>
            </a:endParaRPr>
          </a:p>
        </p:txBody>
      </p:sp>
      <p:sp>
        <p:nvSpPr>
          <p:cNvPr id="27" name="Rectangle 26"/>
          <p:cNvSpPr/>
          <p:nvPr/>
        </p:nvSpPr>
        <p:spPr>
          <a:xfrm>
            <a:off x="1527165" y="1283348"/>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1355348"/>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a:t>
            </a:r>
            <a:endParaRPr lang="ko-KR" altLang="en-US" dirty="0">
              <a:solidFill>
                <a:schemeClr val="bg1"/>
              </a:solidFill>
              <a:latin typeface="Arial" pitchFamily="34" charset="0"/>
              <a:cs typeface="Arial" pitchFamily="34" charset="0"/>
            </a:endParaRPr>
          </a:p>
        </p:txBody>
      </p:sp>
      <p:sp>
        <p:nvSpPr>
          <p:cNvPr id="29" name="Rectangle 28"/>
          <p:cNvSpPr/>
          <p:nvPr/>
        </p:nvSpPr>
        <p:spPr>
          <a:xfrm>
            <a:off x="1619505" y="1355348"/>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1305466"/>
            <a:ext cx="605282" cy="338554"/>
          </a:xfrm>
          <a:prstGeom prst="rect">
            <a:avLst/>
          </a:prstGeom>
          <a:noFill/>
        </p:spPr>
        <p:txBody>
          <a:bodyPr wrap="square" rtlCol="0" anchor="ctr">
            <a:spAutoFit/>
          </a:bodyPr>
          <a:lstStyle/>
          <a:p>
            <a:pPr algn="ctr"/>
            <a:r>
              <a:rPr lang="en-US" altLang="ko-KR" sz="1600" b="1" dirty="0">
                <a:solidFill>
                  <a:schemeClr val="accent2"/>
                </a:solidFill>
                <a:latin typeface="Arial" pitchFamily="34" charset="0"/>
                <a:cs typeface="Arial" pitchFamily="34" charset="0"/>
              </a:rPr>
              <a:t>02</a:t>
            </a:r>
            <a:endParaRPr lang="ko-KR" altLang="en-US" sz="1600" b="1" dirty="0">
              <a:solidFill>
                <a:schemeClr val="accent2"/>
              </a:solidFill>
              <a:latin typeface="Arial" pitchFamily="34" charset="0"/>
              <a:cs typeface="Arial" pitchFamily="34" charset="0"/>
            </a:endParaRPr>
          </a:p>
        </p:txBody>
      </p:sp>
      <p:sp>
        <p:nvSpPr>
          <p:cNvPr id="34" name="Rectangle 33"/>
          <p:cNvSpPr/>
          <p:nvPr/>
        </p:nvSpPr>
        <p:spPr>
          <a:xfrm>
            <a:off x="1527165" y="17153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p:cNvSpPr/>
          <p:nvPr/>
        </p:nvSpPr>
        <p:spPr>
          <a:xfrm>
            <a:off x="2327140" y="1787396"/>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C</a:t>
            </a:r>
            <a:endParaRPr lang="ko-KR" altLang="en-US" dirty="0">
              <a:solidFill>
                <a:schemeClr val="bg1"/>
              </a:solidFill>
              <a:latin typeface="Arial" pitchFamily="34" charset="0"/>
              <a:cs typeface="Arial" pitchFamily="34" charset="0"/>
            </a:endParaRPr>
          </a:p>
        </p:txBody>
      </p:sp>
      <p:sp>
        <p:nvSpPr>
          <p:cNvPr id="36" name="Rectangle 35"/>
          <p:cNvSpPr/>
          <p:nvPr/>
        </p:nvSpPr>
        <p:spPr>
          <a:xfrm>
            <a:off x="1619505" y="1787396"/>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1626224" y="1737514"/>
            <a:ext cx="605282" cy="338554"/>
          </a:xfrm>
          <a:prstGeom prst="rect">
            <a:avLst/>
          </a:prstGeom>
          <a:noFill/>
        </p:spPr>
        <p:txBody>
          <a:bodyPr wrap="square" rtlCol="0" anchor="ctr">
            <a:spAutoFit/>
          </a:bodyPr>
          <a:lstStyle/>
          <a:p>
            <a:pPr algn="ctr"/>
            <a:r>
              <a:rPr lang="en-US" altLang="ko-KR" sz="1600" b="1" dirty="0">
                <a:solidFill>
                  <a:schemeClr val="accent3"/>
                </a:solidFill>
                <a:latin typeface="Arial" pitchFamily="34" charset="0"/>
                <a:cs typeface="Arial" pitchFamily="34" charset="0"/>
              </a:rPr>
              <a:t>03</a:t>
            </a:r>
            <a:endParaRPr lang="ko-KR" altLang="en-US" sz="1600" b="1" dirty="0">
              <a:solidFill>
                <a:schemeClr val="accent3"/>
              </a:solidFill>
              <a:latin typeface="Arial" pitchFamily="34" charset="0"/>
              <a:cs typeface="Arial" pitchFamily="34" charset="0"/>
            </a:endParaRPr>
          </a:p>
        </p:txBody>
      </p:sp>
      <p:sp>
        <p:nvSpPr>
          <p:cNvPr id="40" name="Rectangle 39"/>
          <p:cNvSpPr/>
          <p:nvPr/>
        </p:nvSpPr>
        <p:spPr>
          <a:xfrm>
            <a:off x="1527165" y="2147444"/>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Rectangle 40"/>
          <p:cNvSpPr/>
          <p:nvPr/>
        </p:nvSpPr>
        <p:spPr>
          <a:xfrm>
            <a:off x="2327140" y="2219444"/>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O</a:t>
            </a:r>
            <a:endParaRPr lang="ko-KR" altLang="en-US" dirty="0">
              <a:solidFill>
                <a:schemeClr val="bg1"/>
              </a:solidFill>
              <a:latin typeface="Arial" pitchFamily="34" charset="0"/>
              <a:cs typeface="Arial" pitchFamily="34" charset="0"/>
            </a:endParaRPr>
          </a:p>
        </p:txBody>
      </p:sp>
      <p:sp>
        <p:nvSpPr>
          <p:cNvPr id="42" name="Rectangle 41"/>
          <p:cNvSpPr/>
          <p:nvPr/>
        </p:nvSpPr>
        <p:spPr>
          <a:xfrm>
            <a:off x="1619505" y="2219444"/>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1626224" y="2169562"/>
            <a:ext cx="605282" cy="338554"/>
          </a:xfrm>
          <a:prstGeom prst="rect">
            <a:avLst/>
          </a:prstGeom>
          <a:noFill/>
        </p:spPr>
        <p:txBody>
          <a:bodyPr wrap="square" rtlCol="0" anchor="ctr">
            <a:spAutoFit/>
          </a:bodyPr>
          <a:lstStyle/>
          <a:p>
            <a:pPr algn="ctr"/>
            <a:r>
              <a:rPr lang="en-US" altLang="ko-KR" sz="1600" b="1" dirty="0">
                <a:solidFill>
                  <a:schemeClr val="accent4"/>
                </a:solidFill>
                <a:latin typeface="Arial" pitchFamily="34" charset="0"/>
                <a:cs typeface="Arial" pitchFamily="34" charset="0"/>
              </a:rPr>
              <a:t>04</a:t>
            </a:r>
            <a:endParaRPr lang="ko-KR" altLang="en-US" sz="1600" b="1" dirty="0">
              <a:solidFill>
                <a:schemeClr val="accent4"/>
              </a:solidFill>
              <a:latin typeface="Arial" pitchFamily="34" charset="0"/>
              <a:cs typeface="Arial" pitchFamily="34" charset="0"/>
            </a:endParaRPr>
          </a:p>
        </p:txBody>
      </p:sp>
      <p:sp>
        <p:nvSpPr>
          <p:cNvPr id="24" name="Rectangle 23"/>
          <p:cNvSpPr/>
          <p:nvPr/>
        </p:nvSpPr>
        <p:spPr>
          <a:xfrm>
            <a:off x="1527165" y="2549875"/>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p:cNvSpPr/>
          <p:nvPr/>
        </p:nvSpPr>
        <p:spPr>
          <a:xfrm>
            <a:off x="2327140" y="2621875"/>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P</a:t>
            </a:r>
            <a:endParaRPr lang="en-US" dirty="0"/>
          </a:p>
        </p:txBody>
      </p:sp>
      <p:sp>
        <p:nvSpPr>
          <p:cNvPr id="26" name="TextBox 25"/>
          <p:cNvSpPr txBox="1"/>
          <p:nvPr/>
        </p:nvSpPr>
        <p:spPr>
          <a:xfrm>
            <a:off x="1626224" y="2571993"/>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05</a:t>
            </a:r>
            <a:endParaRPr lang="ko-KR" altLang="en-US" sz="1600" b="1" dirty="0">
              <a:solidFill>
                <a:srgbClr val="99CCFF"/>
              </a:solidFill>
              <a:latin typeface="Arial" pitchFamily="34" charset="0"/>
              <a:cs typeface="Arial" pitchFamily="34" charset="0"/>
            </a:endParaRPr>
          </a:p>
        </p:txBody>
      </p:sp>
      <p:sp>
        <p:nvSpPr>
          <p:cNvPr id="3" name="Title 2"/>
          <p:cNvSpPr>
            <a:spLocks noGrp="1"/>
          </p:cNvSpPr>
          <p:nvPr>
            <p:ph type="title"/>
          </p:nvPr>
        </p:nvSpPr>
        <p:spPr>
          <a:xfrm>
            <a:off x="1547664" y="25735"/>
            <a:ext cx="7596336" cy="430387"/>
          </a:xfrm>
        </p:spPr>
        <p:txBody>
          <a:bodyPr/>
          <a:lstStyle/>
          <a:p>
            <a:r>
              <a:rPr lang="en-US" dirty="0" smtClean="0"/>
              <a:t>Content Lecture#3</a:t>
            </a:r>
            <a:endParaRPr lang="en-US" dirty="0"/>
          </a:p>
        </p:txBody>
      </p:sp>
      <p:sp>
        <p:nvSpPr>
          <p:cNvPr id="33" name="Rectangle 32"/>
          <p:cNvSpPr/>
          <p:nvPr/>
        </p:nvSpPr>
        <p:spPr>
          <a:xfrm>
            <a:off x="1527164" y="2964496"/>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Rectangle 38"/>
          <p:cNvSpPr/>
          <p:nvPr/>
        </p:nvSpPr>
        <p:spPr>
          <a:xfrm>
            <a:off x="2327139" y="3036496"/>
            <a:ext cx="6116031" cy="279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a:t>
            </a:r>
            <a:endParaRPr lang="ko-KR" altLang="en-US" dirty="0"/>
          </a:p>
        </p:txBody>
      </p:sp>
      <p:sp>
        <p:nvSpPr>
          <p:cNvPr id="45" name="Rectangle 44"/>
          <p:cNvSpPr/>
          <p:nvPr/>
        </p:nvSpPr>
        <p:spPr>
          <a:xfrm>
            <a:off x="1640004" y="3044103"/>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1626223" y="2986614"/>
            <a:ext cx="605282" cy="338554"/>
          </a:xfrm>
          <a:prstGeom prst="rect">
            <a:avLst/>
          </a:prstGeom>
          <a:noFill/>
        </p:spPr>
        <p:txBody>
          <a:bodyPr wrap="square" rtlCol="0" anchor="ctr">
            <a:spAutoFit/>
          </a:bodyPr>
          <a:lstStyle/>
          <a:p>
            <a:pPr algn="ctr"/>
            <a:r>
              <a:rPr lang="en-US" altLang="ko-KR" sz="1600" b="1" dirty="0" smtClean="0">
                <a:solidFill>
                  <a:schemeClr val="accent1"/>
                </a:solidFill>
                <a:latin typeface="Arial" pitchFamily="34" charset="0"/>
                <a:cs typeface="Arial" pitchFamily="34" charset="0"/>
              </a:rPr>
              <a:t>06</a:t>
            </a:r>
            <a:endParaRPr lang="ko-KR" altLang="en-US" sz="1600" b="1" dirty="0">
              <a:solidFill>
                <a:schemeClr val="accent1"/>
              </a:solidFill>
              <a:latin typeface="Arial" pitchFamily="34" charset="0"/>
              <a:cs typeface="Arial" pitchFamily="34" charset="0"/>
            </a:endParaRPr>
          </a:p>
        </p:txBody>
      </p:sp>
      <p:sp>
        <p:nvSpPr>
          <p:cNvPr id="48" name="Rectangle 47"/>
          <p:cNvSpPr/>
          <p:nvPr/>
        </p:nvSpPr>
        <p:spPr>
          <a:xfrm>
            <a:off x="1525631" y="3391513"/>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Rectangle 48"/>
          <p:cNvSpPr/>
          <p:nvPr/>
        </p:nvSpPr>
        <p:spPr>
          <a:xfrm>
            <a:off x="2325606" y="3463513"/>
            <a:ext cx="6116031" cy="2793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solidFill>
                  <a:schemeClr val="bg1"/>
                </a:solidFill>
                <a:latin typeface="Arial" pitchFamily="34" charset="0"/>
                <a:cs typeface="Arial" pitchFamily="34" charset="0"/>
              </a:rPr>
              <a:t>P</a:t>
            </a:r>
            <a:endParaRPr lang="ko-KR" altLang="en-US" dirty="0">
              <a:solidFill>
                <a:schemeClr val="bg1"/>
              </a:solidFill>
              <a:latin typeface="Arial" pitchFamily="34" charset="0"/>
              <a:cs typeface="Arial" pitchFamily="34" charset="0"/>
            </a:endParaRPr>
          </a:p>
        </p:txBody>
      </p:sp>
      <p:sp>
        <p:nvSpPr>
          <p:cNvPr id="50" name="Rectangle 49"/>
          <p:cNvSpPr/>
          <p:nvPr/>
        </p:nvSpPr>
        <p:spPr>
          <a:xfrm>
            <a:off x="1640004" y="3464823"/>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p:cNvSpPr txBox="1"/>
          <p:nvPr/>
        </p:nvSpPr>
        <p:spPr>
          <a:xfrm>
            <a:off x="1624690" y="3413631"/>
            <a:ext cx="605282" cy="338554"/>
          </a:xfrm>
          <a:prstGeom prst="rect">
            <a:avLst/>
          </a:prstGeom>
          <a:noFill/>
        </p:spPr>
        <p:txBody>
          <a:bodyPr wrap="square" rtlCol="0" anchor="ctr">
            <a:spAutoFit/>
          </a:bodyPr>
          <a:lstStyle/>
          <a:p>
            <a:pPr algn="ctr"/>
            <a:r>
              <a:rPr lang="en-US" altLang="ko-KR" sz="1600" b="1" dirty="0" smtClean="0">
                <a:solidFill>
                  <a:schemeClr val="accent2"/>
                </a:solidFill>
                <a:latin typeface="Arial" pitchFamily="34" charset="0"/>
                <a:cs typeface="Arial" pitchFamily="34" charset="0"/>
              </a:rPr>
              <a:t>07</a:t>
            </a:r>
            <a:endParaRPr lang="ko-KR" altLang="en-US" sz="1600" b="1" dirty="0">
              <a:solidFill>
                <a:schemeClr val="accent2"/>
              </a:solidFill>
              <a:latin typeface="Arial" pitchFamily="34" charset="0"/>
              <a:cs typeface="Arial" pitchFamily="34" charset="0"/>
            </a:endParaRPr>
          </a:p>
        </p:txBody>
      </p:sp>
      <p:sp>
        <p:nvSpPr>
          <p:cNvPr id="53" name="Rectangle 52"/>
          <p:cNvSpPr/>
          <p:nvPr/>
        </p:nvSpPr>
        <p:spPr>
          <a:xfrm>
            <a:off x="1525631" y="3824440"/>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Rectangle 53"/>
          <p:cNvSpPr/>
          <p:nvPr/>
        </p:nvSpPr>
        <p:spPr>
          <a:xfrm>
            <a:off x="2347639" y="3896871"/>
            <a:ext cx="6116031" cy="2793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smtClean="0"/>
              <a:t>P</a:t>
            </a:r>
            <a:endParaRPr lang="ko-KR" altLang="en-US" dirty="0">
              <a:solidFill>
                <a:schemeClr val="bg1"/>
              </a:solidFill>
              <a:latin typeface="Arial" pitchFamily="34" charset="0"/>
              <a:cs typeface="Arial" pitchFamily="34" charset="0"/>
            </a:endParaRPr>
          </a:p>
        </p:txBody>
      </p:sp>
      <p:sp>
        <p:nvSpPr>
          <p:cNvPr id="55" name="Rectangle 54"/>
          <p:cNvSpPr/>
          <p:nvPr/>
        </p:nvSpPr>
        <p:spPr>
          <a:xfrm>
            <a:off x="1640004" y="3896871"/>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p:cNvSpPr txBox="1"/>
          <p:nvPr/>
        </p:nvSpPr>
        <p:spPr>
          <a:xfrm>
            <a:off x="1624690" y="3846558"/>
            <a:ext cx="605282" cy="338554"/>
          </a:xfrm>
          <a:prstGeom prst="rect">
            <a:avLst/>
          </a:prstGeom>
          <a:noFill/>
        </p:spPr>
        <p:txBody>
          <a:bodyPr wrap="square" rtlCol="0" anchor="ctr">
            <a:spAutoFit/>
          </a:bodyPr>
          <a:lstStyle/>
          <a:p>
            <a:pPr algn="ctr"/>
            <a:r>
              <a:rPr lang="en-US" altLang="ko-KR" sz="1600" b="1" dirty="0" smtClean="0">
                <a:solidFill>
                  <a:schemeClr val="accent3"/>
                </a:solidFill>
                <a:latin typeface="Arial" pitchFamily="34" charset="0"/>
                <a:cs typeface="Arial" pitchFamily="34" charset="0"/>
              </a:rPr>
              <a:t>08</a:t>
            </a:r>
            <a:endParaRPr lang="ko-KR" altLang="en-US" sz="1600" b="1" dirty="0">
              <a:solidFill>
                <a:schemeClr val="accent3"/>
              </a:solidFill>
              <a:latin typeface="Arial" pitchFamily="34" charset="0"/>
              <a:cs typeface="Arial" pitchFamily="34" charset="0"/>
            </a:endParaRPr>
          </a:p>
        </p:txBody>
      </p:sp>
      <p:sp>
        <p:nvSpPr>
          <p:cNvPr id="58" name="Rectangle 57"/>
          <p:cNvSpPr/>
          <p:nvPr/>
        </p:nvSpPr>
        <p:spPr>
          <a:xfrm>
            <a:off x="1527904" y="4256919"/>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Rectangle 58"/>
          <p:cNvSpPr/>
          <p:nvPr/>
        </p:nvSpPr>
        <p:spPr>
          <a:xfrm>
            <a:off x="2327879" y="4328919"/>
            <a:ext cx="6116031" cy="2793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ko-KR" dirty="0" smtClean="0"/>
              <a:t>P</a:t>
            </a:r>
            <a:endParaRPr lang="ko-KR" altLang="en-US" dirty="0">
              <a:solidFill>
                <a:schemeClr val="bg1"/>
              </a:solidFill>
              <a:latin typeface="Arial" pitchFamily="34" charset="0"/>
              <a:cs typeface="Arial" pitchFamily="34" charset="0"/>
            </a:endParaRPr>
          </a:p>
        </p:txBody>
      </p:sp>
      <p:sp>
        <p:nvSpPr>
          <p:cNvPr id="60" name="Rectangle 59"/>
          <p:cNvSpPr/>
          <p:nvPr/>
        </p:nvSpPr>
        <p:spPr>
          <a:xfrm>
            <a:off x="1640004" y="4328919"/>
            <a:ext cx="612000" cy="279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p:cNvSpPr txBox="1"/>
          <p:nvPr/>
        </p:nvSpPr>
        <p:spPr>
          <a:xfrm>
            <a:off x="1626963" y="4279037"/>
            <a:ext cx="605282" cy="338554"/>
          </a:xfrm>
          <a:prstGeom prst="rect">
            <a:avLst/>
          </a:prstGeom>
          <a:noFill/>
        </p:spPr>
        <p:txBody>
          <a:bodyPr wrap="square" rtlCol="0" anchor="ctr">
            <a:spAutoFit/>
          </a:bodyPr>
          <a:lstStyle/>
          <a:p>
            <a:pPr algn="ctr"/>
            <a:r>
              <a:rPr lang="en-US" altLang="ko-KR" sz="1600" b="1" dirty="0" smtClean="0">
                <a:solidFill>
                  <a:schemeClr val="accent4"/>
                </a:solidFill>
                <a:latin typeface="Arial" pitchFamily="34" charset="0"/>
                <a:cs typeface="Arial" pitchFamily="34" charset="0"/>
              </a:rPr>
              <a:t>09</a:t>
            </a:r>
            <a:endParaRPr lang="ko-KR" altLang="en-US" sz="1600" b="1" dirty="0">
              <a:solidFill>
                <a:schemeClr val="accent4"/>
              </a:solidFill>
              <a:latin typeface="Arial" pitchFamily="34" charset="0"/>
              <a:cs typeface="Arial" pitchFamily="34" charset="0"/>
            </a:endParaRPr>
          </a:p>
        </p:txBody>
      </p:sp>
      <p:sp>
        <p:nvSpPr>
          <p:cNvPr id="63" name="Rectangle 62"/>
          <p:cNvSpPr/>
          <p:nvPr/>
        </p:nvSpPr>
        <p:spPr>
          <a:xfrm>
            <a:off x="1525631" y="4658752"/>
            <a:ext cx="7020000" cy="35915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Rectangle 63"/>
          <p:cNvSpPr/>
          <p:nvPr/>
        </p:nvSpPr>
        <p:spPr>
          <a:xfrm>
            <a:off x="2325606" y="4730752"/>
            <a:ext cx="6116031" cy="279339"/>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t>Z</a:t>
            </a:r>
            <a:endParaRPr lang="ko-KR" altLang="en-US" dirty="0"/>
          </a:p>
        </p:txBody>
      </p:sp>
      <p:sp>
        <p:nvSpPr>
          <p:cNvPr id="65" name="TextBox 64"/>
          <p:cNvSpPr txBox="1"/>
          <p:nvPr/>
        </p:nvSpPr>
        <p:spPr>
          <a:xfrm>
            <a:off x="1624690" y="4680870"/>
            <a:ext cx="605282" cy="338554"/>
          </a:xfrm>
          <a:prstGeom prst="rect">
            <a:avLst/>
          </a:prstGeom>
          <a:solidFill>
            <a:schemeClr val="bg1"/>
          </a:solidFill>
        </p:spPr>
        <p:txBody>
          <a:bodyPr wrap="square" rtlCol="0" anchor="ctr">
            <a:spAutoFit/>
          </a:bodyPr>
          <a:lstStyle/>
          <a:p>
            <a:pPr algn="ctr"/>
            <a:r>
              <a:rPr lang="en-US" altLang="ko-KR" sz="1600" b="1" dirty="0" smtClean="0">
                <a:solidFill>
                  <a:srgbClr val="99CCFF"/>
                </a:solidFill>
                <a:latin typeface="Arial" pitchFamily="34" charset="0"/>
                <a:cs typeface="Arial" pitchFamily="34" charset="0"/>
              </a:rPr>
              <a:t>10</a:t>
            </a:r>
            <a:endParaRPr lang="ko-KR" altLang="en-US" sz="1600" b="1" dirty="0">
              <a:solidFill>
                <a:srgbClr val="99CCFF"/>
              </a:solidFill>
              <a:latin typeface="Arial" pitchFamily="34" charset="0"/>
              <a:cs typeface="Arial" pitchFamily="34" charset="0"/>
            </a:endParaRPr>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80389" y="555526"/>
            <a:ext cx="4861048" cy="542078"/>
          </a:xfrm>
        </p:spPr>
        <p:txBody>
          <a:bodyPr/>
          <a:lstStyle/>
          <a:p>
            <a:r>
              <a:rPr lang="en-US" altLang="ko-KR" b="1" dirty="0" smtClean="0">
                <a:solidFill>
                  <a:schemeClr val="tx1">
                    <a:lumMod val="75000"/>
                    <a:lumOff val="25000"/>
                  </a:schemeClr>
                </a:solidFill>
              </a:rPr>
              <a:t>Lets take a Break</a:t>
            </a:r>
            <a:endParaRPr lang="ko-KR" altLang="en-US" b="1" dirty="0">
              <a:solidFill>
                <a:schemeClr val="tx1">
                  <a:lumMod val="75000"/>
                  <a:lumOff val="25000"/>
                </a:schemeClr>
              </a:solidFill>
            </a:endParaRPr>
          </a:p>
        </p:txBody>
      </p:sp>
      <p:grpSp>
        <p:nvGrpSpPr>
          <p:cNvPr id="6" name="Group 5"/>
          <p:cNvGrpSpPr/>
          <p:nvPr/>
        </p:nvGrpSpPr>
        <p:grpSpPr>
          <a:xfrm>
            <a:off x="2576557" y="2214190"/>
            <a:ext cx="142590" cy="676613"/>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 name="Group 2"/>
          <p:cNvGrpSpPr/>
          <p:nvPr/>
        </p:nvGrpSpPr>
        <p:grpSpPr>
          <a:xfrm>
            <a:off x="1123004" y="2067694"/>
            <a:ext cx="1432772" cy="1020936"/>
            <a:chOff x="1123004" y="2067694"/>
            <a:chExt cx="1432772" cy="1020936"/>
          </a:xfrm>
        </p:grpSpPr>
        <p:sp>
          <p:nvSpPr>
            <p:cNvPr id="25" name="Rectangle 16"/>
            <p:cNvSpPr/>
            <p:nvPr/>
          </p:nvSpPr>
          <p:spPr>
            <a:xfrm>
              <a:off x="1123004" y="2067694"/>
              <a:ext cx="1432772" cy="1020936"/>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3484248262"/>
                </p:ext>
              </p:extLst>
            </p:nvPr>
          </p:nvGraphicFramePr>
          <p:xfrm>
            <a:off x="1199736" y="2139702"/>
            <a:ext cx="1321101" cy="861615"/>
          </p:xfrm>
          <a:graphic>
            <a:graphicData uri="http://schemas.openxmlformats.org/presentationml/2006/ole">
              <mc:AlternateContent xmlns:mc="http://schemas.openxmlformats.org/markup-compatibility/2006">
                <mc:Choice xmlns:v="urn:schemas-microsoft-com:vml" Requires="v">
                  <p:oleObj spid="_x0000_s2239" name="Bitmap Image" r:id="rId3" imgW="1585080" imgH="990720" progId="PBrush">
                    <p:embed/>
                  </p:oleObj>
                </mc:Choice>
                <mc:Fallback>
                  <p:oleObj name="Bitmap Image" r:id="rId3" imgW="1585080" imgH="990720" progId="PBrush">
                    <p:embed/>
                    <p:pic>
                      <p:nvPicPr>
                        <p:cNvPr id="0" name=""/>
                        <p:cNvPicPr/>
                        <p:nvPr/>
                      </p:nvPicPr>
                      <p:blipFill>
                        <a:blip r:embed="rId4"/>
                        <a:stretch>
                          <a:fillRect/>
                        </a:stretch>
                      </p:blipFill>
                      <p:spPr>
                        <a:xfrm>
                          <a:off x="1199736" y="2139702"/>
                          <a:ext cx="1321101" cy="861615"/>
                        </a:xfrm>
                        <a:prstGeom prst="rect">
                          <a:avLst/>
                        </a:prstGeom>
                      </p:spPr>
                    </p:pic>
                  </p:oleObj>
                </mc:Fallback>
              </mc:AlternateContent>
            </a:graphicData>
          </a:graphic>
        </p:graphicFrame>
      </p:grpSp>
      <p:pic>
        <p:nvPicPr>
          <p:cNvPr id="2214" name="Picture 166" descr="r/ProgrammerHumor - Software Engineer, noun A person that is happy when children die before their parents d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960" y="1180418"/>
            <a:ext cx="381642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392" y="411510"/>
            <a:ext cx="5472608" cy="542078"/>
          </a:xfrm>
        </p:spPr>
        <p:txBody>
          <a:bodyPr/>
          <a:lstStyle/>
          <a:p>
            <a:r>
              <a:rPr lang="en-US" sz="3200" dirty="0" smtClean="0"/>
              <a:t>Revising Previous Lecture</a:t>
            </a:r>
            <a:endParaRPr lang="en-US" sz="3200" dirty="0"/>
          </a:p>
        </p:txBody>
      </p:sp>
      <p:sp>
        <p:nvSpPr>
          <p:cNvPr id="4" name="Rectangle 3"/>
          <p:cNvSpPr/>
          <p:nvPr/>
        </p:nvSpPr>
        <p:spPr>
          <a:xfrm>
            <a:off x="3923928" y="953588"/>
            <a:ext cx="4044697" cy="369332"/>
          </a:xfrm>
          <a:prstGeom prst="rect">
            <a:avLst/>
          </a:prstGeom>
        </p:spPr>
        <p:txBody>
          <a:bodyPr wrap="none">
            <a:spAutoFit/>
          </a:bodyPr>
          <a:lstStyle/>
          <a:p>
            <a:r>
              <a:rPr lang="en-US" b="1" dirty="0">
                <a:solidFill>
                  <a:srgbClr val="222222"/>
                </a:solidFill>
                <a:latin typeface="Source Sans Pro"/>
              </a:rPr>
              <a:t>Important </a:t>
            </a:r>
            <a:r>
              <a:rPr lang="en-US" b="1" dirty="0">
                <a:solidFill>
                  <a:schemeClr val="accent4">
                    <a:lumMod val="75000"/>
                  </a:schemeClr>
                </a:solidFill>
                <a:latin typeface="Source Sans Pro"/>
              </a:rPr>
              <a:t>System Calls </a:t>
            </a:r>
            <a:r>
              <a:rPr lang="en-US" b="1" dirty="0">
                <a:solidFill>
                  <a:srgbClr val="222222"/>
                </a:solidFill>
                <a:latin typeface="Source Sans Pro"/>
              </a:rPr>
              <a:t>Used in OS</a:t>
            </a:r>
            <a:endParaRPr lang="en-US" b="1" i="0" dirty="0">
              <a:solidFill>
                <a:srgbClr val="222222"/>
              </a:solidFill>
              <a:effectLst/>
              <a:latin typeface="Source Sans Pro"/>
            </a:endParaRPr>
          </a:p>
        </p:txBody>
      </p:sp>
      <p:sp>
        <p:nvSpPr>
          <p:cNvPr id="5" name="Rectangle 4"/>
          <p:cNvSpPr/>
          <p:nvPr/>
        </p:nvSpPr>
        <p:spPr>
          <a:xfrm>
            <a:off x="1115616" y="1131590"/>
            <a:ext cx="6480720" cy="830997"/>
          </a:xfrm>
          <a:prstGeom prst="rect">
            <a:avLst/>
          </a:prstGeom>
        </p:spPr>
        <p:txBody>
          <a:bodyPr wrap="square">
            <a:spAutoFit/>
          </a:bodyPr>
          <a:lstStyle/>
          <a:p>
            <a:pPr algn="just"/>
            <a:r>
              <a:rPr lang="en-US" sz="1200" b="1" dirty="0">
                <a:solidFill>
                  <a:srgbClr val="222222"/>
                </a:solidFill>
                <a:latin typeface="Source Sans Pro"/>
              </a:rPr>
              <a:t>fork()</a:t>
            </a:r>
          </a:p>
          <a:p>
            <a:pPr algn="just"/>
            <a:r>
              <a:rPr lang="en-US" sz="1200" dirty="0">
                <a:solidFill>
                  <a:srgbClr val="222222"/>
                </a:solidFill>
                <a:latin typeface="Source Sans Pro"/>
              </a:rPr>
              <a:t>Processes use this system call to create processes that are a copy of themselves. With the help of this system Call parent process creates a child process, and the execution of the parent process will be suspended till the child process executes.</a:t>
            </a:r>
            <a:endParaRPr lang="en-US" sz="1200" b="0" i="0" dirty="0">
              <a:solidFill>
                <a:srgbClr val="222222"/>
              </a:solidFill>
              <a:effectLst/>
              <a:latin typeface="Source Sans Pro"/>
            </a:endParaRPr>
          </a:p>
        </p:txBody>
      </p:sp>
      <p:sp>
        <p:nvSpPr>
          <p:cNvPr id="6" name="Rectangle 5"/>
          <p:cNvSpPr/>
          <p:nvPr/>
        </p:nvSpPr>
        <p:spPr>
          <a:xfrm>
            <a:off x="2181069" y="3963709"/>
            <a:ext cx="6890923" cy="1200329"/>
          </a:xfrm>
          <a:prstGeom prst="rect">
            <a:avLst/>
          </a:prstGeom>
        </p:spPr>
        <p:txBody>
          <a:bodyPr wrap="square">
            <a:spAutoFit/>
          </a:bodyPr>
          <a:lstStyle/>
          <a:p>
            <a:pPr algn="just"/>
            <a:r>
              <a:rPr lang="en-US" sz="1200" b="1" dirty="0">
                <a:solidFill>
                  <a:srgbClr val="222222"/>
                </a:solidFill>
                <a:latin typeface="Source Sans Pro"/>
              </a:rPr>
              <a:t>wait()</a:t>
            </a:r>
          </a:p>
          <a:p>
            <a:pPr algn="just"/>
            <a:r>
              <a:rPr lang="en-US" sz="1200" dirty="0">
                <a:solidFill>
                  <a:srgbClr val="222222"/>
                </a:solidFill>
                <a:latin typeface="Source Sans Pro"/>
              </a:rPr>
              <a:t>In some systems, a process needs to wait for another process to complete its execution. This type of situation occurs when a parent process creates a child process, and the execution of the parent process remains suspended until its child process executes.</a:t>
            </a:r>
          </a:p>
          <a:p>
            <a:pPr algn="just"/>
            <a:r>
              <a:rPr lang="en-US" sz="1200" dirty="0">
                <a:solidFill>
                  <a:srgbClr val="222222"/>
                </a:solidFill>
                <a:latin typeface="Source Sans Pro"/>
              </a:rPr>
              <a:t>The suspension of the parent process automatically occurs with a wait() system call. When the child process ends execution, the control moves back to the parent process.</a:t>
            </a:r>
            <a:endParaRPr lang="en-US" sz="1200" b="0" i="0" dirty="0">
              <a:solidFill>
                <a:srgbClr val="222222"/>
              </a:solidFill>
              <a:effectLst/>
              <a:latin typeface="Source Sans Pro"/>
            </a:endParaRPr>
          </a:p>
        </p:txBody>
      </p:sp>
      <p:sp>
        <p:nvSpPr>
          <p:cNvPr id="7" name="Rectangle 6"/>
          <p:cNvSpPr/>
          <p:nvPr/>
        </p:nvSpPr>
        <p:spPr>
          <a:xfrm>
            <a:off x="1907704" y="1851670"/>
            <a:ext cx="6336704" cy="830997"/>
          </a:xfrm>
          <a:prstGeom prst="rect">
            <a:avLst/>
          </a:prstGeom>
        </p:spPr>
        <p:txBody>
          <a:bodyPr wrap="square">
            <a:spAutoFit/>
          </a:bodyPr>
          <a:lstStyle/>
          <a:p>
            <a:r>
              <a:rPr lang="en-US" sz="1200" b="1" dirty="0">
                <a:solidFill>
                  <a:srgbClr val="222222"/>
                </a:solidFill>
                <a:latin typeface="Source Sans Pro"/>
              </a:rPr>
              <a:t>exec()</a:t>
            </a:r>
          </a:p>
          <a:p>
            <a:r>
              <a:rPr lang="en-US" sz="1200" dirty="0">
                <a:solidFill>
                  <a:srgbClr val="222222"/>
                </a:solidFill>
                <a:latin typeface="Source Sans Pro"/>
              </a:rPr>
              <a:t>This system call runs when an executable file in the context of an already running process that replaces the older executable file. However, the original process identifier remains as a new process is not built, but stack, data, head, data, etc. are replaced by the new process.</a:t>
            </a:r>
            <a:endParaRPr lang="en-US" sz="1200" b="0" i="0" dirty="0">
              <a:solidFill>
                <a:srgbClr val="222222"/>
              </a:solidFill>
              <a:effectLst/>
              <a:latin typeface="Source Sans Pro"/>
            </a:endParaRPr>
          </a:p>
        </p:txBody>
      </p:sp>
      <p:sp>
        <p:nvSpPr>
          <p:cNvPr id="8" name="Rectangle 7"/>
          <p:cNvSpPr/>
          <p:nvPr/>
        </p:nvSpPr>
        <p:spPr>
          <a:xfrm>
            <a:off x="1223628" y="3219822"/>
            <a:ext cx="6372708" cy="830997"/>
          </a:xfrm>
          <a:prstGeom prst="rect">
            <a:avLst/>
          </a:prstGeom>
        </p:spPr>
        <p:txBody>
          <a:bodyPr wrap="square">
            <a:spAutoFit/>
          </a:bodyPr>
          <a:lstStyle/>
          <a:p>
            <a:r>
              <a:rPr lang="en-US" sz="1200" b="1" dirty="0">
                <a:solidFill>
                  <a:srgbClr val="222222"/>
                </a:solidFill>
                <a:latin typeface="Source Sans Pro"/>
              </a:rPr>
              <a:t>kill():</a:t>
            </a:r>
          </a:p>
          <a:p>
            <a:r>
              <a:rPr lang="en-US" sz="1200" dirty="0">
                <a:solidFill>
                  <a:srgbClr val="222222"/>
                </a:solidFill>
                <a:latin typeface="Source Sans Pro"/>
              </a:rPr>
              <a:t>The kill() system call is used by OS to send a termination signal to a process that urges the process to exit. However, a kill system call does not necessarily mean killing the process and can have various meanings.</a:t>
            </a:r>
            <a:endParaRPr lang="en-US" sz="1200" b="0" i="0" dirty="0">
              <a:solidFill>
                <a:srgbClr val="222222"/>
              </a:solidFill>
              <a:effectLst/>
              <a:latin typeface="Source Sans Pro"/>
            </a:endParaRPr>
          </a:p>
        </p:txBody>
      </p:sp>
      <p:sp>
        <p:nvSpPr>
          <p:cNvPr id="9" name="Rectangle 8"/>
          <p:cNvSpPr/>
          <p:nvPr/>
        </p:nvSpPr>
        <p:spPr>
          <a:xfrm>
            <a:off x="2555776" y="2580155"/>
            <a:ext cx="6336704" cy="830997"/>
          </a:xfrm>
          <a:prstGeom prst="rect">
            <a:avLst/>
          </a:prstGeom>
        </p:spPr>
        <p:txBody>
          <a:bodyPr wrap="square">
            <a:spAutoFit/>
          </a:bodyPr>
          <a:lstStyle/>
          <a:p>
            <a:r>
              <a:rPr lang="en-US" sz="1200" b="1" dirty="0">
                <a:solidFill>
                  <a:srgbClr val="222222"/>
                </a:solidFill>
                <a:latin typeface="Source Sans Pro"/>
              </a:rPr>
              <a:t>exit():</a:t>
            </a:r>
          </a:p>
          <a:p>
            <a:r>
              <a:rPr lang="en-US" sz="1200" dirty="0">
                <a:solidFill>
                  <a:srgbClr val="222222"/>
                </a:solidFill>
                <a:latin typeface="Source Sans Pro"/>
              </a:rPr>
              <a:t>The exit() system call is used to terminate program execution. Specially in the multi-threaded environment, this call defines that the thread execution is complete. The OS reclaims resources that were used by the process after the use of exit() system call.</a:t>
            </a:r>
            <a:endParaRPr lang="en-US" sz="1200" b="0" i="0" dirty="0">
              <a:solidFill>
                <a:srgbClr val="222222"/>
              </a:solidFill>
              <a:effectLst/>
              <a:latin typeface="Source Sans Pro"/>
            </a:endParaRPr>
          </a:p>
        </p:txBody>
      </p:sp>
    </p:spTree>
    <p:extLst>
      <p:ext uri="{BB962C8B-B14F-4D97-AF65-F5344CB8AC3E}">
        <p14:creationId xmlns:p14="http://schemas.microsoft.com/office/powerpoint/2010/main" val="344264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16381" y="2918375"/>
            <a:ext cx="4529562" cy="1040111"/>
            <a:chOff x="3714846" y="1438282"/>
            <a:chExt cx="4529562" cy="1987651"/>
          </a:xfrm>
        </p:grpSpPr>
        <p:sp>
          <p:nvSpPr>
            <p:cNvPr id="3" name="TextBox 2"/>
            <p:cNvSpPr txBox="1"/>
            <p:nvPr/>
          </p:nvSpPr>
          <p:spPr>
            <a:xfrm>
              <a:off x="3714846" y="2014347"/>
              <a:ext cx="4529562" cy="1411586"/>
            </a:xfrm>
            <a:prstGeom prst="rect">
              <a:avLst/>
            </a:prstGeom>
            <a:noFill/>
          </p:spPr>
          <p:txBody>
            <a:bodyPr wrap="square" rtlCol="0">
              <a:spAutoFit/>
            </a:bodyPr>
            <a:lstStyle/>
            <a:p>
              <a:pPr algn="ctr"/>
              <a:r>
                <a:rPr lang="en-US" sz="1400" dirty="0"/>
                <a:t>process scheduling, </a:t>
              </a:r>
              <a:r>
                <a:rPr lang="en-US" sz="1400" dirty="0" smtClean="0"/>
                <a:t>is </a:t>
              </a:r>
              <a:r>
                <a:rPr lang="en-US" sz="1400" dirty="0"/>
                <a:t>the basis for </a:t>
              </a:r>
              <a:r>
                <a:rPr lang="en-US" sz="1400" dirty="0" smtClean="0"/>
                <a:t>multi programmed operating systems, Objective of maximum </a:t>
              </a:r>
              <a:r>
                <a:rPr lang="en-US" sz="1400" dirty="0"/>
                <a:t>CPU utilization obtained with multiprogramming</a:t>
              </a:r>
              <a:endParaRPr lang="en-US" altLang="ko-KR" sz="1400" dirty="0">
                <a:solidFill>
                  <a:schemeClr val="tx1">
                    <a:lumMod val="75000"/>
                    <a:lumOff val="25000"/>
                  </a:schemeClr>
                </a:solidFill>
                <a:cs typeface="Arial" pitchFamily="34" charset="0"/>
              </a:endParaRPr>
            </a:p>
          </p:txBody>
        </p:sp>
        <p:sp>
          <p:nvSpPr>
            <p:cNvPr id="4" name="Text Placeholder 13"/>
            <p:cNvSpPr txBox="1">
              <a:spLocks/>
            </p:cNvSpPr>
            <p:nvPr/>
          </p:nvSpPr>
          <p:spPr>
            <a:xfrm>
              <a:off x="3714846" y="1438282"/>
              <a:ext cx="4529562" cy="57606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800" b="1" dirty="0">
                  <a:solidFill>
                    <a:schemeClr val="accent1"/>
                  </a:solidFill>
                  <a:cs typeface="Arial" pitchFamily="34" charset="0"/>
                </a:rPr>
                <a:t>Scheduling</a:t>
              </a:r>
            </a:p>
          </p:txBody>
        </p:sp>
      </p:grpSp>
      <p:grpSp>
        <p:nvGrpSpPr>
          <p:cNvPr id="13" name="Group 12"/>
          <p:cNvGrpSpPr/>
          <p:nvPr/>
        </p:nvGrpSpPr>
        <p:grpSpPr>
          <a:xfrm>
            <a:off x="1" y="1459394"/>
            <a:ext cx="1835696" cy="2209460"/>
            <a:chOff x="1" y="1321321"/>
            <a:chExt cx="2051719" cy="2469467"/>
          </a:xfrm>
        </p:grpSpPr>
        <p:sp>
          <p:nvSpPr>
            <p:cNvPr id="9" name="Rectangle 8"/>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11" name="Rectangle 10"/>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Group 18"/>
          <p:cNvGrpSpPr/>
          <p:nvPr/>
        </p:nvGrpSpPr>
        <p:grpSpPr>
          <a:xfrm>
            <a:off x="7308304" y="1459394"/>
            <a:ext cx="1835696" cy="2209460"/>
            <a:chOff x="1" y="1321321"/>
            <a:chExt cx="2051719" cy="2469467"/>
          </a:xfrm>
        </p:grpSpPr>
        <p:sp>
          <p:nvSpPr>
            <p:cNvPr id="20" name="Rectangle 19"/>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Rectangle 20"/>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2" name="Rectangle 21"/>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그림 개체 틀 5">
            <a:extLst>
              <a:ext uri="{FF2B5EF4-FFF2-40B4-BE49-F238E27FC236}">
                <a16:creationId xmlns:a16="http://schemas.microsoft.com/office/drawing/2014/main" id="{9573E06B-11DC-4905-B6EC-54068195C955}"/>
              </a:ext>
            </a:extLst>
          </p:cNvPr>
          <p:cNvSpPr>
            <a:spLocks noGrp="1"/>
          </p:cNvSpPr>
          <p:nvPr>
            <p:ph type="pic" idx="1"/>
          </p:nvPr>
        </p:nvSpPr>
        <p:spPr/>
      </p:sp>
      <p:sp>
        <p:nvSpPr>
          <p:cNvPr id="7" name="AutoShape 2" descr="Electronics Business Color Doodle Sketch Vector Stock Vector (Royalty Free)  75001138 | Shutter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53553913"/>
              </p:ext>
            </p:extLst>
          </p:nvPr>
        </p:nvGraphicFramePr>
        <p:xfrm>
          <a:off x="3843566" y="731206"/>
          <a:ext cx="1458549" cy="1027130"/>
        </p:xfrm>
        <a:graphic>
          <a:graphicData uri="http://schemas.openxmlformats.org/presentationml/2006/ole">
            <mc:AlternateContent xmlns:mc="http://schemas.openxmlformats.org/markup-compatibility/2006">
              <mc:Choice xmlns:v="urn:schemas-microsoft-com:vml" Requires="v">
                <p:oleObj spid="_x0000_s3447" name="Bitmap Image" r:id="rId4" imgW="1958400" imgH="1379160" progId="PBrush">
                  <p:embed/>
                </p:oleObj>
              </mc:Choice>
              <mc:Fallback>
                <p:oleObj name="Bitmap Image" r:id="rId4" imgW="1958400" imgH="1379160" progId="PBrush">
                  <p:embed/>
                  <p:pic>
                    <p:nvPicPr>
                      <p:cNvPr id="0" name=""/>
                      <p:cNvPicPr/>
                      <p:nvPr/>
                    </p:nvPicPr>
                    <p:blipFill>
                      <a:blip r:embed="rId5"/>
                      <a:stretch>
                        <a:fillRect/>
                      </a:stretch>
                    </p:blipFill>
                    <p:spPr>
                      <a:xfrm>
                        <a:off x="3843566" y="731206"/>
                        <a:ext cx="1458549" cy="1027130"/>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17302311"/>
              </p:ext>
            </p:extLst>
          </p:nvPr>
        </p:nvGraphicFramePr>
        <p:xfrm>
          <a:off x="3843565" y="1681337"/>
          <a:ext cx="1475195" cy="1067528"/>
        </p:xfrm>
        <a:graphic>
          <a:graphicData uri="http://schemas.openxmlformats.org/presentationml/2006/ole">
            <mc:AlternateContent xmlns:mc="http://schemas.openxmlformats.org/markup-compatibility/2006">
              <mc:Choice xmlns:v="urn:schemas-microsoft-com:vml" Requires="v">
                <p:oleObj spid="_x0000_s3448" name="Bitmap Image" r:id="rId6" imgW="1958400" imgH="1379160" progId="PBrush">
                  <p:embed/>
                </p:oleObj>
              </mc:Choice>
              <mc:Fallback>
                <p:oleObj name="Bitmap Image" r:id="rId6" imgW="1958400" imgH="1379160" progId="PBrush">
                  <p:embed/>
                  <p:pic>
                    <p:nvPicPr>
                      <p:cNvPr id="8" name="Object 7"/>
                      <p:cNvPicPr/>
                      <p:nvPr/>
                    </p:nvPicPr>
                    <p:blipFill>
                      <a:blip r:embed="rId5"/>
                      <a:stretch>
                        <a:fillRect/>
                      </a:stretch>
                    </p:blipFill>
                    <p:spPr>
                      <a:xfrm>
                        <a:off x="3843565" y="1681337"/>
                        <a:ext cx="1475195" cy="1067528"/>
                      </a:xfrm>
                      <a:prstGeom prst="rect">
                        <a:avLst/>
                      </a:prstGeom>
                    </p:spPr>
                  </p:pic>
                </p:oleObj>
              </mc:Fallback>
            </mc:AlternateContent>
          </a:graphicData>
        </a:graphic>
      </p:graphicFrame>
      <p:sp>
        <p:nvSpPr>
          <p:cNvPr id="25" name="TextBox 24"/>
          <p:cNvSpPr txBox="1"/>
          <p:nvPr/>
        </p:nvSpPr>
        <p:spPr>
          <a:xfrm>
            <a:off x="2267744" y="4240708"/>
            <a:ext cx="5400600" cy="738664"/>
          </a:xfrm>
          <a:prstGeom prst="rect">
            <a:avLst/>
          </a:prstGeom>
          <a:noFill/>
        </p:spPr>
        <p:txBody>
          <a:bodyPr wrap="square" rtlCol="0">
            <a:spAutoFit/>
          </a:bodyPr>
          <a:lstStyle/>
          <a:p>
            <a:pPr algn="ctr"/>
            <a:r>
              <a:rPr lang="en-US" sz="1400" dirty="0"/>
              <a:t>the program specified in the parameter to exec() will replace the entire process including </a:t>
            </a:r>
            <a:r>
              <a:rPr lang="en-US" sz="1400" dirty="0" smtClean="0"/>
              <a:t>thread</a:t>
            </a:r>
          </a:p>
          <a:p>
            <a:pPr algn="ctr"/>
            <a:r>
              <a:rPr lang="en-US" sz="1400" b="1" dirty="0" smtClean="0"/>
              <a:t> </a:t>
            </a:r>
            <a:endParaRPr lang="en-US" altLang="ko-KR" sz="1400" dirty="0">
              <a:solidFill>
                <a:schemeClr val="tx1">
                  <a:lumMod val="75000"/>
                  <a:lumOff val="25000"/>
                </a:schemeClr>
              </a:solidFill>
              <a:cs typeface="Arial" pitchFamily="34" charset="0"/>
            </a:endParaRPr>
          </a:p>
        </p:txBody>
      </p:sp>
      <p:sp>
        <p:nvSpPr>
          <p:cNvPr id="26" name="Text Placeholder 13"/>
          <p:cNvSpPr txBox="1">
            <a:spLocks/>
          </p:cNvSpPr>
          <p:nvPr/>
        </p:nvSpPr>
        <p:spPr>
          <a:xfrm>
            <a:off x="2267743" y="3901580"/>
            <a:ext cx="4859795" cy="30144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2400" b="1" dirty="0" smtClean="0">
                <a:solidFill>
                  <a:schemeClr val="accent1"/>
                </a:solidFill>
                <a:cs typeface="Arial" pitchFamily="34" charset="0"/>
              </a:rPr>
              <a:t>Exec()</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50850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a:t>
            </a:r>
          </a:p>
        </p:txBody>
      </p:sp>
      <p:sp>
        <p:nvSpPr>
          <p:cNvPr id="3" name="Rectangle 2"/>
          <p:cNvSpPr/>
          <p:nvPr/>
        </p:nvSpPr>
        <p:spPr>
          <a:xfrm>
            <a:off x="1115616" y="915566"/>
            <a:ext cx="7704856" cy="2893100"/>
          </a:xfrm>
          <a:prstGeom prst="rect">
            <a:avLst/>
          </a:prstGeom>
        </p:spPr>
        <p:txBody>
          <a:bodyPr wrap="square">
            <a:spAutoFit/>
          </a:bodyPr>
          <a:lstStyle/>
          <a:p>
            <a:r>
              <a:rPr lang="en-US" sz="1400" dirty="0"/>
              <a:t>Scheduler </a:t>
            </a:r>
          </a:p>
          <a:p>
            <a:pPr lvl="1"/>
            <a:r>
              <a:rPr lang="en-US" sz="1400" dirty="0"/>
              <a:t>The scheduler is part of the operating system, concerned with which process to run next if multiple run-able processes are in ready queue</a:t>
            </a:r>
          </a:p>
          <a:p>
            <a:pPr lvl="1"/>
            <a:r>
              <a:rPr lang="en-US" sz="1400" dirty="0"/>
              <a:t>Scheduler is concerned with deciding on policy, not providing a mechanism</a:t>
            </a:r>
          </a:p>
          <a:p>
            <a:pPr lvl="1"/>
            <a:r>
              <a:rPr lang="en-US" sz="1400" dirty="0"/>
              <a:t>It is important because it can have a big effect on resource utilization and overall performance of the system</a:t>
            </a:r>
          </a:p>
          <a:p>
            <a:r>
              <a:rPr lang="en-US" sz="1400" dirty="0"/>
              <a:t>Scheduling Algorithm</a:t>
            </a:r>
          </a:p>
          <a:p>
            <a:pPr lvl="1"/>
            <a:r>
              <a:rPr lang="en-US" sz="1400" dirty="0"/>
              <a:t>In a multiprogramming computer several processes will compete for use of the processor</a:t>
            </a:r>
          </a:p>
          <a:p>
            <a:pPr lvl="1"/>
            <a:r>
              <a:rPr lang="en-US" sz="1400" dirty="0"/>
              <a:t>At any time only one process will be running while other will wait for process to be free</a:t>
            </a:r>
          </a:p>
          <a:p>
            <a:pPr lvl="1"/>
            <a:r>
              <a:rPr lang="en-US" sz="1400" dirty="0"/>
              <a:t>Scheduling algorithm is logic that determines the order in which processes should run when multiple processes are there</a:t>
            </a:r>
          </a:p>
          <a:p>
            <a:pPr lvl="1"/>
            <a:r>
              <a:rPr lang="en-US" sz="1400" dirty="0"/>
              <a:t>The aim of process scheduling is to achieve objectives such as maximum CPU utilization and to improve its performance</a:t>
            </a:r>
          </a:p>
        </p:txBody>
      </p:sp>
    </p:spTree>
    <p:extLst>
      <p:ext uri="{BB962C8B-B14F-4D97-AF65-F5344CB8AC3E}">
        <p14:creationId xmlns:p14="http://schemas.microsoft.com/office/powerpoint/2010/main" val="842356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a:t>
            </a:r>
          </a:p>
        </p:txBody>
      </p:sp>
      <p:pic>
        <p:nvPicPr>
          <p:cNvPr id="3" name="Picture 2" descr="3">
            <a:extLst>
              <a:ext uri="{FF2B5EF4-FFF2-40B4-BE49-F238E27FC236}">
                <a16:creationId xmlns:a16="http://schemas.microsoft.com/office/drawing/2014/main" id="{79B8B5DA-EBAE-4A8A-A3E4-E0A2E2D84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059582"/>
            <a:ext cx="7772400" cy="398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619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Scheduling</a:t>
            </a:r>
            <a:endParaRPr lang="en-US" dirty="0"/>
          </a:p>
        </p:txBody>
      </p:sp>
      <p:sp>
        <p:nvSpPr>
          <p:cNvPr id="3" name="Rectangle 2"/>
          <p:cNvSpPr/>
          <p:nvPr/>
        </p:nvSpPr>
        <p:spPr>
          <a:xfrm>
            <a:off x="923499" y="1325410"/>
            <a:ext cx="5068256" cy="1169551"/>
          </a:xfrm>
          <a:prstGeom prst="rect">
            <a:avLst/>
          </a:prstGeom>
        </p:spPr>
        <p:txBody>
          <a:bodyPr wrap="square">
            <a:spAutoFit/>
          </a:bodyPr>
          <a:lstStyle/>
          <a:p>
            <a:pPr marL="285750" indent="-285750">
              <a:buFont typeface="Arial" pitchFamily="34" charset="0"/>
              <a:buChar char="•"/>
            </a:pPr>
            <a:r>
              <a:rPr lang="en-US" sz="1400" dirty="0"/>
              <a:t>Maximum CPU utilization obtained with multiprogramming</a:t>
            </a:r>
          </a:p>
          <a:p>
            <a:pPr marL="285750" indent="-285750">
              <a:buFont typeface="Arial" pitchFamily="34" charset="0"/>
              <a:buChar char="•"/>
            </a:pPr>
            <a:r>
              <a:rPr lang="en-US" sz="1400" dirty="0"/>
              <a:t>CPU–I/O Burst Cycle – Process execution consists of a cycle of CPU execution and I/O wait</a:t>
            </a:r>
          </a:p>
          <a:p>
            <a:pPr marL="285750" indent="-285750">
              <a:buFont typeface="Arial" pitchFamily="34" charset="0"/>
              <a:buChar char="•"/>
            </a:pPr>
            <a:r>
              <a:rPr lang="en-US" sz="1400" dirty="0"/>
              <a:t>CPU burst followed by I/O burst</a:t>
            </a:r>
          </a:p>
          <a:p>
            <a:pPr marL="285750" indent="-285750">
              <a:buFont typeface="Arial" pitchFamily="34" charset="0"/>
              <a:buChar char="•"/>
            </a:pPr>
            <a:r>
              <a:rPr lang="en-US" sz="1400" dirty="0"/>
              <a:t>CPU burst distribution is of main concern</a:t>
            </a:r>
          </a:p>
        </p:txBody>
      </p:sp>
      <p:pic>
        <p:nvPicPr>
          <p:cNvPr id="4" name="Picture 1" descr="6_01.pdf">
            <a:extLst>
              <a:ext uri="{FF2B5EF4-FFF2-40B4-BE49-F238E27FC236}">
                <a16:creationId xmlns:a16="http://schemas.microsoft.com/office/drawing/2014/main" id="{DE2DA65D-7FD7-4EA1-A573-F8E308CA7A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699542"/>
            <a:ext cx="2213994" cy="413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403648" y="3018106"/>
            <a:ext cx="2911522" cy="1815882"/>
          </a:xfrm>
          <a:prstGeom prst="rect">
            <a:avLst/>
          </a:prstGeom>
        </p:spPr>
        <p:txBody>
          <a:bodyPr wrap="square">
            <a:spAutoFit/>
          </a:bodyPr>
          <a:lstStyle/>
          <a:p>
            <a:r>
              <a:rPr lang="en-US" sz="1400" dirty="0"/>
              <a:t>Objective</a:t>
            </a:r>
          </a:p>
          <a:p>
            <a:pPr marL="285750" indent="-285750">
              <a:buFont typeface="Arial" pitchFamily="34" charset="0"/>
              <a:buChar char="•"/>
            </a:pPr>
            <a:endParaRPr lang="en-US" sz="1400" dirty="0"/>
          </a:p>
          <a:p>
            <a:pPr marL="285750" indent="-285750">
              <a:buFont typeface="Arial" pitchFamily="34" charset="0"/>
              <a:buChar char="•"/>
            </a:pPr>
            <a:endParaRPr lang="en-US" sz="1400" dirty="0"/>
          </a:p>
          <a:p>
            <a:pPr marL="285750" indent="-285750">
              <a:buFont typeface="Arial" pitchFamily="34" charset="0"/>
              <a:buChar char="•"/>
            </a:pPr>
            <a:r>
              <a:rPr lang="en-US" sz="1400" dirty="0"/>
              <a:t>Max CPU utilization</a:t>
            </a:r>
          </a:p>
          <a:p>
            <a:pPr marL="285750" indent="-285750">
              <a:buFont typeface="Arial" pitchFamily="34" charset="0"/>
              <a:buChar char="•"/>
            </a:pPr>
            <a:r>
              <a:rPr lang="en-US" sz="1400" dirty="0"/>
              <a:t>Max throughput</a:t>
            </a:r>
          </a:p>
          <a:p>
            <a:pPr marL="285750" indent="-285750">
              <a:buFont typeface="Arial" pitchFamily="34" charset="0"/>
              <a:buChar char="•"/>
            </a:pPr>
            <a:r>
              <a:rPr lang="en-US" sz="1400" dirty="0"/>
              <a:t>Min turnaround time </a:t>
            </a:r>
          </a:p>
          <a:p>
            <a:pPr marL="285750" indent="-285750">
              <a:buFont typeface="Arial" pitchFamily="34" charset="0"/>
              <a:buChar char="•"/>
            </a:pPr>
            <a:r>
              <a:rPr lang="en-US" sz="1400" dirty="0"/>
              <a:t>Min waiting time </a:t>
            </a:r>
          </a:p>
          <a:p>
            <a:pPr marL="285750" indent="-285750">
              <a:buFont typeface="Arial" pitchFamily="34" charset="0"/>
              <a:buChar char="•"/>
            </a:pPr>
            <a:r>
              <a:rPr lang="en-US" sz="1400" dirty="0"/>
              <a:t>Min response time</a:t>
            </a:r>
          </a:p>
        </p:txBody>
      </p:sp>
    </p:spTree>
    <p:extLst>
      <p:ext uri="{BB962C8B-B14F-4D97-AF65-F5344CB8AC3E}">
        <p14:creationId xmlns:p14="http://schemas.microsoft.com/office/powerpoint/2010/main" val="266892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Scheduler</a:t>
            </a:r>
            <a:endParaRPr lang="en-US" dirty="0"/>
          </a:p>
        </p:txBody>
      </p:sp>
      <p:sp>
        <p:nvSpPr>
          <p:cNvPr id="3" name="Content Placeholder 2">
            <a:extLst>
              <a:ext uri="{FF2B5EF4-FFF2-40B4-BE49-F238E27FC236}">
                <a16:creationId xmlns:a16="http://schemas.microsoft.com/office/drawing/2014/main" id="{D9793340-C20F-4A5A-ADCA-A48A3C5747EC}"/>
              </a:ext>
            </a:extLst>
          </p:cNvPr>
          <p:cNvSpPr txBox="1">
            <a:spLocks/>
          </p:cNvSpPr>
          <p:nvPr/>
        </p:nvSpPr>
        <p:spPr>
          <a:xfrm>
            <a:off x="611560" y="771659"/>
            <a:ext cx="8069630" cy="37137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Short-term scheduler selects from among the processes in ready queue, and allocates the CPU to one of </a:t>
            </a:r>
            <a:r>
              <a:rPr lang="en-US" sz="1400" dirty="0" smtClean="0"/>
              <a:t>them  work for </a:t>
            </a:r>
            <a:r>
              <a:rPr lang="en-US" sz="1400" b="1" dirty="0" smtClean="0"/>
              <a:t>READY and RUN</a:t>
            </a:r>
            <a:endParaRPr lang="en-US" sz="1400" b="1" dirty="0"/>
          </a:p>
          <a:p>
            <a:pPr lvl="1"/>
            <a:r>
              <a:rPr lang="en-US" sz="1400" dirty="0"/>
              <a:t>Queue may be ordered in various ways</a:t>
            </a:r>
          </a:p>
          <a:p>
            <a:r>
              <a:rPr lang="en-US" sz="1400" dirty="0"/>
              <a:t>CPU scheduling decisions may take place when a process:</a:t>
            </a:r>
          </a:p>
          <a:p>
            <a:pPr lvl="1"/>
            <a:r>
              <a:rPr lang="en-US" sz="1400" dirty="0"/>
              <a:t>Switches from running to waiting state</a:t>
            </a:r>
          </a:p>
          <a:p>
            <a:pPr lvl="1"/>
            <a:r>
              <a:rPr lang="en-US" sz="1400" dirty="0"/>
              <a:t>Switches from running to ready state</a:t>
            </a:r>
          </a:p>
          <a:p>
            <a:pPr lvl="1"/>
            <a:r>
              <a:rPr lang="en-US" sz="1400" dirty="0"/>
              <a:t>Switches from waiting to ready</a:t>
            </a:r>
          </a:p>
          <a:p>
            <a:pPr lvl="1"/>
            <a:r>
              <a:rPr lang="en-US" sz="1400" dirty="0"/>
              <a:t>Terminates</a:t>
            </a:r>
          </a:p>
          <a:p>
            <a:r>
              <a:rPr lang="en-US" sz="1400" dirty="0"/>
              <a:t>Scheduling under 1 and 4 is non-preemptive</a:t>
            </a:r>
          </a:p>
          <a:p>
            <a:r>
              <a:rPr lang="en-US" sz="1400" dirty="0"/>
              <a:t>All other scheduling is preemptive</a:t>
            </a:r>
          </a:p>
          <a:p>
            <a:pPr lvl="1"/>
            <a:r>
              <a:rPr lang="en-US" sz="1400" dirty="0"/>
              <a:t>Consider access to shared data</a:t>
            </a:r>
          </a:p>
          <a:p>
            <a:pPr lvl="1"/>
            <a:r>
              <a:rPr lang="en-US" sz="1400" dirty="0"/>
              <a:t>Consider preemption while in kernel mode</a:t>
            </a:r>
          </a:p>
          <a:p>
            <a:pPr lvl="1"/>
            <a:r>
              <a:rPr lang="en-US" sz="1400" dirty="0"/>
              <a:t>Consider interrupts occurring during crucial OS activities</a:t>
            </a:r>
          </a:p>
        </p:txBody>
      </p:sp>
      <p:pic>
        <p:nvPicPr>
          <p:cNvPr id="4" name="Picture 3"/>
          <p:cNvPicPr>
            <a:picLocks noChangeAspect="1"/>
          </p:cNvPicPr>
          <p:nvPr/>
        </p:nvPicPr>
        <p:blipFill rotWithShape="1">
          <a:blip r:embed="rId2"/>
          <a:srcRect l="18490" t="38982" r="46354" b="31944"/>
          <a:stretch/>
        </p:blipFill>
        <p:spPr>
          <a:xfrm>
            <a:off x="4726950" y="1851670"/>
            <a:ext cx="4417050" cy="2054746"/>
          </a:xfrm>
          <a:prstGeom prst="rect">
            <a:avLst/>
          </a:prstGeom>
        </p:spPr>
      </p:pic>
    </p:spTree>
    <p:extLst>
      <p:ext uri="{BB962C8B-B14F-4D97-AF65-F5344CB8AC3E}">
        <p14:creationId xmlns:p14="http://schemas.microsoft.com/office/powerpoint/2010/main" val="2076094216"/>
      </p:ext>
    </p:extLst>
  </p:cSld>
  <p:clrMapOvr>
    <a:masterClrMapping/>
  </p:clrMapOvr>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13989</TotalTime>
  <Words>1526</Words>
  <Application>Microsoft Office PowerPoint</Application>
  <PresentationFormat>On-screen Show (16:9)</PresentationFormat>
  <Paragraphs>182</Paragraphs>
  <Slides>17</Slides>
  <Notes>3</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17</vt:i4>
      </vt:variant>
    </vt:vector>
  </HeadingPairs>
  <TitlesOfParts>
    <vt:vector size="28" baseType="lpstr">
      <vt:lpstr>맑은 고딕</vt:lpstr>
      <vt:lpstr>Arial</vt:lpstr>
      <vt:lpstr>Arial Unicode MS</vt:lpstr>
      <vt:lpstr>Arimo</vt:lpstr>
      <vt:lpstr>Georgia</vt:lpstr>
      <vt:lpstr>Source Sans Pro</vt:lpstr>
      <vt:lpstr>Wingdings</vt:lpstr>
      <vt:lpstr>Cover and End Slide Master</vt:lpstr>
      <vt:lpstr>Contents Slide Master</vt:lpstr>
      <vt:lpstr>Section Break Slide Master</vt:lpstr>
      <vt:lpstr>Bitmap Image</vt:lpstr>
      <vt:lpstr>Operating systems</vt:lpstr>
      <vt:lpstr>Content Lecture#3</vt:lpstr>
      <vt:lpstr>Lets take a Break</vt:lpstr>
      <vt:lpstr>Revising Previous Lecture</vt:lpstr>
      <vt:lpstr>PowerPoint Presentation</vt:lpstr>
      <vt:lpstr>Scheduling</vt:lpstr>
      <vt:lpstr>Scheduling</vt:lpstr>
      <vt:lpstr>Process Scheduling</vt:lpstr>
      <vt:lpstr>CPU Scheduler</vt:lpstr>
      <vt:lpstr>CPU Scheduler</vt:lpstr>
      <vt:lpstr>Dispatcher</vt:lpstr>
      <vt:lpstr>Scheduling Criteria/Objective</vt:lpstr>
      <vt:lpstr>Command line argument</vt:lpstr>
      <vt:lpstr>Exec()</vt:lpstr>
      <vt:lpstr>Exec()</vt:lpstr>
      <vt:lpstr>Lab</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Mahrukh Batool</cp:lastModifiedBy>
  <cp:revision>255</cp:revision>
  <dcterms:created xsi:type="dcterms:W3CDTF">2016-11-15T01:04:21Z</dcterms:created>
  <dcterms:modified xsi:type="dcterms:W3CDTF">2022-10-27T08:45:48Z</dcterms:modified>
</cp:coreProperties>
</file>