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335" r:id="rId7"/>
    <p:sldId id="259" r:id="rId8"/>
    <p:sldId id="324" r:id="rId9"/>
    <p:sldId id="336" r:id="rId10"/>
    <p:sldId id="337" r:id="rId11"/>
    <p:sldId id="340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22" r:id="rId23"/>
    <p:sldId id="28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A2C7A2"/>
    <a:srgbClr val="99CCFF"/>
    <a:srgbClr val="FFFFFF"/>
    <a:srgbClr val="3399FF"/>
    <a:srgbClr val="0066CC"/>
    <a:srgbClr val="33CCFF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24" autoAdjust="0"/>
  </p:normalViewPr>
  <p:slideViewPr>
    <p:cSldViewPr showGuides="1">
      <p:cViewPr>
        <p:scale>
          <a:sx n="75" d="100"/>
          <a:sy n="75" d="100"/>
        </p:scale>
        <p:origin x="1920" y="499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7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4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2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4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Lecture #4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Operating systems</a:t>
            </a:r>
            <a:endParaRPr lang="ko-KR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05875"/>
              </p:ext>
            </p:extLst>
          </p:nvPr>
        </p:nvGraphicFramePr>
        <p:xfrm>
          <a:off x="2920519" y="744654"/>
          <a:ext cx="3146399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Bitmap Image" r:id="rId4" imgW="2286000" imgH="1280160" progId="PBrush">
                  <p:embed/>
                </p:oleObj>
              </mc:Choice>
              <mc:Fallback>
                <p:oleObj name="Bitmap Image" r:id="rId4" imgW="2286000" imgH="128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519" y="744654"/>
                        <a:ext cx="3146399" cy="194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A54E6-76D6-4FAF-A84E-E48E9B23A1CE}"/>
              </a:ext>
            </a:extLst>
          </p:cNvPr>
          <p:cNvSpPr txBox="1"/>
          <p:nvPr/>
        </p:nvSpPr>
        <p:spPr>
          <a:xfrm>
            <a:off x="973667" y="771550"/>
            <a:ext cx="741475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Cooperating process can affect or be affected by other processes, including sharing data reasons for cooperating processes:</a:t>
            </a:r>
          </a:p>
          <a:p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Information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 speedup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Modularity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Convenience	</a:t>
            </a:r>
          </a:p>
          <a:p>
            <a:r>
              <a:rPr lang="en-US" sz="1400" dirty="0"/>
              <a:t>Cooperating processes need inter-process communication (</a:t>
            </a:r>
            <a:r>
              <a:rPr lang="en-US" sz="1400" dirty="0" smtClean="0"/>
              <a:t>IPC)</a:t>
            </a:r>
          </a:p>
          <a:p>
            <a:endParaRPr lang="en-US" sz="1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400" dirty="0"/>
              <a:t>Methods to communicate among processes and called inter Process communication</a:t>
            </a:r>
          </a:p>
          <a:p>
            <a:endParaRPr lang="en-US" sz="1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b="1" dirty="0"/>
              <a:t>Pipes</a:t>
            </a:r>
            <a:r>
              <a:rPr lang="en-US" sz="1400" dirty="0"/>
              <a:t> (Anonymous pipes (used for IPC between parent child or siblings)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b="1" dirty="0"/>
              <a:t>Named Pipes (FIFO)</a:t>
            </a:r>
            <a:r>
              <a:rPr lang="en-US" sz="1400" dirty="0"/>
              <a:t>file created on disk every king of Process can communicate through this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b="1" dirty="0"/>
              <a:t>Shared memory </a:t>
            </a:r>
            <a:r>
              <a:rPr lang="en-US" sz="1400" dirty="0"/>
              <a:t>(memory created among communicating process and shared area is created by any one of the process used for bulk data)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b="1" dirty="0"/>
              <a:t>Socket </a:t>
            </a:r>
            <a:r>
              <a:rPr lang="en-US" sz="1400" dirty="0"/>
              <a:t>(Two process runs on different machines)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b="1" dirty="0"/>
              <a:t>Message Passing </a:t>
            </a:r>
            <a:r>
              <a:rPr lang="en-US" sz="1400" dirty="0"/>
              <a:t>Message passing is a high level IPC mechanism Message is a piece of information that is passed from one process to </a:t>
            </a:r>
            <a:r>
              <a:rPr lang="en-US" sz="1400" dirty="0" smtClean="0"/>
              <a:t>another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08883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Communication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771550"/>
            <a:ext cx="7488832" cy="427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Pipes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mechanism in which the output of one process is directed into input of another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Pipe is one-way communication only </a:t>
            </a:r>
            <a:r>
              <a:rPr lang="en-US" sz="1400" dirty="0" err="1"/>
              <a:t>i.e</a:t>
            </a:r>
            <a:r>
              <a:rPr lang="en-US" sz="1400" dirty="0"/>
              <a:t> we can use a pipe such that One process write to the pipe, and the other process reads from the pipe. It opens a pipe, which is an area of main memory that is treated as a “virtual file”.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pipe file is created by using pipe() system call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pipe can be accessed like an ordinary file (FIFO queue)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read and write operations may become blocked if the queue is empty (on read) and full (on write)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a process tries to read before something is written to the pipe, the process is suspended until something is written.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Pipes exist only as along as the processes which creates them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a pipe is closed, the pipe file is destroyed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pipe system call finds the first two available positions in the process’s open file table and allocates them for the read and write ends of the pipe.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 socket is defined as an endpoint for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Concatenation of IP address and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socket 161.25.19.8:1625 refers to port 1625 on host 161.25.19.8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Communication consists between a pair of </a:t>
            </a:r>
            <a:r>
              <a:rPr lang="en-US" sz="1400" dirty="0" smtClean="0"/>
              <a:t>sockets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456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29139-9F28-42D8-A974-0E0BE32595ED}"/>
              </a:ext>
            </a:extLst>
          </p:cNvPr>
          <p:cNvSpPr txBox="1"/>
          <p:nvPr/>
        </p:nvSpPr>
        <p:spPr>
          <a:xfrm>
            <a:off x="867049" y="977696"/>
            <a:ext cx="53611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Processes share memory region for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processes control communication (not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large amount of data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Issue of process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shmget</a:t>
            </a:r>
            <a:r>
              <a:rPr lang="en-US" sz="1200" b="1" dirty="0"/>
              <a:t> :</a:t>
            </a:r>
            <a:r>
              <a:rPr lang="en-US" sz="1200" dirty="0"/>
              <a:t> A process use it to create the shared segment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returns a segment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shmat</a:t>
            </a:r>
            <a:r>
              <a:rPr lang="en-US" sz="1200" b="1" dirty="0"/>
              <a:t> : </a:t>
            </a:r>
            <a:r>
              <a:rPr lang="en-US" sz="1200" dirty="0"/>
              <a:t>It is used to access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returns the address of shared memory, enabling a reference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Shmdt</a:t>
            </a:r>
            <a:r>
              <a:rPr lang="en-US" sz="1200" b="1" dirty="0"/>
              <a:t> :</a:t>
            </a:r>
            <a:r>
              <a:rPr lang="en-US" sz="1200" dirty="0"/>
              <a:t> It detaches the shared memory from calling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shmctl</a:t>
            </a:r>
            <a:r>
              <a:rPr lang="en-US" sz="1200" b="1" dirty="0"/>
              <a:t> :</a:t>
            </a:r>
            <a:r>
              <a:rPr lang="en-US" sz="1200" dirty="0"/>
              <a:t> It sets control parameter or destroys a shared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Message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shared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Establish communication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Pass message using send(m) and receive(m)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small amount of data transfer (fixed or variable length messages)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Direct or indirect communication, blocking or non-blocking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Easier to implement for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Time consuming</a:t>
            </a:r>
          </a:p>
        </p:txBody>
      </p:sp>
      <p:pic>
        <p:nvPicPr>
          <p:cNvPr id="4" name="Picture 1" descr="3_12.pdf">
            <a:extLst>
              <a:ext uri="{FF2B5EF4-FFF2-40B4-BE49-F238E27FC236}">
                <a16:creationId xmlns:a16="http://schemas.microsoft.com/office/drawing/2014/main" id="{EA4E117A-6570-468F-81DA-40E36C36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52" y="1707654"/>
            <a:ext cx="2962452" cy="210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14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D48D2-E6D2-45E9-B62D-5F1F190D372F}"/>
              </a:ext>
            </a:extLst>
          </p:cNvPr>
          <p:cNvSpPr txBox="1"/>
          <p:nvPr/>
        </p:nvSpPr>
        <p:spPr>
          <a:xfrm>
            <a:off x="985781" y="736110"/>
            <a:ext cx="55304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Anonymous Pipe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</a:rPr>
              <a:t>int pipe (int </a:t>
            </a:r>
            <a:r>
              <a:rPr lang="en-US" sz="1200" dirty="0" err="1">
                <a:solidFill>
                  <a:srgbClr val="FF0000"/>
                </a:solidFill>
              </a:rPr>
              <a:t>fd</a:t>
            </a:r>
            <a:r>
              <a:rPr lang="en-US" sz="1200" dirty="0">
                <a:solidFill>
                  <a:srgbClr val="FF0000"/>
                </a:solidFill>
              </a:rPr>
              <a:t>[2])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Create a pipes and places descriptors of write &amp; 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fd</a:t>
            </a:r>
            <a:r>
              <a:rPr lang="en-US" sz="1200" dirty="0"/>
              <a:t>[0] will be the </a:t>
            </a:r>
            <a:r>
              <a:rPr lang="en-US" sz="1200" dirty="0" err="1"/>
              <a:t>fd</a:t>
            </a:r>
            <a:r>
              <a:rPr lang="en-US" sz="1200" dirty="0"/>
              <a:t>(file descriptor) for the read end of pipe.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fd</a:t>
            </a:r>
            <a:r>
              <a:rPr lang="en-US" sz="1200" dirty="0"/>
              <a:t>[1] will be the </a:t>
            </a:r>
            <a:r>
              <a:rPr lang="en-US" sz="1200" dirty="0" err="1"/>
              <a:t>fd</a:t>
            </a:r>
            <a:r>
              <a:rPr lang="en-US" sz="1200" dirty="0"/>
              <a:t> for the write end of pipe.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Returns : 0 on Success.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-1 on error.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Pipe is always unidirectional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E78D6-E27A-4002-BEB1-C5B7CA77D4CF}"/>
              </a:ext>
            </a:extLst>
          </p:cNvPr>
          <p:cNvSpPr txBox="1"/>
          <p:nvPr/>
        </p:nvSpPr>
        <p:spPr>
          <a:xfrm>
            <a:off x="5724128" y="455057"/>
            <a:ext cx="34198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200" dirty="0"/>
              <a:t>#include &lt;</a:t>
            </a:r>
            <a:r>
              <a:rPr lang="en-PK" sz="1200" dirty="0" err="1"/>
              <a:t>stdio.h</a:t>
            </a:r>
            <a:r>
              <a:rPr lang="en-PK" sz="1200" dirty="0"/>
              <a:t>&gt;</a:t>
            </a:r>
          </a:p>
          <a:p>
            <a:r>
              <a:rPr lang="en-PK" sz="1200" dirty="0"/>
              <a:t>#include &lt;sys/</a:t>
            </a:r>
            <a:r>
              <a:rPr lang="en-PK" sz="1200" dirty="0" err="1"/>
              <a:t>types.h</a:t>
            </a:r>
            <a:r>
              <a:rPr lang="en-PK" sz="1200" dirty="0"/>
              <a:t>&gt;</a:t>
            </a:r>
          </a:p>
          <a:p>
            <a:r>
              <a:rPr lang="en-PK" sz="1200" dirty="0"/>
              <a:t>#include &lt;</a:t>
            </a:r>
            <a:r>
              <a:rPr lang="en-PK" sz="1200" dirty="0" err="1"/>
              <a:t>unistd.h</a:t>
            </a:r>
            <a:r>
              <a:rPr lang="en-PK" sz="1200" dirty="0"/>
              <a:t>&gt;</a:t>
            </a:r>
          </a:p>
          <a:p>
            <a:r>
              <a:rPr lang="en-PK" sz="1200" dirty="0"/>
              <a:t>#include &lt;</a:t>
            </a:r>
            <a:r>
              <a:rPr lang="en-PK" sz="1200" dirty="0" err="1"/>
              <a:t>stdlib.h</a:t>
            </a:r>
            <a:r>
              <a:rPr lang="en-PK" sz="1200" dirty="0"/>
              <a:t>&gt;</a:t>
            </a:r>
          </a:p>
          <a:p>
            <a:r>
              <a:rPr lang="en-PK" sz="1200" dirty="0"/>
              <a:t>#include &lt;</a:t>
            </a:r>
            <a:r>
              <a:rPr lang="en-PK" sz="1200" dirty="0" err="1"/>
              <a:t>errno.h</a:t>
            </a:r>
            <a:r>
              <a:rPr lang="en-PK" sz="1200" dirty="0"/>
              <a:t>&gt;</a:t>
            </a:r>
          </a:p>
          <a:p>
            <a:r>
              <a:rPr lang="en-PK" sz="1200" dirty="0"/>
              <a:t>#include &lt;sys/</a:t>
            </a:r>
            <a:r>
              <a:rPr lang="en-PK" sz="1200" dirty="0" err="1"/>
              <a:t>wait.h</a:t>
            </a:r>
            <a:r>
              <a:rPr lang="en-PK" sz="1200" dirty="0"/>
              <a:t>&gt;</a:t>
            </a:r>
          </a:p>
          <a:p>
            <a:endParaRPr lang="en-PK" sz="1200" dirty="0"/>
          </a:p>
          <a:p>
            <a:r>
              <a:rPr lang="en-PK" sz="1200" dirty="0"/>
              <a:t>int main(int </a:t>
            </a:r>
            <a:r>
              <a:rPr lang="en-PK" sz="1200" dirty="0" err="1"/>
              <a:t>argc</a:t>
            </a:r>
            <a:r>
              <a:rPr lang="en-PK" sz="1200" dirty="0"/>
              <a:t>, char const *</a:t>
            </a:r>
            <a:r>
              <a:rPr lang="en-PK" sz="1200" dirty="0" err="1"/>
              <a:t>argv</a:t>
            </a:r>
            <a:r>
              <a:rPr lang="en-PK" sz="1200" dirty="0"/>
              <a:t>[])</a:t>
            </a:r>
          </a:p>
          <a:p>
            <a:r>
              <a:rPr lang="en-PK" sz="1200" dirty="0"/>
              <a:t>{</a:t>
            </a:r>
          </a:p>
          <a:p>
            <a:r>
              <a:rPr lang="en-PK" sz="1200" dirty="0"/>
              <a:t>	int  </a:t>
            </a:r>
            <a:r>
              <a:rPr lang="en-PK" sz="1200" dirty="0" err="1"/>
              <a:t>fd</a:t>
            </a:r>
            <a:r>
              <a:rPr lang="en-PK" sz="1200" dirty="0"/>
              <a:t>[2];</a:t>
            </a:r>
          </a:p>
          <a:p>
            <a:r>
              <a:rPr lang="en-PK" sz="1200" dirty="0"/>
              <a:t>	pipe (</a:t>
            </a:r>
            <a:r>
              <a:rPr lang="en-PK" sz="1200" dirty="0" err="1"/>
              <a:t>fd</a:t>
            </a:r>
            <a:r>
              <a:rPr lang="en-PK" sz="1200" dirty="0"/>
              <a:t>);</a:t>
            </a:r>
          </a:p>
          <a:p>
            <a:r>
              <a:rPr lang="en-PK" sz="1200" dirty="0"/>
              <a:t>	</a:t>
            </a:r>
          </a:p>
          <a:p>
            <a:r>
              <a:rPr lang="en-PK" sz="1200" dirty="0"/>
              <a:t>	if (fork() == 0)</a:t>
            </a:r>
          </a:p>
          <a:p>
            <a:r>
              <a:rPr lang="en-PK" sz="1200" dirty="0"/>
              <a:t>	{</a:t>
            </a:r>
          </a:p>
          <a:p>
            <a:r>
              <a:rPr lang="en-PK" sz="1200" dirty="0"/>
              <a:t>	char array[10];</a:t>
            </a:r>
          </a:p>
          <a:p>
            <a:r>
              <a:rPr lang="en-PK" sz="1200" dirty="0"/>
              <a:t>	read(</a:t>
            </a:r>
            <a:r>
              <a:rPr lang="en-PK" sz="1200" dirty="0" err="1"/>
              <a:t>fd</a:t>
            </a:r>
            <a:r>
              <a:rPr lang="en-PK" sz="1200" dirty="0"/>
              <a:t>[0],array,10);</a:t>
            </a:r>
          </a:p>
          <a:p>
            <a:r>
              <a:rPr lang="en-PK" sz="1200" dirty="0"/>
              <a:t>	</a:t>
            </a:r>
            <a:r>
              <a:rPr lang="en-PK" sz="1200" dirty="0" err="1"/>
              <a:t>printf</a:t>
            </a:r>
            <a:r>
              <a:rPr lang="en-PK" sz="1200" dirty="0"/>
              <a:t>("%</a:t>
            </a:r>
            <a:r>
              <a:rPr lang="en-PK" sz="1200" dirty="0" err="1"/>
              <a:t>s",array</a:t>
            </a:r>
            <a:r>
              <a:rPr lang="en-PK" sz="1200" dirty="0"/>
              <a:t>);</a:t>
            </a:r>
          </a:p>
          <a:p>
            <a:r>
              <a:rPr lang="en-PK" sz="1200" dirty="0"/>
              <a:t>	}</a:t>
            </a:r>
          </a:p>
          <a:p>
            <a:r>
              <a:rPr lang="en-PK" sz="1200" dirty="0"/>
              <a:t>	else</a:t>
            </a:r>
          </a:p>
          <a:p>
            <a:r>
              <a:rPr lang="en-PK" sz="1200" dirty="0"/>
              <a:t>	{</a:t>
            </a:r>
          </a:p>
          <a:p>
            <a:r>
              <a:rPr lang="en-PK" sz="1200" dirty="0"/>
              <a:t>	    write(</a:t>
            </a:r>
            <a:r>
              <a:rPr lang="en-PK" sz="1200" dirty="0" err="1"/>
              <a:t>fd</a:t>
            </a:r>
            <a:r>
              <a:rPr lang="en-PK" sz="1200" dirty="0"/>
              <a:t>[1],"</a:t>
            </a:r>
            <a:r>
              <a:rPr lang="en-PK" sz="1200" dirty="0" err="1"/>
              <a:t>Helosdfffoo</a:t>
            </a:r>
            <a:r>
              <a:rPr lang="en-PK" sz="1200" dirty="0"/>
              <a:t>", 6);</a:t>
            </a:r>
          </a:p>
          <a:p>
            <a:r>
              <a:rPr lang="en-PK" sz="1200" dirty="0"/>
              <a:t>	    wait(NULL);</a:t>
            </a:r>
          </a:p>
          <a:p>
            <a:r>
              <a:rPr lang="en-PK" sz="1200" dirty="0"/>
              <a:t>	    </a:t>
            </a:r>
          </a:p>
          <a:p>
            <a:r>
              <a:rPr lang="en-PK" sz="1200" dirty="0"/>
              <a:t>	}</a:t>
            </a:r>
          </a:p>
          <a:p>
            <a:r>
              <a:rPr lang="en-PK" sz="1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65A2-2582-4BE0-9010-7D9A13C6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76" y="3867894"/>
            <a:ext cx="3814554" cy="113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5EA7F-C93B-48E8-B336-07AF42433596}"/>
              </a:ext>
            </a:extLst>
          </p:cNvPr>
          <p:cNvSpPr txBox="1"/>
          <p:nvPr/>
        </p:nvSpPr>
        <p:spPr>
          <a:xfrm>
            <a:off x="3750998" y="3273239"/>
            <a:ext cx="28270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UNIX treats a pipe as a special type of file Thus, pipes can be accessed using ordinary read() and write() system </a:t>
            </a:r>
            <a:r>
              <a:rPr lang="en-US" sz="1200" dirty="0" smtClean="0"/>
              <a:t>calls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89730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D0045-72DE-483F-8B86-00FFDE5686CD}"/>
              </a:ext>
            </a:extLst>
          </p:cNvPr>
          <p:cNvSpPr txBox="1"/>
          <p:nvPr/>
        </p:nvSpPr>
        <p:spPr>
          <a:xfrm>
            <a:off x="776611" y="902206"/>
            <a:ext cx="55235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Synchronization Mechanism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If PIPE is empty read call will be blocked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If PIPE is full write call will be blocked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If all write ends are closed for a PIPE read will return 0 EOF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If read ends are closed  write will generate SIGPIPE Signal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Write and read process’s own unused pipe end will prevent it from throwing SIGPIP/returning EOF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51FC-6A4A-4D7F-AAD9-EF7E3D5E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59582"/>
            <a:ext cx="3109179" cy="16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0A82CCA-0ECB-4875-99E9-DC38AC6F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9236"/>
          <a:stretch/>
        </p:blipFill>
        <p:spPr bwMode="auto">
          <a:xfrm>
            <a:off x="3683232" y="771550"/>
            <a:ext cx="2047994" cy="18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C37DB0-9269-440F-A32F-907C846D4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r="15586"/>
          <a:stretch/>
        </p:blipFill>
        <p:spPr bwMode="auto">
          <a:xfrm>
            <a:off x="335370" y="1088261"/>
            <a:ext cx="2575417" cy="15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977876A-454E-489E-A74F-F640A14F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03" y="868348"/>
            <a:ext cx="2747089" cy="17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05F14D4-31FD-4983-A21E-A7A45092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8" y="3209431"/>
            <a:ext cx="2796064" cy="14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2DCF3BAE-463C-411E-98D9-F82CFAA7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26" y="3220828"/>
            <a:ext cx="2605518" cy="14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5F66A663-967B-49BD-8CF2-501A5EF6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16" y="3181488"/>
            <a:ext cx="2956180" cy="14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8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73BC4-F2B0-4DF1-B994-7E86EFBF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638"/>
            <a:ext cx="2916846" cy="15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5F7A30-1B9C-4FFC-9C81-F7953C86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69848"/>
            <a:ext cx="2844409" cy="14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4CFAF27-9988-456E-98F8-B05968D7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35846"/>
            <a:ext cx="2869915" cy="15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6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D503B-92BB-4D80-BA75-5127347BD3F2}"/>
              </a:ext>
            </a:extLst>
          </p:cNvPr>
          <p:cNvSpPr txBox="1"/>
          <p:nvPr/>
        </p:nvSpPr>
        <p:spPr>
          <a:xfrm>
            <a:off x="1015354" y="1131590"/>
            <a:ext cx="47087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400" dirty="0"/>
              <a:t>#include &lt;</a:t>
            </a:r>
            <a:r>
              <a:rPr lang="en-PK" sz="1400" dirty="0" err="1"/>
              <a:t>stdio.h</a:t>
            </a:r>
            <a:r>
              <a:rPr lang="en-PK" sz="1400" dirty="0"/>
              <a:t>&gt;</a:t>
            </a:r>
          </a:p>
          <a:p>
            <a:r>
              <a:rPr lang="en-PK" sz="1400" dirty="0"/>
              <a:t>#include &lt;</a:t>
            </a:r>
            <a:r>
              <a:rPr lang="en-PK" sz="1400" dirty="0" err="1"/>
              <a:t>stdlib.h</a:t>
            </a:r>
            <a:r>
              <a:rPr lang="en-PK" sz="1400" dirty="0"/>
              <a:t>&gt;</a:t>
            </a:r>
          </a:p>
          <a:p>
            <a:r>
              <a:rPr lang="en-PK" sz="1400" dirty="0"/>
              <a:t>#include &lt;</a:t>
            </a:r>
            <a:r>
              <a:rPr lang="en-PK" sz="1400" dirty="0" err="1"/>
              <a:t>unistd.h</a:t>
            </a:r>
            <a:r>
              <a:rPr lang="en-PK" sz="1400" dirty="0"/>
              <a:t>&gt;</a:t>
            </a:r>
          </a:p>
          <a:p>
            <a:r>
              <a:rPr lang="en-PK" sz="1400" dirty="0"/>
              <a:t> </a:t>
            </a:r>
          </a:p>
          <a:p>
            <a:r>
              <a:rPr lang="en-PK" sz="1400" dirty="0"/>
              <a:t>int main(void) {</a:t>
            </a:r>
          </a:p>
          <a:p>
            <a:r>
              <a:rPr lang="en-PK" sz="1400" dirty="0"/>
              <a:t>  int </a:t>
            </a:r>
            <a:r>
              <a:rPr lang="en-PK" sz="1400" dirty="0" err="1"/>
              <a:t>pipefds</a:t>
            </a:r>
            <a:r>
              <a:rPr lang="en-PK" sz="1400" dirty="0"/>
              <a:t>[2];</a:t>
            </a:r>
          </a:p>
          <a:p>
            <a:r>
              <a:rPr lang="en-PK" sz="1400" dirty="0"/>
              <a:t> </a:t>
            </a:r>
          </a:p>
          <a:p>
            <a:r>
              <a:rPr lang="en-PK" sz="1400" dirty="0"/>
              <a:t>  if(pipe(</a:t>
            </a:r>
            <a:r>
              <a:rPr lang="en-PK" sz="1400" dirty="0" err="1"/>
              <a:t>pipefds</a:t>
            </a:r>
            <a:r>
              <a:rPr lang="en-PK" sz="1400" dirty="0"/>
              <a:t>) == -1) {</a:t>
            </a:r>
          </a:p>
          <a:p>
            <a:r>
              <a:rPr lang="en-PK" sz="1400" dirty="0"/>
              <a:t>    </a:t>
            </a:r>
            <a:r>
              <a:rPr lang="en-PK" sz="1400" dirty="0" err="1"/>
              <a:t>perror</a:t>
            </a:r>
            <a:r>
              <a:rPr lang="en-PK" sz="1400" dirty="0"/>
              <a:t>("pipe");</a:t>
            </a:r>
          </a:p>
          <a:p>
            <a:r>
              <a:rPr lang="en-PK" sz="1400" dirty="0"/>
              <a:t>    exit(EXIT_FAILURE);</a:t>
            </a:r>
          </a:p>
          <a:p>
            <a:r>
              <a:rPr lang="en-PK" sz="1400" dirty="0"/>
              <a:t>  }</a:t>
            </a:r>
          </a:p>
          <a:p>
            <a:r>
              <a:rPr lang="en-PK" sz="1400" dirty="0"/>
              <a:t> </a:t>
            </a:r>
          </a:p>
          <a:p>
            <a:r>
              <a:rPr lang="en-PK" sz="1400" dirty="0"/>
              <a:t>  </a:t>
            </a:r>
            <a:r>
              <a:rPr lang="en-PK" sz="1400" dirty="0" err="1"/>
              <a:t>printf</a:t>
            </a:r>
            <a:r>
              <a:rPr lang="en-PK" sz="1400" dirty="0"/>
              <a:t>("Read File Descriptor Value: %d\n", </a:t>
            </a:r>
            <a:r>
              <a:rPr lang="en-PK" sz="1400" dirty="0" err="1"/>
              <a:t>pipefds</a:t>
            </a:r>
            <a:r>
              <a:rPr lang="en-PK" sz="1400" dirty="0"/>
              <a:t>[0]);</a:t>
            </a:r>
          </a:p>
          <a:p>
            <a:r>
              <a:rPr lang="en-PK" sz="1400" dirty="0"/>
              <a:t>  </a:t>
            </a:r>
            <a:r>
              <a:rPr lang="en-PK" sz="1400" dirty="0" err="1"/>
              <a:t>printf</a:t>
            </a:r>
            <a:r>
              <a:rPr lang="en-PK" sz="1400" dirty="0"/>
              <a:t>("Write File Descriptor Value: %d\n", </a:t>
            </a:r>
            <a:r>
              <a:rPr lang="en-PK" sz="1400" dirty="0" err="1"/>
              <a:t>pipefds</a:t>
            </a:r>
            <a:r>
              <a:rPr lang="en-PK" sz="1400" dirty="0"/>
              <a:t>[1]);</a:t>
            </a:r>
          </a:p>
          <a:p>
            <a:r>
              <a:rPr lang="en-PK" sz="1400" dirty="0"/>
              <a:t> </a:t>
            </a:r>
          </a:p>
          <a:p>
            <a:r>
              <a:rPr lang="en-PK" sz="1400" dirty="0"/>
              <a:t>  return EXIT_SUCCESS;</a:t>
            </a:r>
          </a:p>
          <a:p>
            <a:r>
              <a:rPr lang="en-PK" sz="1400" dirty="0"/>
              <a:t>}</a:t>
            </a:r>
          </a:p>
        </p:txBody>
      </p:sp>
      <p:pic>
        <p:nvPicPr>
          <p:cNvPr id="4" name="Picture 2" descr="Pipes, Forks, &amp; Dups: Understanding Command Execution and Input/Output Data  Flow | rozmichelle">
            <a:extLst>
              <a:ext uri="{FF2B5EF4-FFF2-40B4-BE49-F238E27FC236}">
                <a16:creationId xmlns:a16="http://schemas.microsoft.com/office/drawing/2014/main" id="{8F534E6E-6663-42C9-BDB5-35E3EE8C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91630"/>
            <a:ext cx="4094082" cy="216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5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BC330-6F25-4F57-86B5-22A51FBF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5566"/>
            <a:ext cx="7488832" cy="18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638533-B940-4DC0-A299-1975474A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19996"/>
            <a:ext cx="6552728" cy="17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B926C-132B-4030-916E-7430080AF256}"/>
              </a:ext>
            </a:extLst>
          </p:cNvPr>
          <p:cNvSpPr txBox="1"/>
          <p:nvPr/>
        </p:nvSpPr>
        <p:spPr>
          <a:xfrm>
            <a:off x="1229916" y="2885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2D33"/>
                </a:solidFill>
                <a:effectLst/>
                <a:latin typeface="Taviraj"/>
              </a:rPr>
              <a:t>sort | grep </a:t>
            </a:r>
            <a:r>
              <a:rPr lang="en-US" b="0" i="0" dirty="0" err="1">
                <a:solidFill>
                  <a:srgbClr val="272D33"/>
                </a:solidFill>
                <a:effectLst/>
                <a:latin typeface="Taviraj"/>
              </a:rPr>
              <a:t>ea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446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3" name="Picture 2" descr="🔎Julia Evans🔍 on Twitter | Learn computer coding, Basic computer  programming, Computer science">
            <a:extLst>
              <a:ext uri="{FF2B5EF4-FFF2-40B4-BE49-F238E27FC236}">
                <a16:creationId xmlns:a16="http://schemas.microsoft.com/office/drawing/2014/main" id="{AC167AF0-2FCA-4D54-82AD-FEDCA77E7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/>
          <a:stretch/>
        </p:blipFill>
        <p:spPr bwMode="auto">
          <a:xfrm>
            <a:off x="2123728" y="942612"/>
            <a:ext cx="6069174" cy="42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86262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934628"/>
            <a:ext cx="6116031" cy="27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File Descriptor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505" y="93462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88474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128334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1355348"/>
            <a:ext cx="6116031" cy="279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Standard File Descriptor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135534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130546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1715396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1787396"/>
            <a:ext cx="6116031" cy="27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err="1" smtClean="0"/>
              <a:t>InterProcess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COmmunication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19505" y="1787396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1737514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2147444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2219444"/>
            <a:ext cx="6116031" cy="2793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Pipes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505" y="2219444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2169562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7165" y="2549875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2327140" y="2621875"/>
            <a:ext cx="6116031" cy="2793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smtClean="0"/>
              <a:t>Descriptor Table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26224" y="2571993"/>
            <a:ext cx="6052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9CCFF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600" b="1" dirty="0">
              <a:solidFill>
                <a:srgbClr val="99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25735"/>
            <a:ext cx="7596336" cy="430387"/>
          </a:xfrm>
        </p:spPr>
        <p:txBody>
          <a:bodyPr/>
          <a:lstStyle/>
          <a:p>
            <a:r>
              <a:rPr lang="en-US" dirty="0" smtClean="0"/>
              <a:t>Content Lecture#4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1680" y="2211710"/>
            <a:ext cx="3168352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dirty="0" smtClean="0"/>
              <a:t>Run exec and file descriptor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667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Picture Placeholder 9"/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870056286"/>
              </p:ext>
            </p:extLst>
          </p:nvPr>
        </p:nvGraphicFramePr>
        <p:xfrm>
          <a:off x="2933931" y="771550"/>
          <a:ext cx="308758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Bitmap Image" r:id="rId3" imgW="2286000" imgH="1280160" progId="PBrush">
                  <p:embed/>
                </p:oleObj>
              </mc:Choice>
              <mc:Fallback>
                <p:oleObj name="Bitmap Image" r:id="rId3" imgW="2286000" imgH="1280160" progId="PBrush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931" y="771550"/>
                        <a:ext cx="3087588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0389" y="555526"/>
            <a:ext cx="4861048" cy="54207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Lets take a Break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76557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3004" y="2067694"/>
            <a:ext cx="1432772" cy="1020936"/>
            <a:chOff x="1123004" y="2067694"/>
            <a:chExt cx="1432772" cy="1020936"/>
          </a:xfrm>
        </p:grpSpPr>
        <p:sp>
          <p:nvSpPr>
            <p:cNvPr id="25" name="Rectangle 16"/>
            <p:cNvSpPr/>
            <p:nvPr/>
          </p:nvSpPr>
          <p:spPr>
            <a:xfrm>
              <a:off x="1123004" y="2067694"/>
              <a:ext cx="1432772" cy="102093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248262"/>
                </p:ext>
              </p:extLst>
            </p:nvPr>
          </p:nvGraphicFramePr>
          <p:xfrm>
            <a:off x="1199736" y="2139702"/>
            <a:ext cx="1321101" cy="86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Bitmap Image" r:id="rId3" imgW="1585080" imgH="990720" progId="PBrush">
                    <p:embed/>
                  </p:oleObj>
                </mc:Choice>
                <mc:Fallback>
                  <p:oleObj name="Bitmap Image" r:id="rId3" imgW="1585080" imgH="9907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9736" y="2139702"/>
                          <a:ext cx="1321101" cy="8616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66" name="Picture 218" descr="Funny Programming Jok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50" y="1823010"/>
            <a:ext cx="6298374" cy="20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32206" y="4117903"/>
            <a:ext cx="7845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2E2E"/>
                </a:solidFill>
                <a:latin typeface="Helvetica Neue"/>
              </a:rPr>
              <a:t>A programmer's wife tells him: "Run to the store and pick up a loaf of bread. And if they have eggs, get a dozen"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A2E2E"/>
                </a:solidFill>
                <a:latin typeface="Helvetica Neue"/>
              </a:rPr>
              <a:t>The programmer comes home with 12 loaves of bread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41062" y="1198697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A2E2E"/>
                </a:solidFill>
                <a:latin typeface="Helvetica Neue"/>
              </a:rPr>
              <a:t>The wife asks: "Run to the store and pick up a loaf of bread. While you are there, get eggs."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2A2E2E"/>
                </a:solidFill>
                <a:latin typeface="Helvetica Neue"/>
              </a:rPr>
              <a:t>The programmer never came back.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392" y="411510"/>
            <a:ext cx="5472608" cy="542078"/>
          </a:xfrm>
        </p:spPr>
        <p:txBody>
          <a:bodyPr/>
          <a:lstStyle/>
          <a:p>
            <a:r>
              <a:rPr lang="en-US" sz="3200" dirty="0" smtClean="0"/>
              <a:t>Revising Previous Lecture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923928" y="95358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Important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ource Sans Pro"/>
              </a:rPr>
              <a:t>System Calls 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Used in OS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131590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fork()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Processes use this system call to create processes that are a copy of themselves. With the help of this system Call parent process creates a child process, and the execution of the parent process will be suspended till the child process executes.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1069" y="3963709"/>
            <a:ext cx="6890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wait()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In some systems, a process needs to wait for another process to complete its execution. This type of situation occurs when a parent process creates a child process, and the execution of the parent process remains suspended until its child process executes.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suspension of the parent process automatically occurs with a wait() system call. When the child process ends execution, the control moves back to the parent process.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1851670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exec()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This system call runs when an executable file in the context of an already running process that replaces the older executable file. However, the original process identifier remains as a new process is not built, but stack, data, head, data, etc. are replaced by the new process.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3628" y="3219822"/>
            <a:ext cx="6372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kill():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kill() system call is used by OS to send a termination signal to a process that urges the process to exit. However, a kill system call does not necessarily mean killing the process and can have various meanings.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2580155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exit():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exit() system call is used to terminate program execution. Specially in the multi-threaded environment, this call defines that the thread execution is complete. The OS reclaims resources that were used by the process after the use of exit() system call.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26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6381" y="2918375"/>
            <a:ext cx="4529562" cy="1040111"/>
            <a:chOff x="3714846" y="1438282"/>
            <a:chExt cx="4529562" cy="1987651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014347"/>
              <a:ext cx="4529562" cy="1411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Cooperating process can affect or be affected by other processes, including sharing data reasons for cooperating processes: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438282"/>
              <a:ext cx="4529562" cy="57606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Inter Process Communication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AutoShape 2" descr="Electronics Business Color Doodle Sketch Vector Stock Vector (Royalty Free)  75001138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3913"/>
              </p:ext>
            </p:extLst>
          </p:nvPr>
        </p:nvGraphicFramePr>
        <p:xfrm>
          <a:off x="3843566" y="731206"/>
          <a:ext cx="1458549" cy="102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Bitmap Image" r:id="rId4" imgW="1958400" imgH="1379160" progId="PBrush">
                  <p:embed/>
                </p:oleObj>
              </mc:Choice>
              <mc:Fallback>
                <p:oleObj name="Bitmap Image" r:id="rId4" imgW="1958400" imgH="137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6" y="731206"/>
                        <a:ext cx="1458549" cy="102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02311"/>
              </p:ext>
            </p:extLst>
          </p:nvPr>
        </p:nvGraphicFramePr>
        <p:xfrm>
          <a:off x="3843565" y="1681337"/>
          <a:ext cx="1475195" cy="10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Bitmap Image" r:id="rId6" imgW="1958400" imgH="1379160" progId="PBrush">
                  <p:embed/>
                </p:oleObj>
              </mc:Choice>
              <mc:Fallback>
                <p:oleObj name="Bitmap Image" r:id="rId6" imgW="1958400" imgH="1379160" progId="PBrush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5" y="1681337"/>
                        <a:ext cx="1475195" cy="1067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67744" y="424070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file descriptor is </a:t>
            </a:r>
            <a:r>
              <a:rPr lang="en-US" sz="1400" b="1" dirty="0"/>
              <a:t>an unsigned integer used by a process to identify an open file</a:t>
            </a:r>
            <a:r>
              <a:rPr lang="en-US" sz="1400" dirty="0"/>
              <a:t>. </a:t>
            </a:r>
            <a:r>
              <a:rPr lang="en-US" sz="1400" b="1" dirty="0" smtClean="0"/>
              <a:t>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2267743" y="3901580"/>
            <a:ext cx="4859795" cy="3014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File Descriptor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ACD20-345E-45CE-9F08-8FA2CEBEE7C6}"/>
              </a:ext>
            </a:extLst>
          </p:cNvPr>
          <p:cNvSpPr/>
          <p:nvPr/>
        </p:nvSpPr>
        <p:spPr>
          <a:xfrm>
            <a:off x="963003" y="752386"/>
            <a:ext cx="7857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400" dirty="0"/>
              <a:t>When a file or a device opens an integer is given as descriptor. And through this descriptor file is accessed. 3 descriptors are fixed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E58BAE7-96D0-4012-8FFD-D014C04C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26160"/>
              </p:ext>
            </p:extLst>
          </p:nvPr>
        </p:nvGraphicFramePr>
        <p:xfrm>
          <a:off x="1979712" y="1275606"/>
          <a:ext cx="63987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641663241"/>
                    </a:ext>
                  </a:extLst>
                </a:gridCol>
                <a:gridCol w="3017547">
                  <a:extLst>
                    <a:ext uri="{9D8B030D-6E8A-4147-A177-3AD203B41FA5}">
                      <a16:colId xmlns:a16="http://schemas.microsoft.com/office/drawing/2014/main" val="1596834044"/>
                    </a:ext>
                  </a:extLst>
                </a:gridCol>
                <a:gridCol w="1316158">
                  <a:extLst>
                    <a:ext uri="{9D8B030D-6E8A-4147-A177-3AD203B41FA5}">
                      <a16:colId xmlns:a16="http://schemas.microsoft.com/office/drawing/2014/main" val="1026681662"/>
                    </a:ext>
                  </a:extLst>
                </a:gridCol>
                <a:gridCol w="1200903">
                  <a:extLst>
                    <a:ext uri="{9D8B030D-6E8A-4147-A177-3AD203B41FA5}">
                      <a16:colId xmlns:a16="http://schemas.microsoft.com/office/drawing/2014/main" val="547795670"/>
                    </a:ext>
                  </a:extLst>
                </a:gridCol>
              </a:tblGrid>
              <a:tr h="169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File descriptor #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Purpose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Posix</a:t>
                      </a:r>
                      <a:r>
                        <a:rPr lang="en-US" sz="1200" dirty="0"/>
                        <a:t> Name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Stdio</a:t>
                      </a:r>
                      <a:r>
                        <a:rPr lang="en-US" sz="1200" dirty="0"/>
                        <a:t> stream</a:t>
                      </a:r>
                      <a:endParaRPr lang="en-P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67047"/>
                  </a:ext>
                </a:extLst>
              </a:tr>
              <a:tr h="169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input 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STDIN_FILENO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stdin</a:t>
                      </a:r>
                      <a:endParaRPr lang="en-P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00059"/>
                  </a:ext>
                </a:extLst>
              </a:tr>
              <a:tr h="169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standard output displayed using </a:t>
                      </a:r>
                      <a:r>
                        <a:rPr lang="en-US" sz="1200" dirty="0" err="1"/>
                        <a:t>printf</a:t>
                      </a:r>
                      <a:r>
                        <a:rPr lang="en-US" sz="1200" dirty="0"/>
                        <a:t>();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STDIN_FILENO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stdout</a:t>
                      </a:r>
                      <a:endParaRPr lang="en-P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45773"/>
                  </a:ext>
                </a:extLst>
              </a:tr>
              <a:tr h="169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standard error displayed using </a:t>
                      </a:r>
                      <a:r>
                        <a:rPr lang="en-US" sz="1200" dirty="0" err="1"/>
                        <a:t>perror</a:t>
                      </a:r>
                      <a:r>
                        <a:rPr lang="en-US" sz="1200" dirty="0"/>
                        <a:t>();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STDIN_FILENO</a:t>
                      </a:r>
                      <a:endParaRPr lang="en-P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stderr</a:t>
                      </a:r>
                      <a:endParaRPr lang="en-P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24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8F02D7-187C-4905-B422-A90D03CB047B}"/>
              </a:ext>
            </a:extLst>
          </p:cNvPr>
          <p:cNvSpPr txBox="1"/>
          <p:nvPr/>
        </p:nvSpPr>
        <p:spPr>
          <a:xfrm>
            <a:off x="827584" y="2643758"/>
            <a:ext cx="7766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400" dirty="0"/>
              <a:t>A descriptor table is associated with every process and PCB holds its pointer. Standard descriptor can also be replaced for any other file and done by write() system file.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C081-0EF5-459E-A092-B6A3DB146420}"/>
              </a:ext>
            </a:extLst>
          </p:cNvPr>
          <p:cNvSpPr txBox="1"/>
          <p:nvPr/>
        </p:nvSpPr>
        <p:spPr>
          <a:xfrm>
            <a:off x="963003" y="3254970"/>
            <a:ext cx="36713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1400" dirty="0" err="1"/>
              <a:t>Size_t</a:t>
            </a:r>
            <a:r>
              <a:rPr lang="en-US" sz="1400" dirty="0"/>
              <a:t> Write(int </a:t>
            </a:r>
            <a:r>
              <a:rPr lang="en-US" sz="1400" dirty="0" err="1"/>
              <a:t>fd</a:t>
            </a:r>
            <a:r>
              <a:rPr lang="en-US" sz="1400" dirty="0"/>
              <a:t>, void* </a:t>
            </a:r>
            <a:r>
              <a:rPr lang="en-US" sz="1400" dirty="0" err="1"/>
              <a:t>buf</a:t>
            </a:r>
            <a:r>
              <a:rPr lang="en-US" sz="1400" dirty="0"/>
              <a:t>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cnt</a:t>
            </a:r>
            <a:r>
              <a:rPr lang="en-US" sz="1400" dirty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1400" dirty="0"/>
              <a:t>Parameter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 err="1"/>
              <a:t>Fd</a:t>
            </a:r>
            <a:r>
              <a:rPr lang="en-US" sz="1400" dirty="0"/>
              <a:t>: file descriptor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 err="1"/>
              <a:t>Buf</a:t>
            </a:r>
            <a:r>
              <a:rPr lang="en-US" sz="1400" dirty="0"/>
              <a:t>: buffer to write data to(add of the buffer)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 err="1"/>
              <a:t>Cnt</a:t>
            </a:r>
            <a:r>
              <a:rPr lang="en-US" sz="1400" dirty="0"/>
              <a:t>: length of the buffer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63A51-0319-470F-BFB1-0030D0E27D9E}"/>
              </a:ext>
            </a:extLst>
          </p:cNvPr>
          <p:cNvSpPr txBox="1"/>
          <p:nvPr/>
        </p:nvSpPr>
        <p:spPr>
          <a:xfrm>
            <a:off x="4711012" y="3327618"/>
            <a:ext cx="43083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1400" dirty="0"/>
              <a:t>Returns How many bytes were actually written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/>
              <a:t>Return Number of bytes written on success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/>
              <a:t>Return 0 on reaching end of file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/>
              <a:t>Return -1 on error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1400" dirty="0"/>
              <a:t>Return -1 on the signal interrupt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2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4" name="Picture 2" descr="File descriptors associate the abstraction provided by device drivers with a file interface provided to a user.">
            <a:extLst>
              <a:ext uri="{FF2B5EF4-FFF2-40B4-BE49-F238E27FC236}">
                <a16:creationId xmlns:a16="http://schemas.microsoft.com/office/drawing/2014/main" id="{92457F1A-E44D-4A7B-898F-E6E47036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03598"/>
            <a:ext cx="5556419" cy="38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standard files opened with any UNIX program.">
            <a:extLst>
              <a:ext uri="{FF2B5EF4-FFF2-40B4-BE49-F238E27FC236}">
                <a16:creationId xmlns:a16="http://schemas.microsoft.com/office/drawing/2014/main" id="{39CA6EF7-B526-4514-A6DA-FE7F7491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7654"/>
            <a:ext cx="2358879" cy="31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1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4" name="Picture 2" descr="The pipe is an in-memory buffer provided by the kernel which allows the output of one process to be consumed as the input to another.">
            <a:extLst>
              <a:ext uri="{FF2B5EF4-FFF2-40B4-BE49-F238E27FC236}">
                <a16:creationId xmlns:a16="http://schemas.microsoft.com/office/drawing/2014/main" id="{C8CD997C-67E3-463D-8CFF-1D1AAA5D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7741689" cy="352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5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DFA53F9-7F51-42A6-B58F-0CA05FFD43A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03B38-827B-4C23-8D35-BAFE41D00205}"/>
              </a:ext>
            </a:extLst>
          </p:cNvPr>
          <p:cNvSpPr/>
          <p:nvPr/>
        </p:nvSpPr>
        <p:spPr>
          <a:xfrm>
            <a:off x="612316" y="1923678"/>
            <a:ext cx="28910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&lt;sys/</a:t>
            </a:r>
            <a:r>
              <a:rPr lang="en-US" sz="1000" dirty="0" err="1"/>
              <a:t>types.h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&lt;</a:t>
            </a:r>
            <a:r>
              <a:rPr lang="en-US" sz="1000" dirty="0" err="1"/>
              <a:t>unistd.h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&lt;</a:t>
            </a:r>
            <a:r>
              <a:rPr lang="en-US" sz="1000" dirty="0" err="1"/>
              <a:t>stdlib.h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&lt;</a:t>
            </a:r>
            <a:r>
              <a:rPr lang="en-US" sz="1000" dirty="0" err="1"/>
              <a:t>errno.h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 &lt;sys/</a:t>
            </a:r>
            <a:r>
              <a:rPr lang="en-US" sz="1000" dirty="0" err="1"/>
              <a:t>wait.h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int main(int </a:t>
            </a:r>
            <a:r>
              <a:rPr lang="en-US" sz="1000" dirty="0" err="1"/>
              <a:t>argc</a:t>
            </a:r>
            <a:r>
              <a:rPr lang="en-US" sz="1000" dirty="0"/>
              <a:t>, char const *</a:t>
            </a:r>
            <a:r>
              <a:rPr lang="en-US" sz="1000" dirty="0" err="1"/>
              <a:t>argv</a:t>
            </a:r>
            <a:r>
              <a:rPr lang="en-US" sz="1000" dirty="0"/>
              <a:t>[])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char array[100];</a:t>
            </a:r>
          </a:p>
          <a:p>
            <a:r>
              <a:rPr lang="en-US" sz="1000" dirty="0"/>
              <a:t>	int n = read(0,array,100);</a:t>
            </a:r>
          </a:p>
          <a:p>
            <a:endParaRPr lang="en-US" sz="1000" dirty="0"/>
          </a:p>
          <a:p>
            <a:r>
              <a:rPr lang="en-US" sz="1000" dirty="0"/>
              <a:t>	write(1,array,n);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/>
              <a:t>	return 0;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https://www.onlinegdb.com/online_c_compiler#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0D50D-7BE6-440D-8480-EB248BD487D3}"/>
              </a:ext>
            </a:extLst>
          </p:cNvPr>
          <p:cNvSpPr txBox="1"/>
          <p:nvPr/>
        </p:nvSpPr>
        <p:spPr>
          <a:xfrm>
            <a:off x="2124863" y="646405"/>
            <a:ext cx="26635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100 is passed</a:t>
            </a:r>
          </a:p>
          <a:p>
            <a:endParaRPr lang="en-PK" sz="1000" dirty="0"/>
          </a:p>
          <a:p>
            <a:r>
              <a:rPr lang="en-PK" sz="1000" dirty="0"/>
              <a:t>#include &lt;</a:t>
            </a:r>
            <a:r>
              <a:rPr lang="en-PK" sz="1000" dirty="0" err="1"/>
              <a:t>stdio.h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types.h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unistd.h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stdlib.h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errno.h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wait.h</a:t>
            </a:r>
            <a:r>
              <a:rPr lang="en-PK" sz="1000" dirty="0"/>
              <a:t>&gt;</a:t>
            </a:r>
          </a:p>
          <a:p>
            <a:endParaRPr lang="en-PK" sz="1000" dirty="0"/>
          </a:p>
          <a:p>
            <a:r>
              <a:rPr lang="en-PK" sz="1000" dirty="0"/>
              <a:t>int main(int </a:t>
            </a:r>
            <a:r>
              <a:rPr lang="en-PK" sz="1000" dirty="0" err="1"/>
              <a:t>argc</a:t>
            </a:r>
            <a:r>
              <a:rPr lang="en-PK" sz="1000" dirty="0"/>
              <a:t>, char const *</a:t>
            </a:r>
            <a:r>
              <a:rPr lang="en-PK" sz="1000" dirty="0" err="1"/>
              <a:t>argv</a:t>
            </a:r>
            <a:r>
              <a:rPr lang="en-PK" sz="1000" dirty="0"/>
              <a:t>[])</a:t>
            </a:r>
          </a:p>
          <a:p>
            <a:r>
              <a:rPr lang="en-PK" sz="1000" dirty="0"/>
              <a:t>{</a:t>
            </a:r>
          </a:p>
          <a:p>
            <a:r>
              <a:rPr lang="en-PK" sz="1000" dirty="0"/>
              <a:t>	char array[100];</a:t>
            </a:r>
          </a:p>
          <a:p>
            <a:r>
              <a:rPr lang="en-PK" sz="1000" dirty="0"/>
              <a:t>	int n = read(0,array,100);</a:t>
            </a:r>
          </a:p>
          <a:p>
            <a:endParaRPr lang="en-PK" sz="1000" dirty="0"/>
          </a:p>
          <a:p>
            <a:r>
              <a:rPr lang="en-PK" sz="1000" dirty="0"/>
              <a:t>	write(1,array,100);</a:t>
            </a:r>
          </a:p>
          <a:p>
            <a:r>
              <a:rPr lang="en-PK" sz="1000" dirty="0"/>
              <a:t>	</a:t>
            </a:r>
          </a:p>
          <a:p>
            <a:r>
              <a:rPr lang="en-PK" sz="1000" dirty="0"/>
              <a:t>	return 0;</a:t>
            </a:r>
          </a:p>
          <a:p>
            <a:r>
              <a:rPr lang="en-PK" sz="1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621AA-BE22-4CA4-87A2-4E4251AD69FD}"/>
              </a:ext>
            </a:extLst>
          </p:cNvPr>
          <p:cNvSpPr txBox="1"/>
          <p:nvPr/>
        </p:nvSpPr>
        <p:spPr>
          <a:xfrm>
            <a:off x="4581429" y="995700"/>
            <a:ext cx="279888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 is passed for error so programmer know if this is output or error</a:t>
            </a:r>
          </a:p>
          <a:p>
            <a:endParaRPr lang="en-PK" sz="1000" dirty="0"/>
          </a:p>
          <a:p>
            <a:r>
              <a:rPr lang="en-PK" sz="1000" dirty="0"/>
              <a:t>#include &lt;</a:t>
            </a:r>
            <a:r>
              <a:rPr lang="en-PK" sz="1000" dirty="0" err="1"/>
              <a:t>stdio.h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types.h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unistd.h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stdlib.h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errno.h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wait.h</a:t>
            </a:r>
            <a:r>
              <a:rPr lang="en-PK" sz="1000" dirty="0"/>
              <a:t>&gt;</a:t>
            </a:r>
          </a:p>
          <a:p>
            <a:endParaRPr lang="en-PK" sz="1000" dirty="0"/>
          </a:p>
          <a:p>
            <a:r>
              <a:rPr lang="en-PK" sz="1000" dirty="0"/>
              <a:t>int main(int </a:t>
            </a:r>
            <a:r>
              <a:rPr lang="en-PK" sz="1000" dirty="0" err="1"/>
              <a:t>argc</a:t>
            </a:r>
            <a:r>
              <a:rPr lang="en-PK" sz="1000" dirty="0"/>
              <a:t>, char const *</a:t>
            </a:r>
            <a:r>
              <a:rPr lang="en-PK" sz="1000" dirty="0" err="1"/>
              <a:t>argv</a:t>
            </a:r>
            <a:r>
              <a:rPr lang="en-PK" sz="1000" dirty="0"/>
              <a:t>[])</a:t>
            </a:r>
          </a:p>
          <a:p>
            <a:r>
              <a:rPr lang="en-PK" sz="1000" dirty="0"/>
              <a:t>{</a:t>
            </a:r>
          </a:p>
          <a:p>
            <a:r>
              <a:rPr lang="en-PK" sz="1000" dirty="0"/>
              <a:t>	char array[100];</a:t>
            </a:r>
          </a:p>
          <a:p>
            <a:r>
              <a:rPr lang="en-PK" sz="1000" dirty="0"/>
              <a:t>	int n = read(0,array,100);</a:t>
            </a:r>
          </a:p>
          <a:p>
            <a:endParaRPr lang="en-PK" sz="1000" dirty="0"/>
          </a:p>
          <a:p>
            <a:r>
              <a:rPr lang="en-PK" sz="1000" dirty="0"/>
              <a:t>	write(</a:t>
            </a:r>
            <a:r>
              <a:rPr lang="en-US" sz="1000" dirty="0"/>
              <a:t>2</a:t>
            </a:r>
            <a:r>
              <a:rPr lang="en-PK" sz="1000" dirty="0"/>
              <a:t>,array,100);</a:t>
            </a:r>
          </a:p>
          <a:p>
            <a:r>
              <a:rPr lang="en-PK" sz="1000" dirty="0"/>
              <a:t>	</a:t>
            </a:r>
          </a:p>
          <a:p>
            <a:r>
              <a:rPr lang="en-PK" sz="1000" dirty="0"/>
              <a:t>	return 0;</a:t>
            </a:r>
          </a:p>
          <a:p>
            <a:r>
              <a:rPr lang="en-PK" sz="1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2B763-D5DB-4883-AD1D-440E83E8271D}"/>
              </a:ext>
            </a:extLst>
          </p:cNvPr>
          <p:cNvSpPr txBox="1"/>
          <p:nvPr/>
        </p:nvSpPr>
        <p:spPr>
          <a:xfrm>
            <a:off x="6732240" y="1131590"/>
            <a:ext cx="237626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Read 5 bytes but </a:t>
            </a:r>
            <a:r>
              <a:rPr lang="en-US" sz="1000" dirty="0" err="1"/>
              <a:t>diplay</a:t>
            </a:r>
            <a:r>
              <a:rPr lang="en-US" sz="1000" dirty="0"/>
              <a:t> 100 bytes</a:t>
            </a:r>
            <a:endParaRPr lang="en-PK" sz="1000" dirty="0"/>
          </a:p>
          <a:p>
            <a:r>
              <a:rPr lang="en-PK" sz="1000" dirty="0"/>
              <a:t>#include &lt;</a:t>
            </a:r>
            <a:r>
              <a:rPr lang="en-PK" sz="1000" dirty="0" err="1"/>
              <a:t>stdio.h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types.h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unistd.h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stdlib.h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</a:t>
            </a:r>
            <a:r>
              <a:rPr lang="en-PK" sz="1000" dirty="0" err="1"/>
              <a:t>errno.h</a:t>
            </a:r>
            <a:r>
              <a:rPr lang="en-PK" sz="1000" dirty="0"/>
              <a:t>&gt;</a:t>
            </a:r>
          </a:p>
          <a:p>
            <a:r>
              <a:rPr lang="en-PK" sz="1000" dirty="0"/>
              <a:t>#include &lt;sys/</a:t>
            </a:r>
            <a:r>
              <a:rPr lang="en-PK" sz="1000" dirty="0" err="1"/>
              <a:t>wait.h</a:t>
            </a:r>
            <a:r>
              <a:rPr lang="en-PK" sz="1000" dirty="0"/>
              <a:t>&gt;</a:t>
            </a:r>
          </a:p>
          <a:p>
            <a:endParaRPr lang="en-PK" sz="1000" dirty="0"/>
          </a:p>
          <a:p>
            <a:r>
              <a:rPr lang="en-PK" sz="1000" dirty="0"/>
              <a:t>int main(int </a:t>
            </a:r>
            <a:r>
              <a:rPr lang="en-PK" sz="1000" dirty="0" err="1"/>
              <a:t>argc</a:t>
            </a:r>
            <a:r>
              <a:rPr lang="en-PK" sz="1000" dirty="0"/>
              <a:t>, char const *</a:t>
            </a:r>
            <a:r>
              <a:rPr lang="en-PK" sz="1000" dirty="0" err="1"/>
              <a:t>argv</a:t>
            </a:r>
            <a:r>
              <a:rPr lang="en-PK" sz="1000" dirty="0"/>
              <a:t>[])</a:t>
            </a:r>
          </a:p>
          <a:p>
            <a:r>
              <a:rPr lang="en-PK" sz="1000" dirty="0"/>
              <a:t>{</a:t>
            </a:r>
          </a:p>
          <a:p>
            <a:r>
              <a:rPr lang="en-PK" sz="1000" dirty="0"/>
              <a:t>	char array[100];</a:t>
            </a:r>
          </a:p>
          <a:p>
            <a:r>
              <a:rPr lang="en-PK" sz="1000" dirty="0"/>
              <a:t>	int n = read(0,array,5);</a:t>
            </a:r>
          </a:p>
          <a:p>
            <a:endParaRPr lang="en-PK" sz="1000" dirty="0"/>
          </a:p>
          <a:p>
            <a:r>
              <a:rPr lang="en-PK" sz="1000" dirty="0"/>
              <a:t>	write(1,array,100);</a:t>
            </a:r>
          </a:p>
          <a:p>
            <a:r>
              <a:rPr lang="en-PK" sz="1000" dirty="0"/>
              <a:t>	</a:t>
            </a:r>
          </a:p>
          <a:p>
            <a:r>
              <a:rPr lang="en-PK" sz="1000" dirty="0"/>
              <a:t>	return 0;</a:t>
            </a:r>
          </a:p>
          <a:p>
            <a:r>
              <a:rPr lang="en-PK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0382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15913</TotalTime>
  <Words>1694</Words>
  <Application>Microsoft Office PowerPoint</Application>
  <PresentationFormat>On-screen Show (16:9)</PresentationFormat>
  <Paragraphs>271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맑은 고딕</vt:lpstr>
      <vt:lpstr>Arial</vt:lpstr>
      <vt:lpstr>Arial Unicode MS</vt:lpstr>
      <vt:lpstr>Helvetica Neue</vt:lpstr>
      <vt:lpstr>Source Sans Pro</vt:lpstr>
      <vt:lpstr>Taviraj</vt:lpstr>
      <vt:lpstr>Wingdings</vt:lpstr>
      <vt:lpstr>Cover and End Slide Master</vt:lpstr>
      <vt:lpstr>Contents Slide Master</vt:lpstr>
      <vt:lpstr>Section Break Slide Master</vt:lpstr>
      <vt:lpstr>Bitmap Image</vt:lpstr>
      <vt:lpstr>Operating systems</vt:lpstr>
      <vt:lpstr>Content Lecture#4</vt:lpstr>
      <vt:lpstr>Lets take a Break</vt:lpstr>
      <vt:lpstr>Revising Previous Lecture</vt:lpstr>
      <vt:lpstr>PowerPoint Presentation</vt:lpstr>
      <vt:lpstr>Standard Descriptor</vt:lpstr>
      <vt:lpstr>File descriptor</vt:lpstr>
      <vt:lpstr>File Descriptor</vt:lpstr>
      <vt:lpstr>Standard Descriptor</vt:lpstr>
      <vt:lpstr>Inter Process Communication</vt:lpstr>
      <vt:lpstr>Inter Process Communication</vt:lpstr>
      <vt:lpstr>Inter Process Communication</vt:lpstr>
      <vt:lpstr>PIPE</vt:lpstr>
      <vt:lpstr>PIPES</vt:lpstr>
      <vt:lpstr>PIPES</vt:lpstr>
      <vt:lpstr>PIPE</vt:lpstr>
      <vt:lpstr>Descriptor table</vt:lpstr>
      <vt:lpstr>PIPES</vt:lpstr>
      <vt:lpstr>Descriptor table</vt:lpstr>
      <vt:lpstr>Lab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Mahrukh Batool</cp:lastModifiedBy>
  <cp:revision>285</cp:revision>
  <dcterms:created xsi:type="dcterms:W3CDTF">2016-11-15T01:04:21Z</dcterms:created>
  <dcterms:modified xsi:type="dcterms:W3CDTF">2022-11-07T05:53:05Z</dcterms:modified>
</cp:coreProperties>
</file>