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7" r:id="rId5"/>
    <p:sldId id="258" r:id="rId6"/>
    <p:sldId id="335" r:id="rId7"/>
    <p:sldId id="259" r:id="rId8"/>
    <p:sldId id="324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2" r:id="rId25"/>
    <p:sldId id="353" r:id="rId26"/>
    <p:sldId id="351" r:id="rId27"/>
    <p:sldId id="354" r:id="rId28"/>
    <p:sldId id="322" r:id="rId29"/>
    <p:sldId id="282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D9A"/>
    <a:srgbClr val="A2C7A2"/>
    <a:srgbClr val="99CCFF"/>
    <a:srgbClr val="FFFFFF"/>
    <a:srgbClr val="3399FF"/>
    <a:srgbClr val="0066CC"/>
    <a:srgbClr val="33CCFF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3824" autoAdjust="0"/>
  </p:normalViewPr>
  <p:slideViewPr>
    <p:cSldViewPr showGuides="1">
      <p:cViewPr varScale="1">
        <p:scale>
          <a:sx n="102" d="100"/>
          <a:sy n="102" d="100"/>
        </p:scale>
        <p:origin x="1152" y="67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27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4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4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51939D0-0950-49D5-964E-AF7DFAADC12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Lecture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#5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Operating systems</a:t>
            </a:r>
            <a:endParaRPr lang="ko-KR" alt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505875"/>
              </p:ext>
            </p:extLst>
          </p:nvPr>
        </p:nvGraphicFramePr>
        <p:xfrm>
          <a:off x="2920519" y="744654"/>
          <a:ext cx="3146399" cy="19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Bitmap Image" r:id="rId4" imgW="2286000" imgH="1280160" progId="PBrush">
                  <p:embed/>
                </p:oleObj>
              </mc:Choice>
              <mc:Fallback>
                <p:oleObj name="Bitmap Image" r:id="rId4" imgW="2286000" imgH="1280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0519" y="744654"/>
                        <a:ext cx="3146399" cy="194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</a:t>
            </a:r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37B51-EA82-45E0-83AF-57FF3C2C051A}"/>
              </a:ext>
            </a:extLst>
          </p:cNvPr>
          <p:cNvSpPr txBox="1"/>
          <p:nvPr/>
        </p:nvSpPr>
        <p:spPr>
          <a:xfrm>
            <a:off x="1067611" y="1131590"/>
            <a:ext cx="7968886" cy="371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Short-term scheduler selects from among the processes in ready queue, and allocates the CPU to one of them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Queue may be ordered in various ways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CPU scheduling decisions may take place when a process: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Switches from running to waiting state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Switches from running to ready state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Switches from waiting to ready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Terminates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Scheduling under 1 and 4 is non-preemptive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All other scheduling is preemptive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Consider access to shared data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Consider preemption while in kernel mode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Consider interrupts occurring during crucial OS activities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1576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A0765-F1ED-45E1-9483-C7979D4F7E0E}"/>
              </a:ext>
            </a:extLst>
          </p:cNvPr>
          <p:cNvSpPr txBox="1"/>
          <p:nvPr/>
        </p:nvSpPr>
        <p:spPr>
          <a:xfrm>
            <a:off x="1043607" y="1063756"/>
            <a:ext cx="78488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Scheduling can be exercised at three levels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High-level scheduling (Long-term scheduler)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Allow limited number of processes in the ready queue to compete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It disallows processes beyond a certain limit for batch processes first and in the end also the interactive processes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Invoke less frequently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May be slow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Medium-level scheduling (Medium-term scheduler)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It is concerned with decision to temporarily remove a process from the system (to reduce system load)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To reintroduce a process or swapping 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What if there is room in memory and both a new process as well as swapped out process want to be loaded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 this case, medium level scheduler has to work in close conjunction with high level scheduler</a:t>
            </a:r>
          </a:p>
        </p:txBody>
      </p:sp>
    </p:spTree>
    <p:extLst>
      <p:ext uri="{BB962C8B-B14F-4D97-AF65-F5344CB8AC3E}">
        <p14:creationId xmlns:p14="http://schemas.microsoft.com/office/powerpoint/2010/main" val="33407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5616" y="627534"/>
            <a:ext cx="7848872" cy="4205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Low level-scheduling (Short-term scheduler) 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	Handles the decisions of which process is to be assigned to the processor (dispatcher)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	Invoke very frequently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	Must execute fast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	Its scheduling could be preemptive or non-preemptive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	Dispatch latency should be minimum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	Dispatch latency is the time it takes for the dispatcher to stop one process and start another running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	Example: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		Assume a process runs for 90ms and scheduler run for 10ms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		Overheads = 10/(90+10) = 10%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Any OS may use one or all of these levels, depending upon the desired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These levels have to interact amongst themselves closely to ensure the computing resources are managed optimally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exact algorithms for these and interaction between them are quite complex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201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First Come First Serve </a:t>
            </a:r>
            <a:r>
              <a:rPr lang="en-US" sz="3200" dirty="0" smtClean="0"/>
              <a:t>Scheduling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331640" y="1275606"/>
            <a:ext cx="7272808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The FCFS simply assign the processor to the process which is first in ready queue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When the processor is free, the next process at the head of the ready queue will be selected 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Consider the following set of three processes that arrive at time ‘0’</a:t>
            </a:r>
          </a:p>
          <a:p>
            <a:pPr lvl="1">
              <a:lnSpc>
                <a:spcPct val="80000"/>
              </a:lnSpc>
            </a:pPr>
            <a:r>
              <a:rPr lang="en-US" sz="1400" b="1" dirty="0"/>
              <a:t>Process ID		Priority		Burst Time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P1			2		30 </a:t>
            </a:r>
            <a:r>
              <a:rPr lang="en-US" sz="1400" dirty="0" err="1"/>
              <a:t>ms</a:t>
            </a:r>
            <a:endParaRPr lang="en-US" sz="1400" dirty="0"/>
          </a:p>
          <a:p>
            <a:pPr lvl="1">
              <a:lnSpc>
                <a:spcPct val="80000"/>
              </a:lnSpc>
            </a:pPr>
            <a:r>
              <a:rPr lang="en-US" sz="1400" dirty="0"/>
              <a:t>P2			3		6 </a:t>
            </a:r>
            <a:r>
              <a:rPr lang="en-US" sz="1400" dirty="0" err="1"/>
              <a:t>ms</a:t>
            </a:r>
            <a:endParaRPr lang="en-US" sz="1400" dirty="0"/>
          </a:p>
          <a:p>
            <a:pPr lvl="1">
              <a:lnSpc>
                <a:spcPct val="80000"/>
              </a:lnSpc>
            </a:pPr>
            <a:r>
              <a:rPr lang="en-US" sz="1400" dirty="0"/>
              <a:t>P3			1		4 </a:t>
            </a:r>
            <a:r>
              <a:rPr lang="en-US" sz="1400" dirty="0" err="1"/>
              <a:t>ms</a:t>
            </a:r>
            <a:endParaRPr lang="en-US" sz="14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The waiting time for each process is P1=0, P2=30, P3=36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The average waiting time is (0+30+36)/3 = 22ms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The average waiting time of FCFS may vary substantially if the process’s CPU burst time vary greatly</a:t>
            </a:r>
            <a:endParaRPr lang="en-US" sz="1400" dirty="0"/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CE64E724-FEE2-4A38-86D1-FD8A466C6A0B}"/>
              </a:ext>
            </a:extLst>
          </p:cNvPr>
          <p:cNvGrpSpPr>
            <a:grpSpLocks/>
          </p:cNvGrpSpPr>
          <p:nvPr/>
        </p:nvGrpSpPr>
        <p:grpSpPr bwMode="auto">
          <a:xfrm>
            <a:off x="1373333" y="2787774"/>
            <a:ext cx="6511035" cy="720080"/>
            <a:chOff x="882" y="2688"/>
            <a:chExt cx="3321" cy="7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6F3429-8631-480D-BC5A-615E6F691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3135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6E8D5BC5-6E60-485C-84FF-E3B94709C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2712"/>
              <a:ext cx="188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latin typeface="Helvetica" panose="020B0604020202020204" pitchFamily="34" charset="0"/>
                </a:rPr>
                <a:t>P</a:t>
              </a:r>
              <a:r>
                <a:rPr lang="en-US" altLang="en-US" sz="1600" b="1" baseline="-25000" dirty="0">
                  <a:latin typeface="Helvetica" panose="020B0604020202020204" pitchFamily="34" charset="0"/>
                </a:rPr>
                <a:t>1</a:t>
              </a:r>
              <a:endParaRPr lang="en-US" altLang="en-US" sz="1600" b="1" dirty="0">
                <a:latin typeface="Helvetica" panose="020B0604020202020204" pitchFamily="34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75B0E516-26B7-4CF7-BEA6-BCC9FB691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2712"/>
              <a:ext cx="188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latin typeface="Helvetica" panose="020B0604020202020204" pitchFamily="34" charset="0"/>
                </a:rPr>
                <a:t>P</a:t>
              </a:r>
              <a:r>
                <a:rPr lang="en-US" altLang="en-US" sz="1600" b="1" baseline="-25000" dirty="0">
                  <a:latin typeface="Helvetica" panose="020B0604020202020204" pitchFamily="34" charset="0"/>
                </a:rPr>
                <a:t>2</a:t>
              </a:r>
              <a:endParaRPr lang="en-US" altLang="en-US" sz="1600" b="1" dirty="0">
                <a:latin typeface="Helvetica" panose="020B0604020202020204" pitchFamily="34" charset="0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C56B176F-3CA1-4A06-A8FF-07D6548F7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712"/>
              <a:ext cx="418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latin typeface="Helvetica" panose="020B0604020202020204" pitchFamily="34" charset="0"/>
                </a:rPr>
                <a:t>P</a:t>
              </a:r>
              <a:r>
                <a:rPr lang="en-US" altLang="en-US" sz="1600" b="1" baseline="-25000" dirty="0">
                  <a:latin typeface="Helvetica" panose="020B0604020202020204" pitchFamily="34" charset="0"/>
                </a:rPr>
                <a:t>3</a:t>
              </a:r>
              <a:endParaRPr lang="en-US" altLang="en-US" sz="1600" b="1" dirty="0">
                <a:latin typeface="Helvetica" panose="020B0604020202020204" pitchFamily="34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CB2F63A6-226E-40D6-B3B1-E4D0437A0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FFE287E1-ED2F-49C5-9B56-6318D754B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5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09BD4A6B-C8AA-4C12-800D-3C3B475C3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9DC9EE93-83BA-4042-949E-135317B4E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 dirty="0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A12743EF-1CD6-45EE-97CB-0AD5C23F0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A81EBA03-7A1A-458D-8E05-532FD848F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FC8B2D60-D121-4E70-B4CC-F94BC4ADC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3144"/>
              <a:ext cx="19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4FADFDAD-2359-4C82-AD6F-6D55A5D40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" y="3144"/>
              <a:ext cx="19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anose="020B0604020202020204" pitchFamily="34" charset="0"/>
                </a:rPr>
                <a:t>36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396BBBB7-F1BD-4784-BBCE-9E21A6428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144"/>
              <a:ext cx="19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Helvetica" panose="020B0604020202020204" pitchFamily="34" charset="0"/>
                </a:rPr>
                <a:t>40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D37953E6-764C-49BA-97E6-8B6B132AC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3144"/>
              <a:ext cx="141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6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First Come First Serve </a:t>
            </a:r>
            <a:r>
              <a:rPr lang="en-US" sz="3200" dirty="0" smtClean="0"/>
              <a:t>Scheduling</a:t>
            </a:r>
            <a:endParaRPr lang="en-US" sz="32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0DBA20D-E26A-442E-8B25-A81878ACC8F5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491630"/>
            <a:ext cx="8153400" cy="20684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Salient points of FCFS</a:t>
            </a:r>
          </a:p>
          <a:p>
            <a:pPr lvl="1"/>
            <a:r>
              <a:rPr lang="en-US" sz="1400" dirty="0"/>
              <a:t>It is the simplest scheduling algorithm</a:t>
            </a:r>
          </a:p>
          <a:p>
            <a:pPr lvl="1"/>
            <a:r>
              <a:rPr lang="en-US" sz="1400" dirty="0"/>
              <a:t>Also know as the first in first out (FIFO)</a:t>
            </a:r>
          </a:p>
          <a:p>
            <a:pPr lvl="1"/>
            <a:r>
              <a:rPr lang="en-US" sz="1400" dirty="0"/>
              <a:t>FCFS is non-preemptive</a:t>
            </a:r>
          </a:p>
          <a:p>
            <a:pPr lvl="1"/>
            <a:r>
              <a:rPr lang="en-US" sz="1400" dirty="0"/>
              <a:t>It performs much better for long processes than short processes</a:t>
            </a:r>
          </a:p>
          <a:p>
            <a:pPr lvl="1"/>
            <a:r>
              <a:rPr lang="en-US" sz="1400" dirty="0"/>
              <a:t>It tend to favor CPU-bond processes over I/O bound</a:t>
            </a:r>
          </a:p>
          <a:p>
            <a:pPr lvl="1"/>
            <a:r>
              <a:rPr lang="en-US" sz="1400" dirty="0"/>
              <a:t>It is not suitable for time sharing system</a:t>
            </a:r>
          </a:p>
          <a:p>
            <a:pPr lvl="1"/>
            <a:r>
              <a:rPr lang="en-US" sz="1400" dirty="0"/>
              <a:t>FCFS is rarely used on its own but is effective if combined with other scheme</a:t>
            </a:r>
          </a:p>
        </p:txBody>
      </p:sp>
    </p:spTree>
    <p:extLst>
      <p:ext uri="{BB962C8B-B14F-4D97-AF65-F5344CB8AC3E}">
        <p14:creationId xmlns:p14="http://schemas.microsoft.com/office/powerpoint/2010/main" val="341108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BFA3A4E-C16E-4E3E-9C60-22AD1BC797C6}"/>
              </a:ext>
            </a:extLst>
          </p:cNvPr>
          <p:cNvSpPr txBox="1">
            <a:spLocks noChangeArrowheads="1"/>
          </p:cNvSpPr>
          <p:nvPr/>
        </p:nvSpPr>
        <p:spPr>
          <a:xfrm>
            <a:off x="756664" y="890279"/>
            <a:ext cx="8423848" cy="39857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/>
              <a:t>This algorithm associates with shortest job first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When the CPU is available, it is assigned to the process that has smallest CPU burst time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If two processes have same CPU-burst then FCFS scheduling is used along with this to break the tie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Moving a short process before a long one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Decrease the waiting time of short process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Increase the waiting time of long process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Consequently, the average time decreases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This will result in a smaller number of PCB’s in the ready or blocked queues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The search time will be smaller, thus improving the response time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The number of satisfied user will increase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A long job in the queue may delayed indefinitely by a succession of smaller jobs arriving in ready queue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This can be avoided by setting higher external priority to those important jobs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The OS at any time can calculates a resultant priority based on both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Also known as shortest job next</a:t>
            </a:r>
          </a:p>
        </p:txBody>
      </p:sp>
    </p:spTree>
    <p:extLst>
      <p:ext uri="{BB962C8B-B14F-4D97-AF65-F5344CB8AC3E}">
        <p14:creationId xmlns:p14="http://schemas.microsoft.com/office/powerpoint/2010/main" val="268718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E303287-FDEB-40A1-9EE9-BE090779B3B4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987574"/>
            <a:ext cx="8153400" cy="3677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/>
              <a:t>Salient Points of SJF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SJF may be preemptive or non-preemptive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It will preempt the currently executing process if its remaining time is greater than that of a newly arrived process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This scheme is known as shortest remaining time first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SJF is optimal in sense that it yields the smallest average waiting time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In general, it is difficult to predict the CPU time requirement for a process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SJF is optimal for batch jobs for which the run times are known in advance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SJF reduces average waiting time over FCFS</a:t>
            </a:r>
          </a:p>
        </p:txBody>
      </p:sp>
    </p:spTree>
    <p:extLst>
      <p:ext uri="{BB962C8B-B14F-4D97-AF65-F5344CB8AC3E}">
        <p14:creationId xmlns:p14="http://schemas.microsoft.com/office/powerpoint/2010/main" val="260740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284C08-B9AF-4086-9464-0D309106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275" y="987574"/>
            <a:ext cx="92773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600" b="1" dirty="0">
                <a:latin typeface="Calibri" pitchFamily="34" charset="0"/>
              </a:rPr>
              <a:t>Non-Preemptive SJF Scheduling</a:t>
            </a:r>
            <a:r>
              <a:rPr lang="en-US" sz="1600" dirty="0">
                <a:latin typeface="Calibri" pitchFamily="34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600" dirty="0">
                <a:latin typeface="Calibri" pitchFamily="34" charset="0"/>
              </a:rPr>
              <a:t>		</a:t>
            </a:r>
            <a:r>
              <a:rPr lang="en-US" sz="1600" u="sng" dirty="0">
                <a:latin typeface="Calibri" pitchFamily="34" charset="0"/>
              </a:rPr>
              <a:t>Process	Arrival Time</a:t>
            </a:r>
            <a:r>
              <a:rPr lang="en-US" sz="1600" dirty="0">
                <a:latin typeface="Calibri" pitchFamily="34" charset="0"/>
              </a:rPr>
              <a:t>	</a:t>
            </a:r>
            <a:r>
              <a:rPr lang="en-US" sz="1600" u="sng" dirty="0">
                <a:latin typeface="Calibri" pitchFamily="34" charset="0"/>
              </a:rPr>
              <a:t>Burst Time</a:t>
            </a:r>
            <a:endParaRPr lang="en-US" sz="16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600" dirty="0">
                <a:latin typeface="Calibri" pitchFamily="34" charset="0"/>
              </a:rPr>
              <a:t>		</a:t>
            </a:r>
            <a:r>
              <a:rPr lang="en-US" sz="1600" i="1" dirty="0">
                <a:latin typeface="Calibri" pitchFamily="34" charset="0"/>
              </a:rPr>
              <a:t>P</a:t>
            </a:r>
            <a:r>
              <a:rPr lang="en-US" sz="1600" i="1" baseline="-25000" dirty="0">
                <a:latin typeface="Calibri" pitchFamily="34" charset="0"/>
              </a:rPr>
              <a:t>1</a:t>
            </a:r>
            <a:r>
              <a:rPr lang="en-US" sz="1600" dirty="0">
                <a:latin typeface="Calibri" pitchFamily="34" charset="0"/>
              </a:rPr>
              <a:t>	0.0	7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600" dirty="0">
                <a:latin typeface="Calibri" pitchFamily="34" charset="0"/>
              </a:rPr>
              <a:t>		 </a:t>
            </a:r>
            <a:r>
              <a:rPr lang="en-US" sz="1600" i="1" dirty="0">
                <a:latin typeface="Calibri" pitchFamily="34" charset="0"/>
              </a:rPr>
              <a:t>P</a:t>
            </a:r>
            <a:r>
              <a:rPr lang="en-US" sz="1600" i="1" baseline="-25000" dirty="0">
                <a:latin typeface="Calibri" pitchFamily="34" charset="0"/>
              </a:rPr>
              <a:t>2	</a:t>
            </a:r>
            <a:r>
              <a:rPr lang="en-US" sz="1600" dirty="0">
                <a:latin typeface="Calibri" pitchFamily="34" charset="0"/>
              </a:rPr>
              <a:t>2.0	4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600" dirty="0">
                <a:latin typeface="Calibri" pitchFamily="34" charset="0"/>
              </a:rPr>
              <a:t>		 </a:t>
            </a:r>
            <a:r>
              <a:rPr lang="en-US" sz="1600" i="1" dirty="0">
                <a:latin typeface="Calibri" pitchFamily="34" charset="0"/>
              </a:rPr>
              <a:t>P</a:t>
            </a:r>
            <a:r>
              <a:rPr lang="en-US" sz="1600" i="1" baseline="-25000" dirty="0">
                <a:latin typeface="Calibri" pitchFamily="34" charset="0"/>
              </a:rPr>
              <a:t>3</a:t>
            </a:r>
            <a:r>
              <a:rPr lang="en-US" sz="1600" dirty="0">
                <a:latin typeface="Calibri" pitchFamily="34" charset="0"/>
              </a:rPr>
              <a:t>	4.0	1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600" dirty="0">
                <a:latin typeface="Calibri" pitchFamily="34" charset="0"/>
              </a:rPr>
              <a:t>		 </a:t>
            </a:r>
            <a:r>
              <a:rPr lang="en-US" sz="1600" i="1" dirty="0">
                <a:latin typeface="Calibri" pitchFamily="34" charset="0"/>
              </a:rPr>
              <a:t>P</a:t>
            </a:r>
            <a:r>
              <a:rPr lang="en-US" sz="1600" i="1" baseline="-25000" dirty="0">
                <a:latin typeface="Calibri" pitchFamily="34" charset="0"/>
              </a:rPr>
              <a:t>4</a:t>
            </a:r>
            <a:r>
              <a:rPr lang="en-US" sz="1600" dirty="0">
                <a:latin typeface="Calibri" pitchFamily="34" charset="0"/>
              </a:rPr>
              <a:t>	5.0	4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600" dirty="0">
                <a:latin typeface="Calibri" pitchFamily="34" charset="0"/>
              </a:rPr>
              <a:t>SJF (non-preemptive)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16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16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16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16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600" dirty="0">
                <a:latin typeface="Calibri" pitchFamily="34" charset="0"/>
              </a:rPr>
              <a:t>Average waiting time = (0 + 6 + 3 + 7)/4  =  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833BF-17BB-4DAE-8637-23858A4DDFC1}"/>
              </a:ext>
            </a:extLst>
          </p:cNvPr>
          <p:cNvGrpSpPr>
            <a:grpSpLocks/>
          </p:cNvGrpSpPr>
          <p:nvPr/>
        </p:nvGrpSpPr>
        <p:grpSpPr bwMode="auto">
          <a:xfrm>
            <a:off x="2711970" y="3147814"/>
            <a:ext cx="5532438" cy="1116012"/>
            <a:chOff x="871" y="2325"/>
            <a:chExt cx="3485" cy="7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2D584A-5399-41A3-B3E7-35E98C9747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CAC80238-CA07-4D32-9BE1-F3F7D2529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99" y="2383"/>
              <a:ext cx="2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P</a:t>
              </a:r>
              <a:r>
                <a:rPr lang="en-US" sz="1600" baseline="-25000">
                  <a:latin typeface="Calibri" pitchFamily="34" charset="0"/>
                </a:rPr>
                <a:t>1</a:t>
              </a:r>
              <a:endParaRPr lang="en-US" sz="1600">
                <a:latin typeface="Calibri" pitchFamily="34" charset="0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0E396688-6977-4E40-A739-A68681F17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07" y="2383"/>
              <a:ext cx="2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>
                  <a:latin typeface="Calibri" pitchFamily="34" charset="0"/>
                </a:rPr>
                <a:t>P</a:t>
              </a:r>
              <a:r>
                <a:rPr lang="en-US" sz="1600" baseline="-25000" dirty="0">
                  <a:latin typeface="Calibri" pitchFamily="34" charset="0"/>
                </a:rPr>
                <a:t>3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91B74AD6-E767-43B4-8E96-83E450171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983" y="2383"/>
              <a:ext cx="2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P</a:t>
              </a:r>
              <a:r>
                <a:rPr lang="en-US" sz="1600" baseline="-25000">
                  <a:latin typeface="Calibri" pitchFamily="34" charset="0"/>
                </a:rPr>
                <a:t>2</a:t>
              </a:r>
              <a:endParaRPr lang="en-US" sz="1600">
                <a:latin typeface="Calibri" pitchFamily="34" charset="0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D9CE48DF-83E9-440A-82CA-1694FA5E3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797AE97A-3AFB-4821-87A8-926B55FBA2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6D36C3A6-BE0C-44E0-A0E6-1801D6D69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4CE029E-69B5-48E1-9BCE-0431C8687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B99A2A71-8845-46A4-810B-FB53B2662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F78AE367-79A8-4C6A-8808-4F855F39E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297B4FF-A052-4CD8-91A0-4C3A351B3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311" y="2814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7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46BE85CF-32CE-40CA-8198-32FB527AC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99" y="2814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3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2827EC53-311B-460C-9B3E-18C4C21EB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108" y="2815"/>
              <a:ext cx="2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16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039462C8-9153-4E8D-8442-ACC83098D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71" y="2814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0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9A086B21-4664-465D-9DF4-C5B2D973B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703" y="2383"/>
              <a:ext cx="2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P</a:t>
              </a:r>
              <a:r>
                <a:rPr lang="en-US" sz="1600" baseline="-25000">
                  <a:latin typeface="Calibri" pitchFamily="34" charset="0"/>
                </a:rPr>
                <a:t>4</a:t>
              </a:r>
              <a:endParaRPr lang="en-US" sz="1600">
                <a:latin typeface="Calibri" pitchFamily="34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A92B31AB-29FF-48BB-87DE-202784CE1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C0DF6216-CAE3-4E69-8E84-986399C5A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BA3757A0-263B-41A5-9D60-A41028459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2C192C97-CD0A-487E-ABF5-22E6CF230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BDAA3BD3-F064-494A-9365-937ED7F88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79457957-626B-41C3-AA3E-F4C435CC7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07644A89-A123-4AD6-8499-37A4A2E38D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2B5863A7-3BD5-4590-A7BB-3A5AFF125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99" y="2814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8</a:t>
              </a: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D244F2E7-7759-4C68-8882-C230EB651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307578E5-EF0D-485A-861E-54D2C47438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630CC87E-C1A7-4237-901C-23DBEED92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3923036A-EFD0-4529-B7C9-CC5B5D43D9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4A12079B-AA0D-49CB-8DBA-55708D9DF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20" y="2815"/>
              <a:ext cx="2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12</a:t>
              </a: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6A0EEB75-F8F0-4CFE-9C7C-170DE0ECB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F8BF9131-3B45-4CAC-AD78-9079D7F49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2C643B72-5F86-4FCA-9D62-6F9FA3EE2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396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1E62C795-B072-48AE-9868-4F2A02329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958" y="771550"/>
            <a:ext cx="702945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600" b="1" dirty="0">
                <a:latin typeface="Calibri" pitchFamily="34" charset="0"/>
              </a:rPr>
              <a:t>Preemptive SJF Scheduling</a:t>
            </a:r>
            <a:r>
              <a:rPr lang="en-US" sz="1600" dirty="0">
                <a:latin typeface="Calibri" pitchFamily="34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600" dirty="0">
                <a:latin typeface="Calibri" pitchFamily="34" charset="0"/>
              </a:rPr>
              <a:t>		</a:t>
            </a:r>
            <a:r>
              <a:rPr lang="en-US" sz="1600" u="sng" dirty="0">
                <a:latin typeface="Calibri" pitchFamily="34" charset="0"/>
              </a:rPr>
              <a:t>Process	Arrival Time</a:t>
            </a:r>
            <a:r>
              <a:rPr lang="en-US" sz="1600" dirty="0">
                <a:latin typeface="Calibri" pitchFamily="34" charset="0"/>
              </a:rPr>
              <a:t>	</a:t>
            </a:r>
            <a:r>
              <a:rPr lang="en-US" sz="1600" u="sng" dirty="0">
                <a:latin typeface="Calibri" pitchFamily="34" charset="0"/>
              </a:rPr>
              <a:t>Burst Time</a:t>
            </a:r>
            <a:endParaRPr lang="en-US" sz="16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600" dirty="0">
                <a:latin typeface="Calibri" pitchFamily="34" charset="0"/>
              </a:rPr>
              <a:t>		</a:t>
            </a:r>
            <a:r>
              <a:rPr lang="en-US" sz="1600" i="1" dirty="0">
                <a:latin typeface="Calibri" pitchFamily="34" charset="0"/>
              </a:rPr>
              <a:t>P</a:t>
            </a:r>
            <a:r>
              <a:rPr lang="en-US" sz="1600" i="1" baseline="-25000" dirty="0">
                <a:latin typeface="Calibri" pitchFamily="34" charset="0"/>
              </a:rPr>
              <a:t>1</a:t>
            </a:r>
            <a:r>
              <a:rPr lang="en-US" sz="1600" dirty="0">
                <a:latin typeface="Calibri" pitchFamily="34" charset="0"/>
              </a:rPr>
              <a:t>	0.0	7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600" dirty="0">
                <a:latin typeface="Calibri" pitchFamily="34" charset="0"/>
              </a:rPr>
              <a:t>		 </a:t>
            </a:r>
            <a:r>
              <a:rPr lang="en-US" sz="1600" i="1" dirty="0">
                <a:latin typeface="Calibri" pitchFamily="34" charset="0"/>
              </a:rPr>
              <a:t>P</a:t>
            </a:r>
            <a:r>
              <a:rPr lang="en-US" sz="1600" i="1" baseline="-25000" dirty="0">
                <a:latin typeface="Calibri" pitchFamily="34" charset="0"/>
              </a:rPr>
              <a:t>2	</a:t>
            </a:r>
            <a:r>
              <a:rPr lang="en-US" sz="1600" dirty="0">
                <a:latin typeface="Calibri" pitchFamily="34" charset="0"/>
              </a:rPr>
              <a:t>2.0	4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600" dirty="0">
                <a:latin typeface="Calibri" pitchFamily="34" charset="0"/>
              </a:rPr>
              <a:t>		 </a:t>
            </a:r>
            <a:r>
              <a:rPr lang="en-US" sz="1600" i="1" dirty="0">
                <a:latin typeface="Calibri" pitchFamily="34" charset="0"/>
              </a:rPr>
              <a:t>P</a:t>
            </a:r>
            <a:r>
              <a:rPr lang="en-US" sz="1600" i="1" baseline="-25000" dirty="0">
                <a:latin typeface="Calibri" pitchFamily="34" charset="0"/>
              </a:rPr>
              <a:t>3</a:t>
            </a:r>
            <a:r>
              <a:rPr lang="en-US" sz="1600" dirty="0">
                <a:latin typeface="Calibri" pitchFamily="34" charset="0"/>
              </a:rPr>
              <a:t>	4.0	1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600" dirty="0">
                <a:latin typeface="Calibri" pitchFamily="34" charset="0"/>
              </a:rPr>
              <a:t>		 </a:t>
            </a:r>
            <a:r>
              <a:rPr lang="en-US" sz="1600" i="1" dirty="0">
                <a:latin typeface="Calibri" pitchFamily="34" charset="0"/>
              </a:rPr>
              <a:t>P</a:t>
            </a:r>
            <a:r>
              <a:rPr lang="en-US" sz="1600" i="1" baseline="-25000" dirty="0">
                <a:latin typeface="Calibri" pitchFamily="34" charset="0"/>
              </a:rPr>
              <a:t>4</a:t>
            </a:r>
            <a:r>
              <a:rPr lang="en-US" sz="1600" dirty="0">
                <a:latin typeface="Calibri" pitchFamily="34" charset="0"/>
              </a:rPr>
              <a:t>	5.0	4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600" dirty="0">
                <a:latin typeface="Calibri" pitchFamily="34" charset="0"/>
              </a:rPr>
              <a:t>SJF (preemptive)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16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16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16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16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endParaRPr lang="en-US" sz="16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1600" dirty="0" smtClean="0">
                <a:latin typeface="Calibri" pitchFamily="34" charset="0"/>
              </a:rPr>
              <a:t>Average </a:t>
            </a:r>
            <a:r>
              <a:rPr lang="en-US" sz="1600" dirty="0">
                <a:latin typeface="Calibri" pitchFamily="34" charset="0"/>
              </a:rPr>
              <a:t>waiting time = (9 + 1 + 0 +2)/4 = 3</a:t>
            </a:r>
            <a:endParaRPr lang="en-US" sz="1600" i="1" baseline="-25000" dirty="0">
              <a:latin typeface="Calibri" pitchFamily="34" charset="0"/>
            </a:endParaRPr>
          </a:p>
        </p:txBody>
      </p:sp>
      <p:grpSp>
        <p:nvGrpSpPr>
          <p:cNvPr id="4" name="Group 1029">
            <a:extLst>
              <a:ext uri="{FF2B5EF4-FFF2-40B4-BE49-F238E27FC236}">
                <a16:creationId xmlns:a16="http://schemas.microsoft.com/office/drawing/2014/main" id="{A5596522-BFCB-42F1-91D9-80DCB4144824}"/>
              </a:ext>
            </a:extLst>
          </p:cNvPr>
          <p:cNvGrpSpPr>
            <a:grpSpLocks/>
          </p:cNvGrpSpPr>
          <p:nvPr/>
        </p:nvGrpSpPr>
        <p:grpSpPr bwMode="auto">
          <a:xfrm>
            <a:off x="1655635" y="2888627"/>
            <a:ext cx="5892801" cy="1189038"/>
            <a:chOff x="870" y="2364"/>
            <a:chExt cx="3712" cy="749"/>
          </a:xfrm>
        </p:grpSpPr>
        <p:sp>
          <p:nvSpPr>
            <p:cNvPr id="5" name="Rectangle 1030">
              <a:extLst>
                <a:ext uri="{FF2B5EF4-FFF2-40B4-BE49-F238E27FC236}">
                  <a16:creationId xmlns:a16="http://schemas.microsoft.com/office/drawing/2014/main" id="{B3C33750-CAD0-4B2C-A887-AD78A47637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6" name="Text Box 1031">
              <a:extLst>
                <a:ext uri="{FF2B5EF4-FFF2-40B4-BE49-F238E27FC236}">
                  <a16:creationId xmlns:a16="http://schemas.microsoft.com/office/drawing/2014/main" id="{527AA099-3316-448D-A94E-11FD5AF2F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18" y="2420"/>
              <a:ext cx="2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P</a:t>
              </a:r>
              <a:r>
                <a:rPr lang="en-US" sz="1600" baseline="-25000">
                  <a:latin typeface="Calibri" pitchFamily="34" charset="0"/>
                </a:rPr>
                <a:t>1</a:t>
              </a:r>
              <a:endParaRPr lang="en-US" sz="1600">
                <a:latin typeface="Calibri" pitchFamily="34" charset="0"/>
              </a:endParaRPr>
            </a:p>
          </p:txBody>
        </p:sp>
        <p:sp>
          <p:nvSpPr>
            <p:cNvPr id="7" name="Text Box 1032">
              <a:extLst>
                <a:ext uri="{FF2B5EF4-FFF2-40B4-BE49-F238E27FC236}">
                  <a16:creationId xmlns:a16="http://schemas.microsoft.com/office/drawing/2014/main" id="{DF847F33-A306-4D62-B623-593F8959D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834" y="2420"/>
              <a:ext cx="2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P</a:t>
              </a:r>
              <a:r>
                <a:rPr lang="en-US" sz="1600" baseline="-25000">
                  <a:latin typeface="Calibri" pitchFamily="34" charset="0"/>
                </a:rPr>
                <a:t>3</a:t>
              </a:r>
              <a:endParaRPr lang="en-US" sz="1600">
                <a:latin typeface="Calibri" pitchFamily="34" charset="0"/>
              </a:endParaRPr>
            </a:p>
          </p:txBody>
        </p:sp>
        <p:sp>
          <p:nvSpPr>
            <p:cNvPr id="8" name="Text Box 1033">
              <a:extLst>
                <a:ext uri="{FF2B5EF4-FFF2-40B4-BE49-F238E27FC236}">
                  <a16:creationId xmlns:a16="http://schemas.microsoft.com/office/drawing/2014/main" id="{53C779BE-32B5-4213-B5A0-150AA80AA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98" y="2420"/>
              <a:ext cx="2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P</a:t>
              </a:r>
              <a:r>
                <a:rPr lang="en-US" sz="1600" baseline="-25000">
                  <a:latin typeface="Calibri" pitchFamily="34" charset="0"/>
                </a:rPr>
                <a:t>2</a:t>
              </a:r>
              <a:endParaRPr lang="en-US" sz="1600">
                <a:latin typeface="Calibri" pitchFamily="34" charset="0"/>
              </a:endParaRPr>
            </a:p>
          </p:txBody>
        </p:sp>
        <p:sp>
          <p:nvSpPr>
            <p:cNvPr id="9" name="Line 1034">
              <a:extLst>
                <a:ext uri="{FF2B5EF4-FFF2-40B4-BE49-F238E27FC236}">
                  <a16:creationId xmlns:a16="http://schemas.microsoft.com/office/drawing/2014/main" id="{762150B0-F4EA-4715-B671-255DF01B1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0" name="Line 1035">
              <a:extLst>
                <a:ext uri="{FF2B5EF4-FFF2-40B4-BE49-F238E27FC236}">
                  <a16:creationId xmlns:a16="http://schemas.microsoft.com/office/drawing/2014/main" id="{6B265670-DC80-417E-BDC3-0A3BD05FB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1" name="Line 1036">
              <a:extLst>
                <a:ext uri="{FF2B5EF4-FFF2-40B4-BE49-F238E27FC236}">
                  <a16:creationId xmlns:a16="http://schemas.microsoft.com/office/drawing/2014/main" id="{D58E87C1-F82C-46B1-A795-B971909385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2" name="Line 1037">
              <a:extLst>
                <a:ext uri="{FF2B5EF4-FFF2-40B4-BE49-F238E27FC236}">
                  <a16:creationId xmlns:a16="http://schemas.microsoft.com/office/drawing/2014/main" id="{2E44FF06-4635-4BCE-80A2-CF2E27BE5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3" name="Line 1038">
              <a:extLst>
                <a:ext uri="{FF2B5EF4-FFF2-40B4-BE49-F238E27FC236}">
                  <a16:creationId xmlns:a16="http://schemas.microsoft.com/office/drawing/2014/main" id="{D567AD54-65E6-4140-BBF7-706EF30C86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4" name="Text Box 1039">
              <a:extLst>
                <a:ext uri="{FF2B5EF4-FFF2-40B4-BE49-F238E27FC236}">
                  <a16:creationId xmlns:a16="http://schemas.microsoft.com/office/drawing/2014/main" id="{89EC4DC5-6C5E-414F-B061-79BD0D09B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34" y="2900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4</a:t>
              </a:r>
            </a:p>
          </p:txBody>
        </p:sp>
        <p:sp>
          <p:nvSpPr>
            <p:cNvPr id="15" name="Text Box 1040">
              <a:extLst>
                <a:ext uri="{FF2B5EF4-FFF2-40B4-BE49-F238E27FC236}">
                  <a16:creationId xmlns:a16="http://schemas.microsoft.com/office/drawing/2014/main" id="{F7EB1A9D-B6C0-4784-A505-3BDEEADDB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254" y="2900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2</a:t>
              </a:r>
            </a:p>
          </p:txBody>
        </p:sp>
        <p:sp>
          <p:nvSpPr>
            <p:cNvPr id="16" name="Text Box 1041">
              <a:extLst>
                <a:ext uri="{FF2B5EF4-FFF2-40B4-BE49-F238E27FC236}">
                  <a16:creationId xmlns:a16="http://schemas.microsoft.com/office/drawing/2014/main" id="{5A6A990B-7040-4FA0-82C4-8572C79E3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326" y="2852"/>
              <a:ext cx="2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11</a:t>
              </a:r>
            </a:p>
          </p:txBody>
        </p:sp>
        <p:sp>
          <p:nvSpPr>
            <p:cNvPr id="17" name="Text Box 1042">
              <a:extLst>
                <a:ext uri="{FF2B5EF4-FFF2-40B4-BE49-F238E27FC236}">
                  <a16:creationId xmlns:a16="http://schemas.microsoft.com/office/drawing/2014/main" id="{9CD1F2DB-27A3-454F-90BA-71D48AF01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70" y="2861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0</a:t>
              </a:r>
            </a:p>
          </p:txBody>
        </p:sp>
        <p:sp>
          <p:nvSpPr>
            <p:cNvPr id="18" name="Text Box 1043">
              <a:extLst>
                <a:ext uri="{FF2B5EF4-FFF2-40B4-BE49-F238E27FC236}">
                  <a16:creationId xmlns:a16="http://schemas.microsoft.com/office/drawing/2014/main" id="{DC7DC37E-D0AC-4A46-A047-5D88DCBB5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986" y="2420"/>
              <a:ext cx="2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>
                  <a:latin typeface="Calibri" pitchFamily="34" charset="0"/>
                </a:rPr>
                <a:t>P</a:t>
              </a:r>
              <a:r>
                <a:rPr lang="en-US" sz="1600" baseline="-25000" dirty="0">
                  <a:latin typeface="Calibri" pitchFamily="34" charset="0"/>
                </a:rPr>
                <a:t>4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9" name="Line 1044">
              <a:extLst>
                <a:ext uri="{FF2B5EF4-FFF2-40B4-BE49-F238E27FC236}">
                  <a16:creationId xmlns:a16="http://schemas.microsoft.com/office/drawing/2014/main" id="{D64FB69D-74CF-4D2E-94E3-EAF7ABF79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0" name="Line 1045">
              <a:extLst>
                <a:ext uri="{FF2B5EF4-FFF2-40B4-BE49-F238E27FC236}">
                  <a16:creationId xmlns:a16="http://schemas.microsoft.com/office/drawing/2014/main" id="{17273FDC-79EE-4646-AD3A-0B7621339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1" name="Line 1046">
              <a:extLst>
                <a:ext uri="{FF2B5EF4-FFF2-40B4-BE49-F238E27FC236}">
                  <a16:creationId xmlns:a16="http://schemas.microsoft.com/office/drawing/2014/main" id="{26157D4B-9B21-4C67-A9B9-BD5421924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2" name="Line 1047">
              <a:extLst>
                <a:ext uri="{FF2B5EF4-FFF2-40B4-BE49-F238E27FC236}">
                  <a16:creationId xmlns:a16="http://schemas.microsoft.com/office/drawing/2014/main" id="{D13C9332-DF6A-48A1-8A94-33B67C5BB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3" name="Text Box 1048">
              <a:extLst>
                <a:ext uri="{FF2B5EF4-FFF2-40B4-BE49-F238E27FC236}">
                  <a16:creationId xmlns:a16="http://schemas.microsoft.com/office/drawing/2014/main" id="{DD5861B2-3011-4690-A5C0-E0797816C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70" y="2900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5</a:t>
              </a:r>
            </a:p>
          </p:txBody>
        </p:sp>
        <p:sp>
          <p:nvSpPr>
            <p:cNvPr id="24" name="Line 1049">
              <a:extLst>
                <a:ext uri="{FF2B5EF4-FFF2-40B4-BE49-F238E27FC236}">
                  <a16:creationId xmlns:a16="http://schemas.microsoft.com/office/drawing/2014/main" id="{0DDDFCCF-7A0B-4F45-A1D8-A2326C5D7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5" name="Line 1050">
              <a:extLst>
                <a:ext uri="{FF2B5EF4-FFF2-40B4-BE49-F238E27FC236}">
                  <a16:creationId xmlns:a16="http://schemas.microsoft.com/office/drawing/2014/main" id="{5844B9E2-56A9-499E-B5F3-BBCA493C0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6" name="Line 1051">
              <a:extLst>
                <a:ext uri="{FF2B5EF4-FFF2-40B4-BE49-F238E27FC236}">
                  <a16:creationId xmlns:a16="http://schemas.microsoft.com/office/drawing/2014/main" id="{FF94CF5D-FB57-49EE-BE37-E798F0A62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7" name="Line 1052">
              <a:extLst>
                <a:ext uri="{FF2B5EF4-FFF2-40B4-BE49-F238E27FC236}">
                  <a16:creationId xmlns:a16="http://schemas.microsoft.com/office/drawing/2014/main" id="{56BC51D0-A7F9-4043-96E7-10D880A37E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28" name="Text Box 1053">
              <a:extLst>
                <a:ext uri="{FF2B5EF4-FFF2-40B4-BE49-F238E27FC236}">
                  <a16:creationId xmlns:a16="http://schemas.microsoft.com/office/drawing/2014/main" id="{58C49895-32DC-4F32-B5A6-C633CBD82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98" y="2900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7</a:t>
              </a:r>
            </a:p>
          </p:txBody>
        </p:sp>
        <p:sp>
          <p:nvSpPr>
            <p:cNvPr id="29" name="Line 1054">
              <a:extLst>
                <a:ext uri="{FF2B5EF4-FFF2-40B4-BE49-F238E27FC236}">
                  <a16:creationId xmlns:a16="http://schemas.microsoft.com/office/drawing/2014/main" id="{CCD990DB-9D54-4A60-B9CA-646B86C98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0" name="Line 1055">
              <a:extLst>
                <a:ext uri="{FF2B5EF4-FFF2-40B4-BE49-F238E27FC236}">
                  <a16:creationId xmlns:a16="http://schemas.microsoft.com/office/drawing/2014/main" id="{8DE22EA3-B9C8-462C-815F-2F9DF6E49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1" name="Line 1056">
              <a:extLst>
                <a:ext uri="{FF2B5EF4-FFF2-40B4-BE49-F238E27FC236}">
                  <a16:creationId xmlns:a16="http://schemas.microsoft.com/office/drawing/2014/main" id="{66D73109-F855-4E9A-97E5-DCF03EB43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2" name="Line 1057">
              <a:extLst>
                <a:ext uri="{FF2B5EF4-FFF2-40B4-BE49-F238E27FC236}">
                  <a16:creationId xmlns:a16="http://schemas.microsoft.com/office/drawing/2014/main" id="{FFABF816-8F61-4C73-89DE-CD4B11F7E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3" name="Line 1058">
              <a:extLst>
                <a:ext uri="{FF2B5EF4-FFF2-40B4-BE49-F238E27FC236}">
                  <a16:creationId xmlns:a16="http://schemas.microsoft.com/office/drawing/2014/main" id="{901EA251-1DCE-4305-BC3E-263E34071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4" name="Text Box 1059">
              <a:extLst>
                <a:ext uri="{FF2B5EF4-FFF2-40B4-BE49-F238E27FC236}">
                  <a16:creationId xmlns:a16="http://schemas.microsoft.com/office/drawing/2014/main" id="{8CFB4580-05A6-405D-B850-8CD991AE9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266" y="2420"/>
              <a:ext cx="2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P</a:t>
              </a:r>
              <a:r>
                <a:rPr lang="en-US" sz="1600" baseline="-25000">
                  <a:latin typeface="Calibri" pitchFamily="34" charset="0"/>
                </a:rPr>
                <a:t>2</a:t>
              </a:r>
              <a:endParaRPr lang="en-US" sz="1600">
                <a:latin typeface="Calibri" pitchFamily="34" charset="0"/>
              </a:endParaRPr>
            </a:p>
          </p:txBody>
        </p:sp>
        <p:sp>
          <p:nvSpPr>
            <p:cNvPr id="35" name="Text Box 1060">
              <a:extLst>
                <a:ext uri="{FF2B5EF4-FFF2-40B4-BE49-F238E27FC236}">
                  <a16:creationId xmlns:a16="http://schemas.microsoft.com/office/drawing/2014/main" id="{B11B3077-2671-4B01-B4C2-035664A6E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50" y="2420"/>
              <a:ext cx="2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P</a:t>
              </a:r>
              <a:r>
                <a:rPr lang="en-US" sz="1600" baseline="-25000">
                  <a:latin typeface="Calibri" pitchFamily="34" charset="0"/>
                </a:rPr>
                <a:t>1</a:t>
              </a:r>
              <a:endParaRPr lang="en-US" sz="1600">
                <a:latin typeface="Calibri" pitchFamily="34" charset="0"/>
              </a:endParaRPr>
            </a:p>
          </p:txBody>
        </p:sp>
        <p:sp>
          <p:nvSpPr>
            <p:cNvPr id="36" name="Line 1061">
              <a:extLst>
                <a:ext uri="{FF2B5EF4-FFF2-40B4-BE49-F238E27FC236}">
                  <a16:creationId xmlns:a16="http://schemas.microsoft.com/office/drawing/2014/main" id="{65E0E16A-A114-4ECA-AFED-C196A3CA9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37" name="Text Box 1062">
              <a:extLst>
                <a:ext uri="{FF2B5EF4-FFF2-40B4-BE49-F238E27FC236}">
                  <a16:creationId xmlns:a16="http://schemas.microsoft.com/office/drawing/2014/main" id="{BB39C4BA-2CBB-43ED-AA74-C5A0964E8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334" y="2852"/>
              <a:ext cx="2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Calibri" pitchFamily="34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022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Robin </a:t>
            </a:r>
            <a:r>
              <a:rPr lang="en-GB" dirty="0" smtClean="0"/>
              <a:t>Scheduling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5866A40-63E3-4F4D-9065-C4B73A60B228}"/>
              </a:ext>
            </a:extLst>
          </p:cNvPr>
          <p:cNvSpPr txBox="1">
            <a:spLocks noChangeArrowheads="1"/>
          </p:cNvSpPr>
          <p:nvPr/>
        </p:nvSpPr>
        <p:spPr>
          <a:xfrm>
            <a:off x="1017794" y="771550"/>
            <a:ext cx="8135816" cy="5760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/>
              <a:t>The Round-Robin (RR) scheduling is designed especially for time sharing systems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In this algorithm there is small unit of time known as time quantum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 time quantum is generally up to 10-100ms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CPU scheduler goes around the ready queue, allocating the CPU to each process for a time interval of up to 1 </a:t>
            </a:r>
            <a:r>
              <a:rPr lang="en-US" sz="1200" dirty="0" smtClean="0"/>
              <a:t>quantum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For RR scheduling we keep the ready queue as a FIFO queue of processes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The CPU picks up the first process from the ready queue, set a timer to interrupt after 1 quantum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If the process burst time is less than 1 quantum 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then the process itself release the CPU voluntarily &amp; proceed to next process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If the process burst time is greater then 1 quantum 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then that process is sent back to the ready queue and CPU scheduler selects the next process in the ready queue for scheduling</a:t>
            </a: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1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7165" y="862628"/>
            <a:ext cx="7020000" cy="359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27140" y="934628"/>
            <a:ext cx="6116031" cy="279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dirty="0" smtClean="0"/>
              <a:t>Scheduling Algorithm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9505" y="934628"/>
            <a:ext cx="612000" cy="27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26224" y="884746"/>
            <a:ext cx="6052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7165" y="1283348"/>
            <a:ext cx="7020000" cy="359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327140" y="1355348"/>
            <a:ext cx="6116031" cy="2793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dirty="0" smtClean="0"/>
              <a:t>Scheduling </a:t>
            </a:r>
            <a:r>
              <a:rPr lang="en-US" altLang="ko-KR" dirty="0" err="1" smtClean="0"/>
              <a:t>Philosphy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1355348"/>
            <a:ext cx="612000" cy="27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26224" y="1305466"/>
            <a:ext cx="6052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7165" y="1715396"/>
            <a:ext cx="7020000" cy="359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327140" y="1787396"/>
            <a:ext cx="6116031" cy="2793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dirty="0" smtClean="0"/>
              <a:t>Scheduling Criteria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19505" y="1787396"/>
            <a:ext cx="612000" cy="27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26224" y="1737514"/>
            <a:ext cx="6052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7165" y="2147444"/>
            <a:ext cx="7020000" cy="359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27140" y="2219444"/>
            <a:ext cx="6116031" cy="2793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dirty="0" smtClean="0"/>
              <a:t>Scheduling Queue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19505" y="2219444"/>
            <a:ext cx="612000" cy="27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26224" y="2169562"/>
            <a:ext cx="6052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7165" y="2549875"/>
            <a:ext cx="7020000" cy="359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2327140" y="2621875"/>
            <a:ext cx="6116031" cy="2793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 err="1" smtClean="0"/>
              <a:t>Scheuling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26224" y="2571993"/>
            <a:ext cx="6052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99CCFF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1600" b="1" dirty="0">
              <a:solidFill>
                <a:srgbClr val="99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664" y="25735"/>
            <a:ext cx="7596336" cy="430387"/>
          </a:xfrm>
        </p:spPr>
        <p:txBody>
          <a:bodyPr/>
          <a:lstStyle/>
          <a:p>
            <a:r>
              <a:rPr lang="en-US" dirty="0" smtClean="0"/>
              <a:t>Content Lecture#4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Robin </a:t>
            </a:r>
            <a:r>
              <a:rPr lang="en-GB" dirty="0" smtClean="0"/>
              <a:t>Scheduling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5276137-7B02-47F7-8CD7-CD7A40C7F7FD}"/>
              </a:ext>
            </a:extLst>
          </p:cNvPr>
          <p:cNvSpPr txBox="1">
            <a:spLocks noChangeArrowheads="1"/>
          </p:cNvSpPr>
          <p:nvPr/>
        </p:nvSpPr>
        <p:spPr>
          <a:xfrm>
            <a:off x="1332727" y="1295400"/>
            <a:ext cx="6767665" cy="3724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1400" dirty="0"/>
              <a:t>			</a:t>
            </a:r>
            <a:r>
              <a:rPr lang="en-US" sz="1400" b="1" u="sng" dirty="0"/>
              <a:t>Process</a:t>
            </a:r>
            <a:r>
              <a:rPr lang="en-US" sz="1400" b="1" dirty="0"/>
              <a:t>	</a:t>
            </a:r>
            <a:r>
              <a:rPr lang="en-US" sz="1400" b="1" u="sng" dirty="0"/>
              <a:t>Burst Time</a:t>
            </a:r>
          </a:p>
          <a:p>
            <a:pPr>
              <a:buFont typeface="Wingdings" pitchFamily="2" charset="2"/>
              <a:buNone/>
            </a:pPr>
            <a:r>
              <a:rPr lang="en-US" sz="1400" dirty="0"/>
              <a:t>			P</a:t>
            </a:r>
            <a:r>
              <a:rPr lang="en-US" sz="1400" baseline="-25000" dirty="0"/>
              <a:t>1		</a:t>
            </a:r>
            <a:r>
              <a:rPr lang="en-US" sz="1400" dirty="0"/>
              <a:t>53</a:t>
            </a:r>
          </a:p>
          <a:p>
            <a:pPr>
              <a:buFont typeface="Wingdings" pitchFamily="2" charset="2"/>
              <a:buNone/>
            </a:pPr>
            <a:r>
              <a:rPr lang="en-US" sz="1400" dirty="0"/>
              <a:t>			 P</a:t>
            </a:r>
            <a:r>
              <a:rPr lang="en-US" sz="1400" baseline="-25000" dirty="0"/>
              <a:t>2		 </a:t>
            </a:r>
            <a:r>
              <a:rPr lang="en-US" sz="1400" dirty="0"/>
              <a:t>17</a:t>
            </a:r>
          </a:p>
          <a:p>
            <a:pPr>
              <a:buFont typeface="Wingdings" pitchFamily="2" charset="2"/>
              <a:buNone/>
            </a:pPr>
            <a:r>
              <a:rPr lang="en-US" sz="1400" dirty="0"/>
              <a:t>			 P</a:t>
            </a:r>
            <a:r>
              <a:rPr lang="en-US" sz="1400" baseline="-25000" dirty="0"/>
              <a:t>3		</a:t>
            </a:r>
            <a:r>
              <a:rPr lang="en-US" sz="1400" dirty="0"/>
              <a:t>68</a:t>
            </a:r>
          </a:p>
          <a:p>
            <a:pPr>
              <a:buFont typeface="Wingdings" pitchFamily="2" charset="2"/>
              <a:buNone/>
            </a:pPr>
            <a:r>
              <a:rPr lang="en-US" sz="1400" dirty="0"/>
              <a:t>			 P</a:t>
            </a:r>
            <a:r>
              <a:rPr lang="en-US" sz="1400" baseline="-25000" dirty="0"/>
              <a:t>4		 </a:t>
            </a:r>
            <a:r>
              <a:rPr lang="en-US" sz="1400" dirty="0"/>
              <a:t>24</a:t>
            </a:r>
          </a:p>
          <a:p>
            <a:r>
              <a:rPr lang="en-US" sz="1400" dirty="0"/>
              <a:t>Time quantum = 20 </a:t>
            </a:r>
            <a:r>
              <a:rPr lang="en-US" sz="1400" dirty="0" err="1"/>
              <a:t>ms</a:t>
            </a:r>
            <a:endParaRPr lang="en-US" sz="1400" dirty="0"/>
          </a:p>
          <a:p>
            <a:r>
              <a:rPr lang="en-US" sz="1400" dirty="0"/>
              <a:t>The Gantt chart is: 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>
              <a:buFont typeface="Wingdings" pitchFamily="2" charset="2"/>
              <a:buNone/>
            </a:pPr>
            <a:endParaRPr lang="en-US" sz="1400" dirty="0"/>
          </a:p>
          <a:p>
            <a:pPr>
              <a:buFont typeface="Wingdings" pitchFamily="2" charset="2"/>
              <a:buNone/>
            </a:pPr>
            <a:endParaRPr lang="en-US" sz="1400" dirty="0"/>
          </a:p>
          <a:p>
            <a:r>
              <a:rPr lang="en-US" sz="1400" dirty="0"/>
              <a:t>Typically, higher average turnaround than SJF, but better response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CDB8C09-1119-4673-86E0-84F39BFB542B}"/>
              </a:ext>
            </a:extLst>
          </p:cNvPr>
          <p:cNvGrpSpPr>
            <a:grpSpLocks/>
          </p:cNvGrpSpPr>
          <p:nvPr/>
        </p:nvGrpSpPr>
        <p:grpSpPr bwMode="auto">
          <a:xfrm>
            <a:off x="2138591" y="3617551"/>
            <a:ext cx="4953689" cy="682391"/>
            <a:chOff x="1025" y="2793"/>
            <a:chExt cx="3758" cy="598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CD5A9052-A822-4468-91A7-3DA9D1C96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0" y="2793"/>
              <a:ext cx="3552" cy="384"/>
              <a:chOff x="1152" y="2736"/>
              <a:chExt cx="2880" cy="288"/>
            </a:xfrm>
          </p:grpSpPr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EBB732B3-0516-4081-AF1B-32AC0AC0B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Calibri" pitchFamily="34" charset="0"/>
                  </a:rPr>
                  <a:t>P</a:t>
                </a:r>
                <a:r>
                  <a:rPr lang="en-US" sz="1400" baseline="-25000">
                    <a:latin typeface="Calibri" pitchFamily="34" charset="0"/>
                  </a:rPr>
                  <a:t>1</a:t>
                </a:r>
                <a:endParaRPr lang="en-US" sz="1400">
                  <a:latin typeface="Calibri" pitchFamily="34" charset="0"/>
                </a:endParaRPr>
              </a:p>
            </p:txBody>
          </p:sp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id="{0BA29DDD-B7BC-47DC-91A8-478B9927E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Calibri" pitchFamily="34" charset="0"/>
                  </a:rPr>
                  <a:t>P</a:t>
                </a:r>
                <a:r>
                  <a:rPr lang="en-US" sz="1400" baseline="-2500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A1F2429E-FFC7-4FD4-B367-71F1534C3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Calibri" pitchFamily="34" charset="0"/>
                  </a:rPr>
                  <a:t>P</a:t>
                </a:r>
                <a:r>
                  <a:rPr lang="en-US" sz="1400" baseline="-2500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D3BB2AC0-FE9F-46EE-9C5F-E85DECB04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Calibri" pitchFamily="34" charset="0"/>
                  </a:rPr>
                  <a:t>P</a:t>
                </a:r>
                <a:r>
                  <a:rPr lang="en-US" sz="1400" baseline="-2500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7F80A7E5-EA24-4FFB-8499-B51B68BB8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Calibri" pitchFamily="34" charset="0"/>
                  </a:rPr>
                  <a:t>P</a:t>
                </a:r>
                <a:r>
                  <a:rPr lang="en-US" sz="1400" baseline="-2500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id="{F5BD5C35-C016-4243-8739-4A1E92DA9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Calibri" pitchFamily="34" charset="0"/>
                  </a:rPr>
                  <a:t>P</a:t>
                </a:r>
                <a:r>
                  <a:rPr lang="en-US" sz="1400" baseline="-2500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6AC56945-5E95-4F04-88DD-C43DBBC9E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Calibri" pitchFamily="34" charset="0"/>
                  </a:rPr>
                  <a:t>P</a:t>
                </a:r>
                <a:r>
                  <a:rPr lang="en-US" sz="1400" baseline="-2500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24" name="Rectangle 13">
                <a:extLst>
                  <a:ext uri="{FF2B5EF4-FFF2-40B4-BE49-F238E27FC236}">
                    <a16:creationId xmlns:a16="http://schemas.microsoft.com/office/drawing/2014/main" id="{7C5D311D-46E5-497F-8776-8F0D4EDAD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Calibri" pitchFamily="34" charset="0"/>
                  </a:rPr>
                  <a:t>P</a:t>
                </a:r>
                <a:r>
                  <a:rPr lang="en-US" sz="1400" baseline="-2500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5" name="Rectangle 14">
                <a:extLst>
                  <a:ext uri="{FF2B5EF4-FFF2-40B4-BE49-F238E27FC236}">
                    <a16:creationId xmlns:a16="http://schemas.microsoft.com/office/drawing/2014/main" id="{FAD9D6A7-A699-4505-81EC-A74FFD8DD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Calibri" pitchFamily="34" charset="0"/>
                  </a:rPr>
                  <a:t>P</a:t>
                </a:r>
                <a:r>
                  <a:rPr lang="en-US" sz="1400" baseline="-2500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26" name="Rectangle 15">
                <a:extLst>
                  <a:ext uri="{FF2B5EF4-FFF2-40B4-BE49-F238E27FC236}">
                    <a16:creationId xmlns:a16="http://schemas.microsoft.com/office/drawing/2014/main" id="{EA9C4C6E-ED03-4975-935A-74AF4A59D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>
                    <a:latin typeface="Calibri" pitchFamily="34" charset="0"/>
                  </a:rPr>
                  <a:t>P</a:t>
                </a:r>
                <a:r>
                  <a:rPr lang="en-US" sz="1400" baseline="-25000">
                    <a:latin typeface="Calibri" pitchFamily="34" charset="0"/>
                  </a:rPr>
                  <a:t>3</a:t>
                </a:r>
              </a:p>
            </p:txBody>
          </p:sp>
        </p:grp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id="{4352A96A-7812-4D16-AB78-41D311891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5" y="3196"/>
              <a:ext cx="17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Text Box 17">
              <a:extLst>
                <a:ext uri="{FF2B5EF4-FFF2-40B4-BE49-F238E27FC236}">
                  <a16:creationId xmlns:a16="http://schemas.microsoft.com/office/drawing/2014/main" id="{CD5265D6-A04E-45A6-995C-83B5A22BD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6" y="3197"/>
              <a:ext cx="23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20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69547C84-C0E6-4666-AE46-C0EB40FF6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3197"/>
              <a:ext cx="23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37</a:t>
              </a:r>
            </a:p>
          </p:txBody>
        </p:sp>
        <p:sp>
          <p:nvSpPr>
            <p:cNvPr id="9" name="Text Box 19">
              <a:extLst>
                <a:ext uri="{FF2B5EF4-FFF2-40B4-BE49-F238E27FC236}">
                  <a16:creationId xmlns:a16="http://schemas.microsoft.com/office/drawing/2014/main" id="{58579CB3-AD49-425B-A68A-235FB7E6D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3197"/>
              <a:ext cx="23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57</a:t>
              </a:r>
            </a:p>
          </p:txBody>
        </p:sp>
        <p:sp>
          <p:nvSpPr>
            <p:cNvPr id="10" name="Text Box 20">
              <a:extLst>
                <a:ext uri="{FF2B5EF4-FFF2-40B4-BE49-F238E27FC236}">
                  <a16:creationId xmlns:a16="http://schemas.microsoft.com/office/drawing/2014/main" id="{860BBAC9-E76B-4ADB-8733-8C841E661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3197"/>
              <a:ext cx="23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77</a:t>
              </a:r>
            </a:p>
          </p:txBody>
        </p:sp>
        <p:sp>
          <p:nvSpPr>
            <p:cNvPr id="11" name="Text Box 21">
              <a:extLst>
                <a:ext uri="{FF2B5EF4-FFF2-40B4-BE49-F238E27FC236}">
                  <a16:creationId xmlns:a16="http://schemas.microsoft.com/office/drawing/2014/main" id="{0FDCCAA6-ACB8-4F38-8A56-EE6AEEF91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" y="3197"/>
              <a:ext cx="23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97</a:t>
              </a:r>
            </a:p>
          </p:txBody>
        </p:sp>
        <p:sp>
          <p:nvSpPr>
            <p:cNvPr id="12" name="Text Box 22">
              <a:extLst>
                <a:ext uri="{FF2B5EF4-FFF2-40B4-BE49-F238E27FC236}">
                  <a16:creationId xmlns:a16="http://schemas.microsoft.com/office/drawing/2014/main" id="{A4C2D9F8-4A13-4676-B028-68AA971FF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0" y="3197"/>
              <a:ext cx="2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117</a:t>
              </a:r>
            </a:p>
          </p:txBody>
        </p:sp>
        <p:sp>
          <p:nvSpPr>
            <p:cNvPr id="13" name="Text Box 23">
              <a:extLst>
                <a:ext uri="{FF2B5EF4-FFF2-40B4-BE49-F238E27FC236}">
                  <a16:creationId xmlns:a16="http://schemas.microsoft.com/office/drawing/2014/main" id="{48C11586-6C54-406B-817F-36DC327A8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3197"/>
              <a:ext cx="2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121</a:t>
              </a:r>
            </a:p>
          </p:txBody>
        </p:sp>
        <p:sp>
          <p:nvSpPr>
            <p:cNvPr id="14" name="Text Box 24">
              <a:extLst>
                <a:ext uri="{FF2B5EF4-FFF2-40B4-BE49-F238E27FC236}">
                  <a16:creationId xmlns:a16="http://schemas.microsoft.com/office/drawing/2014/main" id="{DE2BF5BE-51A5-4F76-8488-C2D8C1A1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3197"/>
              <a:ext cx="2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dirty="0">
                  <a:latin typeface="Calibri" pitchFamily="34" charset="0"/>
                </a:rPr>
                <a:t>134</a:t>
              </a:r>
            </a:p>
          </p:txBody>
        </p:sp>
        <p:sp>
          <p:nvSpPr>
            <p:cNvPr id="15" name="Text Box 25">
              <a:extLst>
                <a:ext uri="{FF2B5EF4-FFF2-40B4-BE49-F238E27FC236}">
                  <a16:creationId xmlns:a16="http://schemas.microsoft.com/office/drawing/2014/main" id="{3D0375AC-4466-434B-96D4-61D47307A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" y="3197"/>
              <a:ext cx="2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154</a:t>
              </a:r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BF503C7F-4321-480B-829D-9119AAA80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" y="3197"/>
              <a:ext cx="2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162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82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FD150-A294-4C5E-862D-D5104DE05C8F}"/>
              </a:ext>
            </a:extLst>
          </p:cNvPr>
          <p:cNvSpPr txBox="1"/>
          <p:nvPr/>
        </p:nvSpPr>
        <p:spPr>
          <a:xfrm>
            <a:off x="1187624" y="713261"/>
            <a:ext cx="7632848" cy="401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000" dirty="0"/>
              <a:t>In priority scheduling a priority is associated with each process and the CPU is allocated to the process with the highest priority</a:t>
            </a:r>
          </a:p>
          <a:p>
            <a:pPr eaLnBrk="1" hangingPunct="1">
              <a:lnSpc>
                <a:spcPct val="150000"/>
              </a:lnSpc>
            </a:pPr>
            <a:r>
              <a:rPr lang="en-US" sz="1000" dirty="0"/>
              <a:t>Equal priority processes are scheduled in FCFS order</a:t>
            </a:r>
          </a:p>
          <a:p>
            <a:pPr eaLnBrk="1" hangingPunct="1">
              <a:lnSpc>
                <a:spcPct val="150000"/>
              </a:lnSpc>
            </a:pPr>
            <a:r>
              <a:rPr lang="en-US" sz="1000" dirty="0"/>
              <a:t>Priorities are generally some fixed range of numbers, such as 0, 1, 5, 10</a:t>
            </a:r>
          </a:p>
          <a:p>
            <a:pPr eaLnBrk="1" hangingPunct="1">
              <a:lnSpc>
                <a:spcPct val="150000"/>
              </a:lnSpc>
            </a:pPr>
            <a:r>
              <a:rPr lang="en-US" sz="1000" dirty="0"/>
              <a:t>There is no general agreement on whether ‘0’ is highest or lower priority</a:t>
            </a:r>
          </a:p>
          <a:p>
            <a:pPr eaLnBrk="1" hangingPunct="1">
              <a:lnSpc>
                <a:spcPct val="150000"/>
              </a:lnSpc>
            </a:pPr>
            <a:r>
              <a:rPr lang="en-US" sz="1000" dirty="0"/>
              <a:t>Priority can be defined on the bases of following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000" dirty="0"/>
              <a:t>Process time limit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000" dirty="0"/>
              <a:t>Memory requirements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000" dirty="0"/>
              <a:t>Number of open files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000" dirty="0"/>
              <a:t>Ratio of average I/O burst to CPU </a:t>
            </a:r>
            <a:r>
              <a:rPr lang="en-US" sz="1000" dirty="0" smtClean="0"/>
              <a:t>burst</a:t>
            </a:r>
            <a:endParaRPr lang="en-US" sz="1000" dirty="0"/>
          </a:p>
          <a:p>
            <a:pPr>
              <a:lnSpc>
                <a:spcPct val="110000"/>
              </a:lnSpc>
            </a:pPr>
            <a:r>
              <a:rPr lang="en-US" sz="1000" dirty="0"/>
              <a:t>Priority mechanism can be static or dynamic</a:t>
            </a:r>
          </a:p>
          <a:p>
            <a:pPr lvl="1">
              <a:lnSpc>
                <a:spcPct val="110000"/>
              </a:lnSpc>
            </a:pPr>
            <a:r>
              <a:rPr lang="en-US" sz="1000" dirty="0"/>
              <a:t>Static priority mechanism is easy to implement and have relatively low overheads</a:t>
            </a:r>
          </a:p>
          <a:p>
            <a:pPr lvl="1">
              <a:lnSpc>
                <a:spcPct val="110000"/>
              </a:lnSpc>
            </a:pPr>
            <a:r>
              <a:rPr lang="en-US" sz="1000" dirty="0"/>
              <a:t>Dynamic priority mechanism is more complex to implement and have greater overheads</a:t>
            </a:r>
          </a:p>
          <a:p>
            <a:pPr>
              <a:lnSpc>
                <a:spcPct val="110000"/>
              </a:lnSpc>
            </a:pPr>
            <a:r>
              <a:rPr lang="en-US" sz="1000" dirty="0"/>
              <a:t>The priority scheduling may be preemptive or non-preemptive</a:t>
            </a:r>
          </a:p>
          <a:p>
            <a:pPr lvl="1">
              <a:lnSpc>
                <a:spcPct val="110000"/>
              </a:lnSpc>
            </a:pPr>
            <a:r>
              <a:rPr lang="en-US" sz="1000" dirty="0"/>
              <a:t>The choice arise when a high priority process comes in the queue while a low priority process is executing</a:t>
            </a:r>
          </a:p>
          <a:p>
            <a:pPr>
              <a:lnSpc>
                <a:spcPct val="110000"/>
              </a:lnSpc>
            </a:pPr>
            <a:r>
              <a:rPr lang="en-US" sz="1000" dirty="0"/>
              <a:t>A process that is ready to run but lacking the CPU can be considered blocked</a:t>
            </a:r>
          </a:p>
          <a:p>
            <a:pPr>
              <a:lnSpc>
                <a:spcPct val="110000"/>
              </a:lnSpc>
            </a:pPr>
            <a:r>
              <a:rPr lang="en-US" sz="1000" dirty="0"/>
              <a:t>Solution to indefinite blocking is aging</a:t>
            </a:r>
          </a:p>
          <a:p>
            <a:pPr>
              <a:lnSpc>
                <a:spcPct val="110000"/>
              </a:lnSpc>
            </a:pPr>
            <a:r>
              <a:rPr lang="en-US" sz="1000" b="1" dirty="0"/>
              <a:t>Aging</a:t>
            </a:r>
            <a:r>
              <a:rPr lang="en-US" sz="1000" dirty="0"/>
              <a:t> is a technique of gradually increasing the priority of processes that waits for a long time</a:t>
            </a:r>
          </a:p>
          <a:p>
            <a:pPr>
              <a:lnSpc>
                <a:spcPct val="110000"/>
              </a:lnSpc>
            </a:pPr>
            <a:r>
              <a:rPr lang="en-US" sz="1000" dirty="0"/>
              <a:t>OS allows only a limited priority classes</a:t>
            </a:r>
          </a:p>
          <a:p>
            <a:pPr>
              <a:lnSpc>
                <a:spcPct val="110000"/>
              </a:lnSpc>
            </a:pPr>
            <a:r>
              <a:rPr lang="en-US" sz="1000" dirty="0"/>
              <a:t>In VAX / VMS priority range is 0 to 31</a:t>
            </a:r>
          </a:p>
          <a:p>
            <a:pPr>
              <a:lnSpc>
                <a:spcPct val="110000"/>
              </a:lnSpc>
            </a:pPr>
            <a:r>
              <a:rPr lang="en-US" sz="1000" dirty="0"/>
              <a:t>In Unix priority range is -20 to </a:t>
            </a:r>
            <a:r>
              <a:rPr lang="en-US" sz="1000" dirty="0" smtClean="0"/>
              <a:t>20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540115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C0A60E5-7E59-4418-9134-E796ED406581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858079"/>
            <a:ext cx="7704856" cy="38019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/>
              <a:t>Ready queue is partitioned into separate queues:</a:t>
            </a:r>
            <a:br>
              <a:rPr lang="en-US" sz="1200" dirty="0"/>
            </a:br>
            <a:r>
              <a:rPr lang="en-US" sz="1200" dirty="0"/>
              <a:t>foreground (interactive)</a:t>
            </a:r>
            <a:br>
              <a:rPr lang="en-US" sz="1200" dirty="0"/>
            </a:br>
            <a:r>
              <a:rPr lang="en-US" sz="1200" dirty="0"/>
              <a:t>background (batch)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Each queue has its own scheduling algorithm,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foreground – RR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background – FCFS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Scheduling must be done between the queues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Fixed priority scheduling; (i.e., serve all from foreground then from background)</a:t>
            </a:r>
          </a:p>
          <a:p>
            <a:pPr lvl="2">
              <a:lnSpc>
                <a:spcPct val="150000"/>
              </a:lnSpc>
            </a:pPr>
            <a:r>
              <a:rPr lang="en-US" sz="1200" dirty="0"/>
              <a:t>Possibility of starvation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Time slice – each queue gets a certain amount of CPU time which it can schedule amongst its processes; i.e., 80% to foreground in RR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20% to background in FCFS</a:t>
            </a:r>
          </a:p>
        </p:txBody>
      </p:sp>
    </p:spTree>
    <p:extLst>
      <p:ext uri="{BB962C8B-B14F-4D97-AF65-F5344CB8AC3E}">
        <p14:creationId xmlns:p14="http://schemas.microsoft.com/office/powerpoint/2010/main" val="2875422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Queue </a:t>
            </a:r>
            <a:r>
              <a:rPr lang="en-US" dirty="0" smtClean="0"/>
              <a:t>Scheduling</a:t>
            </a:r>
            <a:endParaRPr lang="en-US" dirty="0"/>
          </a:p>
        </p:txBody>
      </p:sp>
      <p:pic>
        <p:nvPicPr>
          <p:cNvPr id="3" name="Picture 4" descr="5">
            <a:extLst>
              <a:ext uri="{FF2B5EF4-FFF2-40B4-BE49-F238E27FC236}">
                <a16:creationId xmlns:a16="http://schemas.microsoft.com/office/drawing/2014/main" id="{BFCD21B0-6B7E-48E8-8775-15C46C627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27573"/>
            <a:ext cx="725380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924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Feedback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9F43E8D-A69D-4097-AD1A-5FCCDB7C4E7B}"/>
              </a:ext>
            </a:extLst>
          </p:cNvPr>
          <p:cNvSpPr txBox="1">
            <a:spLocks noChangeArrowheads="1"/>
          </p:cNvSpPr>
          <p:nvPr/>
        </p:nvSpPr>
        <p:spPr>
          <a:xfrm>
            <a:off x="1223120" y="1275606"/>
            <a:ext cx="7920880" cy="338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A process can move between the various queues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aging can be implemented this way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Multilevel-feedback-queue scheduler defined by the following parameters: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number of queues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scheduling algorithms for each queue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method used to determine when to upgrade a process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method used to determine when to demote a process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method used to determine which queue a process will enter when that process needs </a:t>
            </a:r>
            <a:r>
              <a:rPr lang="en-US" sz="1100" dirty="0" smtClean="0"/>
              <a:t>service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b="1" dirty="0" smtClean="0"/>
              <a:t>Example</a:t>
            </a:r>
            <a:endParaRPr lang="en-US" sz="11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Three queues: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i="1" dirty="0"/>
              <a:t>Q</a:t>
            </a:r>
            <a:r>
              <a:rPr lang="en-US" sz="1100" baseline="-25000" dirty="0"/>
              <a:t>0</a:t>
            </a:r>
            <a:r>
              <a:rPr lang="en-US" sz="1100" dirty="0"/>
              <a:t> – time quantum 8 milliseconds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i="1" dirty="0"/>
              <a:t>Q</a:t>
            </a:r>
            <a:r>
              <a:rPr lang="en-US" sz="1100" baseline="-25000" dirty="0"/>
              <a:t>1</a:t>
            </a:r>
            <a:r>
              <a:rPr lang="en-US" sz="1100" dirty="0"/>
              <a:t> – time quantum 16 milliseconds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i="1" dirty="0"/>
              <a:t>Q</a:t>
            </a:r>
            <a:r>
              <a:rPr lang="en-US" sz="1100" baseline="-25000" dirty="0"/>
              <a:t>2</a:t>
            </a:r>
            <a:r>
              <a:rPr lang="en-US" sz="1100" dirty="0"/>
              <a:t> – FCFS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Scheduling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A new job enters queue </a:t>
            </a:r>
            <a:r>
              <a:rPr lang="en-US" sz="1100" i="1" dirty="0"/>
              <a:t>Q</a:t>
            </a:r>
            <a:r>
              <a:rPr lang="en-US" sz="1100" i="1" baseline="-25000" dirty="0"/>
              <a:t>0</a:t>
            </a:r>
            <a:r>
              <a:rPr lang="en-US" sz="1100" i="1" dirty="0"/>
              <a:t> </a:t>
            </a:r>
            <a:r>
              <a:rPr lang="en-US" sz="1100" dirty="0"/>
              <a:t>which is served</a:t>
            </a:r>
            <a:r>
              <a:rPr lang="en-US" sz="1100" i="1" dirty="0"/>
              <a:t> </a:t>
            </a:r>
            <a:r>
              <a:rPr lang="en-US" sz="1100" dirty="0"/>
              <a:t>FCFS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When it gains CPU, job receives 8 milliseconds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If it does not finish in 8 milliseconds, job is moved to queue </a:t>
            </a:r>
            <a:r>
              <a:rPr lang="en-US" sz="1100" i="1" dirty="0"/>
              <a:t>Q</a:t>
            </a:r>
            <a:r>
              <a:rPr lang="en-US" sz="1100" baseline="-25000" dirty="0"/>
              <a:t>1</a:t>
            </a:r>
            <a:endParaRPr lang="en-US" sz="11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At </a:t>
            </a:r>
            <a:r>
              <a:rPr lang="en-US" sz="1100" i="1" dirty="0"/>
              <a:t>Q</a:t>
            </a:r>
            <a:r>
              <a:rPr lang="en-US" sz="1100" baseline="-25000" dirty="0"/>
              <a:t>1</a:t>
            </a:r>
            <a:r>
              <a:rPr lang="en-US" sz="1100" dirty="0"/>
              <a:t> job is again served FCFS and receives 16 additional milliseconds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If it still does not complete, it is preempted and moved to queue </a:t>
            </a:r>
            <a:r>
              <a:rPr lang="en-US" sz="1100" i="1" dirty="0" smtClean="0"/>
              <a:t>Q</a:t>
            </a:r>
            <a:r>
              <a:rPr lang="en-US" sz="1100" baseline="-25000" dirty="0" smtClean="0"/>
              <a:t>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3857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Feedback </a:t>
            </a:r>
            <a:r>
              <a:rPr lang="en-US" dirty="0" smtClean="0"/>
              <a:t>Queues</a:t>
            </a:r>
            <a:endParaRPr lang="en-US" dirty="0"/>
          </a:p>
        </p:txBody>
      </p:sp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EDB852A3-EA28-4C26-AD38-6DD52269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59582"/>
            <a:ext cx="5794375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267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91680" y="2211710"/>
            <a:ext cx="3168352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200" dirty="0" smtClean="0"/>
              <a:t>Run exec and file descriptor </a:t>
            </a:r>
          </a:p>
        </p:txBody>
      </p:sp>
    </p:spTree>
    <p:extLst>
      <p:ext uri="{BB962C8B-B14F-4D97-AF65-F5344CB8AC3E}">
        <p14:creationId xmlns:p14="http://schemas.microsoft.com/office/powerpoint/2010/main" val="18667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0" name="Picture Placeholder 9"/>
          <p:cNvGraphicFramePr>
            <a:graphicFrameLocks noGrp="1" noChangeAspect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870056286"/>
              </p:ext>
            </p:extLst>
          </p:nvPr>
        </p:nvGraphicFramePr>
        <p:xfrm>
          <a:off x="2933931" y="771550"/>
          <a:ext cx="3087588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" name="Bitmap Image" r:id="rId3" imgW="2286000" imgH="1280160" progId="PBrush">
                  <p:embed/>
                </p:oleObj>
              </mc:Choice>
              <mc:Fallback>
                <p:oleObj name="Bitmap Image" r:id="rId3" imgW="2286000" imgH="1280160" progId="PBrush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3931" y="771550"/>
                        <a:ext cx="3087588" cy="194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6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80389" y="555526"/>
            <a:ext cx="4861048" cy="54207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Lets take a Break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76557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23004" y="2067694"/>
            <a:ext cx="1432772" cy="1020936"/>
            <a:chOff x="1123004" y="2067694"/>
            <a:chExt cx="1432772" cy="1020936"/>
          </a:xfrm>
        </p:grpSpPr>
        <p:sp>
          <p:nvSpPr>
            <p:cNvPr id="25" name="Rectangle 16"/>
            <p:cNvSpPr/>
            <p:nvPr/>
          </p:nvSpPr>
          <p:spPr>
            <a:xfrm>
              <a:off x="1123004" y="2067694"/>
              <a:ext cx="1432772" cy="1020936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4248262"/>
                </p:ext>
              </p:extLst>
            </p:nvPr>
          </p:nvGraphicFramePr>
          <p:xfrm>
            <a:off x="1199736" y="2139702"/>
            <a:ext cx="1321101" cy="861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" name="Bitmap Image" r:id="rId3" imgW="1585080" imgH="990720" progId="PBrush">
                    <p:embed/>
                  </p:oleObj>
                </mc:Choice>
                <mc:Fallback>
                  <p:oleObj name="Bitmap Image" r:id="rId3" imgW="1585080" imgH="9907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99736" y="2139702"/>
                          <a:ext cx="1321101" cy="8616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1"/>
          <p:cNvSpPr/>
          <p:nvPr/>
        </p:nvSpPr>
        <p:spPr>
          <a:xfrm>
            <a:off x="2843808" y="1931624"/>
            <a:ext cx="6192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/>
              </a:rPr>
              <a:t>How does batman schedule a task on his computer</a:t>
            </a:r>
            <a:r>
              <a:rPr lang="en-US" b="1" dirty="0" smtClean="0">
                <a:solidFill>
                  <a:srgbClr val="000000"/>
                </a:solidFill>
                <a:latin typeface="Open Sans"/>
              </a:rPr>
              <a:t>?</a:t>
            </a:r>
          </a:p>
          <a:p>
            <a:r>
              <a:rPr lang="en-US" dirty="0" smtClean="0"/>
              <a:t>With </a:t>
            </a:r>
            <a:r>
              <a:rPr lang="en-US" dirty="0"/>
              <a:t>a .bat script</a:t>
            </a:r>
            <a:endParaRPr lang="en-US" b="1" dirty="0">
              <a:solidFill>
                <a:srgbClr val="000000"/>
              </a:solidFill>
              <a:latin typeface="Open Sans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3309"/>
              </p:ext>
            </p:extLst>
          </p:nvPr>
        </p:nvGraphicFramePr>
        <p:xfrm>
          <a:off x="4187825" y="4041775"/>
          <a:ext cx="4714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Packager Shell Object" showAsIcon="1" r:id="rId5" imgW="470880" imgH="439560" progId="Package">
                  <p:embed/>
                </p:oleObj>
              </mc:Choice>
              <mc:Fallback>
                <p:oleObj name="Packager Shell Object" showAsIcon="1" r:id="rId5" imgW="4708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7825" y="4041775"/>
                        <a:ext cx="471488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330336"/>
              </p:ext>
            </p:extLst>
          </p:nvPr>
        </p:nvGraphicFramePr>
        <p:xfrm>
          <a:off x="5919788" y="4298950"/>
          <a:ext cx="3222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Packager Shell Object" showAsIcon="1" r:id="rId7" imgW="322560" imgH="439560" progId="Package">
                  <p:embed/>
                </p:oleObj>
              </mc:Choice>
              <mc:Fallback>
                <p:oleObj name="Packager Shell Object" showAsIcon="1" r:id="rId7" imgW="322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19788" y="4298950"/>
                        <a:ext cx="322262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1392" y="411510"/>
            <a:ext cx="5472608" cy="542078"/>
          </a:xfrm>
        </p:spPr>
        <p:txBody>
          <a:bodyPr/>
          <a:lstStyle/>
          <a:p>
            <a:r>
              <a:rPr lang="en-US" sz="3200" dirty="0" smtClean="0"/>
              <a:t>Revising Previous Lecture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923928" y="953588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Important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Source Sans Pro"/>
              </a:rPr>
              <a:t>System Calls </a:t>
            </a:r>
            <a:r>
              <a:rPr lang="en-US" b="1" dirty="0">
                <a:solidFill>
                  <a:srgbClr val="222222"/>
                </a:solidFill>
                <a:latin typeface="Source Sans Pro"/>
              </a:rPr>
              <a:t>Used in OS</a:t>
            </a:r>
            <a:endParaRPr lang="en-US" b="1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1131590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solidFill>
                  <a:srgbClr val="222222"/>
                </a:solidFill>
                <a:latin typeface="Source Sans Pro"/>
              </a:rPr>
              <a:t>fork()</a:t>
            </a: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Source Sans Pro"/>
              </a:rPr>
              <a:t>Processes use this system call to create processes that are a copy of themselves. With the help of this system Call parent process creates a child process, and the execution of the parent process will be suspended till the child process executes.</a:t>
            </a:r>
            <a:endParaRPr lang="en-US" sz="1200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81069" y="3963709"/>
            <a:ext cx="6890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solidFill>
                  <a:srgbClr val="222222"/>
                </a:solidFill>
                <a:latin typeface="Source Sans Pro"/>
              </a:rPr>
              <a:t>wait()</a:t>
            </a: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Source Sans Pro"/>
              </a:rPr>
              <a:t>In some systems, a process needs to wait for another process to complete its execution. This type of situation occurs when a parent process creates a child process, and the execution of the parent process remains suspended until its child process executes.</a:t>
            </a: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Source Sans Pro"/>
              </a:rPr>
              <a:t>The suspension of the parent process automatically occurs with a wait() system call. When the child process ends execution, the control moves back to the parent process.</a:t>
            </a:r>
            <a:endParaRPr lang="en-US" sz="1200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7704" y="1851670"/>
            <a:ext cx="6336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Source Sans Pro"/>
              </a:rPr>
              <a:t>exec()</a:t>
            </a:r>
          </a:p>
          <a:p>
            <a:r>
              <a:rPr lang="en-US" sz="1200" dirty="0">
                <a:solidFill>
                  <a:srgbClr val="222222"/>
                </a:solidFill>
                <a:latin typeface="Source Sans Pro"/>
              </a:rPr>
              <a:t>This system call runs when an executable file in the context of an already running process that replaces the older executable file. However, the original process identifier remains as a new process is not built, but stack, data, head, data, etc. are replaced by the new process.</a:t>
            </a:r>
            <a:endParaRPr lang="en-US" sz="1200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23628" y="3219822"/>
            <a:ext cx="6372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Source Sans Pro"/>
              </a:rPr>
              <a:t>kill():</a:t>
            </a:r>
          </a:p>
          <a:p>
            <a:r>
              <a:rPr lang="en-US" sz="1200" dirty="0">
                <a:solidFill>
                  <a:srgbClr val="222222"/>
                </a:solidFill>
                <a:latin typeface="Source Sans Pro"/>
              </a:rPr>
              <a:t>The kill() system call is used by OS to send a termination signal to a process that urges the process to exit. However, a kill system call does not necessarily mean killing the process and can have various meanings.</a:t>
            </a:r>
            <a:endParaRPr lang="en-US" sz="1200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776" y="2580155"/>
            <a:ext cx="6336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Source Sans Pro"/>
              </a:rPr>
              <a:t>exit():</a:t>
            </a:r>
          </a:p>
          <a:p>
            <a:r>
              <a:rPr lang="en-US" sz="1200" dirty="0">
                <a:solidFill>
                  <a:srgbClr val="222222"/>
                </a:solidFill>
                <a:latin typeface="Source Sans Pro"/>
              </a:rPr>
              <a:t>The exit() system call is used to terminate program execution. Specially in the multi-threaded environment, this call defines that the thread execution is complete. The OS reclaims resources that were used by the process after the use of exit() system call.</a:t>
            </a:r>
            <a:endParaRPr lang="en-US" sz="1200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4264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16381" y="2918375"/>
            <a:ext cx="4529562" cy="609224"/>
            <a:chOff x="3714846" y="1438282"/>
            <a:chExt cx="4529562" cy="1164227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014347"/>
              <a:ext cx="4529562" cy="588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Cooperating</a:t>
              </a:r>
              <a:endParaRPr lang="en-US" sz="1400" dirty="0"/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438282"/>
              <a:ext cx="4529562" cy="57606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I</a:t>
              </a:r>
              <a:endParaRPr lang="en-US" altLang="ko-KR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AutoShape 2" descr="Electronics Business Color Doodle Sketch Vector Stock Vector (Royalty Free)  75001138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53913"/>
              </p:ext>
            </p:extLst>
          </p:nvPr>
        </p:nvGraphicFramePr>
        <p:xfrm>
          <a:off x="3843566" y="731206"/>
          <a:ext cx="1458549" cy="102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" name="Bitmap Image" r:id="rId4" imgW="1958400" imgH="1379160" progId="PBrush">
                  <p:embed/>
                </p:oleObj>
              </mc:Choice>
              <mc:Fallback>
                <p:oleObj name="Bitmap Image" r:id="rId4" imgW="1958400" imgH="1379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3566" y="731206"/>
                        <a:ext cx="1458549" cy="1027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302311"/>
              </p:ext>
            </p:extLst>
          </p:nvPr>
        </p:nvGraphicFramePr>
        <p:xfrm>
          <a:off x="3843565" y="1681337"/>
          <a:ext cx="1475195" cy="1067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" name="Bitmap Image" r:id="rId6" imgW="1958400" imgH="1379160" progId="PBrush">
                  <p:embed/>
                </p:oleObj>
              </mc:Choice>
              <mc:Fallback>
                <p:oleObj name="Bitmap Image" r:id="rId6" imgW="1958400" imgH="1379160" progId="PBrush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3565" y="1681337"/>
                        <a:ext cx="1475195" cy="1067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267744" y="4240708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  </a:t>
            </a:r>
            <a:r>
              <a:rPr lang="en-US" sz="1400" b="1" dirty="0" smtClean="0"/>
              <a:t>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 Placeholder 13"/>
          <p:cNvSpPr txBox="1">
            <a:spLocks/>
          </p:cNvSpPr>
          <p:nvPr/>
        </p:nvSpPr>
        <p:spPr>
          <a:xfrm>
            <a:off x="2267743" y="3901580"/>
            <a:ext cx="4859795" cy="30144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F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Algorithm Objectives</a:t>
            </a:r>
            <a:endParaRPr lang="en-PK" dirty="0"/>
          </a:p>
        </p:txBody>
      </p:sp>
      <p:sp>
        <p:nvSpPr>
          <p:cNvPr id="2" name="Rectangle 1"/>
          <p:cNvSpPr/>
          <p:nvPr/>
        </p:nvSpPr>
        <p:spPr>
          <a:xfrm>
            <a:off x="1259632" y="1039930"/>
            <a:ext cx="28803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Max CPU utilization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Max throughput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Min turnaround time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Min waiting time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Min response time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4DEE7-A5B2-4888-A31E-8AABAD858185}"/>
              </a:ext>
            </a:extLst>
          </p:cNvPr>
          <p:cNvSpPr txBox="1"/>
          <p:nvPr/>
        </p:nvSpPr>
        <p:spPr>
          <a:xfrm>
            <a:off x="1115617" y="3204140"/>
            <a:ext cx="52565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Maximum CPU utilization obtained with multiprogramming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CPU–I/O Burst Cycle – Process execution consists of a cycle of CPU execution and I/O wait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CPU burst followed by I/O burst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CPU burst distribution is of main concern</a:t>
            </a:r>
          </a:p>
        </p:txBody>
      </p:sp>
      <p:pic>
        <p:nvPicPr>
          <p:cNvPr id="12" name="Picture 1" descr="6_01.pdf">
            <a:extLst>
              <a:ext uri="{FF2B5EF4-FFF2-40B4-BE49-F238E27FC236}">
                <a16:creationId xmlns:a16="http://schemas.microsoft.com/office/drawing/2014/main" id="{A7167C7E-DD4F-4715-A408-D1C372E6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915566"/>
            <a:ext cx="2160240" cy="403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3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</a:t>
            </a:r>
            <a:r>
              <a:rPr lang="en-US" dirty="0" smtClean="0"/>
              <a:t>Philosophies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72313-D949-42B1-B41B-23F8CF48F19D}"/>
              </a:ext>
            </a:extLst>
          </p:cNvPr>
          <p:cNvSpPr txBox="1"/>
          <p:nvPr/>
        </p:nvSpPr>
        <p:spPr>
          <a:xfrm>
            <a:off x="1268963" y="1443841"/>
            <a:ext cx="740749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Preemptive</a:t>
            </a:r>
          </a:p>
          <a:p>
            <a:r>
              <a:rPr lang="en-US" sz="1400" dirty="0"/>
              <a:t>	The system may preempt the CPU from a process at any time;</a:t>
            </a:r>
          </a:p>
          <a:p>
            <a:r>
              <a:rPr lang="en-US" sz="1400" dirty="0"/>
              <a:t>	Prevents any one process from using the CPU for too long</a:t>
            </a:r>
          </a:p>
          <a:p>
            <a:r>
              <a:rPr lang="en-US" sz="1400" dirty="0"/>
              <a:t>	Can lead to race condition (require synchronization techniques)</a:t>
            </a:r>
          </a:p>
          <a:p>
            <a:r>
              <a:rPr lang="en-US" sz="1400" dirty="0"/>
              <a:t>Non-preemptive</a:t>
            </a:r>
          </a:p>
          <a:p>
            <a:r>
              <a:rPr lang="en-US" sz="1400" dirty="0"/>
              <a:t>	Each process voluntarily gives up the CPU</a:t>
            </a:r>
          </a:p>
          <a:p>
            <a:r>
              <a:rPr lang="en-US" sz="1400" dirty="0"/>
              <a:t>	It is; </a:t>
            </a:r>
          </a:p>
          <a:p>
            <a:pPr indent="1258888"/>
            <a:r>
              <a:rPr lang="en-US" sz="1400" dirty="0"/>
              <a:t>Simple</a:t>
            </a:r>
          </a:p>
          <a:p>
            <a:pPr indent="1258888"/>
            <a:r>
              <a:rPr lang="en-US" sz="1400" dirty="0"/>
              <a:t>Easy to implement</a:t>
            </a:r>
          </a:p>
          <a:p>
            <a:pPr indent="1258888"/>
            <a:r>
              <a:rPr lang="en-US" sz="1400" dirty="0"/>
              <a:t>Not suitable for multi-user systems</a:t>
            </a:r>
          </a:p>
          <a:p>
            <a:r>
              <a:rPr lang="en-US" sz="1400" dirty="0"/>
              <a:t>	If the running process become blocked next process can be scheduled</a:t>
            </a:r>
          </a:p>
        </p:txBody>
      </p:sp>
    </p:spTree>
    <p:extLst>
      <p:ext uri="{BB962C8B-B14F-4D97-AF65-F5344CB8AC3E}">
        <p14:creationId xmlns:p14="http://schemas.microsoft.com/office/powerpoint/2010/main" val="302988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31640" y="699542"/>
            <a:ext cx="7776864" cy="454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CPU utilization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keep the CPU as busy as possible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Throughput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# of processes that complete their execution per time unit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 err="1"/>
              <a:t>Tunaround</a:t>
            </a:r>
            <a:r>
              <a:rPr lang="en-US" sz="1100" dirty="0"/>
              <a:t> time 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amount of time to execute a particular process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Waiting time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amount of time a process has been waiting in the ready queue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Response time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amount of time it takes from when a request was submitted until the first response is produced, not output  (for time-sharing environment</a:t>
            </a:r>
            <a:r>
              <a:rPr lang="en-US" sz="11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Priority</a:t>
            </a:r>
          </a:p>
          <a:p>
            <a:r>
              <a:rPr lang="en-US" sz="1100" dirty="0"/>
              <a:t>	Priority assigned to that process or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Class</a:t>
            </a:r>
          </a:p>
          <a:p>
            <a:r>
              <a:rPr lang="en-US" sz="1100" dirty="0"/>
              <a:t>	Class of job, i.e. batch or on-line or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Resource requirements</a:t>
            </a:r>
          </a:p>
          <a:p>
            <a:r>
              <a:rPr lang="en-US" sz="1100" dirty="0"/>
              <a:t>	E.g. expected run time, memory required, </a:t>
            </a:r>
            <a:r>
              <a:rPr lang="en-US" sz="1100" dirty="0" err="1"/>
              <a:t>etc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I/O or CPU bound</a:t>
            </a:r>
          </a:p>
          <a:p>
            <a:r>
              <a:rPr lang="en-US" sz="1100" dirty="0"/>
              <a:t>	i.e. whether job is I/O bound or CPU 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Resources used to date</a:t>
            </a:r>
          </a:p>
          <a:p>
            <a:r>
              <a:rPr lang="en-US" sz="1100" dirty="0"/>
              <a:t>	i.e. the amount of processor time already consumed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Waiting time to date</a:t>
            </a:r>
          </a:p>
          <a:p>
            <a:r>
              <a:rPr lang="en-US" sz="1100" dirty="0"/>
              <a:t>	i.e. the amount of time spent waiting for service so far</a:t>
            </a:r>
            <a:endParaRPr lang="en-PK" sz="1100" dirty="0"/>
          </a:p>
          <a:p>
            <a:pPr lvl="1">
              <a:lnSpc>
                <a:spcPct val="12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0417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Scheduling </a:t>
            </a:r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79A75-2BFC-4C1F-AA3B-E9B9D73172ED}"/>
              </a:ext>
            </a:extLst>
          </p:cNvPr>
          <p:cNvSpPr txBox="1"/>
          <p:nvPr/>
        </p:nvSpPr>
        <p:spPr>
          <a:xfrm>
            <a:off x="1475656" y="1419622"/>
            <a:ext cx="7492585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Job queue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Set of all the processes in the system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It also includes the processes from the queues given below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Ready queue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Set of all the processes residing in main memory (ready or waiting)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Device queue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Set of processes waiting for an I/O devices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41549339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16714</TotalTime>
  <Words>2340</Words>
  <Application>Microsoft Office PowerPoint</Application>
  <PresentationFormat>On-screen Show (16:9)</PresentationFormat>
  <Paragraphs>336</Paragraphs>
  <Slides>27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맑은 고딕</vt:lpstr>
      <vt:lpstr>MS PGothic</vt:lpstr>
      <vt:lpstr>Arial</vt:lpstr>
      <vt:lpstr>Arial Unicode MS</vt:lpstr>
      <vt:lpstr>Calibri</vt:lpstr>
      <vt:lpstr>Helvetica</vt:lpstr>
      <vt:lpstr>Open Sans</vt:lpstr>
      <vt:lpstr>Source Sans Pro</vt:lpstr>
      <vt:lpstr>Verdana</vt:lpstr>
      <vt:lpstr>Wingdings</vt:lpstr>
      <vt:lpstr>Cover and End Slide Master</vt:lpstr>
      <vt:lpstr>Contents Slide Master</vt:lpstr>
      <vt:lpstr>Section Break Slide Master</vt:lpstr>
      <vt:lpstr>Bitmap Image</vt:lpstr>
      <vt:lpstr>Package</vt:lpstr>
      <vt:lpstr>Operating systems</vt:lpstr>
      <vt:lpstr>Content Lecture#4</vt:lpstr>
      <vt:lpstr>Lets take a Break</vt:lpstr>
      <vt:lpstr>Revising Previous Lecture</vt:lpstr>
      <vt:lpstr>PowerPoint Presentation</vt:lpstr>
      <vt:lpstr>Scheduling Algorithm Objectives</vt:lpstr>
      <vt:lpstr>Scheduling Philosophies</vt:lpstr>
      <vt:lpstr>Scheduling Criteria</vt:lpstr>
      <vt:lpstr>Process Scheduling Queues</vt:lpstr>
      <vt:lpstr>CPU Scheduler</vt:lpstr>
      <vt:lpstr>Levels of Scheduling</vt:lpstr>
      <vt:lpstr>Levels of Scheduling</vt:lpstr>
      <vt:lpstr>First Come First Serve Scheduling</vt:lpstr>
      <vt:lpstr>First Come First Serve Scheduling</vt:lpstr>
      <vt:lpstr>Shortest Job First Scheduling</vt:lpstr>
      <vt:lpstr>Shortest Job First Scheduling</vt:lpstr>
      <vt:lpstr>Shortest Job First Scheduling</vt:lpstr>
      <vt:lpstr>Shortest Job First Scheduling</vt:lpstr>
      <vt:lpstr>Round Robin Scheduling</vt:lpstr>
      <vt:lpstr>Round Robin Scheduling</vt:lpstr>
      <vt:lpstr>Priority Scheduling</vt:lpstr>
      <vt:lpstr>Multilevel Queue</vt:lpstr>
      <vt:lpstr>Multilevel Queue Scheduling</vt:lpstr>
      <vt:lpstr>Multilevel Feedback Queue</vt:lpstr>
      <vt:lpstr>Multilevel Feedback Queues</vt:lpstr>
      <vt:lpstr>Lab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Mahrukh Batool</cp:lastModifiedBy>
  <cp:revision>305</cp:revision>
  <dcterms:created xsi:type="dcterms:W3CDTF">2016-11-15T01:04:21Z</dcterms:created>
  <dcterms:modified xsi:type="dcterms:W3CDTF">2022-11-14T05:31:36Z</dcterms:modified>
</cp:coreProperties>
</file>