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13"/>
  </p:notesMasterIdLst>
  <p:handoutMasterIdLst>
    <p:handoutMasterId r:id="rId14"/>
  </p:handoutMasterIdLst>
  <p:sldIdLst>
    <p:sldId id="256" r:id="rId4"/>
    <p:sldId id="257" r:id="rId5"/>
    <p:sldId id="258" r:id="rId6"/>
    <p:sldId id="259" r:id="rId7"/>
    <p:sldId id="354" r:id="rId8"/>
    <p:sldId id="355" r:id="rId9"/>
    <p:sldId id="356" r:id="rId10"/>
    <p:sldId id="357" r:id="rId11"/>
    <p:sldId id="28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3824" autoAdjust="0"/>
  </p:normalViewPr>
  <p:slideViewPr>
    <p:cSldViewPr showGuides="1">
      <p:cViewPr>
        <p:scale>
          <a:sx n="100" d="100"/>
          <a:sy n="100" d="100"/>
        </p:scale>
        <p:origin x="571" y="96"/>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2022-11-28</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2022-11-28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4</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dirty="0" smtClean="0">
                <a:solidFill>
                  <a:schemeClr val="tx1">
                    <a:lumMod val="75000"/>
                    <a:lumOff val="25000"/>
                  </a:schemeClr>
                </a:solidFill>
              </a:rPr>
              <a:t>Commands</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321"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latin typeface="Courier New" panose="02070309020205020404" pitchFamily="49" charset="0"/>
                <a:cs typeface="Courier New" panose="02070309020205020404" pitchFamily="49" charset="0"/>
              </a:rPr>
              <a:t>Threads</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Benefits of Threads</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Why Threads</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Threads VS Process</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S</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a:t>
            </a:r>
            <a:r>
              <a:rPr lang="en-US" dirty="0" smtClean="0"/>
              <a:t>Lecture#7</a:t>
            </a:r>
            <a:endParaRPr lang="en-US" dirty="0"/>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350"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sp>
        <p:nvSpPr>
          <p:cNvPr id="12" name="Rectangle 11"/>
          <p:cNvSpPr/>
          <p:nvPr/>
        </p:nvSpPr>
        <p:spPr>
          <a:xfrm>
            <a:off x="2719147" y="1390596"/>
            <a:ext cx="6317349" cy="1938992"/>
          </a:xfrm>
          <a:prstGeom prst="rect">
            <a:avLst/>
          </a:prstGeom>
        </p:spPr>
        <p:txBody>
          <a:bodyPr wrap="square">
            <a:spAutoFit/>
          </a:bodyPr>
          <a:lstStyle/>
          <a:p>
            <a:pPr algn="just"/>
            <a:r>
              <a:rPr lang="en-US" dirty="0"/>
              <a:t>Why computers are like </a:t>
            </a:r>
            <a:r>
              <a:rPr lang="en-US" dirty="0" smtClean="0"/>
              <a:t>human:</a:t>
            </a:r>
          </a:p>
          <a:p>
            <a:pPr algn="just"/>
            <a:endParaRPr lang="en-US" dirty="0"/>
          </a:p>
          <a:p>
            <a:pPr marL="342900" indent="-342900" algn="just">
              <a:buFont typeface="+mj-lt"/>
              <a:buAutoNum type="arabicPeriod"/>
            </a:pPr>
            <a:r>
              <a:rPr lang="en-US" sz="1400" dirty="0"/>
              <a:t>In order to get their attention, you have to turn them on.</a:t>
            </a:r>
          </a:p>
          <a:p>
            <a:pPr marL="342900" indent="-342900" algn="just">
              <a:buFont typeface="+mj-lt"/>
              <a:buAutoNum type="arabicPeriod"/>
            </a:pPr>
            <a:r>
              <a:rPr lang="en-US" sz="1400" dirty="0"/>
              <a:t>They have a lot of data, but are still clueless.</a:t>
            </a:r>
          </a:p>
          <a:p>
            <a:pPr marL="342900" indent="-342900" algn="just">
              <a:buFont typeface="+mj-lt"/>
              <a:buAutoNum type="arabicPeriod"/>
            </a:pPr>
            <a:r>
              <a:rPr lang="en-US" sz="1400" dirty="0"/>
              <a:t>They are supposed to help you solve problems, but half the time they are the problem.</a:t>
            </a:r>
          </a:p>
          <a:p>
            <a:pPr marL="342900" indent="-342900" algn="just">
              <a:buFont typeface="+mj-lt"/>
              <a:buAutoNum type="arabicPeriod"/>
            </a:pPr>
            <a:r>
              <a:rPr lang="en-US" sz="1400" dirty="0"/>
              <a:t>As soon as you commit to one, you realize that if you had waited a little longer, you could have had a better model</a:t>
            </a:r>
            <a:r>
              <a:rPr lang="en-US" sz="1400" dirty="0" smtClean="0"/>
              <a:t>.</a:t>
            </a:r>
            <a:endParaRPr lang="en-US" sz="1400" dirty="0"/>
          </a:p>
        </p:txBody>
      </p:sp>
      <p:pic>
        <p:nvPicPr>
          <p:cNvPr id="2325" name="Picture 277" descr="programmer insider jokes"/>
          <p:cNvPicPr>
            <a:picLocks noChangeAspect="1" noChangeArrowheads="1"/>
          </p:cNvPicPr>
          <p:nvPr/>
        </p:nvPicPr>
        <p:blipFill rotWithShape="1">
          <a:blip r:embed="rId5">
            <a:extLst>
              <a:ext uri="{28A0092B-C50C-407E-A947-70E740481C1C}">
                <a14:useLocalDpi xmlns:a14="http://schemas.microsoft.com/office/drawing/2010/main" val="0"/>
              </a:ext>
            </a:extLst>
          </a:blip>
          <a:srcRect l="13319" t="38464" r="13242" b="36336"/>
          <a:stretch/>
        </p:blipFill>
        <p:spPr bwMode="auto">
          <a:xfrm>
            <a:off x="395536" y="4299942"/>
            <a:ext cx="3494566" cy="719469"/>
          </a:xfrm>
          <a:prstGeom prst="rect">
            <a:avLst/>
          </a:prstGeom>
          <a:noFill/>
          <a:extLst>
            <a:ext uri="{909E8E84-426E-40DD-AFC4-6F175D3DCCD1}">
              <a14:hiddenFill xmlns:a14="http://schemas.microsoft.com/office/drawing/2010/main">
                <a:solidFill>
                  <a:srgbClr val="FFFFFF"/>
                </a:solidFill>
              </a14:hiddenFill>
            </a:ext>
          </a:extLst>
        </p:spPr>
      </p:pic>
      <p:pic>
        <p:nvPicPr>
          <p:cNvPr id="2329" name="Picture 281" descr="programmer insider jokes"/>
          <p:cNvPicPr>
            <a:picLocks noChangeAspect="1" noChangeArrowheads="1"/>
          </p:cNvPicPr>
          <p:nvPr/>
        </p:nvPicPr>
        <p:blipFill rotWithShape="1">
          <a:blip r:embed="rId6">
            <a:extLst>
              <a:ext uri="{28A0092B-C50C-407E-A947-70E740481C1C}">
                <a14:useLocalDpi xmlns:a14="http://schemas.microsoft.com/office/drawing/2010/main" val="0"/>
              </a:ext>
            </a:extLst>
          </a:blip>
          <a:srcRect l="18360" t="30600" r="17921" b="29801"/>
          <a:stretch/>
        </p:blipFill>
        <p:spPr bwMode="auto">
          <a:xfrm>
            <a:off x="5508104" y="276131"/>
            <a:ext cx="3528392" cy="11008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28864" y="3952676"/>
            <a:ext cx="4835624" cy="923330"/>
          </a:xfrm>
          <a:prstGeom prst="rect">
            <a:avLst/>
          </a:prstGeom>
          <a:solidFill>
            <a:schemeClr val="accent1">
              <a:lumMod val="40000"/>
              <a:lumOff val="60000"/>
            </a:schemeClr>
          </a:solidFill>
        </p:spPr>
        <p:txBody>
          <a:bodyPr wrap="square">
            <a:spAutoFit/>
          </a:bodyPr>
          <a:lstStyle/>
          <a:p>
            <a:r>
              <a:rPr lang="en-US" b="1" dirty="0">
                <a:solidFill>
                  <a:srgbClr val="000000"/>
                </a:solidFill>
                <a:latin typeface="Open Sans"/>
              </a:rPr>
              <a:t>What code does a depressed programmer write?</a:t>
            </a:r>
          </a:p>
          <a:p>
            <a:r>
              <a:rPr lang="en-US" dirty="0">
                <a:solidFill>
                  <a:srgbClr val="000000"/>
                </a:solidFill>
                <a:latin typeface="Open Sans"/>
              </a:rPr>
              <a:t>"Goodbye world!"</a:t>
            </a:r>
            <a:endParaRPr lang="en-US" b="0" i="0" dirty="0">
              <a:solidFill>
                <a:srgbClr val="000000"/>
              </a:solidFill>
              <a:effectLst/>
              <a:latin typeface="Open Sans"/>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824667"/>
            <a:chOff x="3714846" y="1438282"/>
            <a:chExt cx="4529562" cy="1575938"/>
          </a:xfrm>
        </p:grpSpPr>
        <p:sp>
          <p:nvSpPr>
            <p:cNvPr id="3" name="TextBox 2"/>
            <p:cNvSpPr txBox="1"/>
            <p:nvPr/>
          </p:nvSpPr>
          <p:spPr>
            <a:xfrm>
              <a:off x="3714846" y="2014347"/>
              <a:ext cx="4529562" cy="999873"/>
            </a:xfrm>
            <a:prstGeom prst="rect">
              <a:avLst/>
            </a:prstGeom>
            <a:noFill/>
          </p:spPr>
          <p:txBody>
            <a:bodyPr wrap="square" rtlCol="0">
              <a:spAutoFit/>
            </a:bodyPr>
            <a:lstStyle/>
            <a:p>
              <a:pPr algn="ctr"/>
              <a:r>
                <a:rPr lang="en-US" sz="1400" dirty="0" smtClean="0"/>
                <a:t>Flow of Execution</a:t>
              </a:r>
            </a:p>
            <a:p>
              <a:pPr algn="ctr"/>
              <a:r>
                <a:rPr lang="en-US" sz="1400" dirty="0" smtClean="0"/>
                <a:t>Basic Unit of execution</a:t>
              </a:r>
              <a:endParaRPr lang="en-US" sz="1400" dirty="0"/>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Threads</a:t>
              </a:r>
              <a:endParaRPr lang="en-US" altLang="ko-KR" sz="24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647"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648"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307777"/>
          </a:xfrm>
          <a:prstGeom prst="rect">
            <a:avLst/>
          </a:prstGeom>
          <a:noFill/>
        </p:spPr>
        <p:txBody>
          <a:bodyPr wrap="square" rtlCol="0">
            <a:spAutoFit/>
          </a:bodyPr>
          <a:lstStyle/>
          <a:p>
            <a:pPr algn="ctr"/>
            <a:r>
              <a:rPr lang="en-US" sz="1400" dirty="0" err="1"/>
              <a:t>Postable</a:t>
            </a:r>
            <a:r>
              <a:rPr lang="en-US" sz="1400" dirty="0"/>
              <a:t> Operating System interface for Unix (POSIX), </a:t>
            </a:r>
            <a:r>
              <a:rPr lang="en-US" sz="1400" dirty="0"/>
              <a:t> </a:t>
            </a:r>
            <a:r>
              <a:rPr lang="en-US" sz="1400" b="1" dirty="0" smtClean="0"/>
              <a:t> </a:t>
            </a:r>
            <a:endParaRPr lang="en-US" altLang="ko-KR" sz="1400" dirty="0">
              <a:solidFill>
                <a:schemeClr val="tx1">
                  <a:lumMod val="75000"/>
                  <a:lumOff val="25000"/>
                </a:schemeClr>
              </a:solidFill>
              <a:cs typeface="Arial" pitchFamily="34" charset="0"/>
            </a:endParaRPr>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POSIX</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Threads</a:t>
            </a:r>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5C6848C-03B3-1BFD-7079-2FAE83783B41}"/>
              </a:ext>
            </a:extLst>
          </p:cNvPr>
          <p:cNvSpPr txBox="1"/>
          <p:nvPr/>
        </p:nvSpPr>
        <p:spPr>
          <a:xfrm>
            <a:off x="849086" y="843558"/>
            <a:ext cx="7683354" cy="3970318"/>
          </a:xfrm>
          <a:prstGeom prst="rect">
            <a:avLst/>
          </a:prstGeom>
          <a:noFill/>
        </p:spPr>
        <p:txBody>
          <a:bodyPr wrap="square">
            <a:spAutoFit/>
          </a:bodyPr>
          <a:lstStyle/>
          <a:p>
            <a:pPr>
              <a:lnSpc>
                <a:spcPct val="120000"/>
              </a:lnSpc>
            </a:pPr>
            <a:r>
              <a:rPr lang="en-US" sz="1400" dirty="0"/>
              <a:t>Thread idea is used for higher throughput and better performance</a:t>
            </a:r>
          </a:p>
          <a:p>
            <a:pPr>
              <a:lnSpc>
                <a:spcPct val="120000"/>
              </a:lnSpc>
            </a:pPr>
            <a:r>
              <a:rPr lang="en-US" sz="1400" dirty="0"/>
              <a:t>Threads are cheaper in terms of system overheads</a:t>
            </a:r>
          </a:p>
          <a:p>
            <a:pPr>
              <a:lnSpc>
                <a:spcPct val="120000"/>
              </a:lnSpc>
            </a:pPr>
            <a:r>
              <a:rPr lang="en-US" sz="1400" dirty="0"/>
              <a:t>Avoid context switching of processes if thread switch is used</a:t>
            </a:r>
          </a:p>
          <a:p>
            <a:pPr>
              <a:lnSpc>
                <a:spcPct val="120000"/>
              </a:lnSpc>
            </a:pPr>
            <a:r>
              <a:rPr lang="en-US" sz="1400" dirty="0"/>
              <a:t>Each thread run sequentially</a:t>
            </a:r>
          </a:p>
          <a:p>
            <a:pPr>
              <a:lnSpc>
                <a:spcPct val="120000"/>
              </a:lnSpc>
            </a:pPr>
            <a:r>
              <a:rPr lang="en-US" sz="1400" dirty="0"/>
              <a:t>Thread can create child threads</a:t>
            </a:r>
          </a:p>
          <a:p>
            <a:pPr>
              <a:lnSpc>
                <a:spcPct val="120000"/>
              </a:lnSpc>
            </a:pPr>
            <a:r>
              <a:rPr lang="en-US" sz="1400" dirty="0"/>
              <a:t>If thread is blocked, another thread within same process can run</a:t>
            </a:r>
          </a:p>
          <a:p>
            <a:pPr>
              <a:lnSpc>
                <a:spcPct val="120000"/>
              </a:lnSpc>
            </a:pPr>
            <a:r>
              <a:rPr lang="en-US" sz="1400" dirty="0"/>
              <a:t>A traditional or heavyweight process is equal to a task with one thread</a:t>
            </a:r>
          </a:p>
          <a:p>
            <a:pPr>
              <a:lnSpc>
                <a:spcPct val="120000"/>
              </a:lnSpc>
            </a:pPr>
            <a:r>
              <a:rPr lang="en-US" sz="1400" dirty="0"/>
              <a:t>Threads provide a mechanism to achieve parallelism </a:t>
            </a:r>
          </a:p>
          <a:p>
            <a:pPr>
              <a:lnSpc>
                <a:spcPct val="120000"/>
              </a:lnSpc>
            </a:pPr>
            <a:r>
              <a:rPr lang="en-US" sz="1400" dirty="0"/>
              <a:t>Threads are very important in the design of distributed and client server systems</a:t>
            </a:r>
          </a:p>
          <a:p>
            <a:pPr>
              <a:lnSpc>
                <a:spcPct val="120000"/>
              </a:lnSpc>
            </a:pPr>
            <a:r>
              <a:rPr lang="en-US" sz="1400" dirty="0"/>
              <a:t>In some systems, threads are supported by the operating system</a:t>
            </a:r>
          </a:p>
          <a:p>
            <a:pPr>
              <a:lnSpc>
                <a:spcPct val="120000"/>
              </a:lnSpc>
            </a:pPr>
            <a:r>
              <a:rPr lang="en-US" sz="1400" dirty="0"/>
              <a:t>Where the OS is not multithreaded, threads cannot be managed with application system code</a:t>
            </a:r>
          </a:p>
          <a:p>
            <a:pPr>
              <a:lnSpc>
                <a:spcPct val="120000"/>
              </a:lnSpc>
            </a:pPr>
            <a:r>
              <a:rPr lang="en-US" sz="1400" dirty="0"/>
              <a:t>Some database management systems provide their own thread management</a:t>
            </a:r>
          </a:p>
          <a:p>
            <a:pPr>
              <a:lnSpc>
                <a:spcPct val="120000"/>
              </a:lnSpc>
            </a:pPr>
            <a:r>
              <a:rPr lang="en-US" sz="1400" dirty="0"/>
              <a:t>Some languages, like Java, provide direct support for writing the thread based programs</a:t>
            </a:r>
          </a:p>
          <a:p>
            <a:pPr>
              <a:lnSpc>
                <a:spcPct val="120000"/>
              </a:lnSpc>
            </a:pPr>
            <a:r>
              <a:rPr lang="en-US" sz="1400" dirty="0"/>
              <a:t>In the absence of language support, threads can still be utilized by use of library subroutines</a:t>
            </a:r>
          </a:p>
          <a:p>
            <a:pPr>
              <a:lnSpc>
                <a:spcPct val="120000"/>
              </a:lnSpc>
            </a:pPr>
            <a:endParaRPr lang="en-US" sz="1400" dirty="0"/>
          </a:p>
        </p:txBody>
      </p:sp>
    </p:spTree>
    <p:extLst>
      <p:ext uri="{BB962C8B-B14F-4D97-AF65-F5344CB8AC3E}">
        <p14:creationId xmlns:p14="http://schemas.microsoft.com/office/powerpoint/2010/main" val="68526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smtClean="0"/>
              <a:t>Multithreading</a:t>
            </a:r>
            <a:endParaRPr lang="en-US" dirty="0"/>
          </a:p>
        </p:txBody>
      </p:sp>
      <p:sp>
        <p:nvSpPr>
          <p:cNvPr id="7" name="TextBox 6">
            <a:extLst>
              <a:ext uri="{FF2B5EF4-FFF2-40B4-BE49-F238E27FC236}">
                <a16:creationId xmlns:a16="http://schemas.microsoft.com/office/drawing/2014/main" id="{819BD2A1-A699-902A-06C1-2975EB10097D}"/>
              </a:ext>
            </a:extLst>
          </p:cNvPr>
          <p:cNvSpPr txBox="1"/>
          <p:nvPr/>
        </p:nvSpPr>
        <p:spPr>
          <a:xfrm>
            <a:off x="611561" y="1443841"/>
            <a:ext cx="8424936" cy="2526846"/>
          </a:xfrm>
          <a:prstGeom prst="rect">
            <a:avLst/>
          </a:prstGeom>
          <a:noFill/>
        </p:spPr>
        <p:txBody>
          <a:bodyPr wrap="square">
            <a:spAutoFit/>
          </a:bodyPr>
          <a:lstStyle/>
          <a:p>
            <a:pPr marL="285750" indent="-285750">
              <a:buFont typeface="Arial" panose="020B0604020202020204" pitchFamily="34" charset="0"/>
              <a:buChar char="•"/>
            </a:pPr>
            <a:r>
              <a:rPr lang="en-US" sz="1400" b="1" dirty="0"/>
              <a:t>Responsiveness</a:t>
            </a:r>
          </a:p>
          <a:p>
            <a:pPr marL="742950" lvl="1" indent="-285750">
              <a:lnSpc>
                <a:spcPct val="130000"/>
              </a:lnSpc>
              <a:buFont typeface="Arial" panose="020B0604020202020204" pitchFamily="34" charset="0"/>
              <a:buChar char="•"/>
            </a:pPr>
            <a:r>
              <a:rPr lang="en-US" sz="1400" dirty="0"/>
              <a:t>It allows to run a program even if some part of it is in block state</a:t>
            </a:r>
          </a:p>
          <a:p>
            <a:pPr marL="285750" indent="-285750">
              <a:buFont typeface="Arial" panose="020B0604020202020204" pitchFamily="34" charset="0"/>
              <a:buChar char="•"/>
            </a:pPr>
            <a:r>
              <a:rPr lang="en-US" sz="1400" b="1" dirty="0"/>
              <a:t>Resource sharing</a:t>
            </a:r>
          </a:p>
          <a:p>
            <a:pPr marL="742950" lvl="1" indent="-285750">
              <a:buFont typeface="Arial" panose="020B0604020202020204" pitchFamily="34" charset="0"/>
              <a:buChar char="•"/>
            </a:pPr>
            <a:r>
              <a:rPr lang="en-US" sz="1400" dirty="0"/>
              <a:t>Different threads of a program behaving like multiple processes are sharing same address space</a:t>
            </a:r>
          </a:p>
          <a:p>
            <a:pPr marL="285750" indent="-285750">
              <a:buFont typeface="Arial" panose="020B0604020202020204" pitchFamily="34" charset="0"/>
              <a:buChar char="•"/>
            </a:pPr>
            <a:r>
              <a:rPr lang="en-US" sz="1400" b="1" dirty="0"/>
              <a:t>Economy</a:t>
            </a:r>
          </a:p>
          <a:p>
            <a:pPr marL="742950" lvl="1" indent="-285750">
              <a:buFont typeface="Arial" panose="020B0604020202020204" pitchFamily="34" charset="0"/>
              <a:buChar char="•"/>
            </a:pPr>
            <a:r>
              <a:rPr lang="en-US" sz="1400" dirty="0"/>
              <a:t>Overheads of context switching of TCB are much lesser than of PCB</a:t>
            </a:r>
          </a:p>
          <a:p>
            <a:pPr marL="285750" indent="-285750">
              <a:buFont typeface="Arial" panose="020B0604020202020204" pitchFamily="34" charset="0"/>
              <a:buChar char="•"/>
            </a:pPr>
            <a:r>
              <a:rPr lang="en-US" sz="1400" b="1" dirty="0"/>
              <a:t>Scalability</a:t>
            </a:r>
          </a:p>
          <a:p>
            <a:pPr marL="742950" lvl="1" indent="-285750">
              <a:buFont typeface="Arial" panose="020B0604020202020204" pitchFamily="34" charset="0"/>
              <a:buChar char="•"/>
            </a:pPr>
            <a:r>
              <a:rPr lang="en-US" sz="1400" dirty="0"/>
              <a:t>Utilization of multiprocessor architecture</a:t>
            </a:r>
          </a:p>
          <a:p>
            <a:pPr marL="1200150" lvl="2" indent="-285750">
              <a:buFont typeface="Arial" panose="020B0604020202020204" pitchFamily="34" charset="0"/>
              <a:buChar char="•"/>
            </a:pPr>
            <a:r>
              <a:rPr lang="en-US" sz="1400" dirty="0"/>
              <a:t>Threads are very useful in multiprocessor architecture</a:t>
            </a:r>
          </a:p>
          <a:p>
            <a:pPr marL="742950" lvl="1" indent="-285750">
              <a:buFont typeface="Arial" panose="020B0604020202020204" pitchFamily="34" charset="0"/>
              <a:buChar char="•"/>
            </a:pPr>
            <a:r>
              <a:rPr lang="en-US" sz="1400" dirty="0"/>
              <a:t>Due to threading a single program can run on different processors at same time</a:t>
            </a:r>
          </a:p>
        </p:txBody>
      </p:sp>
    </p:spTree>
    <p:extLst>
      <p:ext uri="{BB962C8B-B14F-4D97-AF65-F5344CB8AC3E}">
        <p14:creationId xmlns:p14="http://schemas.microsoft.com/office/powerpoint/2010/main" val="2937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Threads</a:t>
            </a:r>
            <a:endParaRPr lang="en-PK" dirty="0"/>
          </a:p>
        </p:txBody>
      </p:sp>
      <p:sp>
        <p:nvSpPr>
          <p:cNvPr id="7" name="TextBox 6">
            <a:extLst>
              <a:ext uri="{FF2B5EF4-FFF2-40B4-BE49-F238E27FC236}">
                <a16:creationId xmlns:a16="http://schemas.microsoft.com/office/drawing/2014/main" id="{751B454F-DE14-4A50-970F-650D2F4D77E4}"/>
              </a:ext>
            </a:extLst>
          </p:cNvPr>
          <p:cNvSpPr txBox="1"/>
          <p:nvPr/>
        </p:nvSpPr>
        <p:spPr>
          <a:xfrm>
            <a:off x="996041" y="1063756"/>
            <a:ext cx="8040455" cy="2419124"/>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dirty="0"/>
              <a:t>After Fork(), a child process is created which is a copy of parent process.</a:t>
            </a:r>
          </a:p>
          <a:p>
            <a:pPr marL="285750" indent="-285750">
              <a:lnSpc>
                <a:spcPct val="120000"/>
              </a:lnSpc>
              <a:buFont typeface="Arial" panose="020B0604020202020204" pitchFamily="34" charset="0"/>
              <a:buChar char="•"/>
            </a:pPr>
            <a:r>
              <a:rPr lang="en-US" dirty="0"/>
              <a:t>The child Process contains the same code as of parent process.</a:t>
            </a:r>
          </a:p>
          <a:p>
            <a:pPr marL="285750" indent="-285750">
              <a:lnSpc>
                <a:spcPct val="120000"/>
              </a:lnSpc>
              <a:buFont typeface="Arial" panose="020B0604020202020204" pitchFamily="34" charset="0"/>
              <a:buChar char="•"/>
            </a:pPr>
            <a:endParaRPr lang="en-US" dirty="0"/>
          </a:p>
          <a:p>
            <a:pPr marL="285750" indent="-285750">
              <a:lnSpc>
                <a:spcPct val="120000"/>
              </a:lnSpc>
              <a:buFont typeface="Arial" panose="020B0604020202020204" pitchFamily="34" charset="0"/>
              <a:buChar char="•"/>
            </a:pPr>
            <a:r>
              <a:rPr lang="en-US" dirty="0"/>
              <a:t>Why to replicate Process?</a:t>
            </a:r>
          </a:p>
          <a:p>
            <a:pPr marL="285750" indent="-285750">
              <a:lnSpc>
                <a:spcPct val="120000"/>
              </a:lnSpc>
              <a:buFont typeface="Arial" panose="020B0604020202020204" pitchFamily="34" charset="0"/>
              <a:buChar char="•"/>
            </a:pPr>
            <a:r>
              <a:rPr lang="en-US" dirty="0"/>
              <a:t>So that different parts of a program come to execution.</a:t>
            </a:r>
          </a:p>
          <a:p>
            <a:pPr marL="285750" indent="-285750">
              <a:lnSpc>
                <a:spcPct val="120000"/>
              </a:lnSpc>
              <a:buFont typeface="Arial" panose="020B0604020202020204" pitchFamily="34" charset="0"/>
              <a:buChar char="•"/>
            </a:pPr>
            <a:r>
              <a:rPr lang="en-US" dirty="0"/>
              <a:t>Each process has 1 flow of execution.</a:t>
            </a:r>
          </a:p>
          <a:p>
            <a:pPr marL="285750" indent="-285750">
              <a:lnSpc>
                <a:spcPct val="120000"/>
              </a:lnSpc>
              <a:buFont typeface="Arial" panose="020B0604020202020204" pitchFamily="34" charset="0"/>
              <a:buChar char="•"/>
            </a:pPr>
            <a:r>
              <a:rPr lang="en-US" dirty="0"/>
              <a:t>Can we achieve the same without replicating the address space?</a:t>
            </a:r>
          </a:p>
        </p:txBody>
      </p:sp>
    </p:spTree>
    <p:extLst>
      <p:ext uri="{BB962C8B-B14F-4D97-AF65-F5344CB8AC3E}">
        <p14:creationId xmlns:p14="http://schemas.microsoft.com/office/powerpoint/2010/main" val="34051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VS Process</a:t>
            </a:r>
            <a:endParaRPr lang="en-US" dirty="0"/>
          </a:p>
        </p:txBody>
      </p:sp>
      <p:pic>
        <p:nvPicPr>
          <p:cNvPr id="7" name="Picture 1" descr="4_01.pdf">
            <a:extLst>
              <a:ext uri="{FF2B5EF4-FFF2-40B4-BE49-F238E27FC236}">
                <a16:creationId xmlns:a16="http://schemas.microsoft.com/office/drawing/2014/main" id="{777CC56E-4C76-473D-8AE0-8AB6FC0E1E97}"/>
              </a:ext>
            </a:extLst>
          </p:cNvPr>
          <p:cNvPicPr>
            <a:picLocks noChangeAspect="1"/>
          </p:cNvPicPr>
          <p:nvPr/>
        </p:nvPicPr>
        <p:blipFill>
          <a:blip r:embed="rId2"/>
          <a:srcRect/>
          <a:stretch>
            <a:fillRect/>
          </a:stretch>
        </p:blipFill>
        <p:spPr bwMode="auto">
          <a:xfrm>
            <a:off x="5267107" y="2715766"/>
            <a:ext cx="3555460" cy="2307504"/>
          </a:xfrm>
          <a:prstGeom prst="rect">
            <a:avLst/>
          </a:prstGeom>
          <a:noFill/>
          <a:ln w="9525">
            <a:noFill/>
            <a:miter lim="800000"/>
            <a:headEnd/>
            <a:tailEnd/>
          </a:ln>
        </p:spPr>
      </p:pic>
      <p:sp>
        <p:nvSpPr>
          <p:cNvPr id="8" name="TextBox 7">
            <a:extLst>
              <a:ext uri="{FF2B5EF4-FFF2-40B4-BE49-F238E27FC236}">
                <a16:creationId xmlns:a16="http://schemas.microsoft.com/office/drawing/2014/main" id="{77535AD0-A9C8-484B-85A6-ED505D9F564F}"/>
              </a:ext>
            </a:extLst>
          </p:cNvPr>
          <p:cNvSpPr txBox="1"/>
          <p:nvPr/>
        </p:nvSpPr>
        <p:spPr>
          <a:xfrm>
            <a:off x="1260075" y="952011"/>
            <a:ext cx="6696301" cy="161973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sz="1400" dirty="0"/>
              <a:t>Multi threads shares code, data, heap and  file descriptors are shared.</a:t>
            </a:r>
          </a:p>
          <a:p>
            <a:pPr marL="285750" indent="-285750">
              <a:lnSpc>
                <a:spcPct val="120000"/>
              </a:lnSpc>
              <a:buFont typeface="Arial" panose="020B0604020202020204" pitchFamily="34" charset="0"/>
              <a:buChar char="•"/>
            </a:pPr>
            <a:r>
              <a:rPr lang="en-US" sz="1400" dirty="0"/>
              <a:t>Every thread has its own registers and stack </a:t>
            </a:r>
          </a:p>
          <a:p>
            <a:pPr marL="285750" indent="-285750">
              <a:lnSpc>
                <a:spcPct val="120000"/>
              </a:lnSpc>
              <a:buFont typeface="Arial" panose="020B0604020202020204" pitchFamily="34" charset="0"/>
              <a:buChar char="•"/>
            </a:pPr>
            <a:r>
              <a:rPr lang="en-US" sz="1400" dirty="0"/>
              <a:t>Two threads can communicate without Pipe because data and segment is easy and can be done using global variable or using file descriptor one thread can read and other can write.</a:t>
            </a:r>
          </a:p>
          <a:p>
            <a:pPr marL="285750" indent="-285750">
              <a:lnSpc>
                <a:spcPct val="12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312084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477"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21483</TotalTime>
  <Words>485</Words>
  <Application>Microsoft Office PowerPoint</Application>
  <PresentationFormat>On-screen Show (16:9)</PresentationFormat>
  <Paragraphs>69</Paragraphs>
  <Slides>9</Slides>
  <Notes>3</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8" baseType="lpstr">
      <vt:lpstr>맑은 고딕</vt:lpstr>
      <vt:lpstr>Arial</vt:lpstr>
      <vt:lpstr>Arial Unicode MS</vt:lpstr>
      <vt:lpstr>Courier New</vt:lpstr>
      <vt:lpstr>Open Sans</vt:lpstr>
      <vt:lpstr>Cover and End Slide Master</vt:lpstr>
      <vt:lpstr>Contents Slide Master</vt:lpstr>
      <vt:lpstr>Section Break Slide Master</vt:lpstr>
      <vt:lpstr>Bitmap Image</vt:lpstr>
      <vt:lpstr>Operating systems</vt:lpstr>
      <vt:lpstr>Content Lecture#7</vt:lpstr>
      <vt:lpstr>Lets take a Break</vt:lpstr>
      <vt:lpstr>PowerPoint Presentation</vt:lpstr>
      <vt:lpstr>Threads</vt:lpstr>
      <vt:lpstr>Benefits of Multithreading</vt:lpstr>
      <vt:lpstr>Why Threads</vt:lpstr>
      <vt:lpstr>Threads VS Process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350</cp:revision>
  <dcterms:created xsi:type="dcterms:W3CDTF">2016-11-15T01:04:21Z</dcterms:created>
  <dcterms:modified xsi:type="dcterms:W3CDTF">2022-11-28T05:46:05Z</dcterms:modified>
</cp:coreProperties>
</file>