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26"/>
  </p:notesMasterIdLst>
  <p:handoutMasterIdLst>
    <p:handoutMasterId r:id="rId27"/>
  </p:handoutMasterIdLst>
  <p:sldIdLst>
    <p:sldId id="256" r:id="rId4"/>
    <p:sldId id="257" r:id="rId5"/>
    <p:sldId id="258" r:id="rId6"/>
    <p:sldId id="259"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28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3824" autoAdjust="0"/>
  </p:normalViewPr>
  <p:slideViewPr>
    <p:cSldViewPr showGuides="1">
      <p:cViewPr varScale="1">
        <p:scale>
          <a:sx n="102" d="100"/>
          <a:sy n="102" d="100"/>
        </p:scale>
        <p:origin x="523" y="67"/>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2022-12-28</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2022-12-28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4</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5</a:t>
            </a:fld>
            <a:endParaRPr lang="ko-KR" altLang="en-US"/>
          </a:p>
        </p:txBody>
      </p:sp>
    </p:spTree>
    <p:extLst>
      <p:ext uri="{BB962C8B-B14F-4D97-AF65-F5344CB8AC3E}">
        <p14:creationId xmlns:p14="http://schemas.microsoft.com/office/powerpoint/2010/main" val="86479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13</a:t>
            </a:fld>
            <a:endParaRPr lang="ko-KR" altLang="en-US"/>
          </a:p>
        </p:txBody>
      </p:sp>
    </p:spTree>
    <p:extLst>
      <p:ext uri="{BB962C8B-B14F-4D97-AF65-F5344CB8AC3E}">
        <p14:creationId xmlns:p14="http://schemas.microsoft.com/office/powerpoint/2010/main" val="2704175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smtClean="0">
                <a:solidFill>
                  <a:schemeClr val="tx1">
                    <a:lumMod val="75000"/>
                    <a:lumOff val="25000"/>
                  </a:schemeClr>
                </a:solidFill>
              </a:rPr>
              <a:t>Cooperating Process</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355"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endParaRPr lang="en-PK" dirty="0"/>
          </a:p>
        </p:txBody>
      </p:sp>
      <p:sp>
        <p:nvSpPr>
          <p:cNvPr id="3" name="TextBox 2">
            <a:extLst>
              <a:ext uri="{FF2B5EF4-FFF2-40B4-BE49-F238E27FC236}">
                <a16:creationId xmlns:a16="http://schemas.microsoft.com/office/drawing/2014/main" id="{BCA85892-95D9-94F0-1F60-D03FBCF1B604}"/>
              </a:ext>
            </a:extLst>
          </p:cNvPr>
          <p:cNvSpPr txBox="1"/>
          <p:nvPr/>
        </p:nvSpPr>
        <p:spPr>
          <a:xfrm>
            <a:off x="985191" y="1491279"/>
            <a:ext cx="7835281" cy="2160591"/>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400" dirty="0"/>
              <a:t>A condition in which there is a set of processes, only one of which is able to access a given resource or perform a given function at any time</a:t>
            </a:r>
          </a:p>
          <a:p>
            <a:pPr marL="285750" indent="-285750" algn="just">
              <a:lnSpc>
                <a:spcPct val="120000"/>
              </a:lnSpc>
              <a:buFont typeface="Arial" panose="020B0604020202020204" pitchFamily="34" charset="0"/>
              <a:buChar char="•"/>
            </a:pPr>
            <a:r>
              <a:rPr lang="en-US" sz="1400" dirty="0"/>
              <a:t>Suppose two or more processes require access to a single non-sharable resource, such as printer</a:t>
            </a:r>
          </a:p>
          <a:p>
            <a:pPr marL="742950" lvl="1" indent="-285750" algn="just">
              <a:lnSpc>
                <a:spcPct val="120000"/>
              </a:lnSpc>
              <a:buFont typeface="Arial" panose="020B0604020202020204" pitchFamily="34" charset="0"/>
              <a:buChar char="•"/>
            </a:pPr>
            <a:r>
              <a:rPr lang="en-US" sz="1400" dirty="0"/>
              <a:t>Each process will be sending data to the printer through critical section of each process</a:t>
            </a:r>
          </a:p>
          <a:p>
            <a:pPr marL="742950" lvl="1" indent="-285750" algn="just">
              <a:lnSpc>
                <a:spcPct val="120000"/>
              </a:lnSpc>
              <a:buFont typeface="Arial" panose="020B0604020202020204" pitchFamily="34" charset="0"/>
              <a:buChar char="•"/>
            </a:pPr>
            <a:r>
              <a:rPr lang="en-US" sz="1400" dirty="0"/>
              <a:t>It is important that only one program at a time be allowed in its critical section</a:t>
            </a:r>
          </a:p>
          <a:p>
            <a:pPr marL="742950" lvl="1" indent="-285750" algn="just">
              <a:lnSpc>
                <a:spcPct val="120000"/>
              </a:lnSpc>
              <a:buFont typeface="Arial" panose="020B0604020202020204" pitchFamily="34" charset="0"/>
              <a:buChar char="•"/>
            </a:pPr>
            <a:r>
              <a:rPr lang="en-US" sz="1400" dirty="0"/>
              <a:t>One cannot rely on operating system to enforce this restriction, therefore the processes have to be controlled</a:t>
            </a:r>
          </a:p>
        </p:txBody>
      </p:sp>
    </p:spTree>
    <p:extLst>
      <p:ext uri="{BB962C8B-B14F-4D97-AF65-F5344CB8AC3E}">
        <p14:creationId xmlns:p14="http://schemas.microsoft.com/office/powerpoint/2010/main" val="3721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Solution to Critical Section Problem</a:t>
            </a:r>
            <a:endParaRPr lang="en-PK" sz="3200" dirty="0"/>
          </a:p>
        </p:txBody>
      </p:sp>
      <p:sp>
        <p:nvSpPr>
          <p:cNvPr id="3" name="TextBox 2">
            <a:extLst>
              <a:ext uri="{FF2B5EF4-FFF2-40B4-BE49-F238E27FC236}">
                <a16:creationId xmlns:a16="http://schemas.microsoft.com/office/drawing/2014/main" id="{C5A05844-8693-9CC2-B902-B3B37DEFF632}"/>
              </a:ext>
            </a:extLst>
          </p:cNvPr>
          <p:cNvSpPr txBox="1"/>
          <p:nvPr/>
        </p:nvSpPr>
        <p:spPr>
          <a:xfrm>
            <a:off x="783771" y="843558"/>
            <a:ext cx="8108709" cy="4228850"/>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400" dirty="0"/>
              <a:t>Mutual Exclusion</a:t>
            </a:r>
          </a:p>
          <a:p>
            <a:pPr marL="742950" lvl="1" indent="-285750" algn="just">
              <a:lnSpc>
                <a:spcPct val="120000"/>
              </a:lnSpc>
              <a:buFont typeface="Arial" panose="020B0604020202020204" pitchFamily="34" charset="0"/>
              <a:buChar char="•"/>
            </a:pPr>
            <a:r>
              <a:rPr lang="en-US" sz="1400" dirty="0"/>
              <a:t>If process Pi is executing in its critical section, then no other processes can be executing in their critical sections</a:t>
            </a:r>
          </a:p>
          <a:p>
            <a:pPr marL="285750" indent="-285750" algn="just">
              <a:lnSpc>
                <a:spcPct val="120000"/>
              </a:lnSpc>
              <a:buFont typeface="Arial" panose="020B0604020202020204" pitchFamily="34" charset="0"/>
              <a:buChar char="•"/>
            </a:pPr>
            <a:r>
              <a:rPr lang="en-US" sz="1400" dirty="0"/>
              <a:t>Progress</a:t>
            </a:r>
          </a:p>
          <a:p>
            <a:pPr marL="1200150" lvl="2" indent="-285750" algn="just">
              <a:lnSpc>
                <a:spcPct val="120000"/>
              </a:lnSpc>
              <a:buFont typeface="Arial" panose="020B0604020202020204" pitchFamily="34" charset="0"/>
              <a:buChar char="•"/>
            </a:pPr>
            <a:r>
              <a:rPr lang="en-US" sz="1400" dirty="0"/>
              <a:t>Thread and/Process  running in their remainder section should not participate in decision making</a:t>
            </a:r>
          </a:p>
          <a:p>
            <a:pPr marL="1200150" lvl="2" indent="-285750" algn="just">
              <a:lnSpc>
                <a:spcPct val="120000"/>
              </a:lnSpc>
              <a:buFont typeface="Arial" panose="020B0604020202020204" pitchFamily="34" charset="0"/>
              <a:buChar char="•"/>
            </a:pPr>
            <a:r>
              <a:rPr lang="en-US" sz="1400" dirty="0"/>
              <a:t>Decision making </a:t>
            </a:r>
            <a:r>
              <a:rPr lang="en-US" sz="1400"/>
              <a:t>should </a:t>
            </a:r>
            <a:r>
              <a:rPr lang="en-US" sz="1400" smtClean="0"/>
              <a:t>not be </a:t>
            </a:r>
            <a:r>
              <a:rPr lang="en-US" sz="1400" dirty="0"/>
              <a:t>indefinitely prolonged (timely manner)</a:t>
            </a:r>
          </a:p>
          <a:p>
            <a:pPr marL="742950" lvl="1" indent="-285750" algn="just">
              <a:lnSpc>
                <a:spcPct val="120000"/>
              </a:lnSpc>
              <a:buFont typeface="Arial" panose="020B0604020202020204" pitchFamily="34" charset="0"/>
              <a:buChar char="•"/>
            </a:pPr>
            <a:r>
              <a:rPr lang="en-US" sz="1400" dirty="0"/>
              <a:t>If no process is executing in its critical section and there exist some processes that wish to enter their critical section, then the selection of the processes that will enter the critical section next cannot be postponed indefinitely</a:t>
            </a:r>
          </a:p>
          <a:p>
            <a:pPr marL="285750" indent="-285750" algn="just">
              <a:lnSpc>
                <a:spcPct val="120000"/>
              </a:lnSpc>
              <a:buFont typeface="Arial" panose="020B0604020202020204" pitchFamily="34" charset="0"/>
              <a:buChar char="•"/>
            </a:pPr>
            <a:r>
              <a:rPr lang="en-US" sz="1400" dirty="0"/>
              <a:t>Bounded Waiting</a:t>
            </a:r>
          </a:p>
          <a:p>
            <a:pPr marL="742950" lvl="1" indent="-285750" algn="just">
              <a:lnSpc>
                <a:spcPct val="120000"/>
              </a:lnSpc>
              <a:buFont typeface="Arial" panose="020B0604020202020204" pitchFamily="34" charset="0"/>
              <a:buChar char="•"/>
            </a:pPr>
            <a:r>
              <a:rPr lang="en-US" sz="1400" dirty="0"/>
              <a:t>A bound must exist on the number of times that other processes are allowed to enter their critical sections after a process has made a request to enter its critical section and before that request is granted</a:t>
            </a:r>
          </a:p>
          <a:p>
            <a:pPr marL="742950" lvl="1" indent="-285750" algn="just">
              <a:lnSpc>
                <a:spcPct val="120000"/>
              </a:lnSpc>
              <a:buFont typeface="Arial" panose="020B0604020202020204" pitchFamily="34" charset="0"/>
              <a:buChar char="•"/>
            </a:pPr>
            <a:r>
              <a:rPr lang="en-US" sz="1400" dirty="0"/>
              <a:t>Assume that each process executes at a nonzero speed</a:t>
            </a:r>
          </a:p>
          <a:p>
            <a:pPr marL="742950" lvl="1" indent="-285750" algn="just">
              <a:lnSpc>
                <a:spcPct val="120000"/>
              </a:lnSpc>
              <a:buFont typeface="Arial" panose="020B0604020202020204" pitchFamily="34" charset="0"/>
              <a:buChar char="•"/>
            </a:pPr>
            <a:r>
              <a:rPr lang="en-US" sz="1400" dirty="0"/>
              <a:t>No assumption concerning relative speed of the n processes</a:t>
            </a:r>
          </a:p>
        </p:txBody>
      </p:sp>
    </p:spTree>
    <p:extLst>
      <p:ext uri="{BB962C8B-B14F-4D97-AF65-F5344CB8AC3E}">
        <p14:creationId xmlns:p14="http://schemas.microsoft.com/office/powerpoint/2010/main" val="330742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solution critical </a:t>
            </a:r>
            <a:r>
              <a:rPr lang="en-US" dirty="0" smtClean="0"/>
              <a:t>section</a:t>
            </a:r>
            <a:endParaRPr lang="en-US" dirty="0"/>
          </a:p>
        </p:txBody>
      </p:sp>
      <p:sp>
        <p:nvSpPr>
          <p:cNvPr id="3" name="Rectangle 2"/>
          <p:cNvSpPr/>
          <p:nvPr/>
        </p:nvSpPr>
        <p:spPr>
          <a:xfrm>
            <a:off x="2286000" y="2026986"/>
            <a:ext cx="4572000" cy="1089529"/>
          </a:xfrm>
          <a:prstGeom prst="rect">
            <a:avLst/>
          </a:prstGeom>
        </p:spPr>
        <p:txBody>
          <a:bodyPr>
            <a:spAutoFit/>
          </a:bodyPr>
          <a:lstStyle/>
          <a:p>
            <a:pPr marL="342900" indent="-342900" algn="just">
              <a:lnSpc>
                <a:spcPct val="120000"/>
              </a:lnSpc>
              <a:buFont typeface="+mj-lt"/>
              <a:buAutoNum type="arabicPeriod"/>
            </a:pPr>
            <a:r>
              <a:rPr lang="en-US" dirty="0"/>
              <a:t>Starvation (bounded waiting violation)</a:t>
            </a:r>
          </a:p>
          <a:p>
            <a:pPr marL="342900" indent="-342900" algn="just">
              <a:lnSpc>
                <a:spcPct val="120000"/>
              </a:lnSpc>
              <a:buFont typeface="+mj-lt"/>
              <a:buAutoNum type="arabicPeriod"/>
            </a:pPr>
            <a:r>
              <a:rPr lang="en-US" dirty="0"/>
              <a:t>Deadlock (Progress violation)</a:t>
            </a:r>
          </a:p>
          <a:p>
            <a:pPr marL="342900" indent="-342900" algn="just">
              <a:lnSpc>
                <a:spcPct val="120000"/>
              </a:lnSpc>
              <a:buFont typeface="+mj-lt"/>
              <a:buAutoNum type="arabicPeriod"/>
            </a:pPr>
            <a:r>
              <a:rPr lang="en-US" dirty="0"/>
              <a:t>Mutual exclusion violate</a:t>
            </a:r>
          </a:p>
        </p:txBody>
      </p:sp>
    </p:spTree>
    <p:extLst>
      <p:ext uri="{BB962C8B-B14F-4D97-AF65-F5344CB8AC3E}">
        <p14:creationId xmlns:p14="http://schemas.microsoft.com/office/powerpoint/2010/main" val="47204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a:t>
            </a:r>
            <a:endParaRPr lang="en-PK" dirty="0"/>
          </a:p>
        </p:txBody>
      </p:sp>
      <p:pic>
        <p:nvPicPr>
          <p:cNvPr id="3" name="Picture 2">
            <a:extLst>
              <a:ext uri="{FF2B5EF4-FFF2-40B4-BE49-F238E27FC236}">
                <a16:creationId xmlns:a16="http://schemas.microsoft.com/office/drawing/2014/main" id="{57CFE710-F5D3-A002-F918-1ABC8A53F329}"/>
              </a:ext>
            </a:extLst>
          </p:cNvPr>
          <p:cNvPicPr>
            <a:picLocks noChangeAspect="1"/>
          </p:cNvPicPr>
          <p:nvPr/>
        </p:nvPicPr>
        <p:blipFill rotWithShape="1">
          <a:blip r:embed="rId3"/>
          <a:srcRect l="37194" t="46667" r="34566" b="15102"/>
          <a:stretch/>
        </p:blipFill>
        <p:spPr>
          <a:xfrm>
            <a:off x="1187624" y="987574"/>
            <a:ext cx="3442996" cy="2621902"/>
          </a:xfrm>
          <a:prstGeom prst="rect">
            <a:avLst/>
          </a:prstGeom>
        </p:spPr>
      </p:pic>
      <p:sp>
        <p:nvSpPr>
          <p:cNvPr id="4" name="TextBox 3">
            <a:extLst>
              <a:ext uri="{FF2B5EF4-FFF2-40B4-BE49-F238E27FC236}">
                <a16:creationId xmlns:a16="http://schemas.microsoft.com/office/drawing/2014/main" id="{D0130563-A163-1689-565A-54CBEF374F77}"/>
              </a:ext>
            </a:extLst>
          </p:cNvPr>
          <p:cNvSpPr txBox="1"/>
          <p:nvPr/>
        </p:nvSpPr>
        <p:spPr>
          <a:xfrm>
            <a:off x="5868144" y="511095"/>
            <a:ext cx="3240360" cy="4508927"/>
          </a:xfrm>
          <a:prstGeom prst="rect">
            <a:avLst/>
          </a:prstGeom>
          <a:noFill/>
        </p:spPr>
        <p:txBody>
          <a:bodyPr wrap="square">
            <a:spAutoFit/>
          </a:bodyPr>
          <a:lstStyle/>
          <a:p>
            <a:r>
              <a:rPr lang="en-PK" sz="700" dirty="0"/>
              <a:t>int var = 0;  int flag[2] = {0,0}; int turn =0;</a:t>
            </a:r>
          </a:p>
          <a:p>
            <a:r>
              <a:rPr lang="en-PK" sz="700" dirty="0"/>
              <a:t>void* increment (void* </a:t>
            </a:r>
            <a:r>
              <a:rPr lang="en-PK" sz="700" dirty="0" err="1"/>
              <a:t>ptr</a:t>
            </a:r>
            <a:r>
              <a:rPr lang="en-PK" sz="700" dirty="0"/>
              <a:t>)</a:t>
            </a:r>
          </a:p>
          <a:p>
            <a:r>
              <a:rPr lang="en-PK" sz="700" dirty="0"/>
              <a:t>{</a:t>
            </a:r>
          </a:p>
          <a:p>
            <a:r>
              <a:rPr lang="en-PK" sz="700" dirty="0"/>
              <a:t>	for (int </a:t>
            </a:r>
            <a:r>
              <a:rPr lang="en-PK" sz="700" dirty="0" err="1"/>
              <a:t>i</a:t>
            </a:r>
            <a:r>
              <a:rPr lang="en-PK" sz="700" dirty="0"/>
              <a:t>=0;i&lt;1000000;i++)</a:t>
            </a:r>
          </a:p>
          <a:p>
            <a:r>
              <a:rPr lang="en-PK" sz="700" dirty="0"/>
              <a:t>	{</a:t>
            </a:r>
          </a:p>
          <a:p>
            <a:r>
              <a:rPr lang="en-PK" sz="700" dirty="0"/>
              <a:t>	flag[0] = 1;</a:t>
            </a:r>
          </a:p>
          <a:p>
            <a:r>
              <a:rPr lang="en-PK" sz="700" dirty="0"/>
              <a:t>	turn=1;</a:t>
            </a:r>
          </a:p>
          <a:p>
            <a:r>
              <a:rPr lang="en-PK" sz="700" dirty="0"/>
              <a:t>	 while(flag[1]==1 &amp;&amp; turn ==1);    //entry section</a:t>
            </a:r>
          </a:p>
          <a:p>
            <a:r>
              <a:rPr lang="en-PK" sz="700" dirty="0"/>
              <a:t>	     var++;         //critical section</a:t>
            </a:r>
          </a:p>
          <a:p>
            <a:r>
              <a:rPr lang="en-PK" sz="700" dirty="0"/>
              <a:t>	     flag[0]=0;       //exit section	    </a:t>
            </a:r>
          </a:p>
          <a:p>
            <a:r>
              <a:rPr lang="en-PK" sz="700" dirty="0"/>
              <a:t>	}	</a:t>
            </a:r>
          </a:p>
          <a:p>
            <a:r>
              <a:rPr lang="en-PK" sz="700" dirty="0"/>
              <a:t>}</a:t>
            </a:r>
          </a:p>
          <a:p>
            <a:endParaRPr lang="en-PK" sz="700" dirty="0"/>
          </a:p>
          <a:p>
            <a:r>
              <a:rPr lang="en-PK" sz="700" dirty="0"/>
              <a:t>void* decrement (void* </a:t>
            </a:r>
            <a:r>
              <a:rPr lang="en-PK" sz="700" dirty="0" err="1"/>
              <a:t>ptr</a:t>
            </a:r>
            <a:r>
              <a:rPr lang="en-PK" sz="700" dirty="0"/>
              <a:t>)</a:t>
            </a:r>
          </a:p>
          <a:p>
            <a:r>
              <a:rPr lang="en-PK" sz="700" dirty="0"/>
              <a:t>{</a:t>
            </a:r>
          </a:p>
          <a:p>
            <a:r>
              <a:rPr lang="en-PK" sz="700" dirty="0"/>
              <a:t>	for (int </a:t>
            </a:r>
            <a:r>
              <a:rPr lang="en-PK" sz="700" dirty="0" err="1"/>
              <a:t>i</a:t>
            </a:r>
            <a:r>
              <a:rPr lang="en-PK" sz="700" dirty="0"/>
              <a:t>=0;i&lt;1000000;i++)</a:t>
            </a:r>
          </a:p>
          <a:p>
            <a:r>
              <a:rPr lang="en-PK" sz="700" dirty="0"/>
              <a:t>	{</a:t>
            </a:r>
          </a:p>
          <a:p>
            <a:r>
              <a:rPr lang="en-PK" sz="700" dirty="0"/>
              <a:t>	flag[1]=1;</a:t>
            </a:r>
          </a:p>
          <a:p>
            <a:r>
              <a:rPr lang="en-PK" sz="700" dirty="0"/>
              <a:t>	turn=0;</a:t>
            </a:r>
          </a:p>
          <a:p>
            <a:r>
              <a:rPr lang="en-PK" sz="700" dirty="0"/>
              <a:t>	 while(flag[0]==1 &amp;&amp; turn ==1);        //entry section</a:t>
            </a:r>
          </a:p>
          <a:p>
            <a:r>
              <a:rPr lang="en-PK" sz="700" dirty="0"/>
              <a:t>        var--;              //critical section</a:t>
            </a:r>
          </a:p>
          <a:p>
            <a:r>
              <a:rPr lang="en-PK" sz="700" dirty="0"/>
              <a:t>    	flag[1]=0;           //exit section</a:t>
            </a:r>
          </a:p>
          <a:p>
            <a:r>
              <a:rPr lang="en-PK" sz="700" dirty="0"/>
              <a:t>	}</a:t>
            </a:r>
          </a:p>
          <a:p>
            <a:r>
              <a:rPr lang="en-PK" sz="700" dirty="0"/>
              <a:t>	</a:t>
            </a:r>
          </a:p>
          <a:p>
            <a:r>
              <a:rPr lang="en-PK" sz="700" dirty="0"/>
              <a:t>}</a:t>
            </a:r>
          </a:p>
          <a:p>
            <a:endParaRPr lang="en-PK" sz="700" dirty="0"/>
          </a:p>
          <a:p>
            <a:r>
              <a:rPr lang="en-PK" sz="700" dirty="0"/>
              <a:t>int main()</a:t>
            </a:r>
          </a:p>
          <a:p>
            <a:endParaRPr lang="en-PK" sz="700" dirty="0"/>
          </a:p>
          <a:p>
            <a:r>
              <a:rPr lang="en-PK" sz="700" dirty="0"/>
              <a:t>{</a:t>
            </a:r>
          </a:p>
          <a:p>
            <a:endParaRPr lang="en-PK" sz="700" dirty="0"/>
          </a:p>
          <a:p>
            <a:r>
              <a:rPr lang="en-PK" sz="700" dirty="0" err="1"/>
              <a:t>pthread_t</a:t>
            </a:r>
            <a:r>
              <a:rPr lang="en-PK" sz="700" dirty="0"/>
              <a:t> tid1,tid2;</a:t>
            </a:r>
          </a:p>
          <a:p>
            <a:endParaRPr lang="en-PK" sz="700" dirty="0"/>
          </a:p>
          <a:p>
            <a:r>
              <a:rPr lang="en-PK" sz="700" dirty="0" err="1"/>
              <a:t>pthread_create</a:t>
            </a:r>
            <a:r>
              <a:rPr lang="en-PK" sz="700" dirty="0"/>
              <a:t>(&amp;tid1,NULL,&amp;increment,NULL);</a:t>
            </a:r>
          </a:p>
          <a:p>
            <a:r>
              <a:rPr lang="en-PK" sz="700" dirty="0" err="1"/>
              <a:t>pthread_create</a:t>
            </a:r>
            <a:r>
              <a:rPr lang="en-PK" sz="700" dirty="0"/>
              <a:t>(&amp;tid2,NULL,&amp;decrement,NULL);</a:t>
            </a:r>
          </a:p>
          <a:p>
            <a:endParaRPr lang="en-PK" sz="700" dirty="0"/>
          </a:p>
          <a:p>
            <a:r>
              <a:rPr lang="en-PK" sz="700" dirty="0" err="1"/>
              <a:t>pthread_join</a:t>
            </a:r>
            <a:r>
              <a:rPr lang="en-PK" sz="700" dirty="0"/>
              <a:t>(tid1,NULL);</a:t>
            </a:r>
          </a:p>
          <a:p>
            <a:r>
              <a:rPr lang="en-PK" sz="700" dirty="0" err="1"/>
              <a:t>pthread_join</a:t>
            </a:r>
            <a:r>
              <a:rPr lang="en-PK" sz="700" dirty="0"/>
              <a:t>(tid2,NULL);</a:t>
            </a:r>
          </a:p>
          <a:p>
            <a:r>
              <a:rPr lang="en-PK" sz="700" dirty="0" err="1"/>
              <a:t>printf</a:t>
            </a:r>
            <a:r>
              <a:rPr lang="en-PK" sz="700" dirty="0"/>
              <a:t>("%d\</a:t>
            </a:r>
            <a:r>
              <a:rPr lang="en-PK" sz="700" dirty="0" err="1"/>
              <a:t>n",var</a:t>
            </a:r>
            <a:r>
              <a:rPr lang="en-PK" sz="700" dirty="0"/>
              <a:t>);</a:t>
            </a:r>
          </a:p>
          <a:p>
            <a:r>
              <a:rPr lang="en-PK" sz="700" dirty="0"/>
              <a:t>return 0;</a:t>
            </a:r>
          </a:p>
          <a:p>
            <a:endParaRPr lang="en-PK" sz="700" dirty="0"/>
          </a:p>
          <a:p>
            <a:r>
              <a:rPr lang="en-PK" sz="700" dirty="0"/>
              <a:t>}</a:t>
            </a:r>
          </a:p>
        </p:txBody>
      </p:sp>
      <p:sp>
        <p:nvSpPr>
          <p:cNvPr id="5" name="TextBox 4">
            <a:extLst>
              <a:ext uri="{FF2B5EF4-FFF2-40B4-BE49-F238E27FC236}">
                <a16:creationId xmlns:a16="http://schemas.microsoft.com/office/drawing/2014/main" id="{997E342C-227B-61A3-A6E9-ACA6912906EF}"/>
              </a:ext>
            </a:extLst>
          </p:cNvPr>
          <p:cNvSpPr txBox="1"/>
          <p:nvPr/>
        </p:nvSpPr>
        <p:spPr>
          <a:xfrm>
            <a:off x="755577" y="3867894"/>
            <a:ext cx="5112568" cy="738664"/>
          </a:xfrm>
          <a:prstGeom prst="rect">
            <a:avLst/>
          </a:prstGeom>
          <a:noFill/>
        </p:spPr>
        <p:txBody>
          <a:bodyPr wrap="square">
            <a:spAutoFit/>
          </a:bodyPr>
          <a:lstStyle/>
          <a:p>
            <a:r>
              <a:rPr lang="en-US" sz="1400" dirty="0"/>
              <a:t>Peterson’s solution is restricted to two processes that alternate execution</a:t>
            </a:r>
          </a:p>
          <a:p>
            <a:r>
              <a:rPr lang="en-US" sz="1400" dirty="0"/>
              <a:t>between their critical sections and remainder sections.</a:t>
            </a:r>
            <a:endParaRPr lang="en-PK" sz="1400" dirty="0"/>
          </a:p>
        </p:txBody>
      </p:sp>
    </p:spTree>
    <p:extLst>
      <p:ext uri="{BB962C8B-B14F-4D97-AF65-F5344CB8AC3E}">
        <p14:creationId xmlns:p14="http://schemas.microsoft.com/office/powerpoint/2010/main" val="262396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Solution</a:t>
            </a:r>
            <a:endParaRPr lang="en-PK" dirty="0"/>
          </a:p>
        </p:txBody>
      </p:sp>
      <p:sp>
        <p:nvSpPr>
          <p:cNvPr id="3" name="TextBox 2">
            <a:extLst>
              <a:ext uri="{FF2B5EF4-FFF2-40B4-BE49-F238E27FC236}">
                <a16:creationId xmlns:a16="http://schemas.microsoft.com/office/drawing/2014/main" id="{FC85C618-0156-AF82-029E-C8CF00D4C28D}"/>
              </a:ext>
            </a:extLst>
          </p:cNvPr>
          <p:cNvSpPr txBox="1"/>
          <p:nvPr/>
        </p:nvSpPr>
        <p:spPr>
          <a:xfrm>
            <a:off x="1043608" y="1347614"/>
            <a:ext cx="7704856" cy="2936188"/>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400" dirty="0"/>
              <a:t>Context  switch is done by timer interrupt. If we disable the timer interrupt then time slice won’t get expired, hence no synchronization issue.</a:t>
            </a:r>
          </a:p>
          <a:p>
            <a:pPr marL="285750" indent="-285750" algn="just">
              <a:lnSpc>
                <a:spcPct val="120000"/>
              </a:lnSpc>
              <a:buFont typeface="Arial" panose="020B0604020202020204" pitchFamily="34" charset="0"/>
              <a:buChar char="•"/>
            </a:pPr>
            <a:endParaRPr lang="en-US" sz="1400" dirty="0"/>
          </a:p>
          <a:p>
            <a:pPr marL="285750" indent="-285750" algn="just">
              <a:lnSpc>
                <a:spcPct val="120000"/>
              </a:lnSpc>
              <a:buFont typeface="Arial" panose="020B0604020202020204" pitchFamily="34" charset="0"/>
              <a:buChar char="•"/>
            </a:pPr>
            <a:r>
              <a:rPr lang="en-US" sz="1400" dirty="0"/>
              <a:t>How to disable interrupts</a:t>
            </a:r>
          </a:p>
          <a:p>
            <a:pPr marL="742950" lvl="1" indent="-285750" algn="just">
              <a:lnSpc>
                <a:spcPct val="120000"/>
              </a:lnSpc>
              <a:buFont typeface="Arial" panose="020B0604020202020204" pitchFamily="34" charset="0"/>
              <a:buChar char="•"/>
            </a:pPr>
            <a:r>
              <a:rPr lang="en-US" sz="1400" dirty="0"/>
              <a:t>CLI(Clear Interrupt Flag) instruction</a:t>
            </a:r>
          </a:p>
          <a:p>
            <a:pPr marL="742950" lvl="1" indent="-285750" algn="just">
              <a:lnSpc>
                <a:spcPct val="120000"/>
              </a:lnSpc>
              <a:buFont typeface="Arial" panose="020B0604020202020204" pitchFamily="34" charset="0"/>
              <a:buChar char="•"/>
            </a:pPr>
            <a:r>
              <a:rPr lang="en-US" sz="1400" dirty="0"/>
              <a:t>SDI(Set Interrupt Flag) instruction</a:t>
            </a:r>
          </a:p>
          <a:p>
            <a:pPr marL="1200150" lvl="2" indent="-285750" algn="just">
              <a:lnSpc>
                <a:spcPct val="120000"/>
              </a:lnSpc>
              <a:buFont typeface="Arial" panose="020B0604020202020204" pitchFamily="34" charset="0"/>
              <a:buChar char="•"/>
            </a:pPr>
            <a:r>
              <a:rPr lang="en-US" sz="1400" dirty="0"/>
              <a:t>Flag register bit reserved for interrupt</a:t>
            </a:r>
          </a:p>
          <a:p>
            <a:pPr marL="742950" lvl="1" indent="-285750" algn="just">
              <a:lnSpc>
                <a:spcPct val="120000"/>
              </a:lnSpc>
              <a:buFont typeface="Arial" panose="020B0604020202020204" pitchFamily="34" charset="0"/>
              <a:buChar char="•"/>
            </a:pPr>
            <a:r>
              <a:rPr lang="en-US" sz="1400" dirty="0"/>
              <a:t>They are privileged and cannot run in user mode</a:t>
            </a:r>
          </a:p>
          <a:p>
            <a:pPr marL="742950" lvl="1" indent="-285750" algn="just">
              <a:lnSpc>
                <a:spcPct val="120000"/>
              </a:lnSpc>
              <a:buFont typeface="Arial" panose="020B0604020202020204" pitchFamily="34" charset="0"/>
              <a:buChar char="•"/>
            </a:pPr>
            <a:endParaRPr lang="en-US" sz="1400" dirty="0"/>
          </a:p>
          <a:p>
            <a:pPr marL="742950" lvl="1" indent="-285750" algn="just">
              <a:lnSpc>
                <a:spcPct val="120000"/>
              </a:lnSpc>
              <a:buFont typeface="Arial" panose="020B0604020202020204" pitchFamily="34" charset="0"/>
              <a:buChar char="•"/>
            </a:pPr>
            <a:r>
              <a:rPr lang="en-US" sz="1400" dirty="0"/>
              <a:t>In Assembly language to do it “</a:t>
            </a:r>
            <a:r>
              <a:rPr lang="en-US" sz="1400" dirty="0" err="1"/>
              <a:t>asm</a:t>
            </a:r>
            <a:r>
              <a:rPr lang="en-US" sz="1400" dirty="0"/>
              <a:t>(cli)” if it works it will disable all of the keyboard and mouse</a:t>
            </a:r>
          </a:p>
        </p:txBody>
      </p:sp>
    </p:spTree>
    <p:extLst>
      <p:ext uri="{BB962C8B-B14F-4D97-AF65-F5344CB8AC3E}">
        <p14:creationId xmlns:p14="http://schemas.microsoft.com/office/powerpoint/2010/main" val="408784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Solution</a:t>
            </a:r>
            <a:endParaRPr lang="en-PK" dirty="0"/>
          </a:p>
        </p:txBody>
      </p:sp>
      <p:sp>
        <p:nvSpPr>
          <p:cNvPr id="3" name="TextBox 2">
            <a:extLst>
              <a:ext uri="{FF2B5EF4-FFF2-40B4-BE49-F238E27FC236}">
                <a16:creationId xmlns:a16="http://schemas.microsoft.com/office/drawing/2014/main" id="{5F9CC102-9A03-F4DC-97A0-CA31149535E9}"/>
              </a:ext>
            </a:extLst>
          </p:cNvPr>
          <p:cNvSpPr txBox="1"/>
          <p:nvPr/>
        </p:nvSpPr>
        <p:spPr>
          <a:xfrm>
            <a:off x="997159" y="1301272"/>
            <a:ext cx="7895321" cy="1126462"/>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n-US" sz="1400" dirty="0"/>
              <a:t>CPU provides some instruction in its ISA that can execute atomically</a:t>
            </a:r>
          </a:p>
          <a:p>
            <a:pPr marL="285750" indent="-285750" algn="just">
              <a:lnSpc>
                <a:spcPct val="120000"/>
              </a:lnSpc>
              <a:buFont typeface="Arial" panose="020B0604020202020204" pitchFamily="34" charset="0"/>
              <a:buChar char="•"/>
            </a:pPr>
            <a:r>
              <a:rPr lang="en-US" sz="1400" dirty="0"/>
              <a:t>Atomically means its execution cannot be interrupted once its issued even on a multicore system.</a:t>
            </a:r>
          </a:p>
          <a:p>
            <a:pPr marL="285750" indent="-285750" algn="just">
              <a:lnSpc>
                <a:spcPct val="120000"/>
              </a:lnSpc>
              <a:buFont typeface="Arial" panose="020B0604020202020204" pitchFamily="34" charset="0"/>
              <a:buChar char="•"/>
            </a:pPr>
            <a:r>
              <a:rPr lang="en-US" sz="1400" dirty="0"/>
              <a:t>Such instruction once issued are committed.</a:t>
            </a:r>
          </a:p>
        </p:txBody>
      </p:sp>
    </p:spTree>
    <p:extLst>
      <p:ext uri="{BB962C8B-B14F-4D97-AF65-F5344CB8AC3E}">
        <p14:creationId xmlns:p14="http://schemas.microsoft.com/office/powerpoint/2010/main" val="38717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a:t>
            </a:r>
            <a:r>
              <a:rPr lang="en-US" dirty="0" smtClean="0"/>
              <a:t>Instruction</a:t>
            </a:r>
            <a:endParaRPr lang="en-US" dirty="0"/>
          </a:p>
        </p:txBody>
      </p:sp>
      <p:pic>
        <p:nvPicPr>
          <p:cNvPr id="3" name="Picture 2">
            <a:extLst>
              <a:ext uri="{FF2B5EF4-FFF2-40B4-BE49-F238E27FC236}">
                <a16:creationId xmlns:a16="http://schemas.microsoft.com/office/drawing/2014/main" id="{4EB6AAF3-0C24-7E85-EFDC-CB1CAE1090DA}"/>
              </a:ext>
            </a:extLst>
          </p:cNvPr>
          <p:cNvPicPr>
            <a:picLocks noChangeAspect="1"/>
          </p:cNvPicPr>
          <p:nvPr/>
        </p:nvPicPr>
        <p:blipFill rotWithShape="1">
          <a:blip r:embed="rId2"/>
          <a:srcRect l="13928" t="31429" r="40306" b="40952"/>
          <a:stretch/>
        </p:blipFill>
        <p:spPr>
          <a:xfrm>
            <a:off x="557955" y="1347614"/>
            <a:ext cx="8575701" cy="2911151"/>
          </a:xfrm>
          <a:prstGeom prst="rect">
            <a:avLst/>
          </a:prstGeom>
        </p:spPr>
      </p:pic>
    </p:spTree>
    <p:extLst>
      <p:ext uri="{BB962C8B-B14F-4D97-AF65-F5344CB8AC3E}">
        <p14:creationId xmlns:p14="http://schemas.microsoft.com/office/powerpoint/2010/main" val="337676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atomic </a:t>
            </a:r>
            <a:r>
              <a:rPr lang="en-US" dirty="0" smtClean="0"/>
              <a:t>instruction</a:t>
            </a:r>
            <a:endParaRPr lang="en-US" dirty="0"/>
          </a:p>
        </p:txBody>
      </p:sp>
      <p:pic>
        <p:nvPicPr>
          <p:cNvPr id="3" name="Picture 2">
            <a:extLst>
              <a:ext uri="{FF2B5EF4-FFF2-40B4-BE49-F238E27FC236}">
                <a16:creationId xmlns:a16="http://schemas.microsoft.com/office/drawing/2014/main" id="{6F998697-D275-0358-5BE3-360C9C2FAF91}"/>
              </a:ext>
            </a:extLst>
          </p:cNvPr>
          <p:cNvPicPr>
            <a:picLocks noChangeAspect="1"/>
          </p:cNvPicPr>
          <p:nvPr/>
        </p:nvPicPr>
        <p:blipFill rotWithShape="1">
          <a:blip r:embed="rId2"/>
          <a:srcRect l="12474" t="31701" r="46428" b="37278"/>
          <a:stretch/>
        </p:blipFill>
        <p:spPr>
          <a:xfrm>
            <a:off x="1115616" y="1419622"/>
            <a:ext cx="7716416" cy="3276244"/>
          </a:xfrm>
          <a:prstGeom prst="rect">
            <a:avLst/>
          </a:prstGeom>
        </p:spPr>
      </p:pic>
    </p:spTree>
    <p:extLst>
      <p:ext uri="{BB962C8B-B14F-4D97-AF65-F5344CB8AC3E}">
        <p14:creationId xmlns:p14="http://schemas.microsoft.com/office/powerpoint/2010/main" val="1711688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a:t>
            </a:r>
            <a:endParaRPr lang="en-PK" dirty="0"/>
          </a:p>
        </p:txBody>
      </p:sp>
      <p:sp>
        <p:nvSpPr>
          <p:cNvPr id="3" name="TextBox 2">
            <a:extLst>
              <a:ext uri="{FF2B5EF4-FFF2-40B4-BE49-F238E27FC236}">
                <a16:creationId xmlns:a16="http://schemas.microsoft.com/office/drawing/2014/main" id="{F1826CB8-471E-9D30-FD2E-AD439EC6CF9F}"/>
              </a:ext>
            </a:extLst>
          </p:cNvPr>
          <p:cNvSpPr txBox="1"/>
          <p:nvPr/>
        </p:nvSpPr>
        <p:spPr>
          <a:xfrm>
            <a:off x="1547664" y="843558"/>
            <a:ext cx="4434374" cy="3785652"/>
          </a:xfrm>
          <a:prstGeom prst="rect">
            <a:avLst/>
          </a:prstGeom>
          <a:noFill/>
        </p:spPr>
        <p:txBody>
          <a:bodyPr wrap="square">
            <a:spAutoFit/>
          </a:bodyPr>
          <a:lstStyle/>
          <a:p>
            <a:r>
              <a:rPr lang="en-PK" sz="800" dirty="0"/>
              <a:t>int sum1 = 0 , sum2 = 0;</a:t>
            </a:r>
          </a:p>
          <a:p>
            <a:r>
              <a:rPr lang="en-PK" sz="800" dirty="0"/>
              <a:t>void* add1 (void* </a:t>
            </a:r>
            <a:r>
              <a:rPr lang="en-PK" sz="800" dirty="0" err="1"/>
              <a:t>ptr</a:t>
            </a:r>
            <a:r>
              <a:rPr lang="en-PK" sz="800" dirty="0"/>
              <a:t>)</a:t>
            </a:r>
          </a:p>
          <a:p>
            <a:r>
              <a:rPr lang="en-PK" sz="800" dirty="0"/>
              <a:t>{</a:t>
            </a:r>
          </a:p>
          <a:p>
            <a:r>
              <a:rPr lang="en-PK" sz="800" dirty="0"/>
              <a:t>	int* num =(int*) </a:t>
            </a:r>
            <a:r>
              <a:rPr lang="en-PK" sz="800" dirty="0" err="1"/>
              <a:t>ptr</a:t>
            </a:r>
            <a:r>
              <a:rPr lang="en-PK" sz="800" dirty="0"/>
              <a:t>;</a:t>
            </a:r>
          </a:p>
          <a:p>
            <a:r>
              <a:rPr lang="en-PK" sz="800" dirty="0"/>
              <a:t>	for (int </a:t>
            </a:r>
            <a:r>
              <a:rPr lang="en-PK" sz="800" dirty="0" err="1"/>
              <a:t>i</a:t>
            </a:r>
            <a:r>
              <a:rPr lang="en-PK" sz="800" dirty="0"/>
              <a:t>=0;i&lt;5;i++)</a:t>
            </a:r>
          </a:p>
          <a:p>
            <a:r>
              <a:rPr lang="en-PK" sz="800" dirty="0"/>
              <a:t>		sum1 += num[</a:t>
            </a:r>
            <a:r>
              <a:rPr lang="en-PK" sz="800" dirty="0" err="1"/>
              <a:t>i</a:t>
            </a:r>
            <a:r>
              <a:rPr lang="en-PK" sz="800" dirty="0"/>
              <a:t>];</a:t>
            </a:r>
          </a:p>
          <a:p>
            <a:r>
              <a:rPr lang="en-PK" sz="800" dirty="0"/>
              <a:t>	return NULL;	</a:t>
            </a:r>
          </a:p>
          <a:p>
            <a:r>
              <a:rPr lang="en-PK" sz="800" dirty="0"/>
              <a:t>}</a:t>
            </a:r>
          </a:p>
          <a:p>
            <a:r>
              <a:rPr lang="en-PK" sz="800" dirty="0"/>
              <a:t>void* add2 (void* </a:t>
            </a:r>
            <a:r>
              <a:rPr lang="en-PK" sz="800" dirty="0" err="1"/>
              <a:t>ptr</a:t>
            </a:r>
            <a:r>
              <a:rPr lang="en-PK" sz="800" dirty="0"/>
              <a:t>)</a:t>
            </a:r>
          </a:p>
          <a:p>
            <a:r>
              <a:rPr lang="en-PK" sz="800" dirty="0"/>
              <a:t>{</a:t>
            </a:r>
          </a:p>
          <a:p>
            <a:r>
              <a:rPr lang="en-PK" sz="800" dirty="0"/>
              <a:t>	int* num =(int*) </a:t>
            </a:r>
            <a:r>
              <a:rPr lang="en-PK" sz="800" dirty="0" err="1"/>
              <a:t>ptr</a:t>
            </a:r>
            <a:r>
              <a:rPr lang="en-PK" sz="800" dirty="0"/>
              <a:t>;</a:t>
            </a:r>
          </a:p>
          <a:p>
            <a:r>
              <a:rPr lang="en-PK" sz="800" dirty="0"/>
              <a:t>	for (int </a:t>
            </a:r>
            <a:r>
              <a:rPr lang="en-PK" sz="800" dirty="0" err="1"/>
              <a:t>i</a:t>
            </a:r>
            <a:r>
              <a:rPr lang="en-PK" sz="800" dirty="0"/>
              <a:t>=0;i&lt;5;i++)</a:t>
            </a:r>
          </a:p>
          <a:p>
            <a:r>
              <a:rPr lang="en-PK" sz="800" dirty="0"/>
              <a:t>		sum2 += num[</a:t>
            </a:r>
            <a:r>
              <a:rPr lang="en-PK" sz="800" dirty="0" err="1"/>
              <a:t>i</a:t>
            </a:r>
            <a:r>
              <a:rPr lang="en-PK" sz="800" dirty="0"/>
              <a:t>];</a:t>
            </a:r>
          </a:p>
          <a:p>
            <a:r>
              <a:rPr lang="en-PK" sz="800" dirty="0"/>
              <a:t>	return NULL;</a:t>
            </a:r>
          </a:p>
          <a:p>
            <a:r>
              <a:rPr lang="en-PK" sz="800" dirty="0"/>
              <a:t>	</a:t>
            </a:r>
          </a:p>
          <a:p>
            <a:r>
              <a:rPr lang="en-PK" sz="800" dirty="0"/>
              <a:t>}</a:t>
            </a:r>
          </a:p>
          <a:p>
            <a:r>
              <a:rPr lang="en-PK" sz="800" dirty="0"/>
              <a:t>int main()</a:t>
            </a:r>
          </a:p>
          <a:p>
            <a:r>
              <a:rPr lang="en-PK" sz="800" dirty="0"/>
              <a:t>{</a:t>
            </a:r>
          </a:p>
          <a:p>
            <a:r>
              <a:rPr lang="en-PK" sz="800" dirty="0"/>
              <a:t>	</a:t>
            </a:r>
            <a:r>
              <a:rPr lang="en-PK" sz="800" dirty="0" err="1"/>
              <a:t>pthread_t</a:t>
            </a:r>
            <a:r>
              <a:rPr lang="en-PK" sz="800" dirty="0"/>
              <a:t> tid1, tid2;</a:t>
            </a:r>
          </a:p>
          <a:p>
            <a:r>
              <a:rPr lang="en-PK" sz="800" dirty="0"/>
              <a:t>	int number[10] = {9,7,8,6,5,4,3,1,2,7};</a:t>
            </a:r>
          </a:p>
          <a:p>
            <a:r>
              <a:rPr lang="en-PK" sz="800" dirty="0"/>
              <a:t>	</a:t>
            </a:r>
            <a:r>
              <a:rPr lang="en-PK" sz="800" dirty="0" err="1"/>
              <a:t>pthread_create</a:t>
            </a:r>
            <a:r>
              <a:rPr lang="en-PK" sz="800" dirty="0"/>
              <a:t>(&amp;tid1,NULL,&amp;add1,(void*)number);</a:t>
            </a:r>
          </a:p>
          <a:p>
            <a:r>
              <a:rPr lang="en-PK" sz="800" dirty="0"/>
              <a:t>	</a:t>
            </a:r>
            <a:r>
              <a:rPr lang="en-PK" sz="800" dirty="0" err="1"/>
              <a:t>pthread_create</a:t>
            </a:r>
            <a:r>
              <a:rPr lang="en-PK" sz="800" dirty="0"/>
              <a:t>(&amp;tid2,NULL,&amp;add2,(void*)&amp;number[5])</a:t>
            </a:r>
          </a:p>
          <a:p>
            <a:r>
              <a:rPr lang="en-PK" sz="800" dirty="0"/>
              <a:t>	</a:t>
            </a:r>
            <a:r>
              <a:rPr lang="en-PK" sz="800" dirty="0" err="1"/>
              <a:t>pthread_join</a:t>
            </a:r>
            <a:r>
              <a:rPr lang="en-PK" sz="800" dirty="0"/>
              <a:t>(tid1,NULL);</a:t>
            </a:r>
          </a:p>
          <a:p>
            <a:r>
              <a:rPr lang="en-PK" sz="800" dirty="0"/>
              <a:t>	</a:t>
            </a:r>
            <a:r>
              <a:rPr lang="en-PK" sz="800" dirty="0" err="1"/>
              <a:t>pthread_join</a:t>
            </a:r>
            <a:r>
              <a:rPr lang="en-PK" sz="800" dirty="0"/>
              <a:t>(tid2,NULL);	</a:t>
            </a:r>
          </a:p>
          <a:p>
            <a:r>
              <a:rPr lang="en-PK" sz="800" dirty="0"/>
              <a:t>	int sum = sum1+sum2;</a:t>
            </a:r>
          </a:p>
          <a:p>
            <a:r>
              <a:rPr lang="en-PK" sz="800" dirty="0"/>
              <a:t>	</a:t>
            </a:r>
            <a:r>
              <a:rPr lang="en-PK" sz="800" dirty="0" err="1"/>
              <a:t>printf</a:t>
            </a:r>
            <a:r>
              <a:rPr lang="en-PK" sz="800" dirty="0"/>
              <a:t>("Sum is %d", sum);</a:t>
            </a:r>
          </a:p>
          <a:p>
            <a:endParaRPr lang="en-PK" sz="800" dirty="0"/>
          </a:p>
          <a:p>
            <a:r>
              <a:rPr lang="en-PK" sz="800" dirty="0"/>
              <a:t>return 0;</a:t>
            </a:r>
          </a:p>
          <a:p>
            <a:r>
              <a:rPr lang="en-PK" sz="800" dirty="0"/>
              <a:t>	</a:t>
            </a:r>
          </a:p>
          <a:p>
            <a:r>
              <a:rPr lang="en-PK" sz="800" dirty="0"/>
              <a:t>}</a:t>
            </a:r>
          </a:p>
        </p:txBody>
      </p:sp>
    </p:spTree>
    <p:extLst>
      <p:ext uri="{BB962C8B-B14F-4D97-AF65-F5344CB8AC3E}">
        <p14:creationId xmlns:p14="http://schemas.microsoft.com/office/powerpoint/2010/main" val="3206930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t>
            </a:r>
            <a:r>
              <a:rPr lang="en-US" dirty="0" smtClean="0"/>
              <a:t>says</a:t>
            </a:r>
            <a:endParaRPr lang="en-US" dirty="0"/>
          </a:p>
        </p:txBody>
      </p:sp>
      <p:sp>
        <p:nvSpPr>
          <p:cNvPr id="3" name="TextBox 2">
            <a:extLst>
              <a:ext uri="{FF2B5EF4-FFF2-40B4-BE49-F238E27FC236}">
                <a16:creationId xmlns:a16="http://schemas.microsoft.com/office/drawing/2014/main" id="{0D680EFE-9F91-5C21-FFE8-A1C5FC58B169}"/>
              </a:ext>
            </a:extLst>
          </p:cNvPr>
          <p:cNvSpPr txBox="1"/>
          <p:nvPr/>
        </p:nvSpPr>
        <p:spPr>
          <a:xfrm>
            <a:off x="407601" y="843558"/>
            <a:ext cx="8736399" cy="4228850"/>
          </a:xfrm>
          <a:prstGeom prst="rect">
            <a:avLst/>
          </a:prstGeom>
          <a:noFill/>
        </p:spPr>
        <p:txBody>
          <a:bodyPr wrap="square">
            <a:spAutoFit/>
          </a:bodyPr>
          <a:lstStyle/>
          <a:p>
            <a:pPr>
              <a:lnSpc>
                <a:spcPct val="120000"/>
              </a:lnSpc>
            </a:pPr>
            <a:r>
              <a:rPr lang="en-US" sz="1400" dirty="0"/>
              <a:t>Each process provides the resources needed to execute a program. A process has a virtual address space, executable code, open handles to system objects, a security context, a unique process identifier, environment variables, a priority class, minimum and maximum working set sizes, and at least one thread of execution. </a:t>
            </a:r>
          </a:p>
          <a:p>
            <a:pPr>
              <a:lnSpc>
                <a:spcPct val="120000"/>
              </a:lnSpc>
            </a:pPr>
            <a:endParaRPr lang="en-US" sz="1400" dirty="0"/>
          </a:p>
          <a:p>
            <a:pPr marL="285750" indent="-285750">
              <a:lnSpc>
                <a:spcPct val="120000"/>
              </a:lnSpc>
              <a:buFont typeface="Arial" panose="020B0604020202020204" pitchFamily="34" charset="0"/>
              <a:buChar char="•"/>
            </a:pPr>
            <a:r>
              <a:rPr lang="en-US" sz="1400" dirty="0"/>
              <a:t>Each process is started with single thread, often called primary thread, it can create additional threads from any of its threads.</a:t>
            </a:r>
          </a:p>
          <a:p>
            <a:pPr marL="285750" indent="-285750">
              <a:lnSpc>
                <a:spcPct val="120000"/>
              </a:lnSpc>
              <a:buFont typeface="Arial" panose="020B0604020202020204" pitchFamily="34" charset="0"/>
              <a:buChar char="•"/>
            </a:pPr>
            <a:r>
              <a:rPr lang="en-US" sz="1400" dirty="0"/>
              <a:t>Each process provides the resources needed to execute a program. </a:t>
            </a:r>
          </a:p>
          <a:p>
            <a:pPr marL="285750" indent="-285750">
              <a:lnSpc>
                <a:spcPct val="120000"/>
              </a:lnSpc>
              <a:buFont typeface="Arial" panose="020B0604020202020204" pitchFamily="34" charset="0"/>
              <a:buChar char="•"/>
            </a:pPr>
            <a:r>
              <a:rPr lang="en-US" sz="1400" b="0" i="0" dirty="0">
                <a:solidFill>
                  <a:srgbClr val="171717"/>
                </a:solidFill>
                <a:effectLst/>
                <a:latin typeface="Segoe UI" panose="020B0502040204020203" pitchFamily="34" charset="0"/>
              </a:rPr>
              <a:t>All threads of a process share its virtual address space and system resources.</a:t>
            </a:r>
          </a:p>
          <a:p>
            <a:pPr marL="285750" indent="-285750">
              <a:lnSpc>
                <a:spcPct val="120000"/>
              </a:lnSpc>
              <a:buFont typeface="Arial" panose="020B0604020202020204" pitchFamily="34" charset="0"/>
              <a:buChar char="•"/>
            </a:pPr>
            <a:r>
              <a:rPr lang="en-US" sz="1400" b="0" i="0" dirty="0">
                <a:solidFill>
                  <a:srgbClr val="171717"/>
                </a:solidFill>
                <a:effectLst/>
                <a:latin typeface="Segoe UI" panose="020B0502040204020203" pitchFamily="34" charset="0"/>
              </a:rPr>
              <a:t> In addition, each thread maintains exception handlers, a scheduling priority, thread local storage, a unique thread identifier, and a set of structures the system will use to save the thread context until it is scheduled</a:t>
            </a:r>
            <a:r>
              <a:rPr lang="en-US" sz="1400" dirty="0">
                <a:solidFill>
                  <a:srgbClr val="171717"/>
                </a:solidFill>
                <a:latin typeface="Segoe UI" panose="020B0502040204020203" pitchFamily="34" charset="0"/>
              </a:rPr>
              <a:t>.</a:t>
            </a:r>
          </a:p>
          <a:p>
            <a:pPr marL="285750" indent="-285750">
              <a:lnSpc>
                <a:spcPct val="120000"/>
              </a:lnSpc>
              <a:buFont typeface="Arial" panose="020B0604020202020204" pitchFamily="34" charset="0"/>
              <a:buChar char="•"/>
            </a:pPr>
            <a:r>
              <a:rPr lang="en-US" sz="1400" b="0" i="0" dirty="0">
                <a:solidFill>
                  <a:srgbClr val="171717"/>
                </a:solidFill>
                <a:effectLst/>
                <a:latin typeface="Segoe UI" panose="020B0502040204020203" pitchFamily="34" charset="0"/>
              </a:rPr>
              <a:t>The </a:t>
            </a:r>
            <a:r>
              <a:rPr lang="en-US" sz="1400" b="0" i="1" dirty="0">
                <a:solidFill>
                  <a:srgbClr val="171717"/>
                </a:solidFill>
                <a:effectLst/>
                <a:latin typeface="Segoe UI" panose="020B0502040204020203" pitchFamily="34" charset="0"/>
              </a:rPr>
              <a:t>thread context</a:t>
            </a:r>
            <a:r>
              <a:rPr lang="en-US" sz="1400" b="0" i="0" dirty="0">
                <a:solidFill>
                  <a:srgbClr val="171717"/>
                </a:solidFill>
                <a:effectLst/>
                <a:latin typeface="Segoe UI" panose="020B0502040204020203" pitchFamily="34" charset="0"/>
              </a:rPr>
              <a:t> includes the thread's set of machine registers, the kernel stack, a thread environment block, and a user stack in the address space of the thread's process.</a:t>
            </a:r>
          </a:p>
          <a:p>
            <a:pPr marL="285750" indent="-285750">
              <a:lnSpc>
                <a:spcPct val="120000"/>
              </a:lnSpc>
              <a:buFont typeface="Arial" panose="020B0604020202020204" pitchFamily="34" charset="0"/>
              <a:buChar char="•"/>
            </a:pPr>
            <a:r>
              <a:rPr lang="en-US" sz="1400" b="0" i="0" dirty="0">
                <a:solidFill>
                  <a:srgbClr val="171717"/>
                </a:solidFill>
                <a:effectLst/>
                <a:latin typeface="Segoe UI" panose="020B0502040204020203" pitchFamily="34" charset="0"/>
              </a:rPr>
              <a:t>Threads can also have their own security context, which can be used for impersonating clients.</a:t>
            </a:r>
          </a:p>
          <a:p>
            <a:pPr marL="285750" indent="-285750">
              <a:lnSpc>
                <a:spcPct val="120000"/>
              </a:lnSpc>
              <a:buFont typeface="Arial" panose="020B0604020202020204" pitchFamily="34" charset="0"/>
              <a:buChar char="•"/>
            </a:pPr>
            <a:endParaRPr lang="en-US" sz="1400" dirty="0">
              <a:solidFill>
                <a:srgbClr val="171717"/>
              </a:solidFill>
              <a:latin typeface="Segoe UI" panose="020B0502040204020203" pitchFamily="34" charset="0"/>
            </a:endParaRPr>
          </a:p>
          <a:p>
            <a:pPr>
              <a:lnSpc>
                <a:spcPct val="120000"/>
              </a:lnSpc>
            </a:pPr>
            <a:r>
              <a:rPr lang="en-US" sz="1400" dirty="0"/>
              <a:t>https://docs.microsoft.com/en-us/windows/win32/procthread/about-processes-and-threads</a:t>
            </a:r>
          </a:p>
        </p:txBody>
      </p:sp>
    </p:spTree>
    <p:extLst>
      <p:ext uri="{BB962C8B-B14F-4D97-AF65-F5344CB8AC3E}">
        <p14:creationId xmlns:p14="http://schemas.microsoft.com/office/powerpoint/2010/main" val="216839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latin typeface="Courier New" panose="02070309020205020404" pitchFamily="49" charset="0"/>
                <a:cs typeface="Courier New" panose="02070309020205020404" pitchFamily="49" charset="0"/>
              </a:rPr>
              <a:t>Concurrent process</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solidFill>
                  <a:schemeClr val="bg1"/>
                </a:solidFill>
                <a:latin typeface="Arial" pitchFamily="34" charset="0"/>
                <a:cs typeface="Arial" pitchFamily="34" charset="0"/>
              </a:rPr>
              <a:t>Cooperating Process</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Critical Section</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Solution to critical Section</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Invalid Solution to critical section</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dirty="0" smtClean="0"/>
              <a:t>Content Lecture#9</a:t>
            </a:r>
            <a:endParaRPr lang="en-US" dirty="0"/>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Solaris </a:t>
            </a:r>
            <a:r>
              <a:rPr lang="en-US" dirty="0" smtClean="0"/>
              <a:t>threads</a:t>
            </a:r>
            <a:endParaRPr lang="en-US" dirty="0"/>
          </a:p>
        </p:txBody>
      </p:sp>
      <p:sp>
        <p:nvSpPr>
          <p:cNvPr id="3" name="TextBox 2">
            <a:extLst>
              <a:ext uri="{FF2B5EF4-FFF2-40B4-BE49-F238E27FC236}">
                <a16:creationId xmlns:a16="http://schemas.microsoft.com/office/drawing/2014/main" id="{1F1BA6AD-84D1-2537-6C75-ADAD9B5563C7}"/>
              </a:ext>
            </a:extLst>
          </p:cNvPr>
          <p:cNvSpPr txBox="1"/>
          <p:nvPr/>
        </p:nvSpPr>
        <p:spPr>
          <a:xfrm>
            <a:off x="1115616" y="915566"/>
            <a:ext cx="7517086" cy="3539430"/>
          </a:xfrm>
          <a:prstGeom prst="rect">
            <a:avLst/>
          </a:prstGeom>
          <a:noFill/>
        </p:spPr>
        <p:txBody>
          <a:bodyPr wrap="square">
            <a:spAutoFit/>
          </a:bodyPr>
          <a:lstStyle/>
          <a:p>
            <a:pPr marL="285750" indent="-285750">
              <a:buFont typeface="Arial" panose="020B0604020202020204" pitchFamily="34" charset="0"/>
              <a:buChar char="•"/>
            </a:pPr>
            <a:r>
              <a:rPr lang="en-US" sz="1400" dirty="0"/>
              <a:t>Solaris 2 is based on Unix with support for threads at the kernel and user levels</a:t>
            </a:r>
          </a:p>
          <a:p>
            <a:pPr marL="285750" indent="-285750">
              <a:buFont typeface="Arial" panose="020B0604020202020204" pitchFamily="34" charset="0"/>
              <a:buChar char="•"/>
            </a:pPr>
            <a:r>
              <a:rPr lang="en-US" sz="1400" dirty="0"/>
              <a:t>It introduce an intermediate level between kernel and user level threads which is called LWP(light weight process)</a:t>
            </a:r>
          </a:p>
          <a:p>
            <a:pPr marL="285750" indent="-285750">
              <a:buFont typeface="Arial" panose="020B0604020202020204" pitchFamily="34" charset="0"/>
              <a:buChar char="•"/>
            </a:pPr>
            <a:r>
              <a:rPr lang="en-US" sz="1400" dirty="0"/>
              <a:t>Resource needs of threads;</a:t>
            </a:r>
          </a:p>
          <a:p>
            <a:pPr marL="742950" lvl="1" indent="-285750">
              <a:buFont typeface="Arial" panose="020B0604020202020204" pitchFamily="34" charset="0"/>
              <a:buChar char="•"/>
            </a:pPr>
            <a:r>
              <a:rPr lang="en-US" sz="1400" b="1" dirty="0"/>
              <a:t>Kernel thread</a:t>
            </a:r>
          </a:p>
          <a:p>
            <a:pPr marL="989013" indent="-269875">
              <a:buFont typeface="Arial" panose="020B0604020202020204" pitchFamily="34" charset="0"/>
              <a:buChar char="•"/>
            </a:pPr>
            <a:r>
              <a:rPr lang="en-US" sz="1400" dirty="0"/>
              <a:t>Small data structure and stack</a:t>
            </a:r>
          </a:p>
          <a:p>
            <a:pPr marL="989013" indent="-269875">
              <a:buFont typeface="Arial" panose="020B0604020202020204" pitchFamily="34" charset="0"/>
              <a:buChar char="•"/>
            </a:pPr>
            <a:r>
              <a:rPr lang="en-US" sz="1400" dirty="0"/>
              <a:t>Thread switching does not require changing memory access information</a:t>
            </a:r>
          </a:p>
          <a:p>
            <a:pPr marL="989013" indent="-269875">
              <a:buFont typeface="Arial" panose="020B0604020202020204" pitchFamily="34" charset="0"/>
              <a:buChar char="•"/>
            </a:pPr>
            <a:r>
              <a:rPr lang="en-US" sz="1400" dirty="0"/>
              <a:t>It is relatively fast</a:t>
            </a:r>
          </a:p>
          <a:p>
            <a:pPr marL="742950" lvl="1" indent="-285750">
              <a:buFont typeface="Arial" panose="020B0604020202020204" pitchFamily="34" charset="0"/>
              <a:buChar char="•"/>
            </a:pPr>
            <a:r>
              <a:rPr lang="en-US" sz="1400" b="1" dirty="0"/>
              <a:t>LWP</a:t>
            </a:r>
          </a:p>
          <a:p>
            <a:pPr marL="989013" indent="-285750">
              <a:buFont typeface="Arial" panose="020B0604020202020204" pitchFamily="34" charset="0"/>
              <a:buChar char="•"/>
            </a:pPr>
            <a:r>
              <a:rPr lang="en-US" sz="1400" dirty="0"/>
              <a:t>PCB with register data</a:t>
            </a:r>
          </a:p>
          <a:p>
            <a:pPr marL="989013" indent="-285750">
              <a:buFont typeface="Arial" panose="020B0604020202020204" pitchFamily="34" charset="0"/>
              <a:buChar char="•"/>
            </a:pPr>
            <a:r>
              <a:rPr lang="en-US" sz="1400" dirty="0"/>
              <a:t>Accounting and memory information</a:t>
            </a:r>
          </a:p>
          <a:p>
            <a:pPr marL="989013" indent="-285750">
              <a:buFont typeface="Arial" panose="020B0604020202020204" pitchFamily="34" charset="0"/>
              <a:buChar char="•"/>
            </a:pPr>
            <a:r>
              <a:rPr lang="en-US" sz="1400" dirty="0"/>
              <a:t>Switching between LWPs is relatively slow</a:t>
            </a:r>
          </a:p>
          <a:p>
            <a:pPr marL="742950" lvl="1" indent="-295275">
              <a:buFont typeface="Arial" panose="020B0604020202020204" pitchFamily="34" charset="0"/>
              <a:buChar char="•"/>
            </a:pPr>
            <a:r>
              <a:rPr lang="en-US" sz="1400" b="1" dirty="0"/>
              <a:t>User level thread</a:t>
            </a:r>
          </a:p>
          <a:p>
            <a:pPr marL="989013" indent="-285750">
              <a:buFont typeface="Arial" panose="020B0604020202020204" pitchFamily="34" charset="0"/>
              <a:buChar char="•"/>
            </a:pPr>
            <a:r>
              <a:rPr lang="en-US" sz="1400" dirty="0"/>
              <a:t>Only need stack and program counter</a:t>
            </a:r>
          </a:p>
          <a:p>
            <a:pPr marL="989013" indent="-285750">
              <a:buFont typeface="Arial" panose="020B0604020202020204" pitchFamily="34" charset="0"/>
              <a:buChar char="•"/>
            </a:pPr>
            <a:r>
              <a:rPr lang="en-US" sz="1400" dirty="0"/>
              <a:t>No kernel involvement means fast switching</a:t>
            </a:r>
          </a:p>
          <a:p>
            <a:pPr marL="989013" indent="-285750">
              <a:buFont typeface="Arial" panose="020B0604020202020204" pitchFamily="34" charset="0"/>
              <a:buChar char="•"/>
            </a:pPr>
            <a:r>
              <a:rPr lang="en-US" sz="1400" dirty="0"/>
              <a:t>Kernel only sees the LWPs that support user level threads</a:t>
            </a:r>
          </a:p>
        </p:txBody>
      </p:sp>
    </p:spTree>
    <p:extLst>
      <p:ext uri="{BB962C8B-B14F-4D97-AF65-F5344CB8AC3E}">
        <p14:creationId xmlns:p14="http://schemas.microsoft.com/office/powerpoint/2010/main" val="51077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Solaris Threads VS POSIX </a:t>
            </a:r>
            <a:r>
              <a:rPr lang="en-US" sz="3400" dirty="0" smtClean="0"/>
              <a:t>Threads</a:t>
            </a:r>
            <a:endParaRPr lang="en-US" sz="3400" dirty="0"/>
          </a:p>
        </p:txBody>
      </p:sp>
      <p:sp>
        <p:nvSpPr>
          <p:cNvPr id="3" name="TextBox 2">
            <a:extLst>
              <a:ext uri="{FF2B5EF4-FFF2-40B4-BE49-F238E27FC236}">
                <a16:creationId xmlns:a16="http://schemas.microsoft.com/office/drawing/2014/main" id="{3C9C1060-EDF4-F88B-18EB-BC140ACB6B96}"/>
              </a:ext>
            </a:extLst>
          </p:cNvPr>
          <p:cNvSpPr txBox="1"/>
          <p:nvPr/>
        </p:nvSpPr>
        <p:spPr>
          <a:xfrm>
            <a:off x="971600" y="1203598"/>
            <a:ext cx="7969967" cy="319472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The Solaris threads API and the </a:t>
            </a:r>
            <a:r>
              <a:rPr lang="en-US" sz="1400" dirty="0" err="1"/>
              <a:t>pthreads</a:t>
            </a:r>
            <a:r>
              <a:rPr lang="en-US" sz="1400" dirty="0"/>
              <a:t> API are two solutions to the same problem: building parallelism into application software. Although each API is complete in itself, you can safely mix Solaris threads functions and </a:t>
            </a:r>
            <a:r>
              <a:rPr lang="en-US" sz="1400" dirty="0" err="1"/>
              <a:t>pthread</a:t>
            </a:r>
            <a:r>
              <a:rPr lang="en-US" sz="1400" dirty="0"/>
              <a:t> functions in the same program</a:t>
            </a:r>
          </a:p>
          <a:p>
            <a:pPr marL="285750" indent="-285750">
              <a:lnSpc>
                <a:spcPct val="120000"/>
              </a:lnSpc>
              <a:buFont typeface="Arial" panose="020B0604020202020204" pitchFamily="34" charset="0"/>
              <a:buChar char="•"/>
            </a:pPr>
            <a:endParaRPr lang="en-US" sz="1400" dirty="0"/>
          </a:p>
          <a:p>
            <a:pPr marL="285750" indent="-285750">
              <a:lnSpc>
                <a:spcPct val="120000"/>
              </a:lnSpc>
              <a:buFont typeface="Arial" panose="020B0604020202020204" pitchFamily="34" charset="0"/>
              <a:buChar char="•"/>
            </a:pPr>
            <a:r>
              <a:rPr lang="en-US" sz="1400" dirty="0"/>
              <a:t>The two APIs do not match exactly, however. Solaris threads supports functions that are not found in </a:t>
            </a:r>
            <a:r>
              <a:rPr lang="en-US" sz="1400" dirty="0" err="1"/>
              <a:t>pthreads</a:t>
            </a:r>
            <a:r>
              <a:rPr lang="en-US" sz="1400" dirty="0"/>
              <a:t>, and </a:t>
            </a:r>
            <a:r>
              <a:rPr lang="en-US" sz="1400" dirty="0" err="1"/>
              <a:t>pthreads</a:t>
            </a:r>
            <a:r>
              <a:rPr lang="en-US" sz="1400" dirty="0"/>
              <a:t> includes functions that are not supported in the Solaris interface. For those functions that do match, the associated arguments might not, although the information content is effectively the same.</a:t>
            </a:r>
          </a:p>
          <a:p>
            <a:pPr marL="285750" indent="-285750">
              <a:lnSpc>
                <a:spcPct val="120000"/>
              </a:lnSpc>
              <a:buFont typeface="Arial" panose="020B0604020202020204" pitchFamily="34" charset="0"/>
              <a:buChar char="•"/>
            </a:pPr>
            <a:endParaRPr lang="en-US" sz="1400" dirty="0"/>
          </a:p>
          <a:p>
            <a:pPr marL="285750" indent="-285750">
              <a:lnSpc>
                <a:spcPct val="120000"/>
              </a:lnSpc>
              <a:buFont typeface="Arial" panose="020B0604020202020204" pitchFamily="34" charset="0"/>
              <a:buChar char="•"/>
            </a:pPr>
            <a:r>
              <a:rPr lang="en-US" sz="1400" dirty="0"/>
              <a:t>By combining the two APIs, you can use features not found in one to enhance the other. Similarly, you can run applications using Solaris threads, exclusively, with applications using </a:t>
            </a:r>
            <a:r>
              <a:rPr lang="en-US" sz="1400" dirty="0" err="1"/>
              <a:t>pthreads</a:t>
            </a:r>
            <a:r>
              <a:rPr lang="en-US" sz="1400" dirty="0"/>
              <a:t>, exclusively, on the same system.</a:t>
            </a:r>
            <a:endParaRPr lang="en-PK" sz="1400" dirty="0"/>
          </a:p>
        </p:txBody>
      </p:sp>
    </p:spTree>
    <p:extLst>
      <p:ext uri="{BB962C8B-B14F-4D97-AF65-F5344CB8AC3E}">
        <p14:creationId xmlns:p14="http://schemas.microsoft.com/office/powerpoint/2010/main" val="128389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511"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555526"/>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396"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sp>
        <p:nvSpPr>
          <p:cNvPr id="13" name="Rectangle 306"/>
          <p:cNvSpPr>
            <a:spLocks noChangeArrowheads="1"/>
          </p:cNvSpPr>
          <p:nvPr/>
        </p:nvSpPr>
        <p:spPr bwMode="auto">
          <a:xfrm>
            <a:off x="1547664" y="4703411"/>
            <a:ext cx="38525" cy="488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5713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78A8C"/>
                </a:solidFill>
                <a:effectLst/>
                <a:latin typeface="IBMPlexSans"/>
              </a:rPr>
              <a:t/>
            </a:r>
            <a:br>
              <a:rPr kumimoji="0" lang="en-US" altLang="en-US" sz="1400" b="0" i="0" u="none" strike="noStrike" cap="none" normalizeH="0" baseline="0" smtClean="0">
                <a:ln>
                  <a:noFill/>
                </a:ln>
                <a:solidFill>
                  <a:srgbClr val="878A8C"/>
                </a:solidFill>
                <a:effectLst/>
                <a:latin typeface="IBMPlexSans"/>
              </a:rPr>
            </a:b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0" name="Rectangle 305"/>
          <p:cNvSpPr>
            <a:spLocks noChangeArrowheads="1"/>
          </p:cNvSpPr>
          <p:nvPr/>
        </p:nvSpPr>
        <p:spPr bwMode="auto">
          <a:xfrm>
            <a:off x="1886646" y="1131590"/>
            <a:ext cx="664579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inherit"/>
              </a:rPr>
              <a:t>A programmer had a problem, so he used threads. Then he had two problems.</a:t>
            </a:r>
            <a:endParaRPr kumimoji="0" lang="en-US" altLang="en-US" sz="1400" b="0" i="0" u="none" strike="noStrike" cap="none" normalizeH="0" baseline="0" dirty="0" smtClean="0">
              <a:ln>
                <a:noFill/>
              </a:ln>
              <a:effectLst/>
              <a:latin typeface="Arial" panose="020B0604020202020204" pitchFamily="34" charset="0"/>
            </a:endParaRPr>
          </a:p>
        </p:txBody>
      </p:sp>
      <p:pic>
        <p:nvPicPr>
          <p:cNvPr id="2388" name="Picture 340" descr="Threads"/>
          <p:cNvPicPr>
            <a:picLocks noChangeAspect="1" noChangeArrowheads="1"/>
          </p:cNvPicPr>
          <p:nvPr/>
        </p:nvPicPr>
        <p:blipFill rotWithShape="1">
          <a:blip r:embed="rId5">
            <a:extLst>
              <a:ext uri="{28A0092B-C50C-407E-A947-70E740481C1C}">
                <a14:useLocalDpi xmlns:a14="http://schemas.microsoft.com/office/drawing/2010/main" val="0"/>
              </a:ext>
            </a:extLst>
          </a:blip>
          <a:srcRect b="14632"/>
          <a:stretch/>
        </p:blipFill>
        <p:spPr bwMode="auto">
          <a:xfrm>
            <a:off x="2915816" y="2921515"/>
            <a:ext cx="2376264" cy="202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738490"/>
            <a:chOff x="3714846" y="1438282"/>
            <a:chExt cx="4529562" cy="1411254"/>
          </a:xfrm>
        </p:grpSpPr>
        <p:sp>
          <p:nvSpPr>
            <p:cNvPr id="3" name="TextBox 2"/>
            <p:cNvSpPr txBox="1"/>
            <p:nvPr/>
          </p:nvSpPr>
          <p:spPr>
            <a:xfrm>
              <a:off x="3714846" y="2014347"/>
              <a:ext cx="4529562" cy="835189"/>
            </a:xfrm>
            <a:prstGeom prst="rect">
              <a:avLst/>
            </a:prstGeom>
            <a:noFill/>
          </p:spPr>
          <p:txBody>
            <a:bodyPr wrap="square" rtlCol="0">
              <a:spAutoFit/>
            </a:bodyPr>
            <a:lstStyle/>
            <a:p>
              <a:pPr>
                <a:lnSpc>
                  <a:spcPct val="80000"/>
                </a:lnSpc>
              </a:pPr>
              <a:r>
                <a:rPr lang="en-US" sz="1400" dirty="0"/>
                <a:t>A process is cooperating if it can affect or be affected by the other processes executing in the system</a:t>
              </a:r>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Cooperating Process</a:t>
              </a:r>
              <a:endParaRPr lang="en-US" altLang="ko-KR" sz="2400" b="1" dirty="0">
                <a:solidFill>
                  <a:schemeClr val="accent1"/>
                </a:solidFill>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715"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716"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267744" y="4240708"/>
            <a:ext cx="5400600" cy="523220"/>
          </a:xfrm>
          <a:prstGeom prst="rect">
            <a:avLst/>
          </a:prstGeom>
          <a:noFill/>
        </p:spPr>
        <p:txBody>
          <a:bodyPr wrap="square" rtlCol="0">
            <a:spAutoFit/>
          </a:bodyPr>
          <a:lstStyle/>
          <a:p>
            <a:pPr algn="ctr"/>
            <a:r>
              <a:rPr lang="en-US" sz="1400" dirty="0"/>
              <a:t>Part of the program where shared memory is accessed is called critical section</a:t>
            </a:r>
            <a:endParaRPr lang="en-US" altLang="ko-KR" sz="1400" dirty="0">
              <a:solidFill>
                <a:schemeClr val="tx1">
                  <a:lumMod val="75000"/>
                  <a:lumOff val="25000"/>
                </a:schemeClr>
              </a:solidFill>
              <a:cs typeface="Arial" pitchFamily="34" charset="0"/>
            </a:endParaRPr>
          </a:p>
        </p:txBody>
      </p:sp>
      <p:sp>
        <p:nvSpPr>
          <p:cNvPr id="26" name="Text Placeholder 13"/>
          <p:cNvSpPr txBox="1">
            <a:spLocks/>
          </p:cNvSpPr>
          <p:nvPr/>
        </p:nvSpPr>
        <p:spPr>
          <a:xfrm>
            <a:off x="2267743" y="3901580"/>
            <a:ext cx="4859795"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Critical Section</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Process</a:t>
            </a:r>
            <a:endParaRPr lang="en-PK" dirty="0"/>
          </a:p>
        </p:txBody>
      </p:sp>
      <p:sp>
        <p:nvSpPr>
          <p:cNvPr id="8" name="Rectangle 3">
            <a:extLst>
              <a:ext uri="{FF2B5EF4-FFF2-40B4-BE49-F238E27FC236}">
                <a16:creationId xmlns:a16="http://schemas.microsoft.com/office/drawing/2014/main" id="{EDEB3715-3695-5ECF-5DA1-19B8B32A4393}"/>
              </a:ext>
            </a:extLst>
          </p:cNvPr>
          <p:cNvSpPr txBox="1">
            <a:spLocks noChangeArrowheads="1"/>
          </p:cNvSpPr>
          <p:nvPr/>
        </p:nvSpPr>
        <p:spPr>
          <a:xfrm>
            <a:off x="873936" y="1258078"/>
            <a:ext cx="7802520" cy="3845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1400" dirty="0"/>
              <a:t>Many processes can be executed concurrently to perform multitasking on a CPU due to following reasons</a:t>
            </a:r>
          </a:p>
          <a:p>
            <a:pPr lvl="1">
              <a:lnSpc>
                <a:spcPct val="80000"/>
              </a:lnSpc>
            </a:pPr>
            <a:r>
              <a:rPr lang="en-US" sz="1400" dirty="0"/>
              <a:t>To share system resources in a multi-user environment</a:t>
            </a:r>
          </a:p>
          <a:p>
            <a:pPr lvl="1">
              <a:lnSpc>
                <a:spcPct val="80000"/>
              </a:lnSpc>
            </a:pPr>
            <a:r>
              <a:rPr lang="en-US" sz="1400" dirty="0"/>
              <a:t>To share data/database</a:t>
            </a:r>
          </a:p>
          <a:p>
            <a:pPr lvl="1">
              <a:lnSpc>
                <a:spcPct val="80000"/>
              </a:lnSpc>
            </a:pPr>
            <a:r>
              <a:rPr lang="en-US" sz="1400" dirty="0"/>
              <a:t>To breakup a task into subtasks, each execute in parallel</a:t>
            </a:r>
          </a:p>
          <a:p>
            <a:pPr lvl="1">
              <a:lnSpc>
                <a:spcPct val="80000"/>
              </a:lnSpc>
            </a:pPr>
            <a:r>
              <a:rPr lang="en-US" sz="1400" dirty="0"/>
              <a:t>Parallel execution of tasks like editing, spell checking, printing and compiling</a:t>
            </a:r>
          </a:p>
          <a:p>
            <a:pPr>
              <a:lnSpc>
                <a:spcPct val="80000"/>
              </a:lnSpc>
            </a:pPr>
            <a:r>
              <a:rPr lang="en-US" sz="1400" dirty="0"/>
              <a:t>In concurrency, the issues of cooperation among the processes, synchronization and communication are very important</a:t>
            </a:r>
          </a:p>
          <a:p>
            <a:pPr>
              <a:lnSpc>
                <a:spcPct val="80000"/>
              </a:lnSpc>
            </a:pPr>
            <a:r>
              <a:rPr lang="en-US" sz="1400" dirty="0"/>
              <a:t>Such a process has the following characteristics</a:t>
            </a:r>
          </a:p>
          <a:p>
            <a:pPr lvl="1">
              <a:lnSpc>
                <a:spcPct val="80000"/>
              </a:lnSpc>
            </a:pPr>
            <a:r>
              <a:rPr lang="en-US" sz="1400" dirty="0"/>
              <a:t>Its state is shared among other processes</a:t>
            </a:r>
          </a:p>
          <a:p>
            <a:pPr lvl="1">
              <a:lnSpc>
                <a:spcPct val="80000"/>
              </a:lnSpc>
            </a:pPr>
            <a:r>
              <a:rPr lang="en-US" sz="1400" dirty="0"/>
              <a:t>The result of its execution cannot be predicted because of relative execution</a:t>
            </a:r>
          </a:p>
          <a:p>
            <a:pPr lvl="1">
              <a:lnSpc>
                <a:spcPct val="80000"/>
              </a:lnSpc>
            </a:pPr>
            <a:r>
              <a:rPr lang="en-US" sz="1400" dirty="0"/>
              <a:t>The result of its execution is non </a:t>
            </a:r>
            <a:r>
              <a:rPr lang="en-US" sz="1400" dirty="0" smtClean="0"/>
              <a:t>deterministic.</a:t>
            </a:r>
            <a:endParaRPr lang="en-US" sz="1400" dirty="0"/>
          </a:p>
        </p:txBody>
      </p:sp>
    </p:spTree>
    <p:extLst>
      <p:ext uri="{BB962C8B-B14F-4D97-AF65-F5344CB8AC3E}">
        <p14:creationId xmlns:p14="http://schemas.microsoft.com/office/powerpoint/2010/main" val="226304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Cooperating </a:t>
            </a:r>
            <a:r>
              <a:rPr lang="en-US" dirty="0" smtClean="0"/>
              <a:t>Processes</a:t>
            </a:r>
            <a:endParaRPr lang="en-US" dirty="0"/>
          </a:p>
        </p:txBody>
      </p:sp>
      <p:sp>
        <p:nvSpPr>
          <p:cNvPr id="3" name="Rectangle 1027">
            <a:extLst>
              <a:ext uri="{FF2B5EF4-FFF2-40B4-BE49-F238E27FC236}">
                <a16:creationId xmlns:a16="http://schemas.microsoft.com/office/drawing/2014/main" id="{204EF440-49C4-387C-9A07-0738BE1B8CBC}"/>
              </a:ext>
            </a:extLst>
          </p:cNvPr>
          <p:cNvSpPr txBox="1">
            <a:spLocks noChangeArrowheads="1"/>
          </p:cNvSpPr>
          <p:nvPr/>
        </p:nvSpPr>
        <p:spPr>
          <a:xfrm>
            <a:off x="971600" y="1203598"/>
            <a:ext cx="7722430" cy="4069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1400" dirty="0"/>
              <a:t>A process is cooperating if it can affect or be affected by the other processes executing in the system</a:t>
            </a:r>
          </a:p>
          <a:p>
            <a:pPr>
              <a:lnSpc>
                <a:spcPct val="80000"/>
              </a:lnSpc>
            </a:pPr>
            <a:r>
              <a:rPr lang="en-US" sz="1400" dirty="0"/>
              <a:t>We provide an environment that allows process cooperation due to following reasons</a:t>
            </a:r>
          </a:p>
          <a:p>
            <a:pPr>
              <a:lnSpc>
                <a:spcPct val="80000"/>
              </a:lnSpc>
            </a:pPr>
            <a:r>
              <a:rPr lang="en-US" sz="1400" dirty="0"/>
              <a:t>Information sharing </a:t>
            </a:r>
          </a:p>
          <a:p>
            <a:pPr lvl="1">
              <a:lnSpc>
                <a:spcPct val="80000"/>
              </a:lnSpc>
            </a:pPr>
            <a:r>
              <a:rPr lang="en-US" sz="1400" dirty="0"/>
              <a:t>Many users or processes may be interested in the same piece of information</a:t>
            </a:r>
          </a:p>
          <a:p>
            <a:pPr>
              <a:lnSpc>
                <a:spcPct val="80000"/>
              </a:lnSpc>
            </a:pPr>
            <a:r>
              <a:rPr lang="en-US" sz="1400" dirty="0"/>
              <a:t>Computation speedup</a:t>
            </a:r>
          </a:p>
          <a:p>
            <a:pPr lvl="1">
              <a:lnSpc>
                <a:spcPct val="80000"/>
              </a:lnSpc>
            </a:pPr>
            <a:r>
              <a:rPr lang="en-US" sz="1400" dirty="0"/>
              <a:t>We breakup process into subtasks which run in parallel</a:t>
            </a:r>
          </a:p>
          <a:p>
            <a:pPr>
              <a:lnSpc>
                <a:spcPct val="80000"/>
              </a:lnSpc>
            </a:pPr>
            <a:r>
              <a:rPr lang="en-US" sz="1400" dirty="0"/>
              <a:t>Modularity</a:t>
            </a:r>
          </a:p>
          <a:p>
            <a:pPr lvl="1">
              <a:lnSpc>
                <a:spcPct val="80000"/>
              </a:lnSpc>
            </a:pPr>
            <a:r>
              <a:rPr lang="en-US" sz="1400" dirty="0"/>
              <a:t>We want to construct the system in modular fashion, dividing the system functions into separate threads</a:t>
            </a:r>
          </a:p>
          <a:p>
            <a:pPr>
              <a:lnSpc>
                <a:spcPct val="80000"/>
              </a:lnSpc>
            </a:pPr>
            <a:r>
              <a:rPr lang="en-US" sz="1400" dirty="0"/>
              <a:t>Convenience</a:t>
            </a:r>
          </a:p>
          <a:p>
            <a:pPr lvl="1">
              <a:lnSpc>
                <a:spcPct val="80000"/>
              </a:lnSpc>
            </a:pPr>
            <a:r>
              <a:rPr lang="en-US" sz="1400" dirty="0"/>
              <a:t>A user can do editing, printing and compiling in parallel</a:t>
            </a:r>
          </a:p>
        </p:txBody>
      </p:sp>
    </p:spTree>
    <p:extLst>
      <p:ext uri="{BB962C8B-B14F-4D97-AF65-F5344CB8AC3E}">
        <p14:creationId xmlns:p14="http://schemas.microsoft.com/office/powerpoint/2010/main" val="419425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a:t>
            </a:r>
            <a:r>
              <a:rPr lang="en-US" dirty="0" smtClean="0"/>
              <a:t>Section</a:t>
            </a:r>
            <a:endParaRPr lang="en-US" dirty="0"/>
          </a:p>
        </p:txBody>
      </p:sp>
      <p:sp>
        <p:nvSpPr>
          <p:cNvPr id="3" name="TextBox 2">
            <a:extLst>
              <a:ext uri="{FF2B5EF4-FFF2-40B4-BE49-F238E27FC236}">
                <a16:creationId xmlns:a16="http://schemas.microsoft.com/office/drawing/2014/main" id="{97EFE943-E28A-82A5-7899-EDCD4F412DDA}"/>
              </a:ext>
            </a:extLst>
          </p:cNvPr>
          <p:cNvSpPr txBox="1"/>
          <p:nvPr/>
        </p:nvSpPr>
        <p:spPr>
          <a:xfrm>
            <a:off x="1043608" y="1563638"/>
            <a:ext cx="7993901" cy="216059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Part of the program where shared memory is accessed is called critical section, or</a:t>
            </a:r>
          </a:p>
          <a:p>
            <a:pPr marL="285750" indent="-285750">
              <a:lnSpc>
                <a:spcPct val="120000"/>
              </a:lnSpc>
              <a:buFont typeface="Arial" panose="020B0604020202020204" pitchFamily="34" charset="0"/>
              <a:buChar char="•"/>
            </a:pPr>
            <a:r>
              <a:rPr lang="en-US" sz="1400" dirty="0"/>
              <a:t>The area of a process which is sensitive to inter-process complications is called critical section or critical region</a:t>
            </a:r>
          </a:p>
          <a:p>
            <a:pPr marL="285750" indent="-285750">
              <a:lnSpc>
                <a:spcPct val="120000"/>
              </a:lnSpc>
              <a:buFont typeface="Arial" panose="020B0604020202020204" pitchFamily="34" charset="0"/>
              <a:buChar char="•"/>
            </a:pPr>
            <a:r>
              <a:rPr lang="en-US" sz="1400" dirty="0"/>
              <a:t>Following are the four conditions to hold for a good solution</a:t>
            </a:r>
          </a:p>
          <a:p>
            <a:pPr marL="742950" lvl="1" indent="-285750">
              <a:lnSpc>
                <a:spcPct val="120000"/>
              </a:lnSpc>
              <a:buFont typeface="Arial" panose="020B0604020202020204" pitchFamily="34" charset="0"/>
              <a:buChar char="•"/>
            </a:pPr>
            <a:r>
              <a:rPr lang="en-US" sz="1400" dirty="0"/>
              <a:t>No two processes may be simultaneously in their critical sections</a:t>
            </a:r>
          </a:p>
          <a:p>
            <a:pPr marL="742950" lvl="1" indent="-285750">
              <a:lnSpc>
                <a:spcPct val="120000"/>
              </a:lnSpc>
              <a:buFont typeface="Arial" panose="020B0604020202020204" pitchFamily="34" charset="0"/>
              <a:buChar char="•"/>
            </a:pPr>
            <a:r>
              <a:rPr lang="en-US" sz="1400" dirty="0"/>
              <a:t>No assumptions may be made about speeds or number of CPUs</a:t>
            </a:r>
          </a:p>
          <a:p>
            <a:pPr marL="742950" lvl="1" indent="-285750">
              <a:lnSpc>
                <a:spcPct val="120000"/>
              </a:lnSpc>
              <a:buFont typeface="Arial" panose="020B0604020202020204" pitchFamily="34" charset="0"/>
              <a:buChar char="•"/>
            </a:pPr>
            <a:r>
              <a:rPr lang="en-US" sz="1400" dirty="0"/>
              <a:t>No process running outside its critical section may block other process</a:t>
            </a:r>
          </a:p>
          <a:p>
            <a:pPr marL="742950" lvl="1" indent="-285750">
              <a:lnSpc>
                <a:spcPct val="120000"/>
              </a:lnSpc>
              <a:buFont typeface="Arial" panose="020B0604020202020204" pitchFamily="34" charset="0"/>
              <a:buChar char="•"/>
            </a:pPr>
            <a:r>
              <a:rPr lang="en-US" sz="1400" dirty="0"/>
              <a:t>No process should have to wait forever to enter in its critical section</a:t>
            </a:r>
          </a:p>
        </p:txBody>
      </p:sp>
    </p:spTree>
    <p:extLst>
      <p:ext uri="{BB962C8B-B14F-4D97-AF65-F5344CB8AC3E}">
        <p14:creationId xmlns:p14="http://schemas.microsoft.com/office/powerpoint/2010/main" val="393821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a:t>
            </a:r>
            <a:r>
              <a:rPr lang="en-US" dirty="0" smtClean="0"/>
              <a:t>Section</a:t>
            </a:r>
            <a:endParaRPr lang="en-US" dirty="0"/>
          </a:p>
        </p:txBody>
      </p:sp>
      <p:pic>
        <p:nvPicPr>
          <p:cNvPr id="3" name="Picture 2">
            <a:extLst>
              <a:ext uri="{FF2B5EF4-FFF2-40B4-BE49-F238E27FC236}">
                <a16:creationId xmlns:a16="http://schemas.microsoft.com/office/drawing/2014/main" id="{E56B7B3E-1364-B607-3A2E-A7410073DD1A}"/>
              </a:ext>
            </a:extLst>
          </p:cNvPr>
          <p:cNvPicPr>
            <a:picLocks noChangeAspect="1"/>
          </p:cNvPicPr>
          <p:nvPr/>
        </p:nvPicPr>
        <p:blipFill rotWithShape="1">
          <a:blip r:embed="rId2"/>
          <a:srcRect l="19974" t="30204" r="41913" b="33062"/>
          <a:stretch/>
        </p:blipFill>
        <p:spPr>
          <a:xfrm>
            <a:off x="1475656" y="987574"/>
            <a:ext cx="6867331" cy="3723251"/>
          </a:xfrm>
          <a:prstGeom prst="rect">
            <a:avLst/>
          </a:prstGeom>
        </p:spPr>
      </p:pic>
    </p:spTree>
    <p:extLst>
      <p:ext uri="{BB962C8B-B14F-4D97-AF65-F5344CB8AC3E}">
        <p14:creationId xmlns:p14="http://schemas.microsoft.com/office/powerpoint/2010/main" val="225380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a:t>
            </a:r>
            <a:r>
              <a:rPr lang="en-US" dirty="0" smtClean="0"/>
              <a:t>Solution</a:t>
            </a:r>
            <a:endParaRPr lang="en-US" dirty="0"/>
          </a:p>
        </p:txBody>
      </p:sp>
      <p:sp>
        <p:nvSpPr>
          <p:cNvPr id="4" name="TextBox 3">
            <a:extLst>
              <a:ext uri="{FF2B5EF4-FFF2-40B4-BE49-F238E27FC236}">
                <a16:creationId xmlns:a16="http://schemas.microsoft.com/office/drawing/2014/main" id="{640FB809-9768-E50F-4CB4-57E7B7E920D8}"/>
              </a:ext>
            </a:extLst>
          </p:cNvPr>
          <p:cNvSpPr txBox="1"/>
          <p:nvPr/>
        </p:nvSpPr>
        <p:spPr>
          <a:xfrm>
            <a:off x="682555" y="915566"/>
            <a:ext cx="7777877" cy="42473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dirty="0"/>
              <a:t>Both threads enter their critical section at the same time so the solution</a:t>
            </a:r>
          </a:p>
        </p:txBody>
      </p:sp>
      <p:pic>
        <p:nvPicPr>
          <p:cNvPr id="5" name="Picture 4">
            <a:extLst>
              <a:ext uri="{FF2B5EF4-FFF2-40B4-BE49-F238E27FC236}">
                <a16:creationId xmlns:a16="http://schemas.microsoft.com/office/drawing/2014/main" id="{530AB928-EDC1-D3D6-9A51-E8C243F0495B}"/>
              </a:ext>
            </a:extLst>
          </p:cNvPr>
          <p:cNvPicPr>
            <a:picLocks noChangeAspect="1"/>
          </p:cNvPicPr>
          <p:nvPr/>
        </p:nvPicPr>
        <p:blipFill rotWithShape="1">
          <a:blip r:embed="rId2"/>
          <a:srcRect l="19745" t="29660" r="42985" b="34966"/>
          <a:stretch/>
        </p:blipFill>
        <p:spPr>
          <a:xfrm>
            <a:off x="1619672" y="1491630"/>
            <a:ext cx="6484775" cy="3462100"/>
          </a:xfrm>
          <a:prstGeom prst="rect">
            <a:avLst/>
          </a:prstGeom>
        </p:spPr>
      </p:pic>
    </p:spTree>
    <p:extLst>
      <p:ext uri="{BB962C8B-B14F-4D97-AF65-F5344CB8AC3E}">
        <p14:creationId xmlns:p14="http://schemas.microsoft.com/office/powerpoint/2010/main" val="2876307987"/>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21644</TotalTime>
  <Words>1579</Words>
  <Application>Microsoft Office PowerPoint</Application>
  <PresentationFormat>On-screen Show (16:9)</PresentationFormat>
  <Paragraphs>204</Paragraphs>
  <Slides>22</Slides>
  <Notes>5</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22</vt:i4>
      </vt:variant>
    </vt:vector>
  </HeadingPairs>
  <TitlesOfParts>
    <vt:vector size="33" baseType="lpstr">
      <vt:lpstr>맑은 고딕</vt:lpstr>
      <vt:lpstr>Arial</vt:lpstr>
      <vt:lpstr>Arial Unicode MS</vt:lpstr>
      <vt:lpstr>Courier New</vt:lpstr>
      <vt:lpstr>IBMPlexSans</vt:lpstr>
      <vt:lpstr>inherit</vt:lpstr>
      <vt:lpstr>Segoe UI</vt:lpstr>
      <vt:lpstr>Cover and End Slide Master</vt:lpstr>
      <vt:lpstr>Contents Slide Master</vt:lpstr>
      <vt:lpstr>Section Break Slide Master</vt:lpstr>
      <vt:lpstr>Bitmap Image</vt:lpstr>
      <vt:lpstr>Operating systems</vt:lpstr>
      <vt:lpstr>Content Lecture#9</vt:lpstr>
      <vt:lpstr>Lets take a Break</vt:lpstr>
      <vt:lpstr>PowerPoint Presentation</vt:lpstr>
      <vt:lpstr>Concurrent Process</vt:lpstr>
      <vt:lpstr>Cooperating Processes</vt:lpstr>
      <vt:lpstr>Critical Section</vt:lpstr>
      <vt:lpstr>Critical Section</vt:lpstr>
      <vt:lpstr>Critical Section Solution</vt:lpstr>
      <vt:lpstr>Mutual Exclusion</vt:lpstr>
      <vt:lpstr>Solution to Critical Section Problem</vt:lpstr>
      <vt:lpstr>Invalid solution critical section</vt:lpstr>
      <vt:lpstr>Peterson’s Solution</vt:lpstr>
      <vt:lpstr>Hardware Solution</vt:lpstr>
      <vt:lpstr>Hardware Solution</vt:lpstr>
      <vt:lpstr>Atomic Instruction</vt:lpstr>
      <vt:lpstr>Use of atomic instruction</vt:lpstr>
      <vt:lpstr>Passing arguments</vt:lpstr>
      <vt:lpstr>Microsoft says</vt:lpstr>
      <vt:lpstr>Solaris threads</vt:lpstr>
      <vt:lpstr>Solaris Threads VS POSIX Threads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379</cp:revision>
  <dcterms:created xsi:type="dcterms:W3CDTF">2016-11-15T01:04:21Z</dcterms:created>
  <dcterms:modified xsi:type="dcterms:W3CDTF">2022-12-28T16:34:51Z</dcterms:modified>
</cp:coreProperties>
</file>