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904" r:id="rId2"/>
  </p:sldMasterIdLst>
  <p:notesMasterIdLst>
    <p:notesMasterId r:id="rId38"/>
  </p:notesMasterIdLst>
  <p:handoutMasterIdLst>
    <p:handoutMasterId r:id="rId39"/>
  </p:handoutMasterIdLst>
  <p:sldIdLst>
    <p:sldId id="378" r:id="rId3"/>
    <p:sldId id="275" r:id="rId4"/>
    <p:sldId id="613" r:id="rId5"/>
    <p:sldId id="490" r:id="rId6"/>
    <p:sldId id="491" r:id="rId7"/>
    <p:sldId id="480" r:id="rId8"/>
    <p:sldId id="479" r:id="rId9"/>
    <p:sldId id="507" r:id="rId10"/>
    <p:sldId id="481" r:id="rId11"/>
    <p:sldId id="482" r:id="rId12"/>
    <p:sldId id="483" r:id="rId13"/>
    <p:sldId id="505" r:id="rId14"/>
    <p:sldId id="486" r:id="rId15"/>
    <p:sldId id="458" r:id="rId16"/>
    <p:sldId id="487" r:id="rId17"/>
    <p:sldId id="528" r:id="rId18"/>
    <p:sldId id="553" r:id="rId19"/>
    <p:sldId id="545" r:id="rId20"/>
    <p:sldId id="559" r:id="rId21"/>
    <p:sldId id="546" r:id="rId22"/>
    <p:sldId id="548" r:id="rId23"/>
    <p:sldId id="561" r:id="rId24"/>
    <p:sldId id="590" r:id="rId25"/>
    <p:sldId id="562" r:id="rId26"/>
    <p:sldId id="563" r:id="rId27"/>
    <p:sldId id="564" r:id="rId28"/>
    <p:sldId id="612" r:id="rId29"/>
    <p:sldId id="567" r:id="rId30"/>
    <p:sldId id="603" r:id="rId31"/>
    <p:sldId id="610" r:id="rId32"/>
    <p:sldId id="594" r:id="rId33"/>
    <p:sldId id="606" r:id="rId34"/>
    <p:sldId id="607" r:id="rId35"/>
    <p:sldId id="611" r:id="rId36"/>
    <p:sldId id="600" r:id="rId3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7786" autoAdjust="0"/>
  </p:normalViewPr>
  <p:slideViewPr>
    <p:cSldViewPr snapToGrid="0">
      <p:cViewPr varScale="1">
        <p:scale>
          <a:sx n="74" d="100"/>
          <a:sy n="74" d="100"/>
        </p:scale>
        <p:origin x="1622" y="101"/>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114A89C-1C73-4D44-A8BC-42BAA055C19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CBDAB79E-6014-4A3D-84DF-A7CEB339BCE3}"/>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90D5592A-E44D-4423-B07A-957389C43B80}"/>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91FDBA55-75B0-4E79-BF0F-BC11D59E5FB6}"/>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01873986-C89E-4478-9B6A-F6B0BF3B5D5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45A858E-881C-46A6-B3BB-38AF66B8F999}"/>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A76C7A83-A047-4863-99DC-443A82A89530}"/>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A2A60EB1-DAFD-4AE9-AB03-60CC4D8EEE96}"/>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281DC59-26C3-4F7F-8E43-93FC93CCE3E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2C085E6-91D9-44E7-80E9-718A60124C0E}"/>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950034D-84CE-4525-AFD4-671AE6465659}"/>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DAA890F1-2F48-45ED-9750-542EA7D8C9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2EA78-05BB-45F4-869F-91C1B03FA661}" type="slidenum">
              <a:rPr lang="en-US"/>
              <a:pPr/>
              <a:t>10</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First result is 90/- instead of 115/-</a:t>
            </a:r>
          </a:p>
          <a:p>
            <a:r>
              <a:rPr lang="en-US" dirty="0"/>
              <a:t>Second</a:t>
            </a:r>
            <a:r>
              <a:rPr lang="en-US" baseline="0" dirty="0"/>
              <a:t> result is 125/- instead of 115/-</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3AB8058-0711-45B7-B5A6-3DC92501CBA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nSpc>
                <a:spcPct val="85000"/>
              </a:lnSpc>
              <a:spcBef>
                <a:spcPct val="20000"/>
              </a:spcBef>
              <a:tabLst>
                <a:tab pos="2228850" algn="ctr"/>
                <a:tab pos="5548313" algn="ctr"/>
              </a:tabLst>
            </a:pPr>
            <a:r>
              <a:rPr lang="en-US" dirty="0"/>
              <a:t>Most of the time, threads are working on separate data, so scheduling doesn’t matter:</a:t>
            </a:r>
          </a:p>
          <a:p>
            <a:pPr>
              <a:lnSpc>
                <a:spcPct val="85000"/>
              </a:lnSpc>
              <a:spcBef>
                <a:spcPct val="20000"/>
              </a:spcBef>
              <a:buFontTx/>
              <a:buNone/>
              <a:tabLst>
                <a:tab pos="2228850" algn="ctr"/>
                <a:tab pos="5548313" algn="ctr"/>
              </a:tabLst>
            </a:pPr>
            <a:r>
              <a:rPr lang="en-US" dirty="0"/>
              <a:t>	</a:t>
            </a:r>
            <a:r>
              <a:rPr lang="en-US" sz="2000" dirty="0">
                <a:solidFill>
                  <a:schemeClr val="hlink"/>
                </a:solidFill>
              </a:rPr>
              <a:t>	</a:t>
            </a:r>
            <a:r>
              <a:rPr lang="en-US" sz="2000" u="sng" dirty="0">
                <a:solidFill>
                  <a:schemeClr val="hlink"/>
                </a:solidFill>
              </a:rPr>
              <a:t>Thread A</a:t>
            </a:r>
            <a:r>
              <a:rPr lang="en-US" sz="2000" dirty="0">
                <a:solidFill>
                  <a:schemeClr val="hlink"/>
                </a:solidFill>
              </a:rPr>
              <a:t>	</a:t>
            </a:r>
            <a:r>
              <a:rPr lang="en-US" sz="2000" u="sng" dirty="0">
                <a:solidFill>
                  <a:schemeClr val="hlink"/>
                </a:solidFill>
              </a:rPr>
              <a:t>Thread B</a:t>
            </a:r>
          </a:p>
          <a:p>
            <a:pPr>
              <a:lnSpc>
                <a:spcPct val="85000"/>
              </a:lnSpc>
              <a:spcBef>
                <a:spcPct val="20000"/>
              </a:spcBef>
              <a:buFontTx/>
              <a:buNone/>
              <a:tabLst>
                <a:tab pos="2228850" algn="ctr"/>
                <a:tab pos="5548313" algn="ctr"/>
              </a:tabLst>
            </a:pPr>
            <a:r>
              <a:rPr lang="en-US" sz="2000" dirty="0">
                <a:solidFill>
                  <a:schemeClr val="hlink"/>
                </a:solidFill>
              </a:rPr>
              <a:t>		x = 1;	y = 2;	</a:t>
            </a:r>
          </a:p>
          <a:p>
            <a:pPr>
              <a:lnSpc>
                <a:spcPct val="85000"/>
              </a:lnSpc>
              <a:spcBef>
                <a:spcPct val="20000"/>
              </a:spcBef>
              <a:tabLst>
                <a:tab pos="2228850" algn="ctr"/>
                <a:tab pos="5548313" algn="ctr"/>
              </a:tabLst>
            </a:pPr>
            <a:r>
              <a:rPr lang="en-US" dirty="0"/>
              <a:t>However, What about (Initially, y = 12):</a:t>
            </a:r>
          </a:p>
          <a:p>
            <a:pPr>
              <a:lnSpc>
                <a:spcPct val="85000"/>
              </a:lnSpc>
              <a:spcBef>
                <a:spcPct val="20000"/>
              </a:spcBef>
              <a:buFontTx/>
              <a:buNone/>
              <a:tabLst>
                <a:tab pos="2228850" algn="ctr"/>
                <a:tab pos="5548313" algn="ctr"/>
              </a:tabLst>
            </a:pPr>
            <a:r>
              <a:rPr lang="en-US" sz="2000" dirty="0"/>
              <a:t>	</a:t>
            </a:r>
            <a:r>
              <a:rPr lang="en-US" sz="2000" dirty="0">
                <a:solidFill>
                  <a:schemeClr val="hlink"/>
                </a:solidFill>
              </a:rPr>
              <a:t>	</a:t>
            </a:r>
            <a:r>
              <a:rPr lang="en-US" sz="2000" u="sng" dirty="0">
                <a:solidFill>
                  <a:schemeClr val="hlink"/>
                </a:solidFill>
              </a:rPr>
              <a:t>Thread A</a:t>
            </a:r>
            <a:r>
              <a:rPr lang="en-US" sz="2000" dirty="0">
                <a:solidFill>
                  <a:schemeClr val="hlink"/>
                </a:solidFill>
              </a:rPr>
              <a:t>	</a:t>
            </a:r>
            <a:r>
              <a:rPr lang="en-US" sz="2000" u="sng" dirty="0">
                <a:solidFill>
                  <a:schemeClr val="hlink"/>
                </a:solidFill>
              </a:rPr>
              <a:t>Thread B</a:t>
            </a:r>
          </a:p>
          <a:p>
            <a:pPr>
              <a:lnSpc>
                <a:spcPct val="85000"/>
              </a:lnSpc>
              <a:spcBef>
                <a:spcPct val="20000"/>
              </a:spcBef>
              <a:buFontTx/>
              <a:buNone/>
              <a:tabLst>
                <a:tab pos="2228850" algn="ctr"/>
                <a:tab pos="5548313" algn="ctr"/>
              </a:tabLst>
            </a:pPr>
            <a:r>
              <a:rPr lang="en-US" sz="2000" dirty="0">
                <a:solidFill>
                  <a:schemeClr val="hlink"/>
                </a:solidFill>
              </a:rPr>
              <a:t>		x = 1;	y = 2;</a:t>
            </a:r>
          </a:p>
          <a:p>
            <a:pPr>
              <a:lnSpc>
                <a:spcPct val="85000"/>
              </a:lnSpc>
              <a:spcBef>
                <a:spcPct val="20000"/>
              </a:spcBef>
              <a:buFontTx/>
              <a:buNone/>
              <a:tabLst>
                <a:tab pos="2228850" algn="ctr"/>
                <a:tab pos="5548313" algn="ctr"/>
              </a:tabLst>
            </a:pPr>
            <a:r>
              <a:rPr lang="en-US" sz="2000" dirty="0">
                <a:solidFill>
                  <a:schemeClr val="hlink"/>
                </a:solidFill>
              </a:rPr>
              <a:t>		x = y+1;	y = y*2;</a:t>
            </a:r>
          </a:p>
          <a:p>
            <a:pPr lvl="1">
              <a:lnSpc>
                <a:spcPct val="85000"/>
              </a:lnSpc>
              <a:spcBef>
                <a:spcPct val="20000"/>
              </a:spcBef>
              <a:tabLst>
                <a:tab pos="2228850" algn="ctr"/>
                <a:tab pos="5548313" algn="ctr"/>
              </a:tabLst>
            </a:pPr>
            <a:r>
              <a:rPr lang="en-US" dirty="0"/>
              <a:t>What are the possible values of x? </a:t>
            </a:r>
          </a:p>
          <a:p>
            <a:pPr>
              <a:lnSpc>
                <a:spcPct val="85000"/>
              </a:lnSpc>
              <a:spcBef>
                <a:spcPct val="20000"/>
              </a:spcBef>
              <a:tabLst>
                <a:tab pos="2228850" algn="ctr"/>
                <a:tab pos="5548313" algn="ctr"/>
              </a:tabLst>
            </a:pPr>
            <a:r>
              <a:rPr lang="en-US" dirty="0"/>
              <a:t>Or, what are the possible values of x below?</a:t>
            </a:r>
          </a:p>
          <a:p>
            <a:pPr>
              <a:lnSpc>
                <a:spcPct val="85000"/>
              </a:lnSpc>
              <a:spcBef>
                <a:spcPct val="20000"/>
              </a:spcBef>
              <a:buFontTx/>
              <a:buNone/>
              <a:tabLst>
                <a:tab pos="2228850" algn="ctr"/>
                <a:tab pos="5548313" algn="ctr"/>
              </a:tabLst>
            </a:pPr>
            <a:r>
              <a:rPr lang="en-US" sz="2000" dirty="0"/>
              <a:t>	</a:t>
            </a:r>
            <a:r>
              <a:rPr lang="en-US" sz="2000" dirty="0">
                <a:solidFill>
                  <a:schemeClr val="hlink"/>
                </a:solidFill>
              </a:rPr>
              <a:t>	</a:t>
            </a:r>
            <a:r>
              <a:rPr lang="en-US" sz="2000" u="sng" dirty="0">
                <a:solidFill>
                  <a:schemeClr val="hlink"/>
                </a:solidFill>
              </a:rPr>
              <a:t>Thread A</a:t>
            </a:r>
            <a:r>
              <a:rPr lang="en-US" sz="2000" dirty="0">
                <a:solidFill>
                  <a:schemeClr val="hlink"/>
                </a:solidFill>
              </a:rPr>
              <a:t>	</a:t>
            </a:r>
            <a:r>
              <a:rPr lang="en-US" sz="2000" u="sng" dirty="0">
                <a:solidFill>
                  <a:schemeClr val="hlink"/>
                </a:solidFill>
              </a:rPr>
              <a:t>Thread B</a:t>
            </a:r>
          </a:p>
          <a:p>
            <a:pPr>
              <a:lnSpc>
                <a:spcPct val="85000"/>
              </a:lnSpc>
              <a:spcBef>
                <a:spcPct val="20000"/>
              </a:spcBef>
              <a:buFontTx/>
              <a:buNone/>
              <a:tabLst>
                <a:tab pos="2228850" algn="ctr"/>
                <a:tab pos="5548313" algn="ctr"/>
              </a:tabLst>
            </a:pPr>
            <a:r>
              <a:rPr lang="en-US" sz="2000" dirty="0">
                <a:solidFill>
                  <a:schemeClr val="hlink"/>
                </a:solidFill>
              </a:rPr>
              <a:t>		x = 1;	x = 2;</a:t>
            </a:r>
          </a:p>
          <a:p>
            <a:pPr lvl="1">
              <a:lnSpc>
                <a:spcPct val="85000"/>
              </a:lnSpc>
              <a:spcBef>
                <a:spcPct val="20000"/>
              </a:spcBef>
              <a:tabLst>
                <a:tab pos="2228850" algn="ctr"/>
                <a:tab pos="5548313" algn="ctr"/>
              </a:tabLst>
            </a:pPr>
            <a:r>
              <a:rPr lang="en-US" sz="2000" dirty="0"/>
              <a:t>X could be 1 or 2 (non-deterministic!)</a:t>
            </a:r>
          </a:p>
          <a:p>
            <a:pPr lvl="1">
              <a:lnSpc>
                <a:spcPct val="85000"/>
              </a:lnSpc>
              <a:spcBef>
                <a:spcPct val="20000"/>
              </a:spcBef>
              <a:tabLst>
                <a:tab pos="2228850" algn="ctr"/>
                <a:tab pos="5548313" algn="ctr"/>
              </a:tabLst>
            </a:pPr>
            <a:r>
              <a:rPr lang="en-US" sz="2000" dirty="0"/>
              <a:t>Could even be 3 for serial processors:</a:t>
            </a:r>
          </a:p>
          <a:p>
            <a:pPr lvl="2">
              <a:lnSpc>
                <a:spcPct val="85000"/>
              </a:lnSpc>
              <a:spcBef>
                <a:spcPct val="20000"/>
              </a:spcBef>
              <a:tabLst>
                <a:tab pos="2228850" algn="ctr"/>
                <a:tab pos="5548313" algn="ctr"/>
              </a:tabLst>
            </a:pPr>
            <a:r>
              <a:rPr lang="en-US" sz="1800" dirty="0"/>
              <a:t>Thread A writes 0001, B writes 0010.  </a:t>
            </a:r>
          </a:p>
          <a:p>
            <a:pPr lvl="2">
              <a:lnSpc>
                <a:spcPct val="85000"/>
              </a:lnSpc>
              <a:spcBef>
                <a:spcPct val="20000"/>
              </a:spcBef>
              <a:tabLst>
                <a:tab pos="2228850" algn="ctr"/>
                <a:tab pos="5548313" algn="ctr"/>
              </a:tabLst>
            </a:pPr>
            <a:r>
              <a:rPr lang="en-US" sz="1800" dirty="0"/>
              <a:t>Scheduling order ABABABBA yields 3!</a:t>
            </a:r>
          </a:p>
          <a:p>
            <a:endParaRPr lang="en-US" dirty="0"/>
          </a:p>
          <a:p>
            <a:endParaRPr lang="en-US" dirty="0"/>
          </a:p>
          <a:p>
            <a:r>
              <a:rPr lang="en-US" sz="1200" kern="1200" dirty="0">
                <a:solidFill>
                  <a:schemeClr val="tx1"/>
                </a:solidFill>
                <a:latin typeface="+mn-lt"/>
                <a:ea typeface="+mn-ea"/>
                <a:cs typeface="+mn-cs"/>
              </a:rPr>
              <a:t>Process 1	Process 2	Memory Value	</a:t>
            </a:r>
          </a:p>
          <a:p>
            <a:r>
              <a:rPr lang="en-US" sz="1200" kern="1200" dirty="0">
                <a:solidFill>
                  <a:schemeClr val="tx1"/>
                </a:solidFill>
                <a:latin typeface="+mn-lt"/>
                <a:ea typeface="+mn-ea"/>
                <a:cs typeface="+mn-cs"/>
              </a:rPr>
              <a:t>Read value	 	0	</a:t>
            </a:r>
          </a:p>
          <a:p>
            <a:r>
              <a:rPr lang="en-US" sz="1200" kern="1200" dirty="0">
                <a:solidFill>
                  <a:schemeClr val="tx1"/>
                </a:solidFill>
                <a:latin typeface="+mn-lt"/>
                <a:ea typeface="+mn-ea"/>
                <a:cs typeface="+mn-cs"/>
              </a:rPr>
              <a:t> 	Read value	0	</a:t>
            </a:r>
          </a:p>
          <a:p>
            <a:r>
              <a:rPr lang="en-US" sz="1200" kern="1200" dirty="0">
                <a:solidFill>
                  <a:schemeClr val="tx1"/>
                </a:solidFill>
                <a:latin typeface="+mn-lt"/>
                <a:ea typeface="+mn-ea"/>
                <a:cs typeface="+mn-cs"/>
              </a:rPr>
              <a:t>Flip value	 	1	</a:t>
            </a:r>
          </a:p>
          <a:p>
            <a:r>
              <a:rPr lang="en-US" sz="1200" kern="1200" dirty="0">
                <a:solidFill>
                  <a:schemeClr val="tx1"/>
                </a:solidFill>
                <a:latin typeface="+mn-lt"/>
                <a:ea typeface="+mn-ea"/>
                <a:cs typeface="+mn-cs"/>
              </a:rPr>
              <a:t> 	Flip value	1	</a:t>
            </a:r>
          </a:p>
          <a:p>
            <a:endParaRPr lang="en-US" dirty="0"/>
          </a:p>
        </p:txBody>
      </p:sp>
      <p:sp>
        <p:nvSpPr>
          <p:cNvPr id="4" name="Slide Number Placeholder 3"/>
          <p:cNvSpPr>
            <a:spLocks noGrp="1"/>
          </p:cNvSpPr>
          <p:nvPr>
            <p:ph type="sldNum" sz="quarter" idx="10"/>
          </p:nvPr>
        </p:nvSpPr>
        <p:spPr/>
        <p:txBody>
          <a:bodyPr/>
          <a:lstStyle/>
          <a:p>
            <a:fld id="{43AB8058-0711-45B7-B5A6-3DC92501CB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13</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16</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7A7C65-BCB1-40B8-8C4D-1216214E8F87}" type="slidenum">
              <a:rPr lang="en-US"/>
              <a:pPr/>
              <a:t>17</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18</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19</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b="1" u="sng" dirty="0"/>
              <a:t>Test for Characteristics of Good Solution</a:t>
            </a:r>
          </a:p>
          <a:p>
            <a:r>
              <a:rPr lang="en-US" b="0" u="sng" dirty="0"/>
              <a:t>Mutual Exclusion:</a:t>
            </a:r>
            <a:r>
              <a:rPr lang="en-US" b="0" u="none" dirty="0"/>
              <a:t>   Holds, because if P0 is in its CS then P1 cannot enter its CS.</a:t>
            </a:r>
            <a:r>
              <a:rPr lang="en-US" b="0" u="none" baseline="0" dirty="0"/>
              <a:t> Assumption is that turn is accessed mutually exclusively.</a:t>
            </a:r>
            <a:endParaRPr lang="en-US" b="0" u="sng" dirty="0"/>
          </a:p>
          <a:p>
            <a:r>
              <a:rPr lang="en-US" b="0" u="sng" dirty="0"/>
              <a:t>Progress:</a:t>
            </a:r>
            <a:r>
              <a:rPr lang="en-US" b="0" u="none" dirty="0"/>
              <a:t>       Does</a:t>
            </a:r>
            <a:r>
              <a:rPr lang="en-US" b="0" u="none" baseline="0" dirty="0"/>
              <a:t> not hold because of strict alternation, </a:t>
            </a:r>
            <a:r>
              <a:rPr lang="en-US" b="0" u="none" baseline="0" dirty="0" err="1"/>
              <a:t>eg</a:t>
            </a:r>
            <a:r>
              <a:rPr lang="en-US" b="0" u="none" baseline="0" dirty="0"/>
              <a:t>. Two brothers playing video game.</a:t>
            </a:r>
            <a:endParaRPr lang="en-US" b="0" u="sng" dirty="0"/>
          </a:p>
          <a:p>
            <a:r>
              <a:rPr lang="en-US" b="0" u="sng" dirty="0"/>
              <a:t>Bounded</a:t>
            </a:r>
            <a:r>
              <a:rPr lang="en-US" b="0" u="sng" baseline="0" dirty="0"/>
              <a:t> Wait: </a:t>
            </a:r>
            <a:r>
              <a:rPr lang="en-US" b="0" u="none" baseline="0" dirty="0"/>
              <a:t>              </a:t>
            </a:r>
            <a:r>
              <a:rPr lang="en-US" b="0" u="none" dirty="0"/>
              <a:t> </a:t>
            </a:r>
          </a:p>
          <a:p>
            <a:endParaRPr lang="en-US" b="0" u="none" dirty="0"/>
          </a:p>
          <a:p>
            <a:r>
              <a:rPr lang="en-US" b="0" u="none" dirty="0"/>
              <a:t>Algorithm1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6A822E9-8F13-47AB-9E4E-B18AB2E1F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CCEF3C-8989-4032-A095-D133C1713EDA}"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5" name="Rectangle 2">
            <a:extLst>
              <a:ext uri="{FF2B5EF4-FFF2-40B4-BE49-F238E27FC236}">
                <a16:creationId xmlns:a16="http://schemas.microsoft.com/office/drawing/2014/main" id="{3520E619-9440-4535-B6E9-BC7E8804B9A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55EEC95-E703-4EFF-BB87-4741BBEECC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20</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b="1" u="sng" dirty="0"/>
              <a:t>Test for Characteristics of Good Solution</a:t>
            </a:r>
          </a:p>
          <a:p>
            <a:r>
              <a:rPr lang="en-US" b="0" u="sng" dirty="0"/>
              <a:t>Mutual Exclusion:</a:t>
            </a:r>
            <a:r>
              <a:rPr lang="en-US" b="0" u="none" dirty="0"/>
              <a:t>     holds                        </a:t>
            </a:r>
            <a:endParaRPr lang="en-US" b="0" u="sng" dirty="0"/>
          </a:p>
          <a:p>
            <a:r>
              <a:rPr lang="en-US" b="0" u="sng" dirty="0"/>
              <a:t>Progress:</a:t>
            </a:r>
            <a:r>
              <a:rPr lang="en-US" b="0" u="none" dirty="0"/>
              <a:t>                does</a:t>
            </a:r>
            <a:r>
              <a:rPr lang="en-US" b="0" u="none" baseline="0" dirty="0"/>
              <a:t> not hold</a:t>
            </a:r>
            <a:endParaRPr lang="en-US" b="0" u="sng" dirty="0"/>
          </a:p>
          <a:p>
            <a:r>
              <a:rPr lang="en-US" b="0" u="sng" dirty="0"/>
              <a:t>Bounded</a:t>
            </a:r>
            <a:r>
              <a:rPr lang="en-US" b="0" u="sng" baseline="0" dirty="0"/>
              <a:t> Wait: </a:t>
            </a:r>
            <a:r>
              <a:rPr lang="en-US" b="0" u="none" baseline="0" dirty="0"/>
              <a:t>       does not hold</a:t>
            </a:r>
          </a:p>
          <a:p>
            <a:endParaRPr lang="en-US" b="0" u="none"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dirty="0"/>
              <a:t>Algorithm2</a:t>
            </a:r>
          </a:p>
          <a:p>
            <a:endParaRPr lang="en-US" b="0" u="non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21</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dirty="0"/>
              <a:t>I want to go but</a:t>
            </a:r>
            <a:r>
              <a:rPr lang="en-US" baseline="0" dirty="0"/>
              <a:t> you go first</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22</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b="1" u="sng" dirty="0"/>
              <a:t>Test for Characteristics of Good Solution</a:t>
            </a:r>
          </a:p>
          <a:p>
            <a:r>
              <a:rPr lang="en-US" b="0" u="sng" dirty="0"/>
              <a:t>Mutual Exclusion:</a:t>
            </a:r>
            <a:r>
              <a:rPr lang="en-US" b="0" u="none" dirty="0"/>
              <a:t>           Holds                  </a:t>
            </a:r>
            <a:endParaRPr lang="en-US" b="0" u="sng" dirty="0"/>
          </a:p>
          <a:p>
            <a:r>
              <a:rPr lang="en-US" b="0" u="sng" dirty="0"/>
              <a:t>Progress:</a:t>
            </a:r>
            <a:r>
              <a:rPr lang="en-US" b="0" u="none" dirty="0"/>
              <a:t>                      Holds</a:t>
            </a:r>
            <a:endParaRPr lang="en-US" b="0" u="sng" dirty="0"/>
          </a:p>
          <a:p>
            <a:r>
              <a:rPr lang="en-US" b="0" u="sng" dirty="0"/>
              <a:t>Bounded</a:t>
            </a:r>
            <a:r>
              <a:rPr lang="en-US" b="0" u="sng" baseline="0" dirty="0"/>
              <a:t> Wait: </a:t>
            </a:r>
            <a:r>
              <a:rPr lang="en-US" b="0" u="none" baseline="0" dirty="0"/>
              <a:t>     Suppose P0 show its willingness to enter its CS by setting its flag to true. Now P1 executes and enters its CS. Once P1 exits the CS it set its flag to false. Now even if P1 again tries to enter its CS again, it can’t because flag[0] is true and turn is also set to zero by P1 before entering the while loop. So P1 will spin and P0 enters its CS. So the bound is set to ONE.         </a:t>
            </a:r>
            <a:r>
              <a:rPr lang="en-US" b="0" u="none" dirty="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23</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24</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25</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26</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6457-797A-40A9-AFDE-60DC724B2C1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28</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normAutofit/>
          </a:bodyPr>
          <a:lstStyle/>
          <a:p>
            <a:r>
              <a:rPr lang="en-US" b="1" u="sng" baseline="0" dirty="0"/>
              <a:t>Scenario</a:t>
            </a:r>
          </a:p>
          <a:p>
            <a:pPr marL="228600" indent="-228600">
              <a:buFont typeface="+mj-lt"/>
              <a:buAutoNum type="arabicPeriod"/>
            </a:pPr>
            <a:r>
              <a:rPr lang="en-US" b="0" u="none" baseline="0" dirty="0"/>
              <a:t>Lets assume there are two processes trying to execute the </a:t>
            </a:r>
            <a:r>
              <a:rPr lang="en-US" b="0" u="none" baseline="0" dirty="0" err="1"/>
              <a:t>algo</a:t>
            </a:r>
            <a:r>
              <a:rPr lang="en-US" b="0" u="none" baseline="0" dirty="0"/>
              <a:t>, and both P0 and P1 reaches the line containing max function (line#5) at the same time.</a:t>
            </a:r>
          </a:p>
          <a:p>
            <a:pPr marL="228600" indent="-228600">
              <a:buFont typeface="+mj-lt"/>
              <a:buAutoNum type="arabicPeriod"/>
            </a:pPr>
            <a:r>
              <a:rPr lang="en-US" b="0" u="none" baseline="0" dirty="0"/>
              <a:t>Max function returns zero for both processes (addition is yet not done by any of the processes).</a:t>
            </a:r>
          </a:p>
          <a:p>
            <a:pPr marL="228600" indent="-228600">
              <a:buFont typeface="+mj-lt"/>
              <a:buAutoNum type="arabicPeriod"/>
            </a:pPr>
            <a:r>
              <a:rPr lang="en-US" b="0" u="none" baseline="0" dirty="0"/>
              <a:t>Let at this instant of time P0 is interrupted and P1 continues its execution.</a:t>
            </a:r>
          </a:p>
          <a:p>
            <a:pPr marL="228600" indent="-228600">
              <a:buFont typeface="+mj-lt"/>
              <a:buAutoNum type="arabicPeriod"/>
            </a:pPr>
            <a:r>
              <a:rPr lang="en-US" b="0" u="none" baseline="0" dirty="0"/>
              <a:t>P1 assigns 1 to its </a:t>
            </a:r>
            <a:r>
              <a:rPr lang="en-US" b="0" u="none" baseline="0" dirty="0" err="1"/>
              <a:t>Tnumber</a:t>
            </a:r>
            <a:r>
              <a:rPr lang="en-US" b="0" u="none" baseline="0" dirty="0"/>
              <a:t>[1] slot.</a:t>
            </a:r>
          </a:p>
          <a:p>
            <a:pPr marL="228600" indent="-228600">
              <a:buFont typeface="+mj-lt"/>
              <a:buAutoNum type="arabicPeriod"/>
            </a:pPr>
            <a:r>
              <a:rPr lang="en-US" b="0" u="none" baseline="0" dirty="0"/>
              <a:t>P1 continues its execution and reaches line #10, For j = 0, the first condition of the while loop will evaluate to false. For j = 1 the second condition of while loop condition will be evaluated and that will also be false. For j =2,3,4 the first condition of while loop will be evaluated to false. So P1 enters its CS. All is fine up till now.</a:t>
            </a:r>
          </a:p>
          <a:p>
            <a:pPr marL="228600" indent="-228600">
              <a:buFont typeface="+mj-lt"/>
              <a:buAutoNum type="arabicPeriod"/>
            </a:pPr>
            <a:r>
              <a:rPr lang="en-US" b="0" u="none" baseline="0" dirty="0"/>
              <a:t>Lets assume that P1 is preempted in its CS and now P0 which is there at line #5 starts its execution.</a:t>
            </a:r>
          </a:p>
          <a:p>
            <a:pPr marL="228600" indent="-228600">
              <a:buFont typeface="+mj-lt"/>
              <a:buAutoNum type="arabicPeriod"/>
            </a:pPr>
            <a:r>
              <a:rPr lang="en-US" b="0" u="none" baseline="0" dirty="0"/>
              <a:t>P0 also assigns 1 to its </a:t>
            </a:r>
            <a:r>
              <a:rPr lang="en-US" b="0" u="none" baseline="0" dirty="0" err="1"/>
              <a:t>Tnumber</a:t>
            </a:r>
            <a:r>
              <a:rPr lang="en-US" b="0" u="none" baseline="0" dirty="0"/>
              <a:t>[0] slot.</a:t>
            </a:r>
          </a:p>
          <a:p>
            <a:pPr marL="228600" indent="-228600">
              <a:buFont typeface="+mj-lt"/>
              <a:buAutoNum type="arabicPeriod"/>
            </a:pPr>
            <a:r>
              <a:rPr lang="en-US" b="0" u="none" baseline="0" dirty="0"/>
              <a:t>P0 continues its execution and reaches line #10, for j=0 and 1 the second condition of the while loop is evaluated to false. For j =2,3,4 the first condition of the while loop is evaluated to false. So P0 also enters its CS. ME violated.</a:t>
            </a: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b="1" u="none" baseline="0" dirty="0"/>
              <a:t>Assume line # 1, 4, 6, 8 are there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u="none" baseline="0" dirty="0"/>
              <a:t>P1 will wait at line #8 until P0 is also given </a:t>
            </a:r>
            <a:r>
              <a:rPr lang="en-US" b="0" u="none" baseline="0" dirty="0" err="1"/>
              <a:t>Tnumber</a:t>
            </a:r>
            <a:r>
              <a:rPr lang="en-US" b="0" u="none" baseline="0" dirty="0"/>
              <a:t> (of course 1). Remember both P0 and P1 has same </a:t>
            </a:r>
            <a:r>
              <a:rPr lang="en-US" b="0" u="none" baseline="0" dirty="0" err="1"/>
              <a:t>Tnumber</a:t>
            </a:r>
            <a:r>
              <a:rPr lang="en-US" b="0" u="none" baseline="0" dirty="0"/>
              <a:t> i.e. 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u="none" baseline="0" dirty="0"/>
              <a:t>Now if P1 executes line #10 first, it will check the second condition of while loop and wait.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u="none" baseline="0" dirty="0"/>
              <a:t>If P0 executes line #10, and will successfully enters the CS being senior most i.e. having the smallest ID.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u="none" baseline="0" dirty="0"/>
              <a:t>Once it leaves the CS, it will set  its </a:t>
            </a:r>
            <a:r>
              <a:rPr lang="en-US" b="0" u="none" baseline="0" dirty="0" err="1"/>
              <a:t>Tnumber</a:t>
            </a:r>
            <a:r>
              <a:rPr lang="en-US" b="0" u="none" baseline="0" dirty="0"/>
              <a:t> to 0, and P1 who is waiting at line#10 will come out of the loop and enter CS.</a:t>
            </a:r>
          </a:p>
          <a:p>
            <a:r>
              <a:rPr lang="en-US" b="1" dirty="0"/>
              <a:t>The reason of choosing is to prevent</a:t>
            </a:r>
            <a:r>
              <a:rPr lang="en-US" b="1" baseline="0" dirty="0"/>
              <a:t> the second while loop (line #10) to be executed while a process </a:t>
            </a:r>
            <a:r>
              <a:rPr lang="en-US" b="1" baseline="0" dirty="0" err="1"/>
              <a:t>Pj</a:t>
            </a:r>
            <a:r>
              <a:rPr lang="en-US" b="1" baseline="0" dirty="0"/>
              <a:t> is in the process of getting its ticket number. So the process loops in the first while loop, i.e. while(choosing[j]);</a:t>
            </a:r>
          </a:p>
          <a:p>
            <a:pPr marL="228600" indent="-228600">
              <a:buFont typeface="+mj-lt"/>
              <a:buNone/>
            </a:pPr>
            <a:endParaRPr lang="en-US" b="0" u="non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7A7C65-BCB1-40B8-8C4D-1216214E8F87}" type="slidenum">
              <a:rPr lang="en-US"/>
              <a:pPr/>
              <a:t>29</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dirty="0"/>
              <a:t>We have skipped hardware based solution techniques: swap</a:t>
            </a:r>
            <a:r>
              <a:rPr lang="en-US"/>
              <a:t>, set </a:t>
            </a:r>
            <a:r>
              <a:rPr lang="en-US" dirty="0"/>
              <a:t>and set, </a:t>
            </a:r>
            <a:r>
              <a:rPr lang="en-US" dirty="0" err="1"/>
              <a:t>etc</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Level pay Threading  Explicit </a:t>
            </a:r>
            <a:r>
              <a:rPr lang="en-US" dirty="0" err="1"/>
              <a:t>huti</a:t>
            </a:r>
            <a:r>
              <a:rPr lang="en-US" dirty="0"/>
              <a:t> </a:t>
            </a:r>
            <a:r>
              <a:rPr lang="en-US" dirty="0" err="1"/>
              <a:t>hai</a:t>
            </a:r>
            <a:r>
              <a:rPr lang="en-US" dirty="0"/>
              <a:t> by coding</a:t>
            </a:r>
          </a:p>
          <a:p>
            <a:r>
              <a:rPr lang="en-US" dirty="0" err="1"/>
              <a:t>jb</a:t>
            </a:r>
            <a:r>
              <a:rPr lang="en-US" dirty="0"/>
              <a:t> Zaida threads hu </a:t>
            </a:r>
            <a:r>
              <a:rPr lang="en-US" dirty="0" err="1"/>
              <a:t>jataye</a:t>
            </a:r>
            <a:r>
              <a:rPr lang="en-US" dirty="0"/>
              <a:t> </a:t>
            </a:r>
            <a:r>
              <a:rPr lang="en-US" dirty="0" err="1"/>
              <a:t>hain</a:t>
            </a:r>
            <a:r>
              <a:rPr lang="en-US" dirty="0"/>
              <a:t> manage </a:t>
            </a:r>
            <a:r>
              <a:rPr lang="en-US" dirty="0" err="1"/>
              <a:t>karna</a:t>
            </a:r>
            <a:r>
              <a:rPr lang="en-US" dirty="0"/>
              <a:t> </a:t>
            </a:r>
            <a:r>
              <a:rPr lang="en-US" dirty="0" err="1"/>
              <a:t>muskil</a:t>
            </a:r>
            <a:r>
              <a:rPr lang="en-US" dirty="0"/>
              <a:t> </a:t>
            </a:r>
            <a:r>
              <a:rPr lang="en-US" dirty="0" err="1"/>
              <a:t>huta</a:t>
            </a:r>
            <a:r>
              <a:rPr lang="en-US" dirty="0"/>
              <a:t> </a:t>
            </a:r>
            <a:r>
              <a:rPr lang="en-US" dirty="0" err="1"/>
              <a:t>hai</a:t>
            </a:r>
            <a:r>
              <a:rPr lang="en-US" dirty="0"/>
              <a:t> then hum hardware base threading </a:t>
            </a:r>
            <a:r>
              <a:rPr lang="en-US" dirty="0" err="1"/>
              <a:t>karty</a:t>
            </a:r>
            <a:r>
              <a:rPr lang="en-US" dirty="0"/>
              <a:t> </a:t>
            </a:r>
            <a:r>
              <a:rPr lang="en-US" dirty="0" err="1"/>
              <a:t>hain</a:t>
            </a:r>
            <a:r>
              <a:rPr lang="en-US" dirty="0"/>
              <a:t> </a:t>
            </a:r>
            <a:r>
              <a:rPr lang="en-US" dirty="0" err="1"/>
              <a:t>ya</a:t>
            </a:r>
            <a:r>
              <a:rPr lang="en-US" dirty="0"/>
              <a:t> </a:t>
            </a:r>
            <a:r>
              <a:rPr lang="en-US" dirty="0" err="1"/>
              <a:t>kernal</a:t>
            </a:r>
            <a:r>
              <a:rPr lang="en-US" dirty="0"/>
              <a:t> level pay threading </a:t>
            </a:r>
            <a:r>
              <a:rPr lang="en-US" dirty="0" err="1"/>
              <a:t>karty</a:t>
            </a:r>
            <a:r>
              <a:rPr lang="en-US" dirty="0"/>
              <a:t> </a:t>
            </a:r>
            <a:r>
              <a:rPr lang="en-US" dirty="0" err="1"/>
              <a:t>hain</a:t>
            </a:r>
            <a:r>
              <a:rPr lang="en-US" dirty="0"/>
              <a:t> us ko Implicit Threading </a:t>
            </a:r>
            <a:r>
              <a:rPr lang="en-US" dirty="0" err="1"/>
              <a:t>bolty</a:t>
            </a:r>
            <a:r>
              <a:rPr lang="en-US" dirty="0"/>
              <a:t> </a:t>
            </a:r>
            <a:r>
              <a:rPr lang="en-US" dirty="0" err="1"/>
              <a:t>hain</a:t>
            </a:r>
            <a:endParaRPr lang="en-US" dirty="0"/>
          </a:p>
        </p:txBody>
      </p:sp>
      <p:sp>
        <p:nvSpPr>
          <p:cNvPr id="4" name="Slide Number Placeholder 3"/>
          <p:cNvSpPr>
            <a:spLocks noGrp="1"/>
          </p:cNvSpPr>
          <p:nvPr>
            <p:ph type="sldNum" sz="quarter" idx="5"/>
          </p:nvPr>
        </p:nvSpPr>
        <p:spPr/>
        <p:txBody>
          <a:bodyPr/>
          <a:lstStyle/>
          <a:p>
            <a:pPr>
              <a:defRPr/>
            </a:pPr>
            <a:fld id="{DAA890F1-2F48-45ED-9750-542EA7D8C9E6}" type="slidenum">
              <a:rPr lang="en-US" altLang="en-US" smtClean="0"/>
              <a:pPr>
                <a:defRPr/>
              </a:pPr>
              <a:t>3</a:t>
            </a:fld>
            <a:endParaRPr lang="en-US" altLang="en-US"/>
          </a:p>
        </p:txBody>
      </p:sp>
    </p:spTree>
    <p:extLst>
      <p:ext uri="{BB962C8B-B14F-4D97-AF65-F5344CB8AC3E}">
        <p14:creationId xmlns:p14="http://schemas.microsoft.com/office/powerpoint/2010/main" val="3298777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3DFF5-78D2-4CFE-9016-BE0E922A3A94}" type="slidenum">
              <a:rPr lang="en-US"/>
              <a:pPr/>
              <a:t>30</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77323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31</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32</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33</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3DFF5-78D2-4CFE-9016-BE0E922A3A94}" type="slidenum">
              <a:rPr lang="en-US"/>
              <a:pPr/>
              <a:t>34</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1474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26457-797A-40A9-AFDE-60DC724B2C17}" type="slidenum">
              <a:rPr lang="en-US"/>
              <a:pPr/>
              <a:t>35</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 do </a:t>
            </a:r>
            <a:r>
              <a:rPr lang="en-US" dirty="0" err="1"/>
              <a:t>trha</a:t>
            </a:r>
            <a:r>
              <a:rPr lang="en-US" dirty="0"/>
              <a:t> k </a:t>
            </a:r>
            <a:r>
              <a:rPr lang="en-US" dirty="0" err="1"/>
              <a:t>hutaye</a:t>
            </a:r>
            <a:r>
              <a:rPr lang="en-US" dirty="0"/>
              <a:t> </a:t>
            </a:r>
            <a:r>
              <a:rPr lang="en-US" dirty="0" err="1"/>
              <a:t>hain</a:t>
            </a:r>
            <a:r>
              <a:rPr lang="en-US" dirty="0"/>
              <a:t> ek Independent Process ek Cooperative Process so cooperative process ko sync hu k execute </a:t>
            </a:r>
            <a:r>
              <a:rPr lang="en-US" dirty="0" err="1"/>
              <a:t>karna</a:t>
            </a:r>
            <a:r>
              <a:rPr lang="en-US" dirty="0"/>
              <a:t> </a:t>
            </a:r>
            <a:r>
              <a:rPr lang="en-US" dirty="0" err="1"/>
              <a:t>huta</a:t>
            </a:r>
            <a:r>
              <a:rPr lang="en-US" dirty="0"/>
              <a:t> </a:t>
            </a:r>
            <a:r>
              <a:rPr lang="en-US" dirty="0" err="1"/>
              <a:t>hai</a:t>
            </a:r>
            <a:r>
              <a:rPr lang="en-US" dirty="0"/>
              <a:t> other wise Race condition </a:t>
            </a:r>
            <a:r>
              <a:rPr lang="en-US" dirty="0" err="1"/>
              <a:t>ajati</a:t>
            </a:r>
            <a:r>
              <a:rPr lang="en-US" dirty="0"/>
              <a:t> </a:t>
            </a:r>
            <a:r>
              <a:rPr lang="en-US" dirty="0" err="1"/>
              <a:t>hai</a:t>
            </a:r>
            <a:r>
              <a:rPr lang="en-US" dirty="0"/>
              <a:t>.</a:t>
            </a:r>
          </a:p>
        </p:txBody>
      </p:sp>
      <p:sp>
        <p:nvSpPr>
          <p:cNvPr id="4" name="Slide Number Placeholder 3"/>
          <p:cNvSpPr>
            <a:spLocks noGrp="1"/>
          </p:cNvSpPr>
          <p:nvPr>
            <p:ph type="sldNum" sz="quarter" idx="10"/>
          </p:nvPr>
        </p:nvSpPr>
        <p:spPr/>
        <p:txBody>
          <a:bodyPr/>
          <a:lstStyle/>
          <a:p>
            <a:fld id="{43AB8058-0711-45B7-B5A6-3DC92501CBA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Thread A:</a:t>
            </a:r>
            <a:r>
              <a:rPr lang="en-US" baseline="0" dirty="0"/>
              <a:t> print “yes”</a:t>
            </a:r>
          </a:p>
          <a:p>
            <a:r>
              <a:rPr lang="en-US" baseline="0" dirty="0"/>
              <a:t>Thread B: print “no”</a:t>
            </a:r>
          </a:p>
          <a:p>
            <a:r>
              <a:rPr lang="en-US" baseline="0" dirty="0"/>
              <a:t>Discuss example of having lunch before </a:t>
            </a:r>
            <a:r>
              <a:rPr lang="en-US" baseline="0" dirty="0" err="1"/>
              <a:t>saleem</a:t>
            </a:r>
            <a:r>
              <a:rPr lang="en-US" baseline="0" dirty="0"/>
              <a:t>.</a:t>
            </a:r>
          </a:p>
          <a:p>
            <a:r>
              <a:rPr lang="en-US" b="1" u="sng" baseline="0" dirty="0"/>
              <a:t>YOU:</a:t>
            </a:r>
            <a:r>
              <a:rPr lang="en-US" b="0" u="none" baseline="0" dirty="0"/>
              <a:t> a1:eat breakfast, a2:work, a3:eat lunch, a4:call </a:t>
            </a:r>
            <a:r>
              <a:rPr lang="en-US" b="0" u="none" baseline="0" dirty="0" err="1"/>
              <a:t>saleem</a:t>
            </a:r>
            <a:r>
              <a:rPr lang="en-US" b="0" u="none" baseline="0" dirty="0"/>
              <a:t>.</a:t>
            </a:r>
            <a:endParaRPr lang="en-US" b="1" u="sng" baseline="0" dirty="0"/>
          </a:p>
          <a:p>
            <a:r>
              <a:rPr lang="en-US" b="1" u="sng" baseline="0" dirty="0"/>
              <a:t>SALEEM:</a:t>
            </a:r>
            <a:r>
              <a:rPr lang="en-US" b="0" u="none" baseline="0" dirty="0"/>
              <a:t> b1:eat breakfast, b2:work, b3:wait for call, b4:eat lunch</a:t>
            </a:r>
            <a:endParaRPr lang="en-US" b="1" u="sng" dirty="0"/>
          </a:p>
        </p:txBody>
      </p:sp>
      <p:sp>
        <p:nvSpPr>
          <p:cNvPr id="4" name="Slide Number Placeholder 3"/>
          <p:cNvSpPr>
            <a:spLocks noGrp="1"/>
          </p:cNvSpPr>
          <p:nvPr>
            <p:ph type="sldNum" sz="quarter" idx="10"/>
          </p:nvPr>
        </p:nvSpPr>
        <p:spPr/>
        <p:txBody>
          <a:bodyPr/>
          <a:lstStyle/>
          <a:p>
            <a:fld id="{43AB8058-0711-45B7-B5A6-3DC92501CBA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3AB8058-0711-45B7-B5A6-3DC92501CBA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3DFF5-78D2-4CFE-9016-BE0E922A3A94}" type="slidenum">
              <a:rPr lang="en-US"/>
              <a:pPr/>
              <a:t>7</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demonstrates a classic producer-consumer problem where the producer adds items to a shared buffer, and the consumer retrieves them. The main challenge here lies in ensuring synchronization between the producer and the consumer to prevent issues like buffer overflow or underflow. The use of ctr as a counter helps control access to the shared buffer by both processes. However, this implementation relies on busy-waiting loops, which might not be an efficient approach in a real-world scenario due to resource consumption.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Solution </a:t>
            </a:r>
          </a:p>
          <a:p>
            <a:r>
              <a:rPr lang="en-US" dirty="0"/>
              <a:t>Instead using the ctr variable. Initialize</a:t>
            </a:r>
            <a:r>
              <a:rPr lang="en-US" baseline="0" dirty="0"/>
              <a:t> the entire buffer with -1. While consuming an item remember to place a -1 where out is pointing to.</a:t>
            </a:r>
          </a:p>
          <a:p>
            <a:r>
              <a:rPr lang="en-US" baseline="0" dirty="0"/>
              <a:t>While(in == out &amp;&amp; in != -1)  // means the buffer is not full, so a producer can produce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While(in == out &amp;&amp; in == -1)  // means the buffer is empty, so a consumer cannot consume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3DFF5-78D2-4CFE-9016-BE0E922A3A94}" type="slidenum">
              <a:rPr lang="en-US"/>
              <a:pPr/>
              <a:t>8</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40651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2EA78-05BB-45F4-869F-91C1B03FA661}" type="slidenum">
              <a:rPr lang="en-US"/>
              <a:pPr/>
              <a:t>9</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9CFC14DB-8A99-44CB-BA83-39417D26C1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6530489F-79EC-4897-869D-780965D7E74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a:extLst>
                <a:ext uri="{FF2B5EF4-FFF2-40B4-BE49-F238E27FC236}">
                  <a16:creationId xmlns:a16="http://schemas.microsoft.com/office/drawing/2014/main" id="{A83414BD-B475-4106-B6CC-2A825BC14624}"/>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a:extLst>
                <a:ext uri="{FF2B5EF4-FFF2-40B4-BE49-F238E27FC236}">
                  <a16:creationId xmlns:a16="http://schemas.microsoft.com/office/drawing/2014/main" id="{45EEFC8D-4A80-4C8D-BB98-5471F8FF24CA}"/>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7" name="Text Box 7">
            <a:extLst>
              <a:ext uri="{FF2B5EF4-FFF2-40B4-BE49-F238E27FC236}">
                <a16:creationId xmlns:a16="http://schemas.microsoft.com/office/drawing/2014/main" id="{CE292785-34F4-4129-BCFD-B22D0AC1FEE2}"/>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20D32FCA-31DE-4EA5-82C1-CF345076A238}"/>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090E6124-7B97-4EBF-8990-F55FBAA11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C449F6A7-C9D3-4C68-84CF-E1FEED2CAF96}"/>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3297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8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668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03/10/09</a:t>
            </a:r>
          </a:p>
        </p:txBody>
      </p:sp>
      <p:sp>
        <p:nvSpPr>
          <p:cNvPr id="5" name="Footer Placeholder 4"/>
          <p:cNvSpPr>
            <a:spLocks noGrp="1"/>
          </p:cNvSpPr>
          <p:nvPr>
            <p:ph type="ftr" sz="quarter" idx="11"/>
          </p:nvPr>
        </p:nvSpPr>
        <p:spPr/>
        <p:txBody>
          <a:bodyPr/>
          <a:lstStyle/>
          <a:p>
            <a:r>
              <a:rPr lang="en-US"/>
              <a:t>CMP320   PUCIT   Arif Butt</a:t>
            </a:r>
          </a:p>
        </p:txBody>
      </p:sp>
      <p:sp>
        <p:nvSpPr>
          <p:cNvPr id="6" name="Slide Number Placeholder 5"/>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328706697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03/10/09</a:t>
            </a:r>
          </a:p>
        </p:txBody>
      </p:sp>
      <p:sp>
        <p:nvSpPr>
          <p:cNvPr id="5" name="Footer Placeholder 4"/>
          <p:cNvSpPr>
            <a:spLocks noGrp="1"/>
          </p:cNvSpPr>
          <p:nvPr>
            <p:ph type="ftr" sz="quarter" idx="11"/>
          </p:nvPr>
        </p:nvSpPr>
        <p:spPr/>
        <p:txBody>
          <a:bodyPr/>
          <a:lstStyle/>
          <a:p>
            <a:r>
              <a:rPr lang="en-US"/>
              <a:t>CMP320   PUCIT   Arif Butt</a:t>
            </a:r>
          </a:p>
        </p:txBody>
      </p:sp>
      <p:sp>
        <p:nvSpPr>
          <p:cNvPr id="6" name="Slide Number Placeholder 5"/>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408339052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03/10/09</a:t>
            </a:r>
          </a:p>
        </p:txBody>
      </p:sp>
      <p:sp>
        <p:nvSpPr>
          <p:cNvPr id="5" name="Footer Placeholder 4"/>
          <p:cNvSpPr>
            <a:spLocks noGrp="1"/>
          </p:cNvSpPr>
          <p:nvPr>
            <p:ph type="ftr" sz="quarter" idx="11"/>
          </p:nvPr>
        </p:nvSpPr>
        <p:spPr/>
        <p:txBody>
          <a:bodyPr/>
          <a:lstStyle/>
          <a:p>
            <a:r>
              <a:rPr lang="en-US"/>
              <a:t>CMP320   PUCIT   Arif Butt</a:t>
            </a:r>
          </a:p>
        </p:txBody>
      </p:sp>
      <p:sp>
        <p:nvSpPr>
          <p:cNvPr id="6" name="Slide Number Placeholder 5"/>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353183557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03/10/09</a:t>
            </a:r>
          </a:p>
        </p:txBody>
      </p:sp>
      <p:sp>
        <p:nvSpPr>
          <p:cNvPr id="6" name="Footer Placeholder 5"/>
          <p:cNvSpPr>
            <a:spLocks noGrp="1"/>
          </p:cNvSpPr>
          <p:nvPr>
            <p:ph type="ftr" sz="quarter" idx="11"/>
          </p:nvPr>
        </p:nvSpPr>
        <p:spPr/>
        <p:txBody>
          <a:bodyPr/>
          <a:lstStyle/>
          <a:p>
            <a:r>
              <a:rPr lang="en-US"/>
              <a:t>CMP320   PUCIT   Arif Butt</a:t>
            </a:r>
          </a:p>
        </p:txBody>
      </p:sp>
      <p:sp>
        <p:nvSpPr>
          <p:cNvPr id="7" name="Slide Number Placeholder 6"/>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54903419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03/10/09</a:t>
            </a:r>
          </a:p>
        </p:txBody>
      </p:sp>
      <p:sp>
        <p:nvSpPr>
          <p:cNvPr id="8" name="Footer Placeholder 7"/>
          <p:cNvSpPr>
            <a:spLocks noGrp="1"/>
          </p:cNvSpPr>
          <p:nvPr>
            <p:ph type="ftr" sz="quarter" idx="11"/>
          </p:nvPr>
        </p:nvSpPr>
        <p:spPr/>
        <p:txBody>
          <a:bodyPr/>
          <a:lstStyle/>
          <a:p>
            <a:r>
              <a:rPr lang="en-US"/>
              <a:t>CMP320   PUCIT   Arif Butt</a:t>
            </a:r>
          </a:p>
        </p:txBody>
      </p:sp>
      <p:sp>
        <p:nvSpPr>
          <p:cNvPr id="9" name="Slide Number Placeholder 8"/>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71337967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03/10/09</a:t>
            </a:r>
          </a:p>
        </p:txBody>
      </p:sp>
      <p:sp>
        <p:nvSpPr>
          <p:cNvPr id="4" name="Footer Placeholder 3"/>
          <p:cNvSpPr>
            <a:spLocks noGrp="1"/>
          </p:cNvSpPr>
          <p:nvPr>
            <p:ph type="ftr" sz="quarter" idx="11"/>
          </p:nvPr>
        </p:nvSpPr>
        <p:spPr/>
        <p:txBody>
          <a:bodyPr/>
          <a:lstStyle/>
          <a:p>
            <a:r>
              <a:rPr lang="en-US"/>
              <a:t>CMP320   PUCIT   Arif Butt</a:t>
            </a:r>
          </a:p>
        </p:txBody>
      </p:sp>
      <p:sp>
        <p:nvSpPr>
          <p:cNvPr id="5" name="Slide Number Placeholder 4"/>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315699977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03/10/09</a:t>
            </a:r>
          </a:p>
        </p:txBody>
      </p:sp>
      <p:sp>
        <p:nvSpPr>
          <p:cNvPr id="3" name="Footer Placeholder 2"/>
          <p:cNvSpPr>
            <a:spLocks noGrp="1"/>
          </p:cNvSpPr>
          <p:nvPr>
            <p:ph type="ftr" sz="quarter" idx="11"/>
          </p:nvPr>
        </p:nvSpPr>
        <p:spPr/>
        <p:txBody>
          <a:bodyPr/>
          <a:lstStyle/>
          <a:p>
            <a:r>
              <a:rPr lang="en-US"/>
              <a:t>CMP320   PUCIT   Arif Butt</a:t>
            </a:r>
          </a:p>
        </p:txBody>
      </p:sp>
      <p:sp>
        <p:nvSpPr>
          <p:cNvPr id="4" name="Slide Number Placeholder 3"/>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72675626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03/10/09</a:t>
            </a:r>
          </a:p>
        </p:txBody>
      </p:sp>
      <p:sp>
        <p:nvSpPr>
          <p:cNvPr id="6" name="Footer Placeholder 5"/>
          <p:cNvSpPr>
            <a:spLocks noGrp="1"/>
          </p:cNvSpPr>
          <p:nvPr>
            <p:ph type="ftr" sz="quarter" idx="11"/>
          </p:nvPr>
        </p:nvSpPr>
        <p:spPr/>
        <p:txBody>
          <a:bodyPr/>
          <a:lstStyle/>
          <a:p>
            <a:r>
              <a:rPr lang="en-US"/>
              <a:t>CMP320   PUCIT   Arif Butt</a:t>
            </a:r>
          </a:p>
        </p:txBody>
      </p:sp>
      <p:sp>
        <p:nvSpPr>
          <p:cNvPr id="7" name="Slide Number Placeholder 6"/>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212923658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203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03/10/09</a:t>
            </a:r>
          </a:p>
        </p:txBody>
      </p:sp>
      <p:sp>
        <p:nvSpPr>
          <p:cNvPr id="6" name="Footer Placeholder 5"/>
          <p:cNvSpPr>
            <a:spLocks noGrp="1"/>
          </p:cNvSpPr>
          <p:nvPr>
            <p:ph type="ftr" sz="quarter" idx="11"/>
          </p:nvPr>
        </p:nvSpPr>
        <p:spPr/>
        <p:txBody>
          <a:bodyPr/>
          <a:lstStyle/>
          <a:p>
            <a:r>
              <a:rPr lang="en-US"/>
              <a:t>CMP320   PUCIT   Arif Butt</a:t>
            </a:r>
          </a:p>
        </p:txBody>
      </p:sp>
      <p:sp>
        <p:nvSpPr>
          <p:cNvPr id="7" name="Slide Number Placeholder 6"/>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73496103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03/10/09</a:t>
            </a:r>
          </a:p>
        </p:txBody>
      </p:sp>
      <p:sp>
        <p:nvSpPr>
          <p:cNvPr id="5" name="Footer Placeholder 4"/>
          <p:cNvSpPr>
            <a:spLocks noGrp="1"/>
          </p:cNvSpPr>
          <p:nvPr>
            <p:ph type="ftr" sz="quarter" idx="11"/>
          </p:nvPr>
        </p:nvSpPr>
        <p:spPr/>
        <p:txBody>
          <a:bodyPr/>
          <a:lstStyle/>
          <a:p>
            <a:r>
              <a:rPr lang="en-US"/>
              <a:t>CMP320   PUCIT   Arif Butt</a:t>
            </a:r>
          </a:p>
        </p:txBody>
      </p:sp>
      <p:sp>
        <p:nvSpPr>
          <p:cNvPr id="6" name="Slide Number Placeholder 5"/>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176284632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03/10/09</a:t>
            </a:r>
          </a:p>
        </p:txBody>
      </p:sp>
      <p:sp>
        <p:nvSpPr>
          <p:cNvPr id="5" name="Footer Placeholder 4"/>
          <p:cNvSpPr>
            <a:spLocks noGrp="1"/>
          </p:cNvSpPr>
          <p:nvPr>
            <p:ph type="ftr" sz="quarter" idx="11"/>
          </p:nvPr>
        </p:nvSpPr>
        <p:spPr/>
        <p:txBody>
          <a:bodyPr/>
          <a:lstStyle/>
          <a:p>
            <a:r>
              <a:rPr lang="en-US"/>
              <a:t>CMP320   PUCIT   Arif Butt</a:t>
            </a:r>
          </a:p>
        </p:txBody>
      </p:sp>
      <p:sp>
        <p:nvSpPr>
          <p:cNvPr id="6" name="Slide Number Placeholder 5"/>
          <p:cNvSpPr>
            <a:spLocks noGrp="1"/>
          </p:cNvSpPr>
          <p:nvPr>
            <p:ph type="sldNum" sz="quarter" idx="12"/>
          </p:nvPr>
        </p:nvSpPr>
        <p:spPr/>
        <p:txBody>
          <a:bodyPr/>
          <a:lstStyle/>
          <a:p>
            <a:fld id="{10A683F0-681F-4069-8BE2-A43AB9E4E2A2}" type="slidenum">
              <a:rPr lang="en-US" smtClean="0"/>
              <a:pPr/>
              <a:t>‹#›</a:t>
            </a:fld>
            <a:endParaRPr lang="en-US"/>
          </a:p>
        </p:txBody>
      </p:sp>
    </p:spTree>
    <p:extLst>
      <p:ext uri="{BB962C8B-B14F-4D97-AF65-F5344CB8AC3E}">
        <p14:creationId xmlns:p14="http://schemas.microsoft.com/office/powerpoint/2010/main" val="4313794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793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73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30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75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03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189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17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1EFAC327-3B14-405A-AECD-695170F62A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B7308704-6884-478D-913D-858724364FFC}"/>
              </a:ext>
            </a:extLst>
          </p:cNvPr>
          <p:cNvSpPr>
            <a:spLocks noGrp="1" noChangeArrowheads="1"/>
          </p:cNvSpPr>
          <p:nvPr>
            <p:ph type="title"/>
          </p:nvPr>
        </p:nvSpPr>
        <p:spPr bwMode="auto">
          <a:xfrm>
            <a:off x="457200" y="225425"/>
            <a:ext cx="8077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C46878CA-A75D-4410-AFD2-1992D970E5FB}"/>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C1D23273-AE1D-4273-BD10-D4215E10B362}"/>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A52FF0B1-98D3-422D-A027-A89A772773D8}"/>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4A460C49-6450-4AA7-B172-624D0E8FA2B4}"/>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69885932-7748-44D3-A5FA-3EA2C19FA746}"/>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2B3C4A04-A423-4652-9F71-1E3F1D9CED55}"/>
              </a:ext>
            </a:extLst>
          </p:cNvPr>
          <p:cNvSpPr txBox="1">
            <a:spLocks noChangeArrowheads="1"/>
          </p:cNvSpPr>
          <p:nvPr userDrawn="1"/>
        </p:nvSpPr>
        <p:spPr bwMode="auto">
          <a:xfrm>
            <a:off x="4256146" y="6613525"/>
            <a:ext cx="447558"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2.</a:t>
            </a:r>
            <a:fld id="{3002ADDC-CC54-42C0-AD9E-FCEA6349E957}"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59A1521A-022B-4DE7-8426-69A13EBF9FA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27BAFA87-2B93-403E-A844-8FB1EAE92C10}"/>
              </a:ext>
            </a:extLst>
          </p:cNvPr>
          <p:cNvSpPr txBox="1">
            <a:spLocks noChangeArrowheads="1"/>
          </p:cNvSpPr>
          <p:nvPr/>
        </p:nvSpPr>
        <p:spPr bwMode="auto">
          <a:xfrm>
            <a:off x="185738" y="6586538"/>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CD488D63-B096-4EAA-B5D8-70E38A3713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3"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03/10/09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CMP320   PUCIT   Arif Butt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683F0-681F-4069-8BE2-A43AB9E4E2A2}" type="slidenum">
              <a:rPr lang="en-US" smtClean="0"/>
              <a:pPr/>
              <a:t>‹#›</a:t>
            </a:fld>
            <a:endParaRPr lang="en-US"/>
          </a:p>
        </p:txBody>
      </p:sp>
    </p:spTree>
    <p:extLst>
      <p:ext uri="{BB962C8B-B14F-4D97-AF65-F5344CB8AC3E}">
        <p14:creationId xmlns:p14="http://schemas.microsoft.com/office/powerpoint/2010/main" val="329142838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ransition spd="med"/>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xfrm>
            <a:off x="342900" y="-80127"/>
            <a:ext cx="8458200" cy="4015818"/>
          </a:xfrm>
          <a:noFill/>
        </p:spPr>
        <p:txBody>
          <a:bodyPr/>
          <a:lstStyle/>
          <a:p>
            <a:pPr eaLnBrk="1" hangingPunct="1"/>
            <a:r>
              <a:rPr lang="en-US" altLang="en-US" dirty="0"/>
              <a:t>Operating Systems</a:t>
            </a:r>
            <a:br>
              <a:rPr lang="en-US" altLang="en-US" dirty="0"/>
            </a:br>
            <a:r>
              <a:rPr lang="en-US" altLang="en-US" dirty="0"/>
              <a:t>WEEK-09</a:t>
            </a:r>
            <a:br>
              <a:rPr lang="en-US" altLang="en-US" dirty="0"/>
            </a:br>
            <a:r>
              <a:rPr lang="en-US" altLang="en-US" dirty="0"/>
              <a:t>FOIT, UCP, Lahore.</a:t>
            </a:r>
          </a:p>
        </p:txBody>
      </p:sp>
      <p:sp>
        <p:nvSpPr>
          <p:cNvPr id="2" name="TextBox 1">
            <a:extLst>
              <a:ext uri="{FF2B5EF4-FFF2-40B4-BE49-F238E27FC236}">
                <a16:creationId xmlns:a16="http://schemas.microsoft.com/office/drawing/2014/main" id="{D6E81212-8F2A-3B80-CEF1-1E265DB5ADB1}"/>
              </a:ext>
            </a:extLst>
          </p:cNvPr>
          <p:cNvSpPr txBox="1"/>
          <p:nvPr/>
        </p:nvSpPr>
        <p:spPr>
          <a:xfrm>
            <a:off x="418315" y="4832480"/>
            <a:ext cx="8458200" cy="1754326"/>
          </a:xfrm>
          <a:prstGeom prst="rect">
            <a:avLst/>
          </a:prstGeom>
          <a:noFill/>
        </p:spPr>
        <p:txBody>
          <a:bodyPr wrap="square" rtlCol="0">
            <a:spAutoFit/>
          </a:bodyPr>
          <a:lstStyle/>
          <a:p>
            <a:r>
              <a:rPr lang="en-US" dirty="0"/>
              <a:t>References:</a:t>
            </a:r>
          </a:p>
          <a:p>
            <a:r>
              <a:rPr lang="en-US" dirty="0"/>
              <a:t>[1] </a:t>
            </a:r>
            <a:r>
              <a:rPr lang="en-US" b="0" i="0" dirty="0" err="1">
                <a:solidFill>
                  <a:srgbClr val="222222"/>
                </a:solidFill>
                <a:effectLst/>
                <a:latin typeface="Arial" panose="020B0604020202020204" pitchFamily="34" charset="0"/>
              </a:rPr>
              <a:t>Silberschatz</a:t>
            </a:r>
            <a:r>
              <a:rPr lang="en-US" b="0" i="0" dirty="0">
                <a:solidFill>
                  <a:srgbClr val="222222"/>
                </a:solidFill>
                <a:effectLst/>
                <a:latin typeface="Arial" panose="020B0604020202020204" pitchFamily="34" charset="0"/>
              </a:rPr>
              <a:t>, A., Galvin, P. B., &amp; Gagne, G. (2018). </a:t>
            </a:r>
            <a:r>
              <a:rPr lang="en-US" b="0" i="1" dirty="0">
                <a:solidFill>
                  <a:srgbClr val="222222"/>
                </a:solidFill>
                <a:effectLst/>
                <a:latin typeface="Arial" panose="020B0604020202020204" pitchFamily="34" charset="0"/>
              </a:rPr>
              <a:t>Operating System Concepts, 10e Abridged Print Companion</a:t>
            </a:r>
            <a:r>
              <a:rPr lang="en-US" b="0" i="0" dirty="0">
                <a:solidFill>
                  <a:srgbClr val="222222"/>
                </a:solidFill>
                <a:effectLst/>
                <a:latin typeface="Arial" panose="020B0604020202020204" pitchFamily="34" charset="0"/>
              </a:rPr>
              <a:t>. John Wiley &amp; Sons. Chapter-01</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Stallings, W., &amp; Paul, G. K. (2012). </a:t>
            </a:r>
            <a:r>
              <a:rPr lang="en-US" b="0" i="1" dirty="0">
                <a:solidFill>
                  <a:srgbClr val="222222"/>
                </a:solidFill>
                <a:effectLst/>
                <a:latin typeface="Arial" panose="020B0604020202020204" pitchFamily="34" charset="0"/>
              </a:rPr>
              <a:t>Operating systems: internals and design principles</a:t>
            </a:r>
            <a:r>
              <a:rPr lang="en-US" b="0" i="0" dirty="0">
                <a:solidFill>
                  <a:srgbClr val="222222"/>
                </a:solidFill>
                <a:effectLst/>
                <a:latin typeface="Arial" panose="020B0604020202020204" pitchFamily="34" charset="0"/>
              </a:rPr>
              <a:t> (Vol. 9). New York: Pearson. Chapter-01</a:t>
            </a:r>
            <a:br>
              <a:rPr lang="en-US" b="0" i="0" dirty="0">
                <a:solidFill>
                  <a:srgbClr val="222222"/>
                </a:solidFill>
                <a:effectLst/>
                <a:latin typeface="Arial" panose="020B0604020202020204" pitchFamily="34"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76200" y="0"/>
            <a:ext cx="9067800" cy="533400"/>
          </a:xfrm>
        </p:spPr>
        <p:txBody>
          <a:bodyPr>
            <a:noAutofit/>
          </a:bodyPr>
          <a:lstStyle/>
          <a:p>
            <a:r>
              <a:rPr lang="en-US" sz="3600" b="1" u="sng" dirty="0">
                <a:latin typeface="Comic Sans MS" pitchFamily="66" charset="0"/>
              </a:rPr>
              <a:t>Example 2-Deposit and </a:t>
            </a:r>
            <a:r>
              <a:rPr lang="en-US" sz="3600" b="1" u="sng" dirty="0" err="1">
                <a:latin typeface="Comic Sans MS" pitchFamily="66" charset="0"/>
              </a:rPr>
              <a:t>Withdrawl</a:t>
            </a:r>
            <a:endParaRPr lang="en-US" sz="3600" b="1" u="sng" dirty="0">
              <a:latin typeface="Comic Sans MS" pitchFamily="66" charset="0"/>
            </a:endParaRPr>
          </a:p>
        </p:txBody>
      </p:sp>
      <p:pic>
        <p:nvPicPr>
          <p:cNvPr id="156676" name="Picture 4"/>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pic>
        <p:nvPicPr>
          <p:cNvPr id="156677" name="Picture 5"/>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pic>
        <p:nvPicPr>
          <p:cNvPr id="156678" name="Picture 6"/>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sp>
        <p:nvSpPr>
          <p:cNvPr id="14" name="Rectangle 3"/>
          <p:cNvSpPr txBox="1">
            <a:spLocks noChangeArrowheads="1"/>
          </p:cNvSpPr>
          <p:nvPr/>
        </p:nvSpPr>
        <p:spPr>
          <a:xfrm>
            <a:off x="566650" y="2133600"/>
            <a:ext cx="3395750" cy="1371600"/>
          </a:xfrm>
          <a:prstGeom prst="rect">
            <a:avLst/>
          </a:prstGeom>
        </p:spPr>
        <p:txBody>
          <a:bodyPr vert="horz" lIns="91440" tIns="45720" rIns="91440" bIns="45720" rtlCol="0">
            <a:noAutofit/>
          </a:bodyPr>
          <a:lstStyle/>
          <a:p>
            <a:pPr marL="342900" marR="0" lvl="0" indent="-342900" defTabSz="914400" rtl="0" eaLnBrk="1" fontAlgn="auto" latinLnBrk="0" hangingPunct="1">
              <a:spcBef>
                <a:spcPct val="20000"/>
              </a:spcBef>
              <a:spcAft>
                <a:spcPts val="0"/>
              </a:spcAft>
              <a:buClrTx/>
              <a:buSzTx/>
              <a:tabLst/>
              <a:defRPr/>
            </a:pPr>
            <a:r>
              <a:rPr lang="en-US" sz="2400" dirty="0">
                <a:latin typeface="Comic Sans MS" pitchFamily="66" charset="0"/>
              </a:rPr>
              <a:t>Deposit </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D</a:t>
            </a:r>
            <a:r>
              <a:rPr lang="en-US" sz="1600" baseline="-25000" dirty="0">
                <a:latin typeface="Comic Sans MS" pitchFamily="66" charset="0"/>
              </a:rPr>
              <a:t>1</a:t>
            </a:r>
            <a:r>
              <a:rPr lang="en-US" sz="1600" dirty="0">
                <a:latin typeface="Comic Sans MS" pitchFamily="66" charset="0"/>
              </a:rPr>
              <a:t>:   MOV  R1, balance</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D</a:t>
            </a:r>
            <a:r>
              <a:rPr lang="en-US" sz="1600" baseline="-25000" dirty="0">
                <a:latin typeface="Comic Sans MS" pitchFamily="66" charset="0"/>
              </a:rPr>
              <a:t>2</a:t>
            </a:r>
            <a:r>
              <a:rPr lang="en-US" sz="1600" dirty="0">
                <a:latin typeface="Comic Sans MS" pitchFamily="66" charset="0"/>
              </a:rPr>
              <a:t>:   ADD   R1, </a:t>
            </a:r>
            <a:r>
              <a:rPr lang="en-US" sz="1600" dirty="0" err="1">
                <a:latin typeface="Comic Sans MS" pitchFamily="66" charset="0"/>
              </a:rPr>
              <a:t>depositAmount</a:t>
            </a:r>
            <a:endParaRPr lang="en-US" sz="1600" dirty="0">
              <a:latin typeface="Comic Sans MS" pitchFamily="66" charset="0"/>
            </a:endParaRP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D</a:t>
            </a:r>
            <a:r>
              <a:rPr lang="en-US" sz="1600" baseline="-25000" dirty="0">
                <a:latin typeface="Comic Sans MS" pitchFamily="66" charset="0"/>
              </a:rPr>
              <a:t>3</a:t>
            </a:r>
            <a:r>
              <a:rPr lang="en-US" sz="1600" dirty="0">
                <a:latin typeface="Comic Sans MS" pitchFamily="66" charset="0"/>
              </a:rPr>
              <a:t>:   MOV  balance, R1</a:t>
            </a:r>
          </a:p>
        </p:txBody>
      </p:sp>
      <p:cxnSp>
        <p:nvCxnSpPr>
          <p:cNvPr id="17" name="Straight Connector 16"/>
          <p:cNvCxnSpPr/>
          <p:nvPr/>
        </p:nvCxnSpPr>
        <p:spPr>
          <a:xfrm rot="5400000">
            <a:off x="3848497" y="2780903"/>
            <a:ext cx="1295400" cy="794"/>
          </a:xfrm>
          <a:prstGeom prst="line">
            <a:avLst/>
          </a:prstGeom>
          <a:ln/>
        </p:spPr>
        <p:style>
          <a:lnRef idx="3">
            <a:schemeClr val="accent2"/>
          </a:lnRef>
          <a:fillRef idx="0">
            <a:schemeClr val="accent2"/>
          </a:fillRef>
          <a:effectRef idx="2">
            <a:schemeClr val="accent2"/>
          </a:effectRef>
          <a:fontRef idx="minor">
            <a:schemeClr val="tx1"/>
          </a:fontRef>
        </p:style>
      </p:cxnSp>
      <p:sp>
        <p:nvSpPr>
          <p:cNvPr id="18" name="Rectangle 3"/>
          <p:cNvSpPr txBox="1">
            <a:spLocks noChangeArrowheads="1"/>
          </p:cNvSpPr>
          <p:nvPr/>
        </p:nvSpPr>
        <p:spPr>
          <a:xfrm>
            <a:off x="0" y="533400"/>
            <a:ext cx="8915400" cy="16764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dirty="0">
                <a:latin typeface="Comic Sans MS" pitchFamily="66" charset="0"/>
              </a:rPr>
              <a:t>Consider a Bank Transaction. The Deposit Process deposits a particular amount in the bank via a </a:t>
            </a:r>
            <a:r>
              <a:rPr lang="en-US" sz="2000" dirty="0" err="1">
                <a:latin typeface="Comic Sans MS" pitchFamily="66" charset="0"/>
              </a:rPr>
              <a:t>cheque</a:t>
            </a:r>
            <a:r>
              <a:rPr lang="en-US" sz="2000" dirty="0">
                <a:latin typeface="Comic Sans MS" pitchFamily="66" charset="0"/>
              </a:rPr>
              <a:t>. The </a:t>
            </a:r>
            <a:r>
              <a:rPr lang="en-US" sz="2000" dirty="0" err="1">
                <a:latin typeface="Comic Sans MS" pitchFamily="66" charset="0"/>
              </a:rPr>
              <a:t>Withdrawl</a:t>
            </a:r>
            <a:r>
              <a:rPr lang="en-US" sz="2000" dirty="0">
                <a:latin typeface="Comic Sans MS" pitchFamily="66" charset="0"/>
              </a:rPr>
              <a:t> Process withdraws a particular amount from the bank via ATM.</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baseline="0" dirty="0">
                <a:latin typeface="Comic Sans MS" pitchFamily="66" charset="0"/>
              </a:rPr>
              <a:t>In Deposit</a:t>
            </a:r>
            <a:r>
              <a:rPr lang="en-US" sz="2000" dirty="0">
                <a:latin typeface="Comic Sans MS" pitchFamily="66" charset="0"/>
              </a:rPr>
              <a:t> and </a:t>
            </a:r>
            <a:r>
              <a:rPr lang="en-US" sz="2000" dirty="0" err="1">
                <a:latin typeface="Comic Sans MS" pitchFamily="66" charset="0"/>
              </a:rPr>
              <a:t>Withdrawl</a:t>
            </a:r>
            <a:r>
              <a:rPr lang="en-US" sz="2000" dirty="0">
                <a:latin typeface="Comic Sans MS" pitchFamily="66" charset="0"/>
              </a:rPr>
              <a:t> process the instruction that updates the balance variable can be written in Assembly as </a:t>
            </a:r>
            <a:endParaRPr lang="en-US" baseline="0" dirty="0">
              <a:latin typeface="Comic Sans MS" pitchFamily="66" charset="0"/>
            </a:endParaRPr>
          </a:p>
        </p:txBody>
      </p:sp>
      <p:sp>
        <p:nvSpPr>
          <p:cNvPr id="21" name="Rectangle 3"/>
          <p:cNvSpPr txBox="1">
            <a:spLocks noChangeArrowheads="1"/>
          </p:cNvSpPr>
          <p:nvPr/>
        </p:nvSpPr>
        <p:spPr>
          <a:xfrm>
            <a:off x="5638800" y="2133600"/>
            <a:ext cx="3014750" cy="1371600"/>
          </a:xfrm>
          <a:prstGeom prst="rect">
            <a:avLst/>
          </a:prstGeom>
        </p:spPr>
        <p:txBody>
          <a:bodyPr vert="horz" lIns="91440" tIns="45720" rIns="91440" bIns="45720" rtlCol="0">
            <a:noAutofit/>
          </a:bodyPr>
          <a:lstStyle/>
          <a:p>
            <a:pPr marL="342900" marR="0" lvl="0" indent="-342900" defTabSz="914400" rtl="0" eaLnBrk="1" fontAlgn="auto" latinLnBrk="0" hangingPunct="1">
              <a:spcBef>
                <a:spcPct val="20000"/>
              </a:spcBef>
              <a:spcAft>
                <a:spcPts val="0"/>
              </a:spcAft>
              <a:buClrTx/>
              <a:buSzTx/>
              <a:tabLst/>
              <a:defRPr/>
            </a:pPr>
            <a:r>
              <a:rPr lang="en-US" sz="2400" dirty="0" err="1">
                <a:latin typeface="Comic Sans MS" pitchFamily="66" charset="0"/>
              </a:rPr>
              <a:t>Withdrawl</a:t>
            </a:r>
            <a:r>
              <a:rPr lang="en-US" sz="2400" dirty="0">
                <a:latin typeface="Comic Sans MS" pitchFamily="66" charset="0"/>
              </a:rPr>
              <a:t> </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W</a:t>
            </a:r>
            <a:r>
              <a:rPr lang="en-US" sz="1600" baseline="-25000" dirty="0">
                <a:latin typeface="Comic Sans MS" pitchFamily="66" charset="0"/>
              </a:rPr>
              <a:t>1</a:t>
            </a:r>
            <a:r>
              <a:rPr lang="en-US" sz="1600" dirty="0">
                <a:latin typeface="Comic Sans MS" pitchFamily="66" charset="0"/>
              </a:rPr>
              <a:t>:   MOV  R2, balance</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W</a:t>
            </a:r>
            <a:r>
              <a:rPr lang="en-US" sz="1600" baseline="-25000" dirty="0">
                <a:latin typeface="Comic Sans MS" pitchFamily="66" charset="0"/>
              </a:rPr>
              <a:t>2</a:t>
            </a:r>
            <a:r>
              <a:rPr lang="en-US" sz="1600" dirty="0">
                <a:latin typeface="Comic Sans MS" pitchFamily="66" charset="0"/>
              </a:rPr>
              <a:t>:   SUB   R2, </a:t>
            </a:r>
            <a:r>
              <a:rPr lang="en-US" sz="1600" dirty="0" err="1">
                <a:latin typeface="Comic Sans MS" pitchFamily="66" charset="0"/>
              </a:rPr>
              <a:t>wdrAmount</a:t>
            </a:r>
            <a:endParaRPr lang="en-US" sz="1600" dirty="0">
              <a:latin typeface="Comic Sans MS" pitchFamily="66" charset="0"/>
            </a:endParaRP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W</a:t>
            </a:r>
            <a:r>
              <a:rPr lang="en-US" sz="1600" baseline="-25000" dirty="0">
                <a:latin typeface="Comic Sans MS" pitchFamily="66" charset="0"/>
              </a:rPr>
              <a:t>3</a:t>
            </a:r>
            <a:r>
              <a:rPr lang="en-US" sz="1600" dirty="0">
                <a:latin typeface="Comic Sans MS" pitchFamily="66" charset="0"/>
              </a:rPr>
              <a:t>:   MOV  balance, R2</a:t>
            </a:r>
          </a:p>
        </p:txBody>
      </p:sp>
      <p:sp>
        <p:nvSpPr>
          <p:cNvPr id="22" name="Rectangle 3"/>
          <p:cNvSpPr txBox="1">
            <a:spLocks noChangeArrowheads="1"/>
          </p:cNvSpPr>
          <p:nvPr/>
        </p:nvSpPr>
        <p:spPr>
          <a:xfrm>
            <a:off x="2133600" y="3352800"/>
            <a:ext cx="4767350" cy="1600200"/>
          </a:xfrm>
          <a:prstGeom prst="rect">
            <a:avLst/>
          </a:prstGeom>
        </p:spPr>
        <p:txBody>
          <a:bodyPr vert="horz" lIns="91440" tIns="45720" rIns="91440" bIns="45720" rtlCol="0">
            <a:noAutofit/>
          </a:bodyPr>
          <a:lstStyle/>
          <a:p>
            <a:pPr marL="342900" marR="0" lvl="0" indent="-342900" algn="ctr" defTabSz="914400" rtl="0" eaLnBrk="1" fontAlgn="auto" latinLnBrk="0" hangingPunct="1">
              <a:spcBef>
                <a:spcPct val="20000"/>
              </a:spcBef>
              <a:spcAft>
                <a:spcPts val="0"/>
              </a:spcAft>
              <a:buClrTx/>
              <a:buSzTx/>
              <a:tabLst/>
              <a:defRPr/>
            </a:pPr>
            <a:r>
              <a:rPr lang="en-US" sz="2000" b="1" u="sng" dirty="0">
                <a:latin typeface="Comic Sans MS" pitchFamily="66" charset="0"/>
              </a:rPr>
              <a:t>Sample Transaction</a:t>
            </a:r>
          </a:p>
          <a:p>
            <a:pPr marL="342900" marR="0" lvl="0" indent="-342900" algn="ctr" defTabSz="914400" rtl="0" eaLnBrk="1" fontAlgn="auto" latinLnBrk="0" hangingPunct="1">
              <a:spcBef>
                <a:spcPct val="20000"/>
              </a:spcBef>
              <a:spcAft>
                <a:spcPts val="0"/>
              </a:spcAft>
              <a:buClrTx/>
              <a:buSzTx/>
              <a:tabLst/>
              <a:defRPr/>
            </a:pPr>
            <a:r>
              <a:rPr lang="en-US" sz="2000" dirty="0">
                <a:latin typeface="Comic Sans MS" pitchFamily="66" charset="0"/>
              </a:rPr>
              <a:t>Current Balance: 100/-</a:t>
            </a:r>
          </a:p>
          <a:p>
            <a:pPr marL="342900" marR="0" lvl="0" indent="-342900" algn="ctr" defTabSz="914400" rtl="0" eaLnBrk="1" fontAlgn="auto" latinLnBrk="0" hangingPunct="1">
              <a:spcBef>
                <a:spcPct val="20000"/>
              </a:spcBef>
              <a:spcAft>
                <a:spcPts val="0"/>
              </a:spcAft>
              <a:buClrTx/>
              <a:buSzTx/>
              <a:tabLst/>
              <a:defRPr/>
            </a:pPr>
            <a:r>
              <a:rPr lang="en-US" sz="2000" dirty="0" err="1">
                <a:latin typeface="Comic Sans MS" pitchFamily="66" charset="0"/>
              </a:rPr>
              <a:t>Cheque</a:t>
            </a:r>
            <a:r>
              <a:rPr lang="en-US" sz="2000" dirty="0">
                <a:latin typeface="Comic Sans MS" pitchFamily="66" charset="0"/>
              </a:rPr>
              <a:t> deposited: 25/-</a:t>
            </a:r>
          </a:p>
          <a:p>
            <a:pPr marL="342900" marR="0" lvl="0" indent="-342900" algn="ctr" defTabSz="914400" rtl="0" eaLnBrk="1" fontAlgn="auto" latinLnBrk="0" hangingPunct="1">
              <a:spcBef>
                <a:spcPct val="20000"/>
              </a:spcBef>
              <a:spcAft>
                <a:spcPts val="0"/>
              </a:spcAft>
              <a:buClrTx/>
              <a:buSzTx/>
              <a:tabLst/>
              <a:defRPr/>
            </a:pPr>
            <a:r>
              <a:rPr lang="en-US" sz="2000" dirty="0">
                <a:latin typeface="Comic Sans MS" pitchFamily="66" charset="0"/>
              </a:rPr>
              <a:t>ATM with drawl: 10/-</a:t>
            </a:r>
          </a:p>
        </p:txBody>
      </p:sp>
      <p:sp>
        <p:nvSpPr>
          <p:cNvPr id="11" name="Rectangle 3"/>
          <p:cNvSpPr txBox="1">
            <a:spLocks noChangeArrowheads="1"/>
          </p:cNvSpPr>
          <p:nvPr/>
        </p:nvSpPr>
        <p:spPr>
          <a:xfrm>
            <a:off x="33250" y="4800600"/>
            <a:ext cx="9110750" cy="17526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b="1" dirty="0">
                <a:latin typeface="Comic Sans MS" pitchFamily="66" charset="0"/>
              </a:rPr>
              <a:t>Interleaving</a:t>
            </a:r>
            <a:r>
              <a:rPr lang="en-US" sz="2000" dirty="0">
                <a:latin typeface="Comic Sans MS" pitchFamily="66" charset="0"/>
              </a:rPr>
              <a:t>. One possible interleaving of the above statements is:</a:t>
            </a:r>
          </a:p>
          <a:p>
            <a:pPr marL="800100" lvl="1" indent="-342900">
              <a:spcBef>
                <a:spcPct val="20000"/>
              </a:spcBef>
              <a:buFont typeface="Arial" pitchFamily="34" charset="0"/>
              <a:buChar char="•"/>
              <a:defRPr/>
            </a:pPr>
            <a:r>
              <a:rPr lang="en-US" sz="2000" dirty="0">
                <a:latin typeface="Comic Sans MS" pitchFamily="66" charset="0"/>
              </a:rPr>
              <a:t>D</a:t>
            </a:r>
            <a:r>
              <a:rPr lang="en-US" sz="2000" baseline="-25000" dirty="0">
                <a:latin typeface="Comic Sans MS" pitchFamily="66" charset="0"/>
              </a:rPr>
              <a:t>1</a:t>
            </a:r>
            <a:r>
              <a:rPr lang="en-US" sz="2000" dirty="0">
                <a:latin typeface="Comic Sans MS" pitchFamily="66" charset="0"/>
              </a:rPr>
              <a:t>, D</a:t>
            </a:r>
            <a:r>
              <a:rPr lang="en-US" sz="2000" baseline="-25000" dirty="0">
                <a:latin typeface="Comic Sans MS" pitchFamily="66" charset="0"/>
              </a:rPr>
              <a:t>2</a:t>
            </a:r>
            <a:r>
              <a:rPr lang="en-US" sz="2000" dirty="0">
                <a:latin typeface="Comic Sans MS" pitchFamily="66" charset="0"/>
              </a:rPr>
              <a:t> ,</a:t>
            </a:r>
            <a:r>
              <a:rPr lang="en-US" sz="2000" baseline="-25000" dirty="0">
                <a:latin typeface="Comic Sans MS" pitchFamily="66" charset="0"/>
              </a:rPr>
              <a:t> </a:t>
            </a:r>
            <a:r>
              <a:rPr lang="en-US" sz="2000" dirty="0">
                <a:latin typeface="Comic Sans MS" pitchFamily="66" charset="0"/>
              </a:rPr>
              <a:t>W</a:t>
            </a:r>
            <a:r>
              <a:rPr lang="en-US" sz="2000" baseline="-25000" dirty="0">
                <a:latin typeface="Comic Sans MS" pitchFamily="66" charset="0"/>
              </a:rPr>
              <a:t>1</a:t>
            </a:r>
            <a:r>
              <a:rPr lang="en-US" sz="2000" dirty="0">
                <a:latin typeface="Comic Sans MS" pitchFamily="66" charset="0"/>
              </a:rPr>
              <a:t>, W</a:t>
            </a:r>
            <a:r>
              <a:rPr lang="en-US" sz="2000" baseline="-25000" dirty="0">
                <a:latin typeface="Comic Sans MS" pitchFamily="66" charset="0"/>
              </a:rPr>
              <a:t>2</a:t>
            </a:r>
            <a:r>
              <a:rPr lang="en-US" sz="2000" dirty="0">
                <a:latin typeface="Comic Sans MS" pitchFamily="66" charset="0"/>
              </a:rPr>
              <a:t>, D</a:t>
            </a:r>
            <a:r>
              <a:rPr lang="en-US" sz="2000" baseline="-25000" dirty="0">
                <a:latin typeface="Comic Sans MS" pitchFamily="66" charset="0"/>
              </a:rPr>
              <a:t>3</a:t>
            </a:r>
            <a:r>
              <a:rPr lang="en-US" sz="2000" dirty="0">
                <a:latin typeface="Comic Sans MS" pitchFamily="66" charset="0"/>
              </a:rPr>
              <a:t> , W</a:t>
            </a:r>
            <a:r>
              <a:rPr lang="en-US" sz="2000" baseline="-25000" dirty="0">
                <a:latin typeface="Comic Sans MS" pitchFamily="66" charset="0"/>
              </a:rPr>
              <a:t>3</a:t>
            </a:r>
            <a:r>
              <a:rPr lang="en-US" sz="2000" dirty="0">
                <a:latin typeface="Comic Sans MS" pitchFamily="66" charset="0"/>
              </a:rPr>
              <a:t>. With this sequence of interleaving, the final value of balance will be 90/-</a:t>
            </a:r>
          </a:p>
          <a:p>
            <a:pPr marL="800100" lvl="1" indent="-342900">
              <a:spcBef>
                <a:spcPct val="20000"/>
              </a:spcBef>
              <a:buFont typeface="Arial" pitchFamily="34" charset="0"/>
              <a:buChar char="•"/>
              <a:defRPr/>
            </a:pPr>
            <a:r>
              <a:rPr lang="en-US" sz="2000" dirty="0">
                <a:latin typeface="Comic Sans MS" pitchFamily="66" charset="0"/>
              </a:rPr>
              <a:t>What is the final result if the interleaving sequence is D</a:t>
            </a:r>
            <a:r>
              <a:rPr lang="en-US" sz="2000" baseline="-25000" dirty="0">
                <a:latin typeface="Comic Sans MS" pitchFamily="66" charset="0"/>
              </a:rPr>
              <a:t>1</a:t>
            </a:r>
            <a:r>
              <a:rPr lang="en-US" sz="2000" dirty="0">
                <a:latin typeface="Comic Sans MS" pitchFamily="66" charset="0"/>
              </a:rPr>
              <a:t>, D</a:t>
            </a:r>
            <a:r>
              <a:rPr lang="en-US" sz="2000" baseline="-25000" dirty="0">
                <a:latin typeface="Comic Sans MS" pitchFamily="66" charset="0"/>
              </a:rPr>
              <a:t>2</a:t>
            </a:r>
            <a:r>
              <a:rPr lang="en-US" sz="2000" dirty="0">
                <a:latin typeface="Comic Sans MS" pitchFamily="66" charset="0"/>
              </a:rPr>
              <a:t> ,</a:t>
            </a:r>
            <a:r>
              <a:rPr lang="en-US" sz="2000" baseline="-25000" dirty="0">
                <a:latin typeface="Comic Sans MS" pitchFamily="66" charset="0"/>
              </a:rPr>
              <a:t> </a:t>
            </a:r>
            <a:r>
              <a:rPr lang="en-US" sz="2000" dirty="0">
                <a:latin typeface="Comic Sans MS" pitchFamily="66" charset="0"/>
              </a:rPr>
              <a:t>W</a:t>
            </a:r>
            <a:r>
              <a:rPr lang="en-US" sz="2000" baseline="-25000" dirty="0">
                <a:latin typeface="Comic Sans MS" pitchFamily="66" charset="0"/>
              </a:rPr>
              <a:t>1</a:t>
            </a:r>
            <a:r>
              <a:rPr lang="en-US" sz="2000" dirty="0">
                <a:latin typeface="Comic Sans MS" pitchFamily="66" charset="0"/>
              </a:rPr>
              <a:t>, W</a:t>
            </a:r>
            <a:r>
              <a:rPr lang="en-US" sz="2000" baseline="-25000" dirty="0">
                <a:latin typeface="Comic Sans MS" pitchFamily="66" charset="0"/>
              </a:rPr>
              <a:t>2</a:t>
            </a:r>
            <a:r>
              <a:rPr lang="en-US" sz="2000" dirty="0">
                <a:latin typeface="Comic Sans MS" pitchFamily="66" charset="0"/>
              </a:rPr>
              <a:t>, W</a:t>
            </a:r>
            <a:r>
              <a:rPr lang="en-US" sz="2000" baseline="-25000" dirty="0">
                <a:latin typeface="Comic Sans MS" pitchFamily="66" charset="0"/>
              </a:rPr>
              <a:t>3 </a:t>
            </a:r>
            <a:r>
              <a:rPr lang="en-US" sz="2000" dirty="0">
                <a:latin typeface="Comic Sans MS" pitchFamily="66" charset="0"/>
              </a:rPr>
              <a:t>, D</a:t>
            </a:r>
            <a:r>
              <a:rPr lang="en-US" sz="2000" baseline="-25000" dirty="0">
                <a:latin typeface="Comic Sans MS" pitchFamily="66" charset="0"/>
              </a:rPr>
              <a:t>3</a:t>
            </a:r>
            <a:r>
              <a:rPr lang="en-US" sz="2000" dirty="0">
                <a:latin typeface="Comic Sans MS" pitchFamily="66" charset="0"/>
              </a:rPr>
              <a: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heckerboard(across)">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2" dur="500"/>
                                        <p:tgtEl>
                                          <p:spTgt spid="11">
                                            <p:txEl>
                                              <p:pRg st="0" end="0"/>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checkerboard(across)">
                                      <p:cBhvr>
                                        <p:cTn id="35" dur="500"/>
                                        <p:tgtEl>
                                          <p:spTgt spid="1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checkerboard(across)">
                                      <p:cBhvr>
                                        <p:cTn id="4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p:cNvSpPr>
            <a:spLocks noGrp="1" noChangeArrowheads="1"/>
          </p:cNvSpPr>
          <p:nvPr>
            <p:ph type="title"/>
          </p:nvPr>
        </p:nvSpPr>
        <p:spPr>
          <a:xfrm>
            <a:off x="397625" y="42950"/>
            <a:ext cx="8305800" cy="457200"/>
          </a:xfrm>
        </p:spPr>
        <p:txBody>
          <a:bodyPr>
            <a:noAutofit/>
          </a:bodyPr>
          <a:lstStyle/>
          <a:p>
            <a:r>
              <a:rPr lang="en-US" sz="4000" b="1" u="sng" dirty="0">
                <a:latin typeface="Comic Sans MS" pitchFamily="66" charset="0"/>
              </a:rPr>
              <a:t>Important Concepts</a:t>
            </a:r>
          </a:p>
        </p:txBody>
      </p:sp>
      <p:sp>
        <p:nvSpPr>
          <p:cNvPr id="16" name="Rectangle 3"/>
          <p:cNvSpPr txBox="1">
            <a:spLocks noChangeArrowheads="1"/>
          </p:cNvSpPr>
          <p:nvPr/>
        </p:nvSpPr>
        <p:spPr>
          <a:xfrm>
            <a:off x="26325" y="609600"/>
            <a:ext cx="9067800" cy="5791200"/>
          </a:xfrm>
          <a:prstGeom prst="rect">
            <a:avLst/>
          </a:prstGeom>
        </p:spPr>
        <p:txBody>
          <a:bodyPr vert="horz" lIns="91440" tIns="45720" rIns="91440" bIns="45720" rtlCol="0">
            <a:noAutofit/>
          </a:bodyPr>
          <a:lstStyle/>
          <a:p>
            <a:pPr marL="342900" marR="0" lvl="0" indent="-342900" algn="just" defTabSz="914400" rtl="0" eaLnBrk="1" fontAlgn="auto" latinLnBrk="0" hangingPunct="1">
              <a:spcBef>
                <a:spcPct val="20000"/>
              </a:spcBef>
              <a:spcAft>
                <a:spcPts val="0"/>
              </a:spcAft>
              <a:buClrTx/>
              <a:buSzTx/>
              <a:buFont typeface="Arial" pitchFamily="34" charset="0"/>
              <a:buChar char="•"/>
              <a:tabLst/>
              <a:defRPr/>
            </a:pPr>
            <a:r>
              <a:rPr lang="en-US" sz="3200" b="1" u="sng" dirty="0">
                <a:latin typeface="Comic Sans MS" pitchFamily="66" charset="0"/>
              </a:rPr>
              <a:t>Race Condition:</a:t>
            </a:r>
            <a:r>
              <a:rPr lang="en-US" sz="2800" dirty="0">
                <a:latin typeface="Comic Sans MS" pitchFamily="66" charset="0"/>
              </a:rPr>
              <a:t>The situation where several threads/cooperating processes are updating some shared data concurrently and the final value of the data depends on which thread finishes last</a:t>
            </a:r>
          </a:p>
          <a:p>
            <a:pPr marR="0" lvl="0" algn="l" defTabSz="914400" rtl="0" eaLnBrk="1" fontAlgn="auto" latinLnBrk="0" hangingPunct="1">
              <a:spcBef>
                <a:spcPct val="20000"/>
              </a:spcBef>
              <a:spcAft>
                <a:spcPts val="0"/>
              </a:spcAft>
              <a:buClrTx/>
              <a:buSzTx/>
              <a:tabLst/>
              <a:defRPr/>
            </a:pPr>
            <a:endParaRPr lang="en-US" sz="1000" dirty="0">
              <a:latin typeface="Comic Sans MS" pitchFamily="66" charset="0"/>
            </a:endParaRPr>
          </a:p>
          <a:p>
            <a:pPr marL="342900" marR="0" lvl="0" indent="-342900" algn="just" defTabSz="914400" rtl="0" eaLnBrk="1" fontAlgn="auto" latinLnBrk="0" hangingPunct="1">
              <a:spcBef>
                <a:spcPct val="20000"/>
              </a:spcBef>
              <a:spcAft>
                <a:spcPts val="0"/>
              </a:spcAft>
              <a:buClrTx/>
              <a:buSzTx/>
              <a:buFont typeface="Arial" pitchFamily="34" charset="0"/>
              <a:buChar char="•"/>
              <a:tabLst/>
              <a:defRPr/>
            </a:pPr>
            <a:r>
              <a:rPr lang="en-US" sz="3200" b="1" u="sng" dirty="0">
                <a:latin typeface="Comic Sans MS" pitchFamily="66" charset="0"/>
              </a:rPr>
              <a:t>Critical Section:</a:t>
            </a:r>
            <a:r>
              <a:rPr lang="en-US" sz="3200" b="1" dirty="0">
                <a:latin typeface="Comic Sans MS" pitchFamily="66" charset="0"/>
              </a:rPr>
              <a:t> </a:t>
            </a:r>
            <a:r>
              <a:rPr lang="en-US" sz="2800" dirty="0">
                <a:latin typeface="Comic Sans MS" pitchFamily="66" charset="0"/>
              </a:rPr>
              <a:t>A piece of code in threads/cooperating processes in which the threads may update some shared data (variable, file, database)</a:t>
            </a:r>
          </a:p>
          <a:p>
            <a:pPr marL="342900" marR="0" lvl="0" indent="-342900" algn="l" defTabSz="914400" rtl="0" eaLnBrk="1" fontAlgn="auto" latinLnBrk="0" hangingPunct="1">
              <a:spcBef>
                <a:spcPct val="20000"/>
              </a:spcBef>
              <a:spcAft>
                <a:spcPts val="0"/>
              </a:spcAft>
              <a:buClrTx/>
              <a:buSzTx/>
              <a:tabLst/>
              <a:defRPr/>
            </a:pPr>
            <a:endParaRPr lang="en-US" sz="1000" dirty="0">
              <a:latin typeface="Comic Sans MS" pitchFamily="66" charset="0"/>
            </a:endParaRPr>
          </a:p>
          <a:p>
            <a:pPr marL="342900" marR="0" lvl="0" indent="-342900" algn="just" defTabSz="914400" rtl="0" eaLnBrk="1" fontAlgn="auto" latinLnBrk="0" hangingPunct="1">
              <a:spcBef>
                <a:spcPct val="20000"/>
              </a:spcBef>
              <a:spcAft>
                <a:spcPts val="0"/>
              </a:spcAft>
              <a:buClrTx/>
              <a:buSzTx/>
              <a:buFont typeface="Arial" pitchFamily="34" charset="0"/>
              <a:buChar char="•"/>
              <a:tabLst/>
              <a:defRPr/>
            </a:pPr>
            <a:r>
              <a:rPr lang="en-US" sz="3200" b="1" u="sng" dirty="0">
                <a:latin typeface="Comic Sans MS" pitchFamily="66" charset="0"/>
              </a:rPr>
              <a:t>Critical Section Problem. </a:t>
            </a:r>
            <a:r>
              <a:rPr lang="en-US" sz="2800" dirty="0">
                <a:latin typeface="Comic Sans MS" pitchFamily="66" charset="0"/>
              </a:rPr>
              <a:t>If multiple threads try to execute their </a:t>
            </a:r>
            <a:r>
              <a:rPr lang="en-US" sz="2800" b="1" dirty="0">
                <a:solidFill>
                  <a:srgbClr val="FF0000"/>
                </a:solidFill>
                <a:latin typeface="Comic Sans MS" pitchFamily="66" charset="0"/>
              </a:rPr>
              <a:t>CS</a:t>
            </a:r>
            <a:r>
              <a:rPr lang="en-US" sz="2800" dirty="0">
                <a:latin typeface="Comic Sans MS" pitchFamily="66" charset="0"/>
              </a:rPr>
              <a:t> simultaneously, we need to execute them one by one completely</a:t>
            </a:r>
            <a:endParaRPr kumimoji="0" lang="en-US" sz="2400" b="0" i="0" u="none" strike="noStrike" kern="1200" cap="none" spc="0" normalizeH="0" noProof="0" dirty="0">
              <a:ln>
                <a:noFill/>
              </a:ln>
              <a:solidFill>
                <a:schemeClr val="tx1"/>
              </a:solidFill>
              <a:effectLst/>
              <a:uLnTx/>
              <a:uFillTx/>
              <a:latin typeface="Comic Sans MS" pitchFamily="66" charset="0"/>
              <a:ea typeface="+mn-ea"/>
              <a:cs typeface="+mn-cs"/>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checkerboard(across)">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checkerboard(across)">
                                      <p:cBhvr>
                                        <p:cTn id="1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p:cNvSpPr>
            <a:spLocks noGrp="1" noChangeArrowheads="1"/>
          </p:cNvSpPr>
          <p:nvPr>
            <p:ph type="title"/>
          </p:nvPr>
        </p:nvSpPr>
        <p:spPr>
          <a:xfrm>
            <a:off x="397625" y="42950"/>
            <a:ext cx="8305800" cy="457200"/>
          </a:xfrm>
        </p:spPr>
        <p:txBody>
          <a:bodyPr>
            <a:noAutofit/>
          </a:bodyPr>
          <a:lstStyle/>
          <a:p>
            <a:r>
              <a:rPr lang="en-US" sz="4000" b="1" u="sng" dirty="0">
                <a:latin typeface="Comic Sans MS" pitchFamily="66" charset="0"/>
              </a:rPr>
              <a:t>Important Concepts (cont…)</a:t>
            </a:r>
          </a:p>
        </p:txBody>
      </p:sp>
      <p:sp>
        <p:nvSpPr>
          <p:cNvPr id="9" name="Rectangle 3"/>
          <p:cNvSpPr txBox="1">
            <a:spLocks noChangeArrowheads="1"/>
          </p:cNvSpPr>
          <p:nvPr/>
        </p:nvSpPr>
        <p:spPr>
          <a:xfrm>
            <a:off x="0" y="533400"/>
            <a:ext cx="9218612" cy="5686425"/>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Comic Sans MS" pitchFamily="66" charset="0"/>
              </a:rPr>
              <a:t>To understand a concurrent program, we need to know what the underlying indivisible operations are!</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600" b="1" i="0" u="none" strike="noStrike" kern="1200" cap="none" spc="0" normalizeH="0" baseline="0" noProof="0" dirty="0">
                <a:ln>
                  <a:noFill/>
                </a:ln>
                <a:solidFill>
                  <a:schemeClr val="hlink"/>
                </a:solidFill>
                <a:effectLst/>
                <a:uLnTx/>
                <a:uFillTx/>
                <a:latin typeface="Comic Sans MS" pitchFamily="66" charset="0"/>
              </a:rPr>
              <a:t>Atomic Operation</a:t>
            </a:r>
            <a:r>
              <a:rPr kumimoji="0" lang="en-US" sz="2600" b="0" i="0" u="none" strike="noStrike" kern="1200" cap="none" spc="0" normalizeH="0" baseline="0" noProof="0" dirty="0">
                <a:ln>
                  <a:noFill/>
                </a:ln>
                <a:solidFill>
                  <a:schemeClr val="tx1"/>
                </a:solidFill>
                <a:effectLst/>
                <a:uLnTx/>
                <a:uFillTx/>
                <a:latin typeface="Comic Sans MS" pitchFamily="66" charset="0"/>
              </a:rPr>
              <a:t>: An operation that always runs to completion or not at all</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It is </a:t>
            </a:r>
            <a:r>
              <a:rPr lang="en-US" sz="2000" b="1" dirty="0">
                <a:solidFill>
                  <a:schemeClr val="hlink"/>
                </a:solidFill>
                <a:latin typeface="Comic Sans MS" pitchFamily="66" charset="0"/>
              </a:rPr>
              <a:t>indivisible</a:t>
            </a:r>
            <a:r>
              <a:rPr kumimoji="0" lang="en-US" sz="2000" b="0" i="1" u="none" strike="noStrike" kern="1200" cap="none" spc="0" normalizeH="0" baseline="0" noProof="0" dirty="0">
                <a:ln>
                  <a:noFill/>
                </a:ln>
                <a:solidFill>
                  <a:schemeClr val="tx1"/>
                </a:solidFill>
                <a:effectLst/>
                <a:uLnTx/>
                <a:uFillTx/>
                <a:latin typeface="Comic Sans MS" pitchFamily="66" charset="0"/>
              </a:rPr>
              <a:t>: </a:t>
            </a:r>
            <a:r>
              <a:rPr kumimoji="0" lang="en-US" sz="2000" b="0" i="0" u="none" strike="noStrike" kern="1200" cap="none" spc="0" normalizeH="0" baseline="0" noProof="0" dirty="0">
                <a:ln>
                  <a:noFill/>
                </a:ln>
                <a:solidFill>
                  <a:schemeClr val="tx1"/>
                </a:solidFill>
                <a:effectLst/>
                <a:uLnTx/>
                <a:uFillTx/>
                <a:latin typeface="Comic Sans MS" pitchFamily="66" charset="0"/>
              </a:rPr>
              <a:t>it cannot be stopped in the middle and state cannot be modified by someone else in the middle</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Fundamental building block – if no atomic operations, then have no way for threads to work together</a:t>
            </a:r>
            <a:endParaRPr kumimoji="0" lang="en-US" sz="2600" b="0" i="0" u="none" strike="noStrike" kern="1200" cap="none" spc="0" normalizeH="0" baseline="0" noProof="0" dirty="0">
              <a:ln>
                <a:noFill/>
              </a:ln>
              <a:solidFill>
                <a:schemeClr val="tx1"/>
              </a:solidFill>
              <a:effectLst/>
              <a:uLnTx/>
              <a:uFillTx/>
              <a:latin typeface="Comic Sans MS" pitchFamily="66"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Comic Sans MS" pitchFamily="66" charset="0"/>
              </a:rPr>
              <a:t>On most machines, memory references and assignments (i.e. loads and stores) of words are atomic</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Comic Sans MS" pitchFamily="66" charset="0"/>
              </a:rPr>
              <a:t>Many instructions are not atomic</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Double-precision floating point store are often not atomic</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VAX and IBM 360 had an instruction to copy a whole array</a:t>
            </a:r>
          </a:p>
        </p:txBody>
      </p:sp>
    </p:spTree>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457200" y="76200"/>
            <a:ext cx="8229600" cy="411162"/>
          </a:xfrm>
        </p:spPr>
        <p:txBody>
          <a:bodyPr>
            <a:noAutofit/>
          </a:bodyPr>
          <a:lstStyle/>
          <a:p>
            <a:r>
              <a:rPr lang="en-US" sz="4000" b="1" u="sng" dirty="0">
                <a:latin typeface="Comic Sans MS" pitchFamily="66" charset="0"/>
              </a:rPr>
              <a:t>Structure of CS Solution</a:t>
            </a:r>
            <a:endParaRPr lang="en-US" sz="4000" b="1" i="1" u="sng" dirty="0">
              <a:latin typeface="Comic Sans MS" pitchFamily="66" charset="0"/>
            </a:endParaRPr>
          </a:p>
        </p:txBody>
      </p:sp>
      <p:sp>
        <p:nvSpPr>
          <p:cNvPr id="371715" name="Rectangle 3"/>
          <p:cNvSpPr>
            <a:spLocks noGrp="1" noChangeArrowheads="1"/>
          </p:cNvSpPr>
          <p:nvPr>
            <p:ph type="body" idx="1"/>
          </p:nvPr>
        </p:nvSpPr>
        <p:spPr>
          <a:xfrm>
            <a:off x="838200" y="609600"/>
            <a:ext cx="7772400" cy="5440363"/>
          </a:xfrm>
        </p:spPr>
        <p:txBody>
          <a:bodyPr>
            <a:normAutofit/>
          </a:bodyPr>
          <a:lstStyle/>
          <a:p>
            <a:pPr>
              <a:lnSpc>
                <a:spcPct val="150000"/>
              </a:lnSpc>
              <a:buFont typeface="Wingdings" pitchFamily="2" charset="2"/>
              <a:buNone/>
            </a:pPr>
            <a:r>
              <a:rPr lang="en-US" dirty="0">
                <a:latin typeface="Comic Sans MS" pitchFamily="66" charset="0"/>
              </a:rPr>
              <a:t>do { </a:t>
            </a:r>
          </a:p>
          <a:p>
            <a:pPr>
              <a:lnSpc>
                <a:spcPct val="150000"/>
              </a:lnSpc>
              <a:buFont typeface="Wingdings" pitchFamily="2" charset="2"/>
              <a:buNone/>
            </a:pPr>
            <a:r>
              <a:rPr lang="en-US" dirty="0">
                <a:latin typeface="Comic Sans MS" pitchFamily="66" charset="0"/>
              </a:rPr>
              <a:t>		ENTRY SECTION </a:t>
            </a:r>
          </a:p>
          <a:p>
            <a:pPr>
              <a:lnSpc>
                <a:spcPct val="150000"/>
              </a:lnSpc>
              <a:buFont typeface="Wingdings" pitchFamily="2" charset="2"/>
              <a:buNone/>
            </a:pPr>
            <a:r>
              <a:rPr lang="en-US" dirty="0">
                <a:latin typeface="Comic Sans MS" pitchFamily="66" charset="0"/>
              </a:rPr>
              <a:t>		</a:t>
            </a:r>
            <a:r>
              <a:rPr lang="en-US" sz="4000" dirty="0">
                <a:solidFill>
                  <a:srgbClr val="FF0000"/>
                </a:solidFill>
                <a:latin typeface="Comic Sans MS" pitchFamily="66" charset="0"/>
              </a:rPr>
              <a:t> &lt;CS&gt; </a:t>
            </a:r>
            <a:r>
              <a:rPr lang="en-US" dirty="0">
                <a:latin typeface="Comic Sans MS" pitchFamily="66" charset="0"/>
              </a:rPr>
              <a:t>		</a:t>
            </a:r>
            <a:r>
              <a:rPr lang="en-US" sz="2000" dirty="0">
                <a:latin typeface="Comic Sans MS" pitchFamily="66" charset="0"/>
              </a:rPr>
              <a:t>//</a:t>
            </a:r>
            <a:r>
              <a:rPr lang="en-US" sz="1800" dirty="0">
                <a:latin typeface="Comic Sans MS" pitchFamily="66" charset="0"/>
              </a:rPr>
              <a:t>Access shared variables</a:t>
            </a:r>
            <a:endParaRPr lang="en-US" sz="2800" dirty="0">
              <a:latin typeface="Comic Sans MS" pitchFamily="66" charset="0"/>
            </a:endParaRPr>
          </a:p>
          <a:p>
            <a:pPr>
              <a:lnSpc>
                <a:spcPct val="150000"/>
              </a:lnSpc>
              <a:buFont typeface="Wingdings" pitchFamily="2" charset="2"/>
              <a:buNone/>
            </a:pPr>
            <a:r>
              <a:rPr lang="en-US" sz="2800" dirty="0">
                <a:latin typeface="Comic Sans MS" pitchFamily="66" charset="0"/>
              </a:rPr>
              <a:t>    	</a:t>
            </a:r>
            <a:r>
              <a:rPr lang="en-US" dirty="0">
                <a:latin typeface="Comic Sans MS" pitchFamily="66" charset="0"/>
              </a:rPr>
              <a:t>EXIT SECTION </a:t>
            </a:r>
          </a:p>
          <a:p>
            <a:pPr>
              <a:lnSpc>
                <a:spcPct val="150000"/>
              </a:lnSpc>
              <a:buFont typeface="Wingdings" pitchFamily="2" charset="2"/>
              <a:buNone/>
            </a:pPr>
            <a:r>
              <a:rPr lang="en-US" dirty="0">
                <a:latin typeface="Comic Sans MS" pitchFamily="66" charset="0"/>
              </a:rPr>
              <a:t>          </a:t>
            </a:r>
            <a:r>
              <a:rPr lang="en-US" sz="4000" dirty="0">
                <a:solidFill>
                  <a:srgbClr val="FF0000"/>
                </a:solidFill>
                <a:latin typeface="Comic Sans MS" pitchFamily="66" charset="0"/>
              </a:rPr>
              <a:t>&lt;RS&gt;</a:t>
            </a:r>
            <a:r>
              <a:rPr lang="en-US" dirty="0">
                <a:latin typeface="Comic Sans MS" pitchFamily="66" charset="0"/>
              </a:rPr>
              <a:t>		</a:t>
            </a:r>
            <a:r>
              <a:rPr lang="en-US" sz="2000" dirty="0">
                <a:latin typeface="Comic Sans MS" pitchFamily="66" charset="0"/>
              </a:rPr>
              <a:t>//Do other work</a:t>
            </a:r>
            <a:r>
              <a:rPr lang="en-US" dirty="0">
                <a:latin typeface="Comic Sans MS" pitchFamily="66" charset="0"/>
              </a:rPr>
              <a:t> </a:t>
            </a:r>
          </a:p>
          <a:p>
            <a:pPr>
              <a:lnSpc>
                <a:spcPct val="150000"/>
              </a:lnSpc>
              <a:buFont typeface="Wingdings" pitchFamily="2" charset="2"/>
              <a:buNone/>
            </a:pPr>
            <a:r>
              <a:rPr lang="en-US" dirty="0">
                <a:latin typeface="Comic Sans MS" pitchFamily="66" charset="0"/>
              </a:rPr>
              <a:t> }while(1);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0" y="0"/>
            <a:ext cx="9144000" cy="533400"/>
          </a:xfrm>
        </p:spPr>
        <p:txBody>
          <a:bodyPr>
            <a:noAutofit/>
          </a:bodyPr>
          <a:lstStyle/>
          <a:p>
            <a:r>
              <a:rPr lang="en-US" sz="3200" b="1" u="sng" dirty="0">
                <a:latin typeface="Comic Sans MS" pitchFamily="66" charset="0"/>
              </a:rPr>
              <a:t>Characteristics of Good CS Problem Solution</a:t>
            </a:r>
          </a:p>
        </p:txBody>
      </p:sp>
      <p:sp>
        <p:nvSpPr>
          <p:cNvPr id="5" name="Rectangle 3"/>
          <p:cNvSpPr txBox="1">
            <a:spLocks noChangeArrowheads="1"/>
          </p:cNvSpPr>
          <p:nvPr/>
        </p:nvSpPr>
        <p:spPr>
          <a:xfrm>
            <a:off x="26325" y="609600"/>
            <a:ext cx="9067800" cy="5181600"/>
          </a:xfrm>
          <a:prstGeom prst="rect">
            <a:avLst/>
          </a:prstGeom>
        </p:spPr>
        <p:txBody>
          <a:bodyPr vert="horz" lIns="91440" tIns="45720" rIns="91440" bIns="45720" rtlCol="0">
            <a:noAutofit/>
          </a:bodyPr>
          <a:lstStyle/>
          <a:p>
            <a:pPr marL="514350" marR="0" lvl="0" indent="-514350" algn="just" defTabSz="914400" rtl="0" eaLnBrk="1" fontAlgn="auto" latinLnBrk="0" hangingPunct="1">
              <a:spcBef>
                <a:spcPct val="20000"/>
              </a:spcBef>
              <a:spcAft>
                <a:spcPts val="0"/>
              </a:spcAft>
              <a:buClrTx/>
              <a:buSzTx/>
              <a:buFont typeface="+mj-lt"/>
              <a:buAutoNum type="arabicPeriod"/>
              <a:tabLst/>
              <a:defRPr/>
            </a:pPr>
            <a:r>
              <a:rPr lang="en-US" sz="3200" b="1" u="sng" dirty="0">
                <a:latin typeface="Comic Sans MS" pitchFamily="66" charset="0"/>
              </a:rPr>
              <a:t>Mutual Exclusion</a:t>
            </a:r>
            <a:r>
              <a:rPr lang="en-US" sz="3200" b="1" dirty="0">
                <a:latin typeface="Comic Sans MS" pitchFamily="66" charset="0"/>
              </a:rPr>
              <a:t>.</a:t>
            </a:r>
            <a:r>
              <a:rPr lang="en-US" sz="3200" dirty="0">
                <a:latin typeface="Comic Sans MS" pitchFamily="66" charset="0"/>
              </a:rPr>
              <a:t> If</a:t>
            </a:r>
            <a:r>
              <a:rPr lang="en-US" sz="2800" dirty="0">
                <a:latin typeface="Comic Sans MS" pitchFamily="66" charset="0"/>
              </a:rPr>
              <a:t> a process is executing in its CS, no other cooperating processes can execute in their CS</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lang="en-US" sz="2800" dirty="0">
              <a:latin typeface="Comic Sans MS" pitchFamily="66" charset="0"/>
            </a:endParaRPr>
          </a:p>
          <a:p>
            <a:pPr marL="514350" marR="0" lvl="0" indent="-514350" algn="just" defTabSz="914400" rtl="0" eaLnBrk="1" fontAlgn="auto" latinLnBrk="0" hangingPunct="1">
              <a:spcBef>
                <a:spcPct val="20000"/>
              </a:spcBef>
              <a:spcAft>
                <a:spcPts val="0"/>
              </a:spcAft>
              <a:buClrTx/>
              <a:buSzTx/>
              <a:tabLst/>
              <a:defRPr/>
            </a:pPr>
            <a:r>
              <a:rPr lang="en-US" sz="3200" b="1" dirty="0">
                <a:latin typeface="Comic Sans MS" pitchFamily="66" charset="0"/>
              </a:rPr>
              <a:t>2. </a:t>
            </a:r>
            <a:r>
              <a:rPr lang="en-US" sz="3200" b="1" u="sng" dirty="0">
                <a:latin typeface="Comic Sans MS" pitchFamily="66" charset="0"/>
              </a:rPr>
              <a:t>Progress</a:t>
            </a:r>
            <a:r>
              <a:rPr lang="en-US" sz="3200" b="1" dirty="0">
                <a:latin typeface="Comic Sans MS" pitchFamily="66" charset="0"/>
              </a:rPr>
              <a:t>. </a:t>
            </a:r>
            <a:r>
              <a:rPr lang="en-US" sz="2800" dirty="0">
                <a:latin typeface="Comic Sans MS" pitchFamily="66" charset="0"/>
              </a:rPr>
              <a:t>If no process is executing in its CS and some processes wish to enter in their CS, two things need to happen:</a:t>
            </a:r>
          </a:p>
          <a:p>
            <a:pPr marL="800100" lvl="1" indent="-342900">
              <a:spcBef>
                <a:spcPct val="20000"/>
              </a:spcBef>
              <a:buFont typeface="Arial" pitchFamily="34" charset="0"/>
              <a:buChar char="•"/>
              <a:defRPr/>
            </a:pPr>
            <a:r>
              <a:rPr lang="en-US" sz="2800" dirty="0">
                <a:latin typeface="Comic Sans MS" pitchFamily="66" charset="0"/>
              </a:rPr>
              <a:t>No process in &lt;RS&gt; should participate in the decision</a:t>
            </a:r>
          </a:p>
          <a:p>
            <a:pPr marL="800100" lvl="1" indent="-342900">
              <a:spcBef>
                <a:spcPct val="20000"/>
              </a:spcBef>
              <a:buFont typeface="Arial" pitchFamily="34" charset="0"/>
              <a:buChar char="•"/>
              <a:defRPr/>
            </a:pPr>
            <a:r>
              <a:rPr lang="en-US" sz="2800" dirty="0">
                <a:latin typeface="Comic Sans MS" pitchFamily="66" charset="0"/>
              </a:rPr>
              <a:t>This decision has to be taken in a finite time</a:t>
            </a:r>
            <a:endParaRPr kumimoji="0" lang="en-US" sz="2400" b="0" i="0" u="none" strike="noStrike" kern="1200" cap="none" spc="0" normalizeH="0" noProof="0" dirty="0">
              <a:ln>
                <a:noFill/>
              </a:ln>
              <a:solidFill>
                <a:schemeClr val="tx1"/>
              </a:solidFill>
              <a:effectLst/>
              <a:uLnTx/>
              <a:uFillTx/>
              <a:latin typeface="Comic Sans MS" pitchFamily="66"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heckerboard(across)">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0" y="0"/>
            <a:ext cx="9144000" cy="533400"/>
          </a:xfrm>
        </p:spPr>
        <p:txBody>
          <a:bodyPr>
            <a:noAutofit/>
          </a:bodyPr>
          <a:lstStyle/>
          <a:p>
            <a:r>
              <a:rPr lang="en-US" sz="3200" b="1" u="sng" dirty="0">
                <a:latin typeface="Comic Sans MS" pitchFamily="66" charset="0"/>
              </a:rPr>
              <a:t>Characteristics of Good CS Problem Solution</a:t>
            </a:r>
          </a:p>
        </p:txBody>
      </p:sp>
      <p:sp>
        <p:nvSpPr>
          <p:cNvPr id="5" name="Rectangle 3"/>
          <p:cNvSpPr txBox="1">
            <a:spLocks noChangeArrowheads="1"/>
          </p:cNvSpPr>
          <p:nvPr/>
        </p:nvSpPr>
        <p:spPr>
          <a:xfrm>
            <a:off x="26325" y="457200"/>
            <a:ext cx="9067800" cy="5791200"/>
          </a:xfrm>
          <a:prstGeom prst="rect">
            <a:avLst/>
          </a:prstGeom>
        </p:spPr>
        <p:txBody>
          <a:bodyPr vert="horz" lIns="91440" tIns="45720" rIns="91440" bIns="45720" rtlCol="0">
            <a:noAutofit/>
          </a:bodyPr>
          <a:lstStyle/>
          <a:p>
            <a:pPr marL="342900" marR="0" lvl="0" indent="-342900" algn="just" defTabSz="914400" rtl="0" eaLnBrk="1" fontAlgn="auto" latinLnBrk="0" hangingPunct="1">
              <a:spcBef>
                <a:spcPct val="20000"/>
              </a:spcBef>
              <a:spcAft>
                <a:spcPts val="0"/>
              </a:spcAft>
              <a:buClrTx/>
              <a:buSzTx/>
              <a:tabLst/>
              <a:defRPr/>
            </a:pPr>
            <a:r>
              <a:rPr lang="en-US" sz="3200" b="1" dirty="0">
                <a:latin typeface="Comic Sans MS" pitchFamily="66" charset="0"/>
              </a:rPr>
              <a:t>3. </a:t>
            </a:r>
            <a:r>
              <a:rPr lang="en-US" sz="3200" b="1" u="sng" dirty="0">
                <a:latin typeface="Comic Sans MS" pitchFamily="66" charset="0"/>
              </a:rPr>
              <a:t>Bounded Waiting</a:t>
            </a:r>
            <a:r>
              <a:rPr lang="en-US" sz="3200" b="1" dirty="0">
                <a:latin typeface="Comic Sans MS" pitchFamily="66" charset="0"/>
              </a:rPr>
              <a:t>.</a:t>
            </a:r>
            <a:r>
              <a:rPr lang="en-US" sz="3200" dirty="0">
                <a:latin typeface="Comic Sans MS" pitchFamily="66" charset="0"/>
              </a:rPr>
              <a:t> If a process has requested to enter in its CS, a bound must exist on the number of times that other processes are allowed to enter in their CS, before the request is granted.</a:t>
            </a:r>
          </a:p>
          <a:p>
            <a:pPr marL="800100" lvl="1" indent="-342900">
              <a:spcBef>
                <a:spcPct val="20000"/>
              </a:spcBef>
              <a:buFont typeface="Arial" pitchFamily="34" charset="0"/>
              <a:buChar char="•"/>
              <a:defRPr/>
            </a:pPr>
            <a:r>
              <a:rPr lang="en-US" sz="2800" b="1" u="sng" dirty="0">
                <a:latin typeface="Comic Sans MS" pitchFamily="66" charset="0"/>
              </a:rPr>
              <a:t>Example. </a:t>
            </a:r>
          </a:p>
          <a:p>
            <a:pPr marL="1257300" lvl="2" indent="-342900">
              <a:spcBef>
                <a:spcPct val="20000"/>
              </a:spcBef>
              <a:buFont typeface="Arial" pitchFamily="34" charset="0"/>
              <a:buChar char="•"/>
              <a:defRPr/>
            </a:pPr>
            <a:r>
              <a:rPr lang="en-US" sz="2400" dirty="0">
                <a:latin typeface="Comic Sans MS" pitchFamily="66" charset="0"/>
              </a:rPr>
              <a:t>Consider three processes P1, P2 and P3; Suppose P2 has made a request to enter its CS.</a:t>
            </a:r>
          </a:p>
          <a:p>
            <a:pPr marL="1257300" lvl="2" indent="-342900">
              <a:spcBef>
                <a:spcPct val="20000"/>
              </a:spcBef>
              <a:buFont typeface="Arial" pitchFamily="34" charset="0"/>
              <a:buChar char="•"/>
              <a:defRPr/>
            </a:pPr>
            <a:r>
              <a:rPr lang="en-US" sz="2400" dirty="0">
                <a:latin typeface="Comic Sans MS" pitchFamily="66" charset="0"/>
              </a:rPr>
              <a:t>Let the bound is set to 1.</a:t>
            </a:r>
          </a:p>
          <a:p>
            <a:pPr marL="1257300" lvl="2" indent="-342900">
              <a:spcBef>
                <a:spcPct val="20000"/>
              </a:spcBef>
              <a:buFont typeface="Arial" pitchFamily="34" charset="0"/>
              <a:buChar char="•"/>
              <a:defRPr/>
            </a:pPr>
            <a:r>
              <a:rPr lang="en-US" sz="2400" dirty="0">
                <a:latin typeface="Comic Sans MS" pitchFamily="66" charset="0"/>
              </a:rPr>
              <a:t>Now if P1 and P3 also request to enter their CS they can be allowed only once.</a:t>
            </a:r>
          </a:p>
          <a:p>
            <a:pPr marL="1257300" lvl="2" indent="-342900">
              <a:spcBef>
                <a:spcPct val="20000"/>
              </a:spcBef>
              <a:buFont typeface="Arial" pitchFamily="34" charset="0"/>
              <a:buChar char="•"/>
              <a:defRPr/>
            </a:pPr>
            <a:r>
              <a:rPr lang="en-US" sz="2400" dirty="0">
                <a:latin typeface="Comic Sans MS" pitchFamily="66" charset="0"/>
              </a:rPr>
              <a:t>Before giving them a second chance P2, should be given a chance to go to its CS.</a:t>
            </a:r>
            <a:endParaRPr kumimoji="0" lang="en-US" sz="2000" b="0" i="0" u="none" strike="noStrike" kern="1200" cap="none" spc="0" normalizeH="0" noProof="0" dirty="0">
              <a:ln>
                <a:noFill/>
              </a:ln>
              <a:solidFill>
                <a:schemeClr val="tx1"/>
              </a:solidFill>
              <a:effectLst/>
              <a:uLnTx/>
              <a:uFillTx/>
              <a:latin typeface="Comic Sans MS" pitchFamily="66"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heckerboard(across)">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16</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Critical Section Timeline - Example</a:t>
            </a:r>
            <a:endParaRPr lang="en-US" sz="3600" b="1" i="1" u="sng" dirty="0">
              <a:latin typeface="Comic Sans MS" pitchFamily="66" charset="0"/>
            </a:endParaRPr>
          </a:p>
        </p:txBody>
      </p:sp>
      <p:pic>
        <p:nvPicPr>
          <p:cNvPr id="6" name="Picture 4"/>
          <p:cNvPicPr>
            <a:picLocks noChangeAspect="1" noChangeArrowheads="1"/>
          </p:cNvPicPr>
          <p:nvPr/>
        </p:nvPicPr>
        <p:blipFill>
          <a:blip r:embed="rId3"/>
          <a:srcRect/>
          <a:stretch>
            <a:fillRect/>
          </a:stretch>
        </p:blipFill>
        <p:spPr bwMode="auto">
          <a:xfrm>
            <a:off x="-9525" y="685800"/>
            <a:ext cx="9153525" cy="4800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1752600"/>
            <a:ext cx="8305800" cy="2057400"/>
          </a:xfrm>
        </p:spPr>
        <p:txBody>
          <a:bodyPr>
            <a:normAutofit fontScale="90000"/>
          </a:bodyPr>
          <a:lstStyle/>
          <a:p>
            <a:pPr>
              <a:lnSpc>
                <a:spcPct val="150000"/>
              </a:lnSpc>
            </a:pPr>
            <a:r>
              <a:rPr lang="en-US" sz="7200" b="1" u="sng" dirty="0">
                <a:latin typeface="Comic Sans MS" pitchFamily="66" charset="0"/>
              </a:rPr>
              <a:t>Software Based Solutions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17</a:t>
            </a:fld>
            <a:endParaRPr lang="en-US"/>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18</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200" b="1" u="sng" dirty="0">
                <a:latin typeface="Comic Sans MS" pitchFamily="66" charset="0"/>
              </a:rPr>
              <a:t>General Structure of CS Problem Solution</a:t>
            </a:r>
            <a:endParaRPr lang="en-US" sz="3200" b="1" i="1" u="sng" dirty="0">
              <a:latin typeface="Comic Sans MS" pitchFamily="66" charset="0"/>
            </a:endParaRPr>
          </a:p>
        </p:txBody>
      </p:sp>
      <p:sp>
        <p:nvSpPr>
          <p:cNvPr id="8" name="Rectangle 3"/>
          <p:cNvSpPr txBox="1">
            <a:spLocks noChangeArrowheads="1"/>
          </p:cNvSpPr>
          <p:nvPr/>
        </p:nvSpPr>
        <p:spPr>
          <a:xfrm>
            <a:off x="838200" y="609600"/>
            <a:ext cx="7772400" cy="544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do {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ENTERY SECTION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a:t>
            </a:r>
            <a:r>
              <a:rPr kumimoji="0" lang="en-US" sz="4000" b="0" i="0" u="none" strike="noStrike" kern="1200" cap="none" spc="0" normalizeH="0" baseline="0" noProof="0">
                <a:ln>
                  <a:noFill/>
                </a:ln>
                <a:solidFill>
                  <a:srgbClr val="FF0000"/>
                </a:solidFill>
                <a:effectLst/>
                <a:uLnTx/>
                <a:uFillTx/>
                <a:latin typeface="Comic Sans MS" pitchFamily="66" charset="0"/>
                <a:ea typeface="+mn-ea"/>
                <a:cs typeface="+mn-cs"/>
              </a:rPr>
              <a:t> &lt;CS&gt; </a:t>
            </a: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a:t>
            </a:r>
            <a:r>
              <a:rPr kumimoji="0" lang="en-US" sz="2000" b="0" i="0" u="none" strike="noStrike" kern="1200" cap="none" spc="0" normalizeH="0" baseline="0" noProof="0">
                <a:ln>
                  <a:noFill/>
                </a:ln>
                <a:solidFill>
                  <a:schemeClr val="tx1"/>
                </a:solidFill>
                <a:effectLst/>
                <a:uLnTx/>
                <a:uFillTx/>
                <a:latin typeface="Comic Sans MS" pitchFamily="66" charset="0"/>
                <a:ea typeface="+mn-ea"/>
                <a:cs typeface="+mn-cs"/>
              </a:rPr>
              <a:t>//</a:t>
            </a:r>
            <a:r>
              <a:rPr kumimoji="0" lang="en-US" sz="1800" b="0" i="0" u="none" strike="noStrike" kern="1200" cap="none" spc="0" normalizeH="0" baseline="0" noProof="0">
                <a:ln>
                  <a:noFill/>
                </a:ln>
                <a:solidFill>
                  <a:schemeClr val="tx1"/>
                </a:solidFill>
                <a:effectLst/>
                <a:uLnTx/>
                <a:uFillTx/>
                <a:latin typeface="Comic Sans MS" pitchFamily="66" charset="0"/>
                <a:ea typeface="+mn-ea"/>
                <a:cs typeface="+mn-cs"/>
              </a:rPr>
              <a:t>Access shared variables</a:t>
            </a:r>
            <a:endParaRPr kumimoji="0" lang="en-US" sz="2800" b="0" i="0" u="none" strike="noStrike" kern="1200" cap="none" spc="0" normalizeH="0" baseline="0" noProof="0">
              <a:ln>
                <a:noFill/>
              </a:ln>
              <a:solidFill>
                <a:schemeClr val="tx1"/>
              </a:solidFill>
              <a:effectLst/>
              <a:uLnTx/>
              <a:uFillTx/>
              <a:latin typeface="Comic Sans MS" pitchFamily="66" charset="0"/>
              <a:ea typeface="+mn-ea"/>
              <a:cs typeface="+mn-cs"/>
            </a:endParaRP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a:ln>
                  <a:noFill/>
                </a:ln>
                <a:solidFill>
                  <a:schemeClr val="tx1"/>
                </a:solidFill>
                <a:effectLst/>
                <a:uLnTx/>
                <a:uFillTx/>
                <a:latin typeface="Comic Sans MS" pitchFamily="66" charset="0"/>
                <a:ea typeface="+mn-ea"/>
                <a:cs typeface="+mn-cs"/>
              </a:rPr>
              <a:t>    	</a:t>
            </a: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EXIT SECTION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a:t>
            </a:r>
            <a:r>
              <a:rPr kumimoji="0" lang="en-US" sz="4000" b="0" i="0" u="none" strike="noStrike" kern="1200" cap="none" spc="0" normalizeH="0" baseline="0" noProof="0">
                <a:ln>
                  <a:noFill/>
                </a:ln>
                <a:solidFill>
                  <a:srgbClr val="FF0000"/>
                </a:solidFill>
                <a:effectLst/>
                <a:uLnTx/>
                <a:uFillTx/>
                <a:latin typeface="Comic Sans MS" pitchFamily="66" charset="0"/>
                <a:ea typeface="+mn-ea"/>
                <a:cs typeface="+mn-cs"/>
              </a:rPr>
              <a:t>&lt;RS&gt;</a:t>
            </a: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a:t>
            </a:r>
            <a:r>
              <a:rPr kumimoji="0" lang="en-US" sz="2000" b="0" i="0" u="none" strike="noStrike" kern="1200" cap="none" spc="0" normalizeH="0" baseline="0" noProof="0">
                <a:ln>
                  <a:noFill/>
                </a:ln>
                <a:solidFill>
                  <a:schemeClr val="tx1"/>
                </a:solidFill>
                <a:effectLst/>
                <a:uLnTx/>
                <a:uFillTx/>
                <a:latin typeface="Comic Sans MS" pitchFamily="66" charset="0"/>
                <a:ea typeface="+mn-ea"/>
                <a:cs typeface="+mn-cs"/>
              </a:rPr>
              <a:t>//Do other work</a:t>
            </a: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a:ln>
                  <a:noFill/>
                </a:ln>
                <a:solidFill>
                  <a:schemeClr val="tx1"/>
                </a:solidFill>
                <a:effectLst/>
                <a:uLnTx/>
                <a:uFillTx/>
                <a:latin typeface="Comic Sans MS" pitchFamily="66" charset="0"/>
                <a:ea typeface="+mn-ea"/>
                <a:cs typeface="+mn-cs"/>
              </a:rPr>
              <a:t> }while(1); </a:t>
            </a:r>
            <a:endParaRPr kumimoji="0" lang="en-US" sz="3200" b="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19</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Algorithm Using Strict Alternation</a:t>
            </a:r>
            <a:endParaRPr lang="en-US" sz="3600" b="1" i="1" u="sng" dirty="0">
              <a:latin typeface="Comic Sans MS" pitchFamily="66" charset="0"/>
            </a:endParaRPr>
          </a:p>
        </p:txBody>
      </p:sp>
      <p:sp>
        <p:nvSpPr>
          <p:cNvPr id="6" name="Rectangle 3"/>
          <p:cNvSpPr>
            <a:spLocks noChangeArrowheads="1"/>
          </p:cNvSpPr>
          <p:nvPr/>
        </p:nvSpPr>
        <p:spPr bwMode="auto">
          <a:xfrm>
            <a:off x="152400" y="2202875"/>
            <a:ext cx="4267200" cy="45720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200" b="1" dirty="0">
                <a:solidFill>
                  <a:srgbClr val="0000CC"/>
                </a:solidFill>
              </a:rPr>
              <a:t>Process </a:t>
            </a:r>
            <a:r>
              <a:rPr kumimoji="1" lang="en-US" sz="3200" b="1" i="1" dirty="0">
                <a:solidFill>
                  <a:srgbClr val="0000CC"/>
                </a:solidFill>
              </a:rPr>
              <a:t>P</a:t>
            </a:r>
            <a:r>
              <a:rPr kumimoji="1" lang="en-US" sz="3200" b="1" i="1" baseline="-25000" dirty="0">
                <a:solidFill>
                  <a:srgbClr val="0000CC"/>
                </a:solidFill>
              </a:rPr>
              <a:t>0</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(turn!=0) ;</a:t>
            </a:r>
            <a:r>
              <a:rPr kumimoji="1" lang="en-US" sz="1200" b="1" dirty="0">
                <a:solidFill>
                  <a:srgbClr val="FF0000"/>
                </a:solidFill>
              </a:rPr>
              <a:t>//Entry Section</a:t>
            </a:r>
            <a:endParaRPr kumimoji="1" lang="en-US" sz="3200" b="1" dirty="0">
              <a:solidFill>
                <a:srgbClr val="FF0000"/>
              </a:solidFill>
            </a:endParaRP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CC0000"/>
                </a:solidFill>
              </a:rPr>
              <a:t>&lt;CS&gt;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turn =1;</a:t>
            </a:r>
            <a:r>
              <a:rPr kumimoji="1" lang="en-US" b="1" dirty="0">
                <a:solidFill>
                  <a:srgbClr val="FF0000"/>
                </a:solidFill>
              </a:rPr>
              <a:t>//</a:t>
            </a:r>
            <a:r>
              <a:rPr kumimoji="1" lang="en-US" b="1" dirty="0" err="1">
                <a:solidFill>
                  <a:srgbClr val="FF0000"/>
                </a:solidFill>
              </a:rPr>
              <a:t>ExitSection</a:t>
            </a:r>
            <a:endParaRPr kumimoji="1" lang="en-US" sz="3200" b="1" dirty="0">
              <a:solidFill>
                <a:srgbClr val="FF0000"/>
              </a:solidFill>
            </a:endParaRP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0000CC"/>
                </a:solidFill>
              </a:rPr>
              <a:t>&lt;RS&gt;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(1);</a:t>
            </a:r>
          </a:p>
        </p:txBody>
      </p:sp>
      <p:sp>
        <p:nvSpPr>
          <p:cNvPr id="8" name="Rectangle 4"/>
          <p:cNvSpPr>
            <a:spLocks noChangeArrowheads="1"/>
          </p:cNvSpPr>
          <p:nvPr/>
        </p:nvSpPr>
        <p:spPr bwMode="auto">
          <a:xfrm>
            <a:off x="4495800" y="2209800"/>
            <a:ext cx="4495800" cy="45720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200" b="1" dirty="0">
                <a:solidFill>
                  <a:srgbClr val="0000CC"/>
                </a:solidFill>
              </a:rPr>
              <a:t>Process </a:t>
            </a:r>
            <a:r>
              <a:rPr kumimoji="1" lang="en-US" sz="3200" b="1" i="1" dirty="0">
                <a:solidFill>
                  <a:srgbClr val="0000CC"/>
                </a:solidFill>
              </a:rPr>
              <a:t>P</a:t>
            </a:r>
            <a:r>
              <a:rPr kumimoji="1" lang="en-US" sz="3200" b="1" i="1" baseline="-25000" dirty="0">
                <a:solidFill>
                  <a:srgbClr val="0000CC"/>
                </a:solidFill>
              </a:rPr>
              <a:t>1</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(turn!=1) ;</a:t>
            </a:r>
            <a:r>
              <a:rPr kumimoji="1" lang="en-US" sz="3200" b="1" dirty="0">
                <a:solidFill>
                  <a:srgbClr val="FF0000"/>
                </a:solidFill>
              </a:rPr>
              <a:t> </a:t>
            </a:r>
            <a:r>
              <a:rPr kumimoji="1" lang="en-US" sz="1100" b="1" dirty="0">
                <a:solidFill>
                  <a:srgbClr val="FF0000"/>
                </a:solidFill>
              </a:rPr>
              <a:t>//Entry section</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dirty="0">
                <a:solidFill>
                  <a:srgbClr val="CC0000"/>
                </a:solidFill>
              </a:rPr>
              <a:t>    &lt;CS&gt;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turn = 0;</a:t>
            </a:r>
            <a:r>
              <a:rPr kumimoji="1" lang="en-US" sz="3200" b="1" dirty="0">
                <a:solidFill>
                  <a:srgbClr val="FF0000"/>
                </a:solidFill>
              </a:rPr>
              <a:t> </a:t>
            </a:r>
            <a:r>
              <a:rPr kumimoji="1" lang="en-US" sz="1600" b="1" dirty="0">
                <a:solidFill>
                  <a:srgbClr val="FF0000"/>
                </a:solidFill>
              </a:rPr>
              <a:t>//</a:t>
            </a:r>
            <a:r>
              <a:rPr kumimoji="1" lang="en-US" sz="1600" b="1" dirty="0" err="1">
                <a:solidFill>
                  <a:srgbClr val="FF0000"/>
                </a:solidFill>
              </a:rPr>
              <a:t>ExitSection</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0000CC"/>
                </a:solidFill>
              </a:rPr>
              <a:t>&lt;RS&gt;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(1);</a:t>
            </a:r>
          </a:p>
        </p:txBody>
      </p:sp>
      <p:sp>
        <p:nvSpPr>
          <p:cNvPr id="9" name="Rectangle 3"/>
          <p:cNvSpPr>
            <a:spLocks noChangeArrowheads="1"/>
          </p:cNvSpPr>
          <p:nvPr/>
        </p:nvSpPr>
        <p:spPr bwMode="auto">
          <a:xfrm>
            <a:off x="0" y="533400"/>
            <a:ext cx="9144000" cy="1676400"/>
          </a:xfrm>
          <a:prstGeom prst="rect">
            <a:avLst/>
          </a:prstGeom>
          <a:noFill/>
          <a:ln w="9525">
            <a:noFill/>
            <a:miter lim="800000"/>
            <a:headEnd/>
            <a:tailEnd/>
          </a:ln>
          <a:effectLst/>
        </p:spPr>
        <p:txBody>
          <a:bodyPr/>
          <a:lstStyle/>
          <a:p>
            <a:pPr marL="342900"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Given by a Dutch mathematician Dekker for two processes P</a:t>
            </a:r>
            <a:r>
              <a:rPr kumimoji="1" lang="en-US" sz="2400" baseline="-25000" dirty="0">
                <a:latin typeface="Comic Sans MS" pitchFamily="66" charset="0"/>
              </a:rPr>
              <a:t>0 </a:t>
            </a:r>
            <a:r>
              <a:rPr kumimoji="1" lang="en-US" sz="2400" dirty="0">
                <a:latin typeface="Comic Sans MS" pitchFamily="66" charset="0"/>
              </a:rPr>
              <a:t>and P</a:t>
            </a:r>
            <a:r>
              <a:rPr kumimoji="1" lang="en-US" sz="2400" baseline="-25000" dirty="0">
                <a:latin typeface="Comic Sans MS" pitchFamily="66" charset="0"/>
              </a:rPr>
              <a:t>1</a:t>
            </a:r>
            <a:r>
              <a:rPr kumimoji="1" lang="en-US" sz="2400" dirty="0">
                <a:latin typeface="Comic Sans MS" pitchFamily="66" charset="0"/>
              </a:rPr>
              <a:t>.</a:t>
            </a:r>
          </a:p>
          <a:p>
            <a:pPr marL="342900" indent="-342900">
              <a:spcBef>
                <a:spcPct val="20000"/>
              </a:spcBef>
              <a:buFont typeface="Monotype Sorts" pitchFamily="2" charset="2"/>
              <a:buChar char="§"/>
              <a:tabLst>
                <a:tab pos="2403475" algn="l"/>
                <a:tab pos="2684463" algn="l"/>
                <a:tab pos="2974975" algn="l"/>
              </a:tabLst>
            </a:pPr>
            <a:r>
              <a:rPr kumimoji="1" lang="en-US" sz="2400" b="1" dirty="0">
                <a:latin typeface="Comic Sans MS" pitchFamily="66" charset="0"/>
              </a:rPr>
              <a:t>turn</a:t>
            </a:r>
            <a:r>
              <a:rPr kumimoji="1" lang="en-US" sz="2400" dirty="0">
                <a:latin typeface="Comic Sans MS" pitchFamily="66" charset="0"/>
              </a:rPr>
              <a:t> is a global/shared variable initialized to zero.</a:t>
            </a:r>
          </a:p>
          <a:p>
            <a:pPr marL="342900"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If </a:t>
            </a:r>
            <a:r>
              <a:rPr kumimoji="1" lang="en-US" sz="2400" b="1" dirty="0">
                <a:latin typeface="Comic Sans MS" pitchFamily="66" charset="0"/>
              </a:rPr>
              <a:t>turn</a:t>
            </a:r>
            <a:r>
              <a:rPr kumimoji="1" lang="en-US" sz="2400" dirty="0">
                <a:latin typeface="Comic Sans MS" pitchFamily="66" charset="0"/>
              </a:rPr>
              <a:t> = </a:t>
            </a:r>
            <a:r>
              <a:rPr kumimoji="1" lang="en-US" sz="2400" dirty="0" err="1">
                <a:latin typeface="Comic Sans MS" pitchFamily="66" charset="0"/>
              </a:rPr>
              <a:t>i</a:t>
            </a:r>
            <a:r>
              <a:rPr kumimoji="1" lang="en-US" sz="2400" dirty="0">
                <a:latin typeface="Comic Sans MS" pitchFamily="66" charset="0"/>
              </a:rPr>
              <a:t> then P</a:t>
            </a:r>
            <a:r>
              <a:rPr kumimoji="1" lang="en-US" sz="2400" baseline="-25000" dirty="0">
                <a:latin typeface="Comic Sans MS" pitchFamily="66" charset="0"/>
              </a:rPr>
              <a:t>i</a:t>
            </a:r>
            <a:r>
              <a:rPr kumimoji="1" lang="en-US" sz="2400" dirty="0">
                <a:latin typeface="Comic Sans MS" pitchFamily="66" charset="0"/>
              </a:rPr>
              <a:t> can enter in its CS otherwise it will wait.</a:t>
            </a:r>
            <a:endParaRPr kumimoji="1" lang="en-US" sz="2400" b="1" dirty="0">
              <a:solidFill>
                <a:srgbClr val="A50021"/>
              </a:solidFill>
              <a:latin typeface="Comic Sans MS" pitchFamily="66"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6BA1119-0E5B-4C51-B6FA-28152283ADA3}"/>
              </a:ext>
            </a:extLst>
          </p:cNvPr>
          <p:cNvSpPr>
            <a:spLocks noGrp="1" noChangeArrowheads="1"/>
          </p:cNvSpPr>
          <p:nvPr>
            <p:ph type="title"/>
          </p:nvPr>
        </p:nvSpPr>
        <p:spPr>
          <a:xfrm>
            <a:off x="236868" y="158511"/>
            <a:ext cx="8066088" cy="576262"/>
          </a:xfrm>
        </p:spPr>
        <p:txBody>
          <a:bodyPr/>
          <a:lstStyle/>
          <a:p>
            <a:pPr eaLnBrk="1" hangingPunct="1"/>
            <a:r>
              <a:rPr lang="en-US" altLang="en-US" sz="3000" dirty="0"/>
              <a:t>Agenda</a:t>
            </a:r>
          </a:p>
        </p:txBody>
      </p:sp>
      <p:sp>
        <p:nvSpPr>
          <p:cNvPr id="7171" name="Rectangle 3">
            <a:extLst>
              <a:ext uri="{FF2B5EF4-FFF2-40B4-BE49-F238E27FC236}">
                <a16:creationId xmlns:a16="http://schemas.microsoft.com/office/drawing/2014/main" id="{B1102DF7-4A96-4DB4-93EE-EFEEB0DC39AF}"/>
              </a:ext>
            </a:extLst>
          </p:cNvPr>
          <p:cNvSpPr>
            <a:spLocks noGrp="1" noChangeArrowheads="1"/>
          </p:cNvSpPr>
          <p:nvPr>
            <p:ph type="body" idx="1"/>
          </p:nvPr>
        </p:nvSpPr>
        <p:spPr>
          <a:xfrm>
            <a:off x="854075" y="1141468"/>
            <a:ext cx="7978840" cy="5429014"/>
          </a:xfrm>
        </p:spPr>
        <p:txBody>
          <a:bodyPr/>
          <a:lstStyle/>
          <a:p>
            <a:pPr marL="0" indent="0" algn="ctr">
              <a:buNone/>
            </a:pPr>
            <a:r>
              <a:rPr lang="en-US" sz="2800" b="1" dirty="0">
                <a:solidFill>
                  <a:srgbClr val="000000"/>
                </a:solidFill>
                <a:latin typeface="Arial" panose="020B0604020202020204" pitchFamily="34" charset="0"/>
              </a:rPr>
              <a:t>Process Synchronization</a:t>
            </a:r>
          </a:p>
          <a:p>
            <a:r>
              <a:rPr lang="en-US" sz="2400" b="1" dirty="0">
                <a:solidFill>
                  <a:srgbClr val="000000"/>
                </a:solidFill>
                <a:latin typeface="Arial" panose="020B0604020202020204" pitchFamily="34" charset="0"/>
              </a:rPr>
              <a:t>The Critical Section Problem</a:t>
            </a:r>
          </a:p>
          <a:p>
            <a:r>
              <a:rPr lang="en-US" sz="2400" b="1" dirty="0">
                <a:solidFill>
                  <a:srgbClr val="000000"/>
                </a:solidFill>
                <a:latin typeface="Arial" panose="020B0604020202020204" pitchFamily="34" charset="0"/>
              </a:rPr>
              <a:t>Solution to the Critical Section Problem</a:t>
            </a:r>
          </a:p>
          <a:p>
            <a:r>
              <a:rPr lang="en-US" sz="2400" b="1" dirty="0">
                <a:solidFill>
                  <a:srgbClr val="000000"/>
                </a:solidFill>
                <a:latin typeface="Arial" panose="020B0604020202020204" pitchFamily="34" charset="0"/>
              </a:rPr>
              <a:t>Software Based Solutions</a:t>
            </a:r>
          </a:p>
          <a:p>
            <a:pPr lvl="1"/>
            <a:r>
              <a:rPr lang="en-US" sz="2400" b="1" dirty="0">
                <a:solidFill>
                  <a:srgbClr val="000000"/>
                </a:solidFill>
                <a:latin typeface="Arial" panose="020B0604020202020204" pitchFamily="34" charset="0"/>
              </a:rPr>
              <a:t>For 2 processes: </a:t>
            </a:r>
          </a:p>
          <a:p>
            <a:pPr lvl="2"/>
            <a:r>
              <a:rPr lang="en-US" sz="2400" b="1" dirty="0">
                <a:solidFill>
                  <a:srgbClr val="000000"/>
                </a:solidFill>
                <a:latin typeface="Arial" panose="020B0604020202020204" pitchFamily="34" charset="0"/>
              </a:rPr>
              <a:t>Algorithm 1,2 and Peterson Solution.</a:t>
            </a:r>
          </a:p>
          <a:p>
            <a:pPr lvl="1"/>
            <a:r>
              <a:rPr lang="en-US" sz="2400" b="1" dirty="0">
                <a:solidFill>
                  <a:srgbClr val="000000"/>
                </a:solidFill>
                <a:latin typeface="Arial" panose="020B0604020202020204" pitchFamily="34" charset="0"/>
              </a:rPr>
              <a:t>For N processes: </a:t>
            </a:r>
          </a:p>
          <a:p>
            <a:pPr lvl="2"/>
            <a:r>
              <a:rPr lang="en-US" sz="2400" b="1" dirty="0">
                <a:solidFill>
                  <a:srgbClr val="000000"/>
                </a:solidFill>
                <a:latin typeface="Arial" panose="020B0604020202020204" pitchFamily="34" charset="0"/>
              </a:rPr>
              <a:t>Bakery Algorithm</a:t>
            </a:r>
          </a:p>
          <a:p>
            <a:r>
              <a:rPr lang="en-US" sz="2400" b="1" dirty="0">
                <a:solidFill>
                  <a:srgbClr val="000000"/>
                </a:solidFill>
                <a:latin typeface="Arial" panose="020B0604020202020204" pitchFamily="34" charset="0"/>
              </a:rPr>
              <a:t>Hardware Based Solutions</a:t>
            </a:r>
          </a:p>
          <a:p>
            <a:pPr lvl="1"/>
            <a:r>
              <a:rPr lang="en-US" sz="2400" b="1" dirty="0">
                <a:solidFill>
                  <a:srgbClr val="000000"/>
                </a:solidFill>
                <a:latin typeface="Arial" panose="020B0604020202020204" pitchFamily="34" charset="0"/>
              </a:rPr>
              <a:t>Disabling Interrupts</a:t>
            </a:r>
          </a:p>
          <a:p>
            <a:pPr lvl="1"/>
            <a:r>
              <a:rPr lang="en-US" sz="2400" b="1" dirty="0">
                <a:solidFill>
                  <a:srgbClr val="000000"/>
                </a:solidFill>
                <a:latin typeface="Arial" panose="020B0604020202020204" pitchFamily="34" charset="0"/>
              </a:rPr>
              <a:t>Atomic Instructions</a:t>
            </a:r>
          </a:p>
          <a:p>
            <a:pPr marL="457200" lvl="1" indent="0">
              <a:buNone/>
            </a:pPr>
            <a:endParaRPr lang="en-US" sz="2400" b="1" dirty="0">
              <a:solidFill>
                <a:srgbClr val="000000"/>
              </a:solidFill>
              <a:latin typeface="Arial" panose="020B0604020202020204" pitchFamily="34" charset="0"/>
            </a:endParaRPr>
          </a:p>
          <a:p>
            <a:pPr lvl="1"/>
            <a:endParaRPr lang="en-US" sz="2400" b="1" dirty="0">
              <a:solidFill>
                <a:srgbClr val="000000"/>
              </a:solidFill>
              <a:latin typeface="Arial" panose="020B0604020202020204" pitchFamily="34" charset="0"/>
            </a:endParaRPr>
          </a:p>
          <a:p>
            <a:pPr lvl="1"/>
            <a:endParaRPr lang="en-US" sz="2400" b="1" dirty="0">
              <a:solidFill>
                <a:srgbClr val="000000"/>
              </a:solidFill>
              <a:latin typeface="Arial" panose="020B0604020202020204" pitchFamily="34" charset="0"/>
            </a:endParaRPr>
          </a:p>
          <a:p>
            <a:pPr lvl="1"/>
            <a:endParaRPr lang="en-US" sz="2400" b="1" dirty="0">
              <a:solidFill>
                <a:srgbClr val="000000"/>
              </a:solidFill>
              <a:latin typeface="Arial" panose="020B0604020202020204" pitchFamily="34" charset="0"/>
            </a:endParaRPr>
          </a:p>
          <a:p>
            <a:endParaRPr lang="en-US" sz="2400" b="1" dirty="0">
              <a:solidFill>
                <a:srgbClr val="000000"/>
              </a:solidFill>
              <a:latin typeface="Arial" panose="020B0604020202020204" pitchFamily="34" charset="0"/>
            </a:endParaRPr>
          </a:p>
          <a:p>
            <a:endParaRPr lang="en-US" sz="2400" b="1" dirty="0">
              <a:solidFill>
                <a:srgbClr val="000000"/>
              </a:solidFill>
              <a:latin typeface="Arial" panose="020B0604020202020204" pitchFamily="34" charset="0"/>
            </a:endParaRPr>
          </a:p>
          <a:p>
            <a:pPr lvl="1"/>
            <a:endParaRPr lang="en-US" sz="1600" dirty="0">
              <a:solidFill>
                <a:srgbClr val="000000"/>
              </a:solidFill>
              <a:latin typeface="Arial" panose="020B0604020202020204" pitchFamily="34" charset="0"/>
            </a:endParaRPr>
          </a:p>
          <a:p>
            <a:pPr lvl="1"/>
            <a:endParaRPr lang="en-US" sz="1600" b="1" dirty="0">
              <a:solidFill>
                <a:srgbClr val="000000"/>
              </a:solidFill>
              <a:latin typeface="Arial" panose="020B0604020202020204" pitchFamily="34" charset="0"/>
            </a:endParaRPr>
          </a:p>
          <a:p>
            <a:pPr lvl="1"/>
            <a:endParaRPr lang="en-US" altLang="en-US" sz="1600" dirty="0"/>
          </a:p>
          <a:p>
            <a:endParaRPr lang="en-US" altLang="en-US" sz="1600" dirty="0"/>
          </a:p>
          <a:p>
            <a:endParaRPr lang="en-US" alt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20</a:t>
            </a:fld>
            <a:endParaRPr lang="en-US" dirty="0"/>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Algorithm Using Flags</a:t>
            </a:r>
            <a:endParaRPr lang="en-US" sz="3600" b="1" i="1" u="sng" dirty="0">
              <a:latin typeface="Comic Sans MS" pitchFamily="66" charset="0"/>
            </a:endParaRPr>
          </a:p>
        </p:txBody>
      </p:sp>
      <p:sp>
        <p:nvSpPr>
          <p:cNvPr id="6" name="Rectangle 3"/>
          <p:cNvSpPr>
            <a:spLocks noChangeArrowheads="1"/>
          </p:cNvSpPr>
          <p:nvPr/>
        </p:nvSpPr>
        <p:spPr bwMode="auto">
          <a:xfrm>
            <a:off x="0" y="2438400"/>
            <a:ext cx="4572000" cy="41910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200" b="1" dirty="0">
                <a:solidFill>
                  <a:srgbClr val="0000CC"/>
                </a:solidFill>
              </a:rPr>
              <a:t>Process </a:t>
            </a:r>
            <a:r>
              <a:rPr kumimoji="1" lang="en-US" sz="3200" b="1" i="1" dirty="0">
                <a:solidFill>
                  <a:srgbClr val="0000CC"/>
                </a:solidFill>
              </a:rPr>
              <a:t>P</a:t>
            </a:r>
            <a:r>
              <a:rPr kumimoji="1" lang="en-US" sz="3200" b="1" i="1" baseline="-25000" dirty="0">
                <a:solidFill>
                  <a:srgbClr val="0000CC"/>
                </a:solidFill>
              </a:rPr>
              <a:t>0</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flag[0] = true;</a:t>
            </a:r>
            <a:br>
              <a:rPr kumimoji="1" lang="en-US" sz="3200" b="1" dirty="0"/>
            </a:br>
            <a:r>
              <a:rPr kumimoji="1" lang="en-US" sz="3200" b="1" dirty="0"/>
              <a:t>while (flag[1]== true]);</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CC0000"/>
                </a:solidFill>
              </a:rPr>
              <a:t>&lt;CS&gt;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flag [0] = false;</a:t>
            </a:r>
            <a:r>
              <a:rPr kumimoji="1" lang="en-US" b="1" dirty="0">
                <a:solidFill>
                  <a:srgbClr val="FF0000"/>
                </a:solidFill>
              </a:rPr>
              <a:t>//</a:t>
            </a:r>
            <a:r>
              <a:rPr kumimoji="1" lang="en-US" b="1" dirty="0" err="1">
                <a:solidFill>
                  <a:srgbClr val="FF0000"/>
                </a:solidFill>
              </a:rPr>
              <a:t>ExitSection</a:t>
            </a:r>
            <a:endParaRPr kumimoji="1" lang="en-US" sz="3200" b="1" dirty="0">
              <a:solidFill>
                <a:srgbClr val="FF0000"/>
              </a:solidFill>
            </a:endParaRP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0000CC"/>
                </a:solidFill>
              </a:rPr>
              <a:t>&lt;RS&gt;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(1);</a:t>
            </a:r>
          </a:p>
        </p:txBody>
      </p:sp>
      <p:sp>
        <p:nvSpPr>
          <p:cNvPr id="8" name="Rectangle 4"/>
          <p:cNvSpPr>
            <a:spLocks noChangeArrowheads="1"/>
          </p:cNvSpPr>
          <p:nvPr/>
        </p:nvSpPr>
        <p:spPr bwMode="auto">
          <a:xfrm>
            <a:off x="4724400" y="2438400"/>
            <a:ext cx="4800600" cy="44196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200" b="1" dirty="0">
                <a:solidFill>
                  <a:srgbClr val="0000CC"/>
                </a:solidFill>
              </a:rPr>
              <a:t>Process </a:t>
            </a:r>
            <a:r>
              <a:rPr kumimoji="1" lang="en-US" sz="3200" b="1" i="1" dirty="0">
                <a:solidFill>
                  <a:srgbClr val="0000CC"/>
                </a:solidFill>
              </a:rPr>
              <a:t>P</a:t>
            </a:r>
            <a:r>
              <a:rPr kumimoji="1" lang="en-US" sz="3200" b="1" i="1" baseline="-25000" dirty="0">
                <a:solidFill>
                  <a:srgbClr val="0000CC"/>
                </a:solidFill>
              </a:rPr>
              <a:t>1</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flag[1] = true;</a:t>
            </a:r>
            <a:br>
              <a:rPr kumimoji="1" lang="en-US" sz="3200" b="1" dirty="0"/>
            </a:br>
            <a:r>
              <a:rPr kumimoji="1" lang="en-US" sz="3200" b="1" dirty="0"/>
              <a:t>while (flag[0]==true);	</a:t>
            </a:r>
            <a:endParaRPr kumimoji="1" lang="en-US" sz="3200" dirty="0">
              <a:solidFill>
                <a:srgbClr val="CC0000"/>
              </a:solidFill>
            </a:endParaRP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dirty="0">
                <a:solidFill>
                  <a:srgbClr val="CC0000"/>
                </a:solidFill>
              </a:rPr>
              <a:t>    &lt;CS&gt;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flag [1] = false;</a:t>
            </a:r>
            <a:r>
              <a:rPr kumimoji="1" lang="en-US" sz="3200" b="1" dirty="0">
                <a:solidFill>
                  <a:srgbClr val="FF0000"/>
                </a:solidFill>
              </a:rPr>
              <a:t> </a:t>
            </a:r>
            <a:r>
              <a:rPr kumimoji="1" lang="en-US" sz="1600" b="1" dirty="0">
                <a:solidFill>
                  <a:srgbClr val="FF0000"/>
                </a:solidFill>
              </a:rPr>
              <a:t>//</a:t>
            </a:r>
            <a:r>
              <a:rPr kumimoji="1" lang="en-US" sz="1600" b="1" dirty="0" err="1">
                <a:solidFill>
                  <a:srgbClr val="FF0000"/>
                </a:solidFill>
              </a:rPr>
              <a:t>ExitSection</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a:t>
            </a:r>
            <a:r>
              <a:rPr kumimoji="1" lang="en-US" sz="3200" dirty="0">
                <a:solidFill>
                  <a:srgbClr val="0000CC"/>
                </a:solidFill>
              </a:rPr>
              <a:t>&lt;RS&gt;</a:t>
            </a:r>
            <a:endParaRPr kumimoji="1" lang="en-US" sz="32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3200" b="1" dirty="0"/>
              <a:t>} while (1);</a:t>
            </a:r>
          </a:p>
        </p:txBody>
      </p:sp>
      <p:sp>
        <p:nvSpPr>
          <p:cNvPr id="9" name="Rectangle 3"/>
          <p:cNvSpPr>
            <a:spLocks noChangeArrowheads="1"/>
          </p:cNvSpPr>
          <p:nvPr/>
        </p:nvSpPr>
        <p:spPr bwMode="auto">
          <a:xfrm>
            <a:off x="0" y="533400"/>
            <a:ext cx="9144000" cy="1676400"/>
          </a:xfrm>
          <a:prstGeom prst="rect">
            <a:avLst/>
          </a:prstGeom>
          <a:noFill/>
          <a:ln w="9525">
            <a:noFill/>
            <a:miter lim="800000"/>
            <a:headEnd/>
            <a:tailEnd/>
          </a:ln>
          <a:effectLst/>
        </p:spPr>
        <p:txBody>
          <a:bodyPr/>
          <a:lstStyle/>
          <a:p>
            <a:pPr marL="342900" indent="-342900">
              <a:spcBef>
                <a:spcPct val="20000"/>
              </a:spcBef>
              <a:buFont typeface="Monotype Sorts" pitchFamily="2" charset="2"/>
              <a:buChar char="§"/>
              <a:tabLst>
                <a:tab pos="2403475" algn="l"/>
                <a:tab pos="2684463" algn="l"/>
                <a:tab pos="2974975" algn="l"/>
              </a:tabLst>
            </a:pPr>
            <a:r>
              <a:rPr kumimoji="1" lang="en-US" sz="1900" dirty="0">
                <a:latin typeface="Comic Sans MS" pitchFamily="66" charset="0"/>
              </a:rPr>
              <a:t>The limitation of strict alternation  is solved in this </a:t>
            </a:r>
            <a:r>
              <a:rPr kumimoji="1" lang="en-US" sz="1900" dirty="0" err="1">
                <a:latin typeface="Comic Sans MS" pitchFamily="66" charset="0"/>
              </a:rPr>
              <a:t>algo</a:t>
            </a:r>
            <a:r>
              <a:rPr kumimoji="1" lang="en-US" sz="1900" dirty="0">
                <a:latin typeface="Comic Sans MS" pitchFamily="66" charset="0"/>
              </a:rPr>
              <a:t>.</a:t>
            </a:r>
          </a:p>
          <a:p>
            <a:pPr marL="342900" indent="-342900">
              <a:spcBef>
                <a:spcPct val="20000"/>
              </a:spcBef>
              <a:buFont typeface="Monotype Sorts" pitchFamily="2" charset="2"/>
              <a:buChar char="§"/>
              <a:tabLst>
                <a:tab pos="2403475" algn="l"/>
                <a:tab pos="2684463" algn="l"/>
                <a:tab pos="2974975" algn="l"/>
              </a:tabLst>
            </a:pPr>
            <a:r>
              <a:rPr kumimoji="1" lang="en-US" sz="1900" dirty="0">
                <a:latin typeface="Comic Sans MS" pitchFamily="66" charset="0"/>
              </a:rPr>
              <a:t>Instead of a single variable turn, take an array of two Boolean variables, </a:t>
            </a:r>
            <a:r>
              <a:rPr kumimoji="1" lang="en-US" sz="1900" b="1" dirty="0" err="1">
                <a:latin typeface="Comic Sans MS" pitchFamily="66" charset="0"/>
              </a:rPr>
              <a:t>boolean</a:t>
            </a:r>
            <a:r>
              <a:rPr kumimoji="1" lang="en-US" sz="1900" b="1" dirty="0">
                <a:latin typeface="Comic Sans MS" pitchFamily="66" charset="0"/>
              </a:rPr>
              <a:t> flag[2]</a:t>
            </a:r>
            <a:r>
              <a:rPr kumimoji="1" lang="en-US" sz="1900" dirty="0">
                <a:latin typeface="Comic Sans MS" pitchFamily="66" charset="0"/>
              </a:rPr>
              <a:t>; and initialize them to false;</a:t>
            </a:r>
            <a:r>
              <a:rPr kumimoji="1" lang="en-US" sz="1900" b="1" dirty="0">
                <a:latin typeface="Comic Sans MS" pitchFamily="66" charset="0"/>
              </a:rPr>
              <a:t> flag [0] = flag [1] = false;</a:t>
            </a:r>
          </a:p>
          <a:p>
            <a:pPr marL="342900" indent="-342900">
              <a:spcBef>
                <a:spcPct val="20000"/>
              </a:spcBef>
              <a:buFont typeface="Monotype Sorts" pitchFamily="2" charset="2"/>
              <a:buChar char="§"/>
              <a:tabLst>
                <a:tab pos="2403475" algn="l"/>
                <a:tab pos="2684463" algn="l"/>
                <a:tab pos="2974975" algn="l"/>
              </a:tabLst>
            </a:pPr>
            <a:r>
              <a:rPr kumimoji="1" lang="en-US" sz="1900" dirty="0">
                <a:latin typeface="Comic Sans MS" pitchFamily="66" charset="0"/>
              </a:rPr>
              <a:t>A process set its flag to true (showing its intention that it want to enter its CS) and check for the other process flag, if the other process flag is true keep  spinning in loop.</a:t>
            </a:r>
            <a:endParaRPr kumimoji="1" lang="en-US" sz="1900" b="1" dirty="0">
              <a:solidFill>
                <a:srgbClr val="A50021"/>
              </a:solidFill>
              <a:latin typeface="Comic Sans MS" pitchFamily="66"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21</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Peterson Algorithm</a:t>
            </a:r>
            <a:endParaRPr lang="en-US" sz="3600" b="1" i="1" u="sng" dirty="0">
              <a:latin typeface="Comic Sans MS" pitchFamily="66" charset="0"/>
            </a:endParaRPr>
          </a:p>
        </p:txBody>
      </p:sp>
      <p:sp>
        <p:nvSpPr>
          <p:cNvPr id="6" name="Rectangle 3"/>
          <p:cNvSpPr>
            <a:spLocks noChangeArrowheads="1"/>
          </p:cNvSpPr>
          <p:nvPr/>
        </p:nvSpPr>
        <p:spPr bwMode="auto">
          <a:xfrm>
            <a:off x="0" y="457200"/>
            <a:ext cx="9144000" cy="6019800"/>
          </a:xfrm>
          <a:prstGeom prst="rect">
            <a:avLst/>
          </a:prstGeom>
          <a:noFill/>
          <a:ln w="9525">
            <a:noFill/>
            <a:miter lim="800000"/>
            <a:headEnd/>
            <a:tailEnd/>
          </a:ln>
          <a:effectLst/>
        </p:spPr>
        <p:txBody>
          <a:bodyPr/>
          <a:lstStyle/>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The algorithm is given by Peterson, the person who wrote the first edition of our text book “OS concepts” in 1984.</a:t>
            </a:r>
          </a:p>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It combines the shared variables of previous algorithms.</a:t>
            </a:r>
          </a:p>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Keep two Boolean </a:t>
            </a:r>
            <a:r>
              <a:rPr kumimoji="1" lang="en-US" sz="2400" b="1" dirty="0">
                <a:solidFill>
                  <a:srgbClr val="00B0F0"/>
                </a:solidFill>
                <a:latin typeface="Comic Sans MS" pitchFamily="66" charset="0"/>
              </a:rPr>
              <a:t>flags</a:t>
            </a:r>
            <a:r>
              <a:rPr kumimoji="1" lang="en-US" sz="2400" dirty="0">
                <a:latin typeface="Comic Sans MS" pitchFamily="66" charset="0"/>
              </a:rPr>
              <a:t> one for each process and a shared integer variable </a:t>
            </a:r>
            <a:r>
              <a:rPr kumimoji="1" lang="en-US" sz="2400" b="1" dirty="0">
                <a:solidFill>
                  <a:srgbClr val="00B0F0"/>
                </a:solidFill>
                <a:latin typeface="Comic Sans MS" pitchFamily="66" charset="0"/>
              </a:rPr>
              <a:t>turn</a:t>
            </a:r>
            <a:r>
              <a:rPr kumimoji="1" lang="en-US" sz="2400" dirty="0">
                <a:latin typeface="Comic Sans MS" pitchFamily="66" charset="0"/>
              </a:rPr>
              <a:t>.</a:t>
            </a:r>
          </a:p>
          <a:p>
            <a:pPr marL="342900" indent="-342900">
              <a:lnSpc>
                <a:spcPct val="130000"/>
              </a:lnSpc>
              <a:spcBef>
                <a:spcPct val="20000"/>
              </a:spcBef>
              <a:tabLst>
                <a:tab pos="2403475" algn="l"/>
                <a:tab pos="2684463" algn="l"/>
                <a:tab pos="2974975" algn="l"/>
              </a:tabLst>
            </a:pPr>
            <a:r>
              <a:rPr kumimoji="1" lang="en-US" sz="2400" b="1" dirty="0">
                <a:solidFill>
                  <a:srgbClr val="00B0F0"/>
                </a:solidFill>
                <a:latin typeface="Comic Sans MS" pitchFamily="66" charset="0"/>
              </a:rPr>
              <a:t>              Boolean flag[2]; </a:t>
            </a:r>
            <a:r>
              <a:rPr kumimoji="1" lang="en-US" sz="2400" b="1" dirty="0">
                <a:solidFill>
                  <a:schemeClr val="bg1">
                    <a:lumMod val="75000"/>
                  </a:schemeClr>
                </a:solidFill>
                <a:latin typeface="Comic Sans MS" pitchFamily="66" charset="0"/>
              </a:rPr>
              <a:t>// initialized to false</a:t>
            </a:r>
          </a:p>
          <a:p>
            <a:pPr marL="342900" indent="-342900">
              <a:lnSpc>
                <a:spcPct val="130000"/>
              </a:lnSpc>
              <a:spcBef>
                <a:spcPct val="20000"/>
              </a:spcBef>
              <a:tabLst>
                <a:tab pos="2403475" algn="l"/>
                <a:tab pos="2684463" algn="l"/>
                <a:tab pos="2974975" algn="l"/>
              </a:tabLst>
            </a:pPr>
            <a:r>
              <a:rPr kumimoji="1" lang="en-US" sz="2400" b="1" dirty="0">
                <a:solidFill>
                  <a:srgbClr val="00B0F0"/>
                </a:solidFill>
                <a:latin typeface="Comic Sans MS" pitchFamily="66" charset="0"/>
              </a:rPr>
              <a:t>               </a:t>
            </a:r>
            <a:r>
              <a:rPr kumimoji="1" lang="en-US" sz="2400" b="1" dirty="0" err="1">
                <a:solidFill>
                  <a:srgbClr val="00B0F0"/>
                </a:solidFill>
                <a:latin typeface="Comic Sans MS" pitchFamily="66" charset="0"/>
              </a:rPr>
              <a:t>int</a:t>
            </a:r>
            <a:r>
              <a:rPr kumimoji="1" lang="en-US" sz="2400" b="1" dirty="0">
                <a:solidFill>
                  <a:srgbClr val="00B0F0"/>
                </a:solidFill>
                <a:latin typeface="Comic Sans MS" pitchFamily="66" charset="0"/>
              </a:rPr>
              <a:t> turn = 0;</a:t>
            </a:r>
          </a:p>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sym typeface="Symbol" pitchFamily="18" charset="2"/>
              </a:rPr>
              <a:t>Before entering CS, each process set its flag to true and make turn equal to other process ID. (I am interested to go to my CS but if U </a:t>
            </a:r>
            <a:r>
              <a:rPr kumimoji="1" lang="en-US" sz="2400" dirty="0" err="1">
                <a:latin typeface="Comic Sans MS" pitchFamily="66" charset="0"/>
                <a:sym typeface="Symbol" pitchFamily="18" charset="2"/>
              </a:rPr>
              <a:t>wanna</a:t>
            </a:r>
            <a:r>
              <a:rPr kumimoji="1" lang="en-US" sz="2400" dirty="0">
                <a:latin typeface="Comic Sans MS" pitchFamily="66" charset="0"/>
                <a:sym typeface="Symbol" pitchFamily="18" charset="2"/>
              </a:rPr>
              <a:t> go, you go first). It then enters the while loop and checks whether the other process wants to enter its CS and is it his turn? if yes spin.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22</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Peterson Algorithm (cont…)</a:t>
            </a:r>
            <a:endParaRPr lang="en-US" sz="3600" b="1" i="1" u="sng" dirty="0">
              <a:latin typeface="Comic Sans MS" pitchFamily="66" charset="0"/>
            </a:endParaRPr>
          </a:p>
        </p:txBody>
      </p:sp>
      <p:sp>
        <p:nvSpPr>
          <p:cNvPr id="6" name="Rectangle 3"/>
          <p:cNvSpPr>
            <a:spLocks noChangeArrowheads="1"/>
          </p:cNvSpPr>
          <p:nvPr/>
        </p:nvSpPr>
        <p:spPr bwMode="auto">
          <a:xfrm>
            <a:off x="152400" y="533400"/>
            <a:ext cx="4419600" cy="54102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600" b="1" dirty="0">
                <a:solidFill>
                  <a:srgbClr val="0000CC"/>
                </a:solidFill>
              </a:rPr>
              <a:t>Process </a:t>
            </a:r>
            <a:r>
              <a:rPr kumimoji="1" lang="en-US" sz="3600" b="1" i="1" dirty="0">
                <a:solidFill>
                  <a:srgbClr val="0000CC"/>
                </a:solidFill>
              </a:rPr>
              <a:t>P</a:t>
            </a:r>
            <a:r>
              <a:rPr kumimoji="1" lang="en-US" sz="3600" b="1" i="1" baseline="-25000" dirty="0">
                <a:solidFill>
                  <a:srgbClr val="0000CC"/>
                </a:solidFill>
              </a:rPr>
              <a:t>0</a:t>
            </a:r>
            <a:endParaRPr kumimoji="1" lang="en-US" sz="36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flag[0] = true;</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turn = 1;</a:t>
            </a:r>
            <a:br>
              <a:rPr kumimoji="1" lang="en-US" sz="2400" b="1" dirty="0"/>
            </a:br>
            <a:r>
              <a:rPr kumimoji="1" lang="en-US" sz="2400" b="1" dirty="0"/>
              <a:t>while (flag[1] &amp;&amp; turn == 1)</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  //spin</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a:t>
            </a:r>
            <a:r>
              <a:rPr kumimoji="1" lang="en-US" sz="3200" b="1" dirty="0">
                <a:solidFill>
                  <a:srgbClr val="CC0000"/>
                </a:solidFill>
              </a:rPr>
              <a:t>&lt;CS&gt;</a:t>
            </a:r>
            <a:endParaRPr kumimoji="1" lang="en-US" sz="32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flag [0] = false;</a:t>
            </a:r>
            <a:endParaRPr kumimoji="1" lang="en-US" sz="2400" b="1" dirty="0">
              <a:solidFill>
                <a:srgbClr val="FF0000"/>
              </a:solidFill>
            </a:endParaRP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dirty="0"/>
              <a:t>	</a:t>
            </a:r>
            <a:r>
              <a:rPr kumimoji="1" lang="en-US" sz="2400" dirty="0">
                <a:solidFill>
                  <a:srgbClr val="0000CC"/>
                </a:solidFill>
              </a:rPr>
              <a:t>&lt;RS&gt;</a:t>
            </a:r>
            <a:endParaRPr kumimoji="1" lang="en-US" sz="24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while (1);</a:t>
            </a:r>
          </a:p>
        </p:txBody>
      </p:sp>
      <p:sp>
        <p:nvSpPr>
          <p:cNvPr id="8" name="Rectangle 4"/>
          <p:cNvSpPr>
            <a:spLocks noChangeArrowheads="1"/>
          </p:cNvSpPr>
          <p:nvPr/>
        </p:nvSpPr>
        <p:spPr bwMode="auto">
          <a:xfrm>
            <a:off x="4800600" y="533400"/>
            <a:ext cx="4267200" cy="5486400"/>
          </a:xfrm>
          <a:prstGeom prst="rect">
            <a:avLst/>
          </a:prstGeom>
          <a:noFill/>
          <a:ln w="9525">
            <a:noFill/>
            <a:miter lim="800000"/>
            <a:headEnd/>
            <a:tailEnd/>
          </a:ln>
          <a:effectLst/>
        </p:spPr>
        <p:txBody>
          <a:bodyPr/>
          <a:lstStyle/>
          <a:p>
            <a:pPr marL="342900" indent="-342900" algn="ctr">
              <a:lnSpc>
                <a:spcPct val="90000"/>
              </a:lnSpc>
              <a:spcBef>
                <a:spcPct val="20000"/>
              </a:spcBef>
              <a:buClr>
                <a:schemeClr val="bg2"/>
              </a:buClr>
              <a:tabLst>
                <a:tab pos="2403475" algn="l"/>
                <a:tab pos="2684463" algn="l"/>
                <a:tab pos="2974975" algn="l"/>
              </a:tabLst>
            </a:pPr>
            <a:r>
              <a:rPr kumimoji="1" lang="en-US" sz="3600" b="1" dirty="0">
                <a:solidFill>
                  <a:srgbClr val="0000CC"/>
                </a:solidFill>
              </a:rPr>
              <a:t>Process </a:t>
            </a:r>
            <a:r>
              <a:rPr kumimoji="1" lang="en-US" sz="3600" b="1" i="1" dirty="0">
                <a:solidFill>
                  <a:srgbClr val="0000CC"/>
                </a:solidFill>
              </a:rPr>
              <a:t>P</a:t>
            </a:r>
            <a:r>
              <a:rPr kumimoji="1" lang="en-US" sz="3600" b="1" i="1" baseline="-25000" dirty="0">
                <a:solidFill>
                  <a:srgbClr val="0000CC"/>
                </a:solidFill>
              </a:rPr>
              <a:t>1</a:t>
            </a:r>
            <a:endParaRPr kumimoji="1" lang="en-US" sz="36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do {</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flag[1] = true;</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turn = 0;</a:t>
            </a:r>
            <a:br>
              <a:rPr kumimoji="1" lang="en-US" sz="2400" b="1" dirty="0"/>
            </a:br>
            <a:r>
              <a:rPr kumimoji="1" lang="en-US" sz="2400" b="1" dirty="0"/>
              <a:t>while (flag[0] &amp;&amp; turn ==0)</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  //spin</a:t>
            </a:r>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a:t>
            </a:r>
            <a:r>
              <a:rPr kumimoji="1" lang="en-US" sz="3200" b="1" dirty="0">
                <a:solidFill>
                  <a:srgbClr val="CC0000"/>
                </a:solidFill>
              </a:rPr>
              <a:t>&lt;CS&gt;</a:t>
            </a:r>
            <a:endParaRPr kumimoji="1" lang="en-US" sz="24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flag [1] = false;</a:t>
            </a:r>
            <a:r>
              <a:rPr kumimoji="1" lang="en-US" sz="2400" b="1" dirty="0">
                <a:solidFill>
                  <a:srgbClr val="FF0000"/>
                </a:solidFill>
              </a:rPr>
              <a:t> </a:t>
            </a:r>
            <a:endParaRPr kumimoji="1" lang="en-US" sz="2400" b="1"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dirty="0"/>
              <a:t>	</a:t>
            </a:r>
            <a:r>
              <a:rPr kumimoji="1" lang="en-US" sz="2400" dirty="0">
                <a:solidFill>
                  <a:srgbClr val="0000CC"/>
                </a:solidFill>
              </a:rPr>
              <a:t>&lt;RS&gt;</a:t>
            </a:r>
            <a:endParaRPr kumimoji="1" lang="en-US" sz="2400" dirty="0"/>
          </a:p>
          <a:p>
            <a:pPr marL="342900" indent="-342900">
              <a:lnSpc>
                <a:spcPct val="90000"/>
              </a:lnSpc>
              <a:spcBef>
                <a:spcPct val="20000"/>
              </a:spcBef>
              <a:buClr>
                <a:schemeClr val="bg2"/>
              </a:buClr>
              <a:buFont typeface="Monotype Sorts" pitchFamily="2" charset="2"/>
              <a:buNone/>
              <a:tabLst>
                <a:tab pos="2403475" algn="l"/>
                <a:tab pos="2684463" algn="l"/>
                <a:tab pos="2974975" algn="l"/>
              </a:tabLst>
            </a:pPr>
            <a:r>
              <a:rPr kumimoji="1" lang="en-US" sz="2400" b="1" dirty="0"/>
              <a:t>} while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23</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Solution to N-Process CS Problem</a:t>
            </a:r>
            <a:endParaRPr lang="en-US" sz="3600" b="1" i="1" u="sng" dirty="0">
              <a:latin typeface="Comic Sans MS" pitchFamily="66" charset="0"/>
            </a:endParaRPr>
          </a:p>
        </p:txBody>
      </p:sp>
      <p:sp>
        <p:nvSpPr>
          <p:cNvPr id="6" name="Rectangle 3"/>
          <p:cNvSpPr>
            <a:spLocks noChangeArrowheads="1"/>
          </p:cNvSpPr>
          <p:nvPr/>
        </p:nvSpPr>
        <p:spPr bwMode="auto">
          <a:xfrm>
            <a:off x="0" y="457200"/>
            <a:ext cx="9144000" cy="5791200"/>
          </a:xfrm>
          <a:prstGeom prst="rect">
            <a:avLst/>
          </a:prstGeom>
          <a:noFill/>
          <a:ln w="9525">
            <a:noFill/>
            <a:miter lim="800000"/>
            <a:headEnd/>
            <a:tailEnd/>
          </a:ln>
          <a:effectLst/>
        </p:spPr>
        <p:txBody>
          <a:bodyPr/>
          <a:lstStyle/>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000" dirty="0">
                <a:latin typeface="Comic Sans MS" pitchFamily="66" charset="0"/>
              </a:rPr>
              <a:t>Suppose there are n-cooperating processes P</a:t>
            </a:r>
            <a:r>
              <a:rPr kumimoji="1" lang="en-US" sz="2000" baseline="-25000" dirty="0">
                <a:latin typeface="Comic Sans MS" pitchFamily="66" charset="0"/>
              </a:rPr>
              <a:t>0</a:t>
            </a:r>
            <a:r>
              <a:rPr kumimoji="1" lang="en-US" sz="2000" dirty="0">
                <a:latin typeface="Comic Sans MS" pitchFamily="66" charset="0"/>
              </a:rPr>
              <a:t>, P</a:t>
            </a:r>
            <a:r>
              <a:rPr kumimoji="1" lang="en-US" sz="2000" baseline="-25000" dirty="0">
                <a:latin typeface="Comic Sans MS" pitchFamily="66" charset="0"/>
              </a:rPr>
              <a:t>1</a:t>
            </a:r>
            <a:r>
              <a:rPr kumimoji="1" lang="en-US" sz="2000" dirty="0">
                <a:latin typeface="Comic Sans MS" pitchFamily="66" charset="0"/>
              </a:rPr>
              <a:t>, P</a:t>
            </a:r>
            <a:r>
              <a:rPr kumimoji="1" lang="en-US" sz="2000" baseline="-25000" dirty="0">
                <a:latin typeface="Comic Sans MS" pitchFamily="66" charset="0"/>
              </a:rPr>
              <a:t>2</a:t>
            </a:r>
            <a:r>
              <a:rPr kumimoji="1" lang="en-US" sz="2000" dirty="0">
                <a:latin typeface="Comic Sans MS" pitchFamily="66" charset="0"/>
              </a:rPr>
              <a:t>, P</a:t>
            </a:r>
            <a:r>
              <a:rPr kumimoji="1" lang="en-US" sz="2000" baseline="-25000" dirty="0">
                <a:latin typeface="Comic Sans MS" pitchFamily="66" charset="0"/>
              </a:rPr>
              <a:t>3</a:t>
            </a:r>
            <a:r>
              <a:rPr kumimoji="1" lang="en-US" sz="2000" dirty="0">
                <a:latin typeface="Comic Sans MS" pitchFamily="66" charset="0"/>
              </a:rPr>
              <a:t>, …, P</a:t>
            </a:r>
            <a:r>
              <a:rPr kumimoji="1" lang="en-US" sz="2000" baseline="-25000" dirty="0">
                <a:latin typeface="Comic Sans MS" pitchFamily="66" charset="0"/>
              </a:rPr>
              <a:t>n-1</a:t>
            </a:r>
            <a:r>
              <a:rPr kumimoji="1" lang="en-US" sz="2000" dirty="0">
                <a:latin typeface="Comic Sans MS" pitchFamily="66" charset="0"/>
              </a:rPr>
              <a:t>. Each process has a segment of code called a CS in which the process may change shared data.</a:t>
            </a:r>
          </a:p>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800" b="1" dirty="0">
                <a:latin typeface="Comic Sans MS" pitchFamily="66" charset="0"/>
              </a:rPr>
              <a:t>Bakery Algorithm. </a:t>
            </a:r>
            <a:r>
              <a:rPr kumimoji="1" lang="en-US" sz="2000" dirty="0">
                <a:latin typeface="Comic Sans MS" pitchFamily="66" charset="0"/>
              </a:rPr>
              <a:t>(by Leslie </a:t>
            </a:r>
            <a:r>
              <a:rPr kumimoji="1" lang="en-US" sz="2000" dirty="0" err="1">
                <a:latin typeface="Comic Sans MS" pitchFamily="66" charset="0"/>
              </a:rPr>
              <a:t>Lamport</a:t>
            </a:r>
            <a:r>
              <a:rPr kumimoji="1" lang="en-US" sz="2000" dirty="0">
                <a:latin typeface="Comic Sans MS" pitchFamily="66" charset="0"/>
              </a:rPr>
              <a:t>)</a:t>
            </a:r>
            <a:endParaRPr kumimoji="1" lang="en-US" sz="2800" dirty="0">
              <a:latin typeface="Comic Sans MS" pitchFamily="66" charset="0"/>
            </a:endParaRP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dirty="0">
                <a:latin typeface="Comic Sans MS" pitchFamily="66" charset="0"/>
              </a:rPr>
              <a:t>Consider a bakery and whenever a person enters the bakery, he is given a token number (</a:t>
            </a:r>
            <a:r>
              <a:rPr kumimoji="1" lang="en-US" dirty="0" err="1">
                <a:latin typeface="Comic Sans MS" pitchFamily="66" charset="0"/>
              </a:rPr>
              <a:t>Tnumber</a:t>
            </a:r>
            <a:r>
              <a:rPr kumimoji="1" lang="en-US" dirty="0">
                <a:latin typeface="Comic Sans MS" pitchFamily="66" charset="0"/>
              </a:rPr>
              <a:t>). The person with the smallest token number is served first.</a:t>
            </a: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dirty="0">
                <a:latin typeface="Comic Sans MS" pitchFamily="66" charset="0"/>
              </a:rPr>
              <a:t>Let the bakery has two doors, each with a separate </a:t>
            </a:r>
            <a:r>
              <a:rPr kumimoji="1" lang="en-US" dirty="0" err="1">
                <a:latin typeface="Comic Sans MS" pitchFamily="66" charset="0"/>
              </a:rPr>
              <a:t>Tnumber</a:t>
            </a:r>
            <a:r>
              <a:rPr kumimoji="1" lang="en-US" dirty="0">
                <a:latin typeface="Comic Sans MS" pitchFamily="66" charset="0"/>
              </a:rPr>
              <a:t> dispenser.</a:t>
            </a: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dirty="0">
                <a:latin typeface="Comic Sans MS" pitchFamily="66" charset="0"/>
              </a:rPr>
              <a:t>Two persons enter the bakery exactly at the same time from the two doors and both are allocated the same </a:t>
            </a:r>
            <a:r>
              <a:rPr kumimoji="1" lang="en-US" dirty="0" err="1">
                <a:latin typeface="Comic Sans MS" pitchFamily="66" charset="0"/>
              </a:rPr>
              <a:t>Tnumber</a:t>
            </a:r>
            <a:r>
              <a:rPr kumimoji="1" lang="en-US" dirty="0">
                <a:latin typeface="Comic Sans MS" pitchFamily="66" charset="0"/>
              </a:rPr>
              <a:t>; e.g. 54.</a:t>
            </a: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dirty="0">
                <a:latin typeface="Comic Sans MS" pitchFamily="66" charset="0"/>
              </a:rPr>
              <a:t>When the man at the counter announces the number, 54, two persons get up and goes to the counter. Who is to be served first?</a:t>
            </a:r>
          </a:p>
          <a:p>
            <a:pPr marL="1257300" lvl="2" indent="-342900">
              <a:lnSpc>
                <a:spcPct val="130000"/>
              </a:lnSpc>
              <a:spcBef>
                <a:spcPct val="20000"/>
              </a:spcBef>
              <a:buFont typeface="Monotype Sorts" pitchFamily="2" charset="2"/>
              <a:buChar char="§"/>
              <a:tabLst>
                <a:tab pos="2403475" algn="l"/>
                <a:tab pos="2684463" algn="l"/>
                <a:tab pos="2974975" algn="l"/>
              </a:tabLst>
            </a:pPr>
            <a:r>
              <a:rPr kumimoji="1" lang="en-US" sz="2000" dirty="0">
                <a:latin typeface="Comic Sans MS" pitchFamily="66" charset="0"/>
              </a:rPr>
              <a:t>Ladies first.</a:t>
            </a:r>
          </a:p>
          <a:p>
            <a:pPr marL="1257300" lvl="2" indent="-342900">
              <a:lnSpc>
                <a:spcPct val="130000"/>
              </a:lnSpc>
              <a:spcBef>
                <a:spcPct val="20000"/>
              </a:spcBef>
              <a:buFont typeface="Monotype Sorts" pitchFamily="2" charset="2"/>
              <a:buChar char="§"/>
              <a:tabLst>
                <a:tab pos="2403475" algn="l"/>
                <a:tab pos="2684463" algn="l"/>
                <a:tab pos="2974975" algn="l"/>
              </a:tabLst>
            </a:pPr>
            <a:r>
              <a:rPr kumimoji="1" lang="en-US" sz="2000" dirty="0">
                <a:latin typeface="Comic Sans MS" pitchFamily="66" charset="0"/>
              </a:rPr>
              <a:t>Senior Citizen first.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24</a:t>
            </a:fld>
            <a:endParaRPr lang="en-US" dirty="0"/>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Solution to N-Process CS Problem</a:t>
            </a:r>
            <a:endParaRPr lang="en-US" sz="3600" b="1" i="1" u="sng" dirty="0">
              <a:latin typeface="Comic Sans MS" pitchFamily="66" charset="0"/>
            </a:endParaRPr>
          </a:p>
        </p:txBody>
      </p:sp>
      <p:sp>
        <p:nvSpPr>
          <p:cNvPr id="6" name="Rectangle 3"/>
          <p:cNvSpPr>
            <a:spLocks noChangeArrowheads="1"/>
          </p:cNvSpPr>
          <p:nvPr/>
        </p:nvSpPr>
        <p:spPr bwMode="auto">
          <a:xfrm>
            <a:off x="0" y="457200"/>
            <a:ext cx="9144000" cy="5791200"/>
          </a:xfrm>
          <a:prstGeom prst="rect">
            <a:avLst/>
          </a:prstGeom>
          <a:noFill/>
          <a:ln w="9525">
            <a:noFill/>
            <a:miter lim="800000"/>
            <a:headEnd/>
            <a:tailEnd/>
          </a:ln>
          <a:effectLst/>
        </p:spPr>
        <p:txBody>
          <a:bodyPr/>
          <a:lstStyle/>
          <a:p>
            <a:pPr marL="342900" indent="-342900">
              <a:lnSpc>
                <a:spcPct val="130000"/>
              </a:lnSpc>
              <a:spcBef>
                <a:spcPct val="20000"/>
              </a:spcBef>
              <a:buFont typeface="Monotype Sorts" pitchFamily="2" charset="2"/>
              <a:buChar char="§"/>
              <a:tabLst>
                <a:tab pos="2403475" algn="l"/>
                <a:tab pos="2684463" algn="l"/>
                <a:tab pos="2974975" algn="l"/>
              </a:tabLst>
            </a:pPr>
            <a:r>
              <a:rPr kumimoji="1" lang="en-US" sz="2800" dirty="0">
                <a:latin typeface="Comic Sans MS" pitchFamily="66" charset="0"/>
              </a:rPr>
              <a:t>Bakery Algorithm (cont…).</a:t>
            </a: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If the bakery is your system and the persons inside are processes and the same thing happens; What to do?</a:t>
            </a:r>
          </a:p>
          <a:p>
            <a:pPr marL="1257300" lvl="2"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Lets serve the process with the smaller ID.</a:t>
            </a:r>
          </a:p>
          <a:p>
            <a:pPr marL="800100" lvl="1" indent="-342900">
              <a:lnSpc>
                <a:spcPct val="130000"/>
              </a:lnSpc>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Before entering its CS, every process gets a </a:t>
            </a:r>
            <a:r>
              <a:rPr kumimoji="1" lang="en-US" sz="2400" dirty="0" err="1">
                <a:latin typeface="Comic Sans MS" pitchFamily="66" charset="0"/>
              </a:rPr>
              <a:t>Tnumber</a:t>
            </a:r>
            <a:r>
              <a:rPr kumimoji="1" lang="en-US" sz="2400" dirty="0">
                <a:latin typeface="Comic Sans MS" pitchFamily="66" charset="0"/>
              </a:rPr>
              <a:t>. Holder of smaller </a:t>
            </a:r>
            <a:r>
              <a:rPr kumimoji="1" lang="en-US" sz="2400" dirty="0" err="1">
                <a:latin typeface="Comic Sans MS" pitchFamily="66" charset="0"/>
              </a:rPr>
              <a:t>Tnumber</a:t>
            </a:r>
            <a:r>
              <a:rPr kumimoji="1" lang="en-US" sz="2400" dirty="0">
                <a:latin typeface="Comic Sans MS" pitchFamily="66" charset="0"/>
              </a:rPr>
              <a:t> enters to its CS. If process P</a:t>
            </a:r>
            <a:r>
              <a:rPr kumimoji="1" lang="en-US" sz="2400" baseline="-25000" dirty="0">
                <a:latin typeface="Comic Sans MS" pitchFamily="66" charset="0"/>
              </a:rPr>
              <a:t>i </a:t>
            </a:r>
            <a:r>
              <a:rPr kumimoji="1" lang="en-US" sz="2400" dirty="0">
                <a:latin typeface="Comic Sans MS" pitchFamily="66" charset="0"/>
              </a:rPr>
              <a:t>and </a:t>
            </a:r>
            <a:r>
              <a:rPr kumimoji="1" lang="en-US" sz="2400" dirty="0" err="1">
                <a:latin typeface="Comic Sans MS" pitchFamily="66" charset="0"/>
              </a:rPr>
              <a:t>P</a:t>
            </a:r>
            <a:r>
              <a:rPr kumimoji="1" lang="en-US" sz="2400" baseline="-25000" dirty="0" err="1">
                <a:latin typeface="Comic Sans MS" pitchFamily="66" charset="0"/>
              </a:rPr>
              <a:t>j</a:t>
            </a:r>
            <a:r>
              <a:rPr kumimoji="1" lang="en-US" sz="2400" dirty="0">
                <a:latin typeface="Comic Sans MS" pitchFamily="66" charset="0"/>
              </a:rPr>
              <a:t> gets the same number then</a:t>
            </a:r>
          </a:p>
          <a:p>
            <a:pPr marL="800100" lvl="1" indent="-342900">
              <a:lnSpc>
                <a:spcPct val="130000"/>
              </a:lnSpc>
              <a:spcBef>
                <a:spcPct val="20000"/>
              </a:spcBef>
              <a:tabLst>
                <a:tab pos="2403475" algn="l"/>
                <a:tab pos="2684463" algn="l"/>
                <a:tab pos="2974975" algn="l"/>
              </a:tabLst>
            </a:pPr>
            <a:r>
              <a:rPr kumimoji="1" lang="en-US" sz="2000" dirty="0">
                <a:latin typeface="Comic Sans MS" pitchFamily="66" charset="0"/>
              </a:rPr>
              <a:t>		</a:t>
            </a:r>
            <a:r>
              <a:rPr kumimoji="1" lang="en-US" sz="2600" b="1" dirty="0">
                <a:solidFill>
                  <a:srgbClr val="00B0F0"/>
                </a:solidFill>
                <a:latin typeface="Comic Sans MS" pitchFamily="66" charset="0"/>
              </a:rPr>
              <a:t>if </a:t>
            </a:r>
            <a:r>
              <a:rPr kumimoji="1" lang="en-US" sz="2600" b="1" dirty="0" err="1">
                <a:solidFill>
                  <a:srgbClr val="00B0F0"/>
                </a:solidFill>
                <a:latin typeface="Comic Sans MS" pitchFamily="66" charset="0"/>
              </a:rPr>
              <a:t>i</a:t>
            </a:r>
            <a:r>
              <a:rPr kumimoji="1" lang="en-US" sz="2600" b="1" dirty="0">
                <a:solidFill>
                  <a:srgbClr val="00B0F0"/>
                </a:solidFill>
                <a:latin typeface="Comic Sans MS" pitchFamily="66" charset="0"/>
              </a:rPr>
              <a:t> &lt; j then</a:t>
            </a:r>
          </a:p>
          <a:p>
            <a:pPr marL="800100" lvl="1" indent="-342900">
              <a:lnSpc>
                <a:spcPct val="130000"/>
              </a:lnSpc>
              <a:spcBef>
                <a:spcPct val="20000"/>
              </a:spcBef>
              <a:tabLst>
                <a:tab pos="2403475" algn="l"/>
                <a:tab pos="2684463" algn="l"/>
                <a:tab pos="2974975" algn="l"/>
              </a:tabLst>
            </a:pPr>
            <a:r>
              <a:rPr kumimoji="1" lang="en-US" sz="2600" b="1" dirty="0">
                <a:solidFill>
                  <a:srgbClr val="00B0F0"/>
                </a:solidFill>
                <a:latin typeface="Comic Sans MS" pitchFamily="66" charset="0"/>
              </a:rPr>
              <a:t>                    P</a:t>
            </a:r>
            <a:r>
              <a:rPr kumimoji="1" lang="en-US" sz="2600" b="1" baseline="-25000" dirty="0">
                <a:solidFill>
                  <a:srgbClr val="00B0F0"/>
                </a:solidFill>
                <a:latin typeface="Comic Sans MS" pitchFamily="66" charset="0"/>
              </a:rPr>
              <a:t>i</a:t>
            </a:r>
            <a:r>
              <a:rPr kumimoji="1" lang="en-US" sz="2600" b="1" dirty="0">
                <a:solidFill>
                  <a:srgbClr val="00B0F0"/>
                </a:solidFill>
                <a:latin typeface="Comic Sans MS" pitchFamily="66" charset="0"/>
              </a:rPr>
              <a:t> is served first;</a:t>
            </a:r>
          </a:p>
          <a:p>
            <a:pPr marL="800100" lvl="1" indent="-342900">
              <a:lnSpc>
                <a:spcPct val="130000"/>
              </a:lnSpc>
              <a:spcBef>
                <a:spcPct val="20000"/>
              </a:spcBef>
              <a:tabLst>
                <a:tab pos="2403475" algn="l"/>
                <a:tab pos="2684463" algn="l"/>
                <a:tab pos="2974975" algn="l"/>
              </a:tabLst>
            </a:pPr>
            <a:r>
              <a:rPr kumimoji="1" lang="en-US" sz="2600" b="1" dirty="0">
                <a:solidFill>
                  <a:srgbClr val="00B0F0"/>
                </a:solidFill>
                <a:latin typeface="Comic Sans MS" pitchFamily="66" charset="0"/>
              </a:rPr>
              <a:t>               else</a:t>
            </a:r>
          </a:p>
          <a:p>
            <a:pPr marL="800100" lvl="1" indent="-342900">
              <a:lnSpc>
                <a:spcPct val="130000"/>
              </a:lnSpc>
              <a:spcBef>
                <a:spcPct val="20000"/>
              </a:spcBef>
              <a:tabLst>
                <a:tab pos="2403475" algn="l"/>
                <a:tab pos="2684463" algn="l"/>
                <a:tab pos="2974975" algn="l"/>
              </a:tabLst>
            </a:pPr>
            <a:r>
              <a:rPr kumimoji="1" lang="en-US" sz="2600" b="1" dirty="0">
                <a:solidFill>
                  <a:srgbClr val="00B0F0"/>
                </a:solidFill>
                <a:latin typeface="Comic Sans MS" pitchFamily="66" charset="0"/>
              </a:rPr>
              <a:t>                     </a:t>
            </a:r>
            <a:r>
              <a:rPr kumimoji="1" lang="en-US" sz="2600" b="1" dirty="0" err="1">
                <a:solidFill>
                  <a:srgbClr val="00B0F0"/>
                </a:solidFill>
                <a:latin typeface="Comic Sans MS" pitchFamily="66" charset="0"/>
              </a:rPr>
              <a:t>P</a:t>
            </a:r>
            <a:r>
              <a:rPr kumimoji="1" lang="en-US" sz="2600" b="1" baseline="-25000" dirty="0" err="1">
                <a:solidFill>
                  <a:srgbClr val="00B0F0"/>
                </a:solidFill>
                <a:latin typeface="Comic Sans MS" pitchFamily="66" charset="0"/>
              </a:rPr>
              <a:t>j</a:t>
            </a:r>
            <a:r>
              <a:rPr kumimoji="1" lang="en-US" sz="2600" b="1" dirty="0">
                <a:solidFill>
                  <a:srgbClr val="00B0F0"/>
                </a:solidFill>
                <a:latin typeface="Comic Sans MS" pitchFamily="66" charset="0"/>
              </a:rPr>
              <a:t> is served first;</a:t>
            </a:r>
          </a:p>
          <a:p>
            <a:pPr marL="1257300" lvl="2" indent="-342900">
              <a:lnSpc>
                <a:spcPct val="130000"/>
              </a:lnSpc>
              <a:spcBef>
                <a:spcPct val="20000"/>
              </a:spcBef>
              <a:tabLst>
                <a:tab pos="2403475" algn="l"/>
                <a:tab pos="2684463" algn="l"/>
                <a:tab pos="2974975" algn="l"/>
              </a:tabLst>
            </a:pPr>
            <a:endParaRPr kumimoji="1" lang="en-US" sz="2000" dirty="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25</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Bakery Algorithm (cont…)</a:t>
            </a:r>
            <a:endParaRPr lang="en-US" sz="3600" b="1" i="1" u="sng" dirty="0">
              <a:latin typeface="Comic Sans MS" pitchFamily="66" charset="0"/>
            </a:endParaRPr>
          </a:p>
        </p:txBody>
      </p:sp>
      <p:sp>
        <p:nvSpPr>
          <p:cNvPr id="6" name="Rectangle 3"/>
          <p:cNvSpPr>
            <a:spLocks noChangeArrowheads="1"/>
          </p:cNvSpPr>
          <p:nvPr/>
        </p:nvSpPr>
        <p:spPr bwMode="auto">
          <a:xfrm>
            <a:off x="0" y="533400"/>
            <a:ext cx="9144000" cy="5791200"/>
          </a:xfrm>
          <a:prstGeom prst="rect">
            <a:avLst/>
          </a:prstGeom>
          <a:noFill/>
          <a:ln w="9525">
            <a:noFill/>
            <a:miter lim="800000"/>
            <a:headEnd/>
            <a:tailEnd/>
          </a:ln>
          <a:effectLst/>
        </p:spPr>
        <p:txBody>
          <a:bodyPr/>
          <a:lstStyle/>
          <a:p>
            <a:pPr marL="342900" indent="-342900">
              <a:spcBef>
                <a:spcPct val="20000"/>
              </a:spcBef>
              <a:tabLst>
                <a:tab pos="2403475" algn="l"/>
                <a:tab pos="2684463" algn="l"/>
                <a:tab pos="2974975" algn="l"/>
              </a:tabLst>
            </a:pPr>
            <a:r>
              <a:rPr kumimoji="1" lang="en-US" sz="2800" b="1" u="sng" dirty="0">
                <a:latin typeface="Comic Sans MS" pitchFamily="66" charset="0"/>
              </a:rPr>
              <a:t>Example.</a:t>
            </a:r>
            <a:r>
              <a:rPr kumimoji="1" lang="en-US" sz="2800" dirty="0">
                <a:latin typeface="Comic Sans MS" pitchFamily="66" charset="0"/>
              </a:rPr>
              <a:t>  </a:t>
            </a:r>
            <a:r>
              <a:rPr kumimoji="1" lang="en-US" sz="2400" dirty="0">
                <a:latin typeface="Comic Sans MS" pitchFamily="66" charset="0"/>
              </a:rPr>
              <a:t>Consider following six cooperating processes, with a </a:t>
            </a:r>
            <a:r>
              <a:rPr kumimoji="1" lang="en-US" sz="2400" dirty="0" err="1">
                <a:latin typeface="Comic Sans MS" pitchFamily="66" charset="0"/>
              </a:rPr>
              <a:t>Tnumber</a:t>
            </a:r>
            <a:r>
              <a:rPr kumimoji="1" lang="en-US" sz="2400" dirty="0">
                <a:latin typeface="Comic Sans MS" pitchFamily="66" charset="0"/>
              </a:rPr>
              <a:t> assigned to each. Give the sequence in which they will enter their CSs.</a:t>
            </a:r>
          </a:p>
          <a:p>
            <a:pPr marL="342900" indent="-342900">
              <a:spcBef>
                <a:spcPct val="20000"/>
              </a:spcBef>
              <a:tabLst>
                <a:tab pos="2403475" algn="l"/>
                <a:tab pos="2684463" algn="l"/>
                <a:tab pos="2974975" algn="l"/>
              </a:tabLst>
            </a:pPr>
            <a:r>
              <a:rPr kumimoji="1" lang="en-US" sz="2400" dirty="0">
                <a:latin typeface="Comic Sans MS" pitchFamily="66" charset="0"/>
              </a:rPr>
              <a:t>	</a:t>
            </a:r>
            <a:r>
              <a:rPr kumimoji="1" lang="en-US" sz="2400" b="1" dirty="0">
                <a:latin typeface="Comic Sans MS" pitchFamily="66" charset="0"/>
              </a:rPr>
              <a:t>PID  		</a:t>
            </a:r>
            <a:r>
              <a:rPr kumimoji="1" lang="en-US" sz="2400" b="1" dirty="0" err="1">
                <a:latin typeface="Comic Sans MS" pitchFamily="66" charset="0"/>
              </a:rPr>
              <a:t>Tnumber</a:t>
            </a:r>
            <a:endParaRPr kumimoji="1" lang="en-US" sz="2400" b="1" dirty="0">
              <a:latin typeface="Comic Sans MS" pitchFamily="66" charset="0"/>
            </a:endParaRPr>
          </a:p>
          <a:p>
            <a:pPr marL="342900" indent="-342900">
              <a:spcBef>
                <a:spcPct val="20000"/>
              </a:spcBef>
              <a:tabLst>
                <a:tab pos="2403475" algn="l"/>
                <a:tab pos="2684463" algn="l"/>
                <a:tab pos="2974975" algn="l"/>
              </a:tabLst>
            </a:pPr>
            <a:r>
              <a:rPr kumimoji="1" lang="en-US" sz="2400" dirty="0">
                <a:latin typeface="Comic Sans MS" pitchFamily="66" charset="0"/>
              </a:rPr>
              <a:t>	P</a:t>
            </a:r>
            <a:r>
              <a:rPr kumimoji="1" lang="en-US" sz="2400" baseline="-25000" dirty="0">
                <a:latin typeface="Comic Sans MS" pitchFamily="66" charset="0"/>
              </a:rPr>
              <a:t>0	</a:t>
            </a:r>
            <a:r>
              <a:rPr kumimoji="1" lang="en-US" sz="2400" dirty="0">
                <a:latin typeface="Comic Sans MS" pitchFamily="66" charset="0"/>
              </a:rPr>
              <a:t>		8</a:t>
            </a:r>
            <a:r>
              <a:rPr kumimoji="1" lang="en-US" sz="2400" baseline="-25000" dirty="0">
                <a:latin typeface="Comic Sans MS" pitchFamily="66" charset="0"/>
              </a:rPr>
              <a:t>	</a:t>
            </a:r>
          </a:p>
          <a:p>
            <a:pPr marL="342900" indent="-342900">
              <a:spcBef>
                <a:spcPct val="20000"/>
              </a:spcBef>
              <a:tabLst>
                <a:tab pos="2403475" algn="l"/>
                <a:tab pos="2684463" algn="l"/>
                <a:tab pos="2974975" algn="l"/>
              </a:tabLst>
            </a:pPr>
            <a:r>
              <a:rPr kumimoji="1" lang="en-US" sz="2400" dirty="0">
                <a:latin typeface="Comic Sans MS" pitchFamily="66" charset="0"/>
              </a:rPr>
              <a:t>	P</a:t>
            </a:r>
            <a:r>
              <a:rPr kumimoji="1" lang="en-US" sz="2400" baseline="-25000" dirty="0">
                <a:latin typeface="Comic Sans MS" pitchFamily="66" charset="0"/>
              </a:rPr>
              <a:t>1</a:t>
            </a:r>
            <a:r>
              <a:rPr kumimoji="1" lang="en-US" sz="2400" dirty="0">
                <a:latin typeface="Comic Sans MS" pitchFamily="66" charset="0"/>
              </a:rPr>
              <a:t> 			5</a:t>
            </a:r>
            <a:endParaRPr kumimoji="1" lang="en-US" sz="2400" baseline="-25000" dirty="0">
              <a:latin typeface="Comic Sans MS" pitchFamily="66" charset="0"/>
            </a:endParaRPr>
          </a:p>
          <a:p>
            <a:pPr marL="342900" indent="-342900">
              <a:spcBef>
                <a:spcPct val="20000"/>
              </a:spcBef>
              <a:tabLst>
                <a:tab pos="2403475" algn="l"/>
                <a:tab pos="2684463" algn="l"/>
                <a:tab pos="2974975" algn="l"/>
              </a:tabLst>
            </a:pPr>
            <a:r>
              <a:rPr kumimoji="1" lang="en-US" sz="2400" baseline="-25000" dirty="0">
                <a:latin typeface="Comic Sans MS" pitchFamily="66" charset="0"/>
              </a:rPr>
              <a:t>	</a:t>
            </a:r>
            <a:r>
              <a:rPr kumimoji="1" lang="en-US" sz="2400" dirty="0">
                <a:latin typeface="Comic Sans MS" pitchFamily="66" charset="0"/>
              </a:rPr>
              <a:t>P</a:t>
            </a:r>
            <a:r>
              <a:rPr kumimoji="1" lang="en-US" sz="2400" baseline="-25000" dirty="0">
                <a:latin typeface="Comic Sans MS" pitchFamily="66" charset="0"/>
              </a:rPr>
              <a:t>2</a:t>
            </a:r>
            <a:r>
              <a:rPr kumimoji="1" lang="en-US" sz="2400" dirty="0">
                <a:latin typeface="Comic Sans MS" pitchFamily="66" charset="0"/>
              </a:rPr>
              <a:t> 			0</a:t>
            </a:r>
          </a:p>
          <a:p>
            <a:pPr marL="342900" indent="-342900">
              <a:spcBef>
                <a:spcPct val="20000"/>
              </a:spcBef>
              <a:tabLst>
                <a:tab pos="2403475" algn="l"/>
                <a:tab pos="2684463" algn="l"/>
                <a:tab pos="2974975" algn="l"/>
              </a:tabLst>
            </a:pPr>
            <a:r>
              <a:rPr kumimoji="1" lang="en-US" sz="2400" dirty="0">
                <a:latin typeface="Comic Sans MS" pitchFamily="66" charset="0"/>
              </a:rPr>
              <a:t>	P</a:t>
            </a:r>
            <a:r>
              <a:rPr kumimoji="1" lang="en-US" sz="2400" baseline="-25000" dirty="0">
                <a:latin typeface="Comic Sans MS" pitchFamily="66" charset="0"/>
              </a:rPr>
              <a:t>3</a:t>
            </a:r>
            <a:r>
              <a:rPr kumimoji="1" lang="en-US" sz="2400" dirty="0">
                <a:latin typeface="Comic Sans MS" pitchFamily="66" charset="0"/>
              </a:rPr>
              <a:t> 			5</a:t>
            </a:r>
          </a:p>
          <a:p>
            <a:pPr marL="342900" indent="-342900">
              <a:spcBef>
                <a:spcPct val="20000"/>
              </a:spcBef>
              <a:tabLst>
                <a:tab pos="2403475" algn="l"/>
                <a:tab pos="2684463" algn="l"/>
                <a:tab pos="2974975" algn="l"/>
              </a:tabLst>
            </a:pPr>
            <a:r>
              <a:rPr kumimoji="1" lang="en-US" sz="2400" dirty="0">
                <a:latin typeface="Comic Sans MS" pitchFamily="66" charset="0"/>
              </a:rPr>
              <a:t>	P</a:t>
            </a:r>
            <a:r>
              <a:rPr kumimoji="1" lang="en-US" sz="2400" baseline="-25000" dirty="0">
                <a:latin typeface="Comic Sans MS" pitchFamily="66" charset="0"/>
              </a:rPr>
              <a:t>4</a:t>
            </a:r>
            <a:r>
              <a:rPr kumimoji="1" lang="en-US" sz="2400" dirty="0">
                <a:latin typeface="Comic Sans MS" pitchFamily="66" charset="0"/>
              </a:rPr>
              <a:t> 			6</a:t>
            </a:r>
          </a:p>
          <a:p>
            <a:pPr marL="342900" indent="-342900">
              <a:spcBef>
                <a:spcPct val="20000"/>
              </a:spcBef>
              <a:tabLst>
                <a:tab pos="2403475" algn="l"/>
                <a:tab pos="2684463" algn="l"/>
                <a:tab pos="2974975" algn="l"/>
              </a:tabLst>
            </a:pPr>
            <a:r>
              <a:rPr kumimoji="1" lang="en-US" sz="2400" dirty="0">
                <a:latin typeface="Comic Sans MS" pitchFamily="66" charset="0"/>
              </a:rPr>
              <a:t>	P</a:t>
            </a:r>
            <a:r>
              <a:rPr kumimoji="1" lang="en-US" sz="2400" baseline="-25000" dirty="0">
                <a:latin typeface="Comic Sans MS" pitchFamily="66" charset="0"/>
              </a:rPr>
              <a:t>5</a:t>
            </a:r>
            <a:r>
              <a:rPr kumimoji="1" lang="en-US" sz="2400" dirty="0">
                <a:latin typeface="Comic Sans MS" pitchFamily="66" charset="0"/>
              </a:rPr>
              <a:t> 			2</a:t>
            </a:r>
          </a:p>
          <a:p>
            <a:pPr marL="342900" indent="-342900">
              <a:spcBef>
                <a:spcPct val="20000"/>
              </a:spcBef>
              <a:tabLst>
                <a:tab pos="2403475" algn="l"/>
                <a:tab pos="2684463" algn="l"/>
                <a:tab pos="2974975" algn="l"/>
              </a:tabLst>
            </a:pPr>
            <a:endParaRPr kumimoji="1" lang="en-US" sz="2400" baseline="-25000" dirty="0">
              <a:latin typeface="Comic Sans MS" pitchFamily="66" charset="0"/>
            </a:endParaRPr>
          </a:p>
          <a:p>
            <a:pPr marL="342900" indent="-342900">
              <a:spcBef>
                <a:spcPct val="20000"/>
              </a:spcBef>
              <a:tabLst>
                <a:tab pos="2403475" algn="l"/>
                <a:tab pos="2684463" algn="l"/>
                <a:tab pos="2974975" algn="l"/>
              </a:tabLst>
            </a:pPr>
            <a:r>
              <a:rPr kumimoji="1" lang="en-US" sz="2400" dirty="0">
                <a:latin typeface="Comic Sans MS" pitchFamily="66" charset="0"/>
              </a:rPr>
              <a:t>The required sequence is </a:t>
            </a:r>
            <a:r>
              <a:rPr kumimoji="1" lang="en-US" sz="3600" dirty="0">
                <a:latin typeface="Comic Sans MS" pitchFamily="66" charset="0"/>
              </a:rPr>
              <a:t>&lt;</a:t>
            </a:r>
            <a:r>
              <a:rPr kumimoji="1" lang="en-US" sz="2400" dirty="0">
                <a:latin typeface="Comic Sans MS" pitchFamily="66" charset="0"/>
              </a:rPr>
              <a:t> P</a:t>
            </a:r>
            <a:r>
              <a:rPr kumimoji="1" lang="en-US" sz="2400" baseline="-25000" dirty="0">
                <a:latin typeface="Comic Sans MS" pitchFamily="66" charset="0"/>
              </a:rPr>
              <a:t>5    </a:t>
            </a:r>
            <a:r>
              <a:rPr kumimoji="1" lang="en-US" sz="2400" dirty="0">
                <a:latin typeface="Comic Sans MS" pitchFamily="66" charset="0"/>
              </a:rPr>
              <a:t>P</a:t>
            </a:r>
            <a:r>
              <a:rPr kumimoji="1" lang="en-US" sz="2400" baseline="-25000" dirty="0">
                <a:latin typeface="Comic Sans MS" pitchFamily="66" charset="0"/>
              </a:rPr>
              <a:t>1    </a:t>
            </a:r>
            <a:r>
              <a:rPr kumimoji="1" lang="en-US" sz="2400" dirty="0">
                <a:latin typeface="Comic Sans MS" pitchFamily="66" charset="0"/>
              </a:rPr>
              <a:t>P</a:t>
            </a:r>
            <a:r>
              <a:rPr kumimoji="1" lang="en-US" sz="2400" baseline="-25000" dirty="0">
                <a:latin typeface="Comic Sans MS" pitchFamily="66" charset="0"/>
              </a:rPr>
              <a:t>3    </a:t>
            </a:r>
            <a:r>
              <a:rPr kumimoji="1" lang="en-US" sz="2400" dirty="0">
                <a:latin typeface="Comic Sans MS" pitchFamily="66" charset="0"/>
              </a:rPr>
              <a:t>P</a:t>
            </a:r>
            <a:r>
              <a:rPr kumimoji="1" lang="en-US" sz="2400" baseline="-25000" dirty="0">
                <a:latin typeface="Comic Sans MS" pitchFamily="66" charset="0"/>
              </a:rPr>
              <a:t>4    </a:t>
            </a:r>
            <a:r>
              <a:rPr kumimoji="1" lang="en-US" sz="2400" dirty="0">
                <a:latin typeface="Comic Sans MS" pitchFamily="66" charset="0"/>
              </a:rPr>
              <a:t>P</a:t>
            </a:r>
            <a:r>
              <a:rPr kumimoji="1" lang="en-US" sz="2400" baseline="-25000" dirty="0">
                <a:latin typeface="Comic Sans MS" pitchFamily="66" charset="0"/>
              </a:rPr>
              <a:t>0 </a:t>
            </a:r>
            <a:r>
              <a:rPr kumimoji="1" lang="en-US" sz="3200" dirty="0">
                <a:latin typeface="Comic Sans MS" pitchFamily="66" charset="0"/>
              </a:rPr>
              <a:t>&gt;</a:t>
            </a:r>
            <a:endParaRPr kumimoji="1"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checkerboard(across)">
                                      <p:cBhvr>
                                        <p:cTn id="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26</a:t>
            </a:fld>
            <a:endParaRPr lang="en-US"/>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Bakery Algorithm (cont…)</a:t>
            </a:r>
            <a:endParaRPr lang="en-US" sz="3600" b="1" i="1" u="sng" dirty="0">
              <a:latin typeface="Comic Sans MS" pitchFamily="66" charset="0"/>
            </a:endParaRPr>
          </a:p>
        </p:txBody>
      </p:sp>
      <p:sp>
        <p:nvSpPr>
          <p:cNvPr id="6" name="Rectangle 3"/>
          <p:cNvSpPr>
            <a:spLocks noChangeArrowheads="1"/>
          </p:cNvSpPr>
          <p:nvPr/>
        </p:nvSpPr>
        <p:spPr bwMode="auto">
          <a:xfrm>
            <a:off x="0" y="457200"/>
            <a:ext cx="9144000" cy="5791200"/>
          </a:xfrm>
          <a:prstGeom prst="rect">
            <a:avLst/>
          </a:prstGeom>
          <a:noFill/>
          <a:ln w="9525">
            <a:noFill/>
            <a:miter lim="800000"/>
            <a:headEnd/>
            <a:tailEnd/>
          </a:ln>
          <a:effectLst/>
        </p:spPr>
        <p:txBody>
          <a:bodyPr/>
          <a:lstStyle/>
          <a:p>
            <a:pPr marL="342900" indent="-342900">
              <a:spcBef>
                <a:spcPct val="20000"/>
              </a:spcBef>
              <a:tabLst>
                <a:tab pos="2403475" algn="l"/>
                <a:tab pos="2684463" algn="l"/>
                <a:tab pos="2974975" algn="l"/>
              </a:tabLst>
            </a:pPr>
            <a:r>
              <a:rPr kumimoji="1" lang="en-US" sz="2800" b="1" dirty="0">
                <a:latin typeface="Comic Sans MS" pitchFamily="66" charset="0"/>
              </a:rPr>
              <a:t>Algorithm Semantics.</a:t>
            </a:r>
          </a:p>
          <a:p>
            <a:pPr marL="342900"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Ticket numbering scheme always generate numbers in the increasing order of enumeration, i.e.  1, 2, 3, 3, 4, 5, … So every upcoming process is given a bigger number.</a:t>
            </a:r>
          </a:p>
          <a:p>
            <a:pPr marL="342900" indent="-342900">
              <a:spcBef>
                <a:spcPct val="20000"/>
              </a:spcBef>
              <a:buFont typeface="Monotype Sorts" pitchFamily="2" charset="2"/>
              <a:buChar char="§"/>
              <a:tabLst>
                <a:tab pos="2403475" algn="l"/>
                <a:tab pos="2684463" algn="l"/>
                <a:tab pos="2974975" algn="l"/>
              </a:tabLst>
            </a:pPr>
            <a:r>
              <a:rPr kumimoji="1" lang="en-US" sz="2400" b="1" dirty="0">
                <a:latin typeface="Comic Sans MS" pitchFamily="66" charset="0"/>
              </a:rPr>
              <a:t>Notations</a:t>
            </a:r>
          </a:p>
          <a:p>
            <a:pPr marL="800100" lvl="1"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a:t>
            </a:r>
            <a:r>
              <a:rPr kumimoji="1" lang="en-US" sz="2400" dirty="0" err="1">
                <a:latin typeface="Comic Sans MS" pitchFamily="66" charset="0"/>
              </a:rPr>
              <a:t>Tnumber</a:t>
            </a:r>
            <a:r>
              <a:rPr kumimoji="1" lang="en-US" sz="2400" dirty="0">
                <a:latin typeface="Comic Sans MS" pitchFamily="66" charset="0"/>
              </a:rPr>
              <a:t>, PID) is an ordered pair.</a:t>
            </a:r>
          </a:p>
          <a:p>
            <a:pPr marL="800100" lvl="1"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(a, b) &lt; (c, d)         if (a &lt; c) OR (a == c &amp; b &lt; d)</a:t>
            </a:r>
          </a:p>
          <a:p>
            <a:pPr marL="800100" lvl="1"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Max(…) is a function that is passed the existing Ticket numbers and it will return the largest out of them.</a:t>
            </a:r>
          </a:p>
          <a:p>
            <a:pPr marL="342900" indent="-342900">
              <a:spcBef>
                <a:spcPct val="20000"/>
              </a:spcBef>
              <a:buFont typeface="Monotype Sorts" pitchFamily="2" charset="2"/>
              <a:buChar char="§"/>
              <a:tabLst>
                <a:tab pos="2403475" algn="l"/>
                <a:tab pos="2684463" algn="l"/>
                <a:tab pos="2974975" algn="l"/>
              </a:tabLst>
            </a:pPr>
            <a:r>
              <a:rPr kumimoji="1" lang="en-US" sz="2400" b="1" dirty="0">
                <a:latin typeface="Comic Sans MS" pitchFamily="66" charset="0"/>
              </a:rPr>
              <a:t>Data Structures</a:t>
            </a:r>
          </a:p>
          <a:p>
            <a:pPr marL="800100" lvl="1" indent="-342900">
              <a:spcBef>
                <a:spcPct val="20000"/>
              </a:spcBef>
              <a:buFont typeface="Monotype Sorts" pitchFamily="2" charset="2"/>
              <a:buChar char="§"/>
              <a:tabLst>
                <a:tab pos="2403475" algn="l"/>
                <a:tab pos="2684463" algn="l"/>
                <a:tab pos="2974975" algn="l"/>
              </a:tabLst>
            </a:pPr>
            <a:r>
              <a:rPr kumimoji="1" lang="en-US" sz="2400" dirty="0">
                <a:latin typeface="Comic Sans MS" pitchFamily="66" charset="0"/>
              </a:rPr>
              <a:t>Boolean choosing[n];</a:t>
            </a:r>
            <a:r>
              <a:rPr kumimoji="1" lang="en-US" sz="1400" dirty="0">
                <a:latin typeface="Comic Sans MS" pitchFamily="66" charset="0"/>
              </a:rPr>
              <a:t>for each process there is a slot in this array initialized to false</a:t>
            </a:r>
            <a:endParaRPr kumimoji="1" lang="en-US" sz="2400" dirty="0">
              <a:latin typeface="Comic Sans MS" pitchFamily="66" charset="0"/>
            </a:endParaRPr>
          </a:p>
          <a:p>
            <a:pPr marL="800100" lvl="1" indent="-342900">
              <a:spcBef>
                <a:spcPct val="20000"/>
              </a:spcBef>
              <a:buFont typeface="Monotype Sorts" pitchFamily="2" charset="2"/>
              <a:buChar char="§"/>
              <a:tabLst>
                <a:tab pos="2403475" algn="l"/>
                <a:tab pos="2684463" algn="l"/>
                <a:tab pos="2974975" algn="l"/>
              </a:tabLst>
            </a:pPr>
            <a:r>
              <a:rPr kumimoji="1" lang="en-US" sz="2400" dirty="0" err="1">
                <a:latin typeface="Comic Sans MS" pitchFamily="66" charset="0"/>
              </a:rPr>
              <a:t>int</a:t>
            </a:r>
            <a:r>
              <a:rPr kumimoji="1" lang="en-US" sz="2400" dirty="0">
                <a:latin typeface="Comic Sans MS" pitchFamily="66" charset="0"/>
              </a:rPr>
              <a:t> </a:t>
            </a:r>
            <a:r>
              <a:rPr kumimoji="1" lang="en-US" sz="2400" dirty="0" err="1">
                <a:latin typeface="Comic Sans MS" pitchFamily="66" charset="0"/>
              </a:rPr>
              <a:t>Tnumber</a:t>
            </a:r>
            <a:r>
              <a:rPr kumimoji="1" lang="en-US" sz="2400" dirty="0">
                <a:latin typeface="Comic Sans MS" pitchFamily="66" charset="0"/>
              </a:rPr>
              <a:t>[n]; </a:t>
            </a:r>
            <a:r>
              <a:rPr kumimoji="1" lang="en-US" sz="1400" dirty="0">
                <a:latin typeface="Comic Sans MS" pitchFamily="66" charset="0"/>
              </a:rPr>
              <a:t>for each process there is a number in this array initialized to zero</a:t>
            </a:r>
            <a:endParaRPr kumimoji="1" lang="en-US"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heckerboard(across)">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heckerboard(across)">
                                      <p:cBhvr>
                                        <p:cTn id="12" dur="500"/>
                                        <p:tgtEl>
                                          <p:spTgt spid="6">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checkerboard(across)">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checkerboard(across)">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checkerboard(across)">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checkerboard(across)">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checkerboard(across)">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checkerboard(across)">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1117FF-08D5-4EAC-A633-3477EB15651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Bakery Algorithm</a:t>
            </a:r>
            <a:endParaRPr lang="en-US" sz="3600" b="1" i="1" u="sng" dirty="0">
              <a:latin typeface="Comic Sans MS" pitchFamily="66" charset="0"/>
            </a:endParaRPr>
          </a:p>
        </p:txBody>
      </p:sp>
      <p:sp>
        <p:nvSpPr>
          <p:cNvPr id="6" name="Rectangle 3"/>
          <p:cNvSpPr>
            <a:spLocks noChangeArrowheads="1"/>
          </p:cNvSpPr>
          <p:nvPr/>
        </p:nvSpPr>
        <p:spPr bwMode="auto">
          <a:xfrm>
            <a:off x="0" y="533400"/>
            <a:ext cx="9144000" cy="6096000"/>
          </a:xfrm>
          <a:prstGeom prst="rect">
            <a:avLst/>
          </a:prstGeom>
          <a:noFill/>
          <a:ln w="9525">
            <a:noFill/>
            <a:miter lim="800000"/>
            <a:headEnd/>
            <a:tailEnd/>
          </a:ln>
          <a:effectLst/>
        </p:spPr>
        <p:txBody>
          <a:bodyPr/>
          <a:lstStyle/>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do {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	</a:t>
            </a:r>
            <a:r>
              <a:rPr kumimoji="1" lang="en-US" sz="2600" b="1" i="0" u="none" strike="noStrike" kern="1200" cap="none" spc="0" normalizeH="0" baseline="0" noProof="0" dirty="0">
                <a:ln>
                  <a:noFill/>
                </a:ln>
                <a:solidFill>
                  <a:srgbClr val="1F497D">
                    <a:lumMod val="60000"/>
                    <a:lumOff val="40000"/>
                  </a:srgbClr>
                </a:solidFill>
                <a:effectLst/>
                <a:uLnTx/>
                <a:uFillTx/>
                <a:latin typeface="Calibri"/>
                <a:ea typeface="+mn-ea"/>
                <a:cs typeface="+mn-cs"/>
              </a:rPr>
              <a:t>choosing[</a:t>
            </a:r>
            <a:r>
              <a:rPr kumimoji="1" lang="en-US" sz="2600" b="1"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i</a:t>
            </a:r>
            <a:r>
              <a:rPr kumimoji="1" lang="en-US" sz="2600" b="1" i="0" u="none" strike="noStrike" kern="1200" cap="none" spc="0" normalizeH="0" baseline="0" noProof="0" dirty="0">
                <a:ln>
                  <a:noFill/>
                </a:ln>
                <a:solidFill>
                  <a:srgbClr val="1F497D">
                    <a:lumMod val="60000"/>
                    <a:lumOff val="40000"/>
                  </a:srgbClr>
                </a:solidFill>
                <a:effectLst/>
                <a:uLnTx/>
                <a:uFillTx/>
                <a:latin typeface="Calibri"/>
                <a:ea typeface="+mn-ea"/>
                <a:cs typeface="+mn-cs"/>
              </a:rPr>
              <a:t>] = true;</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000" b="1" i="0" u="none" strike="noStrike" kern="1200" cap="none" spc="0" normalizeH="0" baseline="0" noProof="0" dirty="0">
                <a:ln>
                  <a:noFill/>
                </a:ln>
                <a:solidFill>
                  <a:prstClr val="black"/>
                </a:solidFill>
                <a:effectLst/>
                <a:uLnTx/>
                <a:uFillTx/>
                <a:latin typeface="Calibri"/>
                <a:ea typeface="+mn-ea"/>
                <a:cs typeface="+mn-cs"/>
              </a:rPr>
              <a:t>	</a:t>
            </a:r>
            <a:r>
              <a:rPr kumimoji="1" lang="en-US" sz="2000" b="1" i="0" u="none" strike="noStrike" kern="1200" cap="none" spc="0" normalizeH="0" baseline="0" noProof="0" dirty="0" err="1">
                <a:ln>
                  <a:noFill/>
                </a:ln>
                <a:solidFill>
                  <a:prstClr val="black"/>
                </a:solidFill>
                <a:effectLst/>
                <a:uLnTx/>
                <a:uFillTx/>
                <a:latin typeface="Calibri"/>
                <a:ea typeface="+mn-ea"/>
                <a:cs typeface="+mn-cs"/>
              </a:rPr>
              <a:t>Tnumber</a:t>
            </a:r>
            <a:r>
              <a:rPr kumimoji="1" lang="en-US" sz="2000" b="1" i="0" u="none" strike="noStrike" kern="1200" cap="none" spc="0" normalizeH="0" baseline="0" noProof="0" dirty="0">
                <a:ln>
                  <a:noFill/>
                </a:ln>
                <a:solidFill>
                  <a:prstClr val="black"/>
                </a:solidFill>
                <a:effectLst/>
                <a:uLnTx/>
                <a:uFillTx/>
                <a:latin typeface="Calibri"/>
                <a:ea typeface="+mn-ea"/>
                <a:cs typeface="+mn-cs"/>
              </a:rPr>
              <a:t>[</a:t>
            </a:r>
            <a:r>
              <a:rPr kumimoji="1" lang="en-US" sz="2000" b="1" i="0" u="none" strike="noStrike" kern="1200" cap="none" spc="0" normalizeH="0" baseline="0" noProof="0" dirty="0" err="1">
                <a:ln>
                  <a:noFill/>
                </a:ln>
                <a:solidFill>
                  <a:prstClr val="black"/>
                </a:solidFill>
                <a:effectLst/>
                <a:uLnTx/>
                <a:uFillTx/>
                <a:latin typeface="Calibri"/>
                <a:ea typeface="+mn-ea"/>
                <a:cs typeface="+mn-cs"/>
              </a:rPr>
              <a:t>i</a:t>
            </a:r>
            <a:r>
              <a:rPr kumimoji="1" lang="en-US" sz="2000" b="1" i="0" u="none" strike="noStrike" kern="1200" cap="none" spc="0" normalizeH="0" baseline="0" noProof="0" dirty="0">
                <a:ln>
                  <a:noFill/>
                </a:ln>
                <a:solidFill>
                  <a:prstClr val="black"/>
                </a:solidFill>
                <a:effectLst/>
                <a:uLnTx/>
                <a:uFillTx/>
                <a:latin typeface="Calibri"/>
                <a:ea typeface="+mn-ea"/>
                <a:cs typeface="+mn-cs"/>
              </a:rPr>
              <a:t>] = max(</a:t>
            </a:r>
            <a:r>
              <a:rPr kumimoji="1" lang="en-US" sz="2000" b="1" i="0" u="none" strike="noStrike" kern="1200" cap="none" spc="0" normalizeH="0" baseline="0" noProof="0" dirty="0" err="1">
                <a:ln>
                  <a:noFill/>
                </a:ln>
                <a:solidFill>
                  <a:prstClr val="black"/>
                </a:solidFill>
                <a:effectLst/>
                <a:uLnTx/>
                <a:uFillTx/>
                <a:latin typeface="Calibri"/>
                <a:ea typeface="+mn-ea"/>
                <a:cs typeface="+mn-cs"/>
              </a:rPr>
              <a:t>Tnumber</a:t>
            </a:r>
            <a:r>
              <a:rPr kumimoji="1" lang="en-US" sz="2000" b="1" i="0" u="none" strike="noStrike" kern="1200" cap="none" spc="0" normalizeH="0" baseline="0" noProof="0" dirty="0">
                <a:ln>
                  <a:noFill/>
                </a:ln>
                <a:solidFill>
                  <a:prstClr val="black"/>
                </a:solidFill>
                <a:effectLst/>
                <a:uLnTx/>
                <a:uFillTx/>
                <a:latin typeface="Calibri"/>
                <a:ea typeface="+mn-ea"/>
                <a:cs typeface="+mn-cs"/>
              </a:rPr>
              <a:t>[0], </a:t>
            </a:r>
            <a:r>
              <a:rPr kumimoji="1" lang="en-US" sz="2000" b="1" i="0" u="none" strike="noStrike" kern="1200" cap="none" spc="0" normalizeH="0" baseline="0" noProof="0" dirty="0" err="1">
                <a:ln>
                  <a:noFill/>
                </a:ln>
                <a:solidFill>
                  <a:prstClr val="black"/>
                </a:solidFill>
                <a:effectLst/>
                <a:uLnTx/>
                <a:uFillTx/>
                <a:latin typeface="Calibri"/>
                <a:ea typeface="+mn-ea"/>
                <a:cs typeface="+mn-cs"/>
              </a:rPr>
              <a:t>Tnumber</a:t>
            </a:r>
            <a:r>
              <a:rPr kumimoji="1" lang="en-US" sz="2000" b="1" i="0" u="none" strike="noStrike" kern="1200" cap="none" spc="0" normalizeH="0" baseline="0" noProof="0" dirty="0">
                <a:ln>
                  <a:noFill/>
                </a:ln>
                <a:solidFill>
                  <a:prstClr val="black"/>
                </a:solidFill>
                <a:effectLst/>
                <a:uLnTx/>
                <a:uFillTx/>
                <a:latin typeface="Calibri"/>
                <a:ea typeface="+mn-ea"/>
                <a:cs typeface="+mn-cs"/>
              </a:rPr>
              <a:t>[1], …, </a:t>
            </a:r>
            <a:r>
              <a:rPr kumimoji="1" lang="en-US" sz="2000" b="1" i="0" u="none" strike="noStrike" kern="1200" cap="none" spc="0" normalizeH="0" baseline="0" noProof="0" dirty="0" err="1">
                <a:ln>
                  <a:noFill/>
                </a:ln>
                <a:solidFill>
                  <a:prstClr val="black"/>
                </a:solidFill>
                <a:effectLst/>
                <a:uLnTx/>
                <a:uFillTx/>
                <a:latin typeface="Calibri"/>
                <a:ea typeface="+mn-ea"/>
                <a:cs typeface="+mn-cs"/>
              </a:rPr>
              <a:t>Tnumber</a:t>
            </a:r>
            <a:r>
              <a:rPr kumimoji="1" lang="en-US" sz="2000" b="1" i="0" u="none" strike="noStrike" kern="1200" cap="none" spc="0" normalizeH="0" baseline="0" noProof="0" dirty="0">
                <a:ln>
                  <a:noFill/>
                </a:ln>
                <a:solidFill>
                  <a:prstClr val="black"/>
                </a:solidFill>
                <a:effectLst/>
                <a:uLnTx/>
                <a:uFillTx/>
                <a:latin typeface="Calibri"/>
                <a:ea typeface="+mn-ea"/>
                <a:cs typeface="+mn-cs"/>
              </a:rPr>
              <a:t> [n – 1])    + 1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	</a:t>
            </a:r>
            <a:r>
              <a:rPr kumimoji="1" lang="en-US" sz="2600" b="1" i="0" u="none" strike="noStrike" kern="1200" cap="none" spc="0" normalizeH="0" baseline="0" noProof="0" dirty="0">
                <a:ln>
                  <a:noFill/>
                </a:ln>
                <a:solidFill>
                  <a:srgbClr val="558ED5"/>
                </a:solidFill>
                <a:effectLst/>
                <a:uLnTx/>
                <a:uFillTx/>
                <a:latin typeface="Calibri"/>
                <a:ea typeface="+mn-ea"/>
                <a:cs typeface="+mn-cs"/>
              </a:rPr>
              <a:t>choosing[</a:t>
            </a:r>
            <a:r>
              <a:rPr kumimoji="1" lang="en-US" sz="2600" b="1" i="0" u="none" strike="noStrike" kern="1200" cap="none" spc="0" normalizeH="0" baseline="0" noProof="0" dirty="0" err="1">
                <a:ln>
                  <a:noFill/>
                </a:ln>
                <a:solidFill>
                  <a:srgbClr val="558ED5"/>
                </a:solidFill>
                <a:effectLst/>
                <a:uLnTx/>
                <a:uFillTx/>
                <a:latin typeface="Calibri"/>
                <a:ea typeface="+mn-ea"/>
                <a:cs typeface="+mn-cs"/>
              </a:rPr>
              <a:t>i</a:t>
            </a:r>
            <a:r>
              <a:rPr kumimoji="1" lang="en-US" sz="2600" b="1" i="0" u="none" strike="noStrike" kern="1200" cap="none" spc="0" normalizeH="0" baseline="0" noProof="0" dirty="0">
                <a:ln>
                  <a:noFill/>
                </a:ln>
                <a:solidFill>
                  <a:srgbClr val="558ED5"/>
                </a:solidFill>
                <a:effectLst/>
                <a:uLnTx/>
                <a:uFillTx/>
                <a:latin typeface="Calibri"/>
                <a:ea typeface="+mn-ea"/>
                <a:cs typeface="+mn-cs"/>
              </a:rPr>
              <a:t>] = false;</a:t>
            </a:r>
            <a:endParaRPr kumimoji="1" lang="en-US" sz="1400" b="1" i="0" u="none" strike="noStrike" kern="1200" cap="none" spc="0" normalizeH="0" baseline="0" noProof="0" dirty="0">
              <a:ln>
                <a:noFill/>
              </a:ln>
              <a:solidFill>
                <a:srgbClr val="558ED5"/>
              </a:solidFill>
              <a:effectLst/>
              <a:uLnTx/>
              <a:uFillTx/>
              <a:latin typeface="Calibri"/>
              <a:ea typeface="+mn-ea"/>
              <a:cs typeface="+mn-cs"/>
            </a:endParaRP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     for (j = 0; j &lt; n; j++)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		</a:t>
            </a:r>
            <a:r>
              <a:rPr kumimoji="1" lang="en-US" sz="2600" b="1" i="0" u="none" strike="noStrike" kern="1200" cap="none" spc="0" normalizeH="0" baseline="0" noProof="0" dirty="0">
                <a:ln>
                  <a:noFill/>
                </a:ln>
                <a:solidFill>
                  <a:srgbClr val="558ED5"/>
                </a:solidFill>
                <a:effectLst/>
                <a:uLnTx/>
                <a:uFillTx/>
                <a:latin typeface="Calibri"/>
                <a:ea typeface="+mn-ea"/>
                <a:cs typeface="+mn-cs"/>
              </a:rPr>
              <a:t>while (choosing[j]) ;</a:t>
            </a:r>
            <a:r>
              <a:rPr kumimoji="1" lang="en-US" sz="2600" b="1"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rPr>
              <a:t>		while ((</a:t>
            </a:r>
            <a:r>
              <a:rPr kumimoji="1" lang="en-US" sz="2600" b="1" i="0" u="none" strike="noStrike" kern="1200" cap="none" spc="0" normalizeH="0" baseline="0" noProof="0" dirty="0" err="1">
                <a:ln>
                  <a:noFill/>
                </a:ln>
                <a:solidFill>
                  <a:prstClr val="black"/>
                </a:solidFill>
                <a:effectLst/>
                <a:uLnTx/>
                <a:uFillTx/>
                <a:latin typeface="Calibri"/>
                <a:ea typeface="+mn-ea"/>
                <a:cs typeface="+mn-cs"/>
              </a:rPr>
              <a:t>Tnumber</a:t>
            </a:r>
            <a:r>
              <a:rPr kumimoji="1" lang="en-US" sz="2600" b="1" i="0" u="none" strike="noStrike" kern="1200" cap="none" spc="0" normalizeH="0" baseline="0" noProof="0" dirty="0">
                <a:ln>
                  <a:noFill/>
                </a:ln>
                <a:solidFill>
                  <a:prstClr val="black"/>
                </a:solidFill>
                <a:effectLst/>
                <a:uLnTx/>
                <a:uFillTx/>
                <a:latin typeface="Calibri"/>
                <a:ea typeface="+mn-ea"/>
                <a:cs typeface="+mn-cs"/>
              </a:rPr>
              <a:t>[j] !=</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0) &amp;&amp; (</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Tnumber</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[j],j) &lt; (</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Tnumber</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i</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i</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&lt;CS&gt;</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Tnumber</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a:t>
            </a:r>
            <a:r>
              <a:rPr kumimoji="1" lang="en-US" sz="2600" b="1" i="0" u="none" strike="noStrike" kern="1200" cap="none" spc="0" normalizeH="0" baseline="0" noProof="0" dirty="0" err="1">
                <a:ln>
                  <a:noFill/>
                </a:ln>
                <a:solidFill>
                  <a:prstClr val="black"/>
                </a:solidFill>
                <a:effectLst/>
                <a:uLnTx/>
                <a:uFillTx/>
                <a:latin typeface="Calibri"/>
                <a:ea typeface="+mn-ea"/>
                <a:cs typeface="+mn-cs"/>
                <a:sym typeface="Symbol" pitchFamily="18" charset="2"/>
              </a:rPr>
              <a:t>i</a:t>
            </a: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 0;  </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&lt;RS&gt;</a:t>
            </a:r>
          </a:p>
          <a:p>
            <a:pPr marL="342900" marR="0" lvl="0" indent="-342900" algn="l" defTabSz="914400" rtl="0" eaLnBrk="1" fontAlgn="auto" latinLnBrk="0" hangingPunct="1">
              <a:lnSpc>
                <a:spcPct val="130000"/>
              </a:lnSpc>
              <a:spcBef>
                <a:spcPts val="0"/>
              </a:spcBef>
              <a:spcAft>
                <a:spcPts val="0"/>
              </a:spcAft>
              <a:buClr>
                <a:srgbClr val="EEECE1"/>
              </a:buClr>
              <a:buSzTx/>
              <a:buFont typeface="Monotype Sorts" pitchFamily="2" charset="2"/>
              <a:buNone/>
              <a:tabLst>
                <a:tab pos="517525" algn="l"/>
                <a:tab pos="1196975" algn="l"/>
                <a:tab pos="1487488" algn="l"/>
                <a:tab pos="1831975" algn="l"/>
              </a:tabLst>
              <a:defRPr/>
            </a:pPr>
            <a:r>
              <a:rPr kumimoji="1" lang="en-US" sz="2600" b="1" i="0" u="none" strike="noStrike" kern="1200" cap="none" spc="0" normalizeH="0" baseline="0" noProof="0" dirty="0">
                <a:ln>
                  <a:noFill/>
                </a:ln>
                <a:solidFill>
                  <a:prstClr val="black"/>
                </a:solidFill>
                <a:effectLst/>
                <a:uLnTx/>
                <a:uFillTx/>
                <a:latin typeface="Calibri"/>
                <a:ea typeface="+mn-ea"/>
                <a:cs typeface="+mn-cs"/>
                <a:sym typeface="Symbol" pitchFamily="18" charset="2"/>
              </a:rPr>
              <a:t>} while (1);</a:t>
            </a:r>
            <a:endParaRPr kumimoji="1" lang="en-US" sz="2600" b="1"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6096000" y="1953161"/>
            <a:ext cx="2971800" cy="1323439"/>
          </a:xfrm>
          <a:prstGeom prst="rect">
            <a:avLst/>
          </a:prstGeom>
          <a:noFill/>
          <a:ln w="2857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FF0000"/>
                </a:solidFill>
                <a:effectLst/>
                <a:uLnTx/>
                <a:uFillTx/>
                <a:latin typeface="Calibri"/>
                <a:ea typeface="+mn-ea"/>
                <a:cs typeface="+mn-cs"/>
              </a:rPr>
              <a:t>This loop is going to compare the (no, id) pair of P</a:t>
            </a:r>
            <a:r>
              <a:rPr kumimoji="1" lang="en-US" sz="1600" b="1" i="0" u="none" strike="noStrike" kern="1200" cap="none" spc="0" normalizeH="0" baseline="-25000" noProof="0" dirty="0">
                <a:ln>
                  <a:noFill/>
                </a:ln>
                <a:solidFill>
                  <a:srgbClr val="FF0000"/>
                </a:solidFill>
                <a:effectLst/>
                <a:uLnTx/>
                <a:uFillTx/>
                <a:latin typeface="Calibri"/>
                <a:ea typeface="+mn-ea"/>
                <a:cs typeface="+mn-cs"/>
              </a:rPr>
              <a:t>i</a:t>
            </a:r>
            <a:r>
              <a:rPr kumimoji="1" lang="en-US" sz="1600" b="1" i="0" u="none" strike="noStrike" kern="1200" cap="none" spc="0" normalizeH="0" baseline="0" noProof="0" dirty="0">
                <a:ln>
                  <a:noFill/>
                </a:ln>
                <a:solidFill>
                  <a:srgbClr val="FF0000"/>
                </a:solidFill>
                <a:effectLst/>
                <a:uLnTx/>
                <a:uFillTx/>
                <a:latin typeface="Calibri"/>
                <a:ea typeface="+mn-ea"/>
                <a:cs typeface="+mn-cs"/>
              </a:rPr>
              <a:t> with (no, id) pair of all other processes and finally selects which process goes to the CS </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8"/>
          <p:cNvSpPr txBox="1"/>
          <p:nvPr/>
        </p:nvSpPr>
        <p:spPr>
          <a:xfrm>
            <a:off x="3505200" y="2819400"/>
            <a:ext cx="2438400" cy="830997"/>
          </a:xfrm>
          <a:prstGeom prst="rect">
            <a:avLst/>
          </a:prstGeom>
          <a:noFill/>
          <a:ln w="2857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558ED5"/>
                </a:solidFill>
                <a:effectLst/>
                <a:uLnTx/>
                <a:uFillTx/>
                <a:latin typeface="Calibri"/>
                <a:ea typeface="+mn-ea"/>
                <a:cs typeface="+mn-cs"/>
              </a:rPr>
              <a:t>If Process </a:t>
            </a:r>
            <a:r>
              <a:rPr kumimoji="1" lang="en-US" sz="1600" b="1" i="0" u="none" strike="noStrike" kern="1200" cap="none" spc="0" normalizeH="0" baseline="0" noProof="0" dirty="0" err="1">
                <a:ln>
                  <a:noFill/>
                </a:ln>
                <a:solidFill>
                  <a:srgbClr val="558ED5"/>
                </a:solidFill>
                <a:effectLst/>
                <a:uLnTx/>
                <a:uFillTx/>
                <a:latin typeface="Calibri"/>
                <a:ea typeface="+mn-ea"/>
                <a:cs typeface="+mn-cs"/>
              </a:rPr>
              <a:t>P</a:t>
            </a:r>
            <a:r>
              <a:rPr kumimoji="1" lang="en-US" sz="1600" b="1" i="0" u="none" strike="noStrike" kern="1200" cap="none" spc="0" normalizeH="0" baseline="-25000" noProof="0" dirty="0" err="1">
                <a:ln>
                  <a:noFill/>
                </a:ln>
                <a:solidFill>
                  <a:srgbClr val="558ED5"/>
                </a:solidFill>
                <a:effectLst/>
                <a:uLnTx/>
                <a:uFillTx/>
                <a:latin typeface="Calibri"/>
                <a:ea typeface="+mn-ea"/>
                <a:cs typeface="+mn-cs"/>
              </a:rPr>
              <a:t>j</a:t>
            </a:r>
            <a:r>
              <a:rPr kumimoji="1" lang="en-US" sz="1600" b="1" i="0" u="none" strike="noStrike" kern="1200" cap="none" spc="0" normalizeH="0" baseline="0" noProof="0" dirty="0">
                <a:ln>
                  <a:noFill/>
                </a:ln>
                <a:solidFill>
                  <a:srgbClr val="558ED5"/>
                </a:solidFill>
                <a:effectLst/>
                <a:uLnTx/>
                <a:uFillTx/>
                <a:latin typeface="Calibri"/>
                <a:ea typeface="+mn-ea"/>
                <a:cs typeface="+mn-cs"/>
              </a:rPr>
              <a:t> is in the process of getting a ticket number lets wait.</a:t>
            </a:r>
            <a:endParaRPr kumimoji="0" lang="en-US" sz="1600" b="0" i="0" u="none" strike="noStrike" kern="1200" cap="none" spc="0" normalizeH="0" baseline="0" noProof="0" dirty="0">
              <a:ln>
                <a:noFill/>
              </a:ln>
              <a:solidFill>
                <a:srgbClr val="558ED5"/>
              </a:solidFill>
              <a:effectLst/>
              <a:uLnTx/>
              <a:uFillTx/>
              <a:latin typeface="Calibri"/>
              <a:ea typeface="+mn-ea"/>
              <a:cs typeface="+mn-cs"/>
            </a:endParaRPr>
          </a:p>
        </p:txBody>
      </p:sp>
      <p:cxnSp>
        <p:nvCxnSpPr>
          <p:cNvPr id="11" name="Straight Arrow Connector 10"/>
          <p:cNvCxnSpPr>
            <a:stCxn id="8" idx="1"/>
          </p:cNvCxnSpPr>
          <p:nvPr/>
        </p:nvCxnSpPr>
        <p:spPr>
          <a:xfrm rot="10800000" flipV="1">
            <a:off x="3200400" y="2614881"/>
            <a:ext cx="2895600" cy="100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48400" y="599182"/>
            <a:ext cx="2667000" cy="1077218"/>
          </a:xfrm>
          <a:prstGeom prst="rect">
            <a:avLst/>
          </a:prstGeom>
          <a:noFill/>
          <a:ln w="2857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558ED5"/>
                </a:solidFill>
                <a:effectLst/>
                <a:uLnTx/>
                <a:uFillTx/>
                <a:latin typeface="Calibri"/>
                <a:ea typeface="+mn-ea"/>
                <a:cs typeface="+mn-cs"/>
              </a:rPr>
              <a:t>Before choosing a </a:t>
            </a:r>
            <a:r>
              <a:rPr kumimoji="1" lang="en-US" sz="1600" b="1" i="0" u="none" strike="noStrike" kern="1200" cap="none" spc="0" normalizeH="0" baseline="0" noProof="0" dirty="0" err="1">
                <a:ln>
                  <a:noFill/>
                </a:ln>
                <a:solidFill>
                  <a:srgbClr val="558ED5"/>
                </a:solidFill>
                <a:effectLst/>
                <a:uLnTx/>
                <a:uFillTx/>
                <a:latin typeface="Calibri"/>
                <a:ea typeface="+mn-ea"/>
                <a:cs typeface="+mn-cs"/>
              </a:rPr>
              <a:t>Tnumber</a:t>
            </a:r>
            <a:r>
              <a:rPr kumimoji="1" lang="en-US" sz="1600" b="1" i="0" u="none" strike="noStrike" kern="1200" cap="none" spc="0" normalizeH="0" baseline="0" noProof="0" dirty="0">
                <a:ln>
                  <a:noFill/>
                </a:ln>
                <a:solidFill>
                  <a:srgbClr val="558ED5"/>
                </a:solidFill>
                <a:effectLst/>
                <a:uLnTx/>
                <a:uFillTx/>
                <a:latin typeface="Calibri"/>
                <a:ea typeface="+mn-ea"/>
                <a:cs typeface="+mn-cs"/>
              </a:rPr>
              <a:t>, every process will first set its choosing to true and later will set it to false. </a:t>
            </a:r>
            <a:endParaRPr kumimoji="0" lang="en-US" sz="1600" b="0" i="0" u="none" strike="noStrike" kern="1200" cap="none" spc="0" normalizeH="0" baseline="0" noProof="0" dirty="0">
              <a:ln>
                <a:noFill/>
              </a:ln>
              <a:solidFill>
                <a:srgbClr val="558ED5"/>
              </a:solidFill>
              <a:effectLst/>
              <a:uLnTx/>
              <a:uFillTx/>
              <a:latin typeface="Calibri"/>
              <a:ea typeface="+mn-ea"/>
              <a:cs typeface="+mn-cs"/>
            </a:endParaRPr>
          </a:p>
        </p:txBody>
      </p:sp>
      <p:cxnSp>
        <p:nvCxnSpPr>
          <p:cNvPr id="17" name="Straight Arrow Connector 16"/>
          <p:cNvCxnSpPr/>
          <p:nvPr/>
        </p:nvCxnSpPr>
        <p:spPr>
          <a:xfrm rot="10800000" flipV="1">
            <a:off x="4572000" y="1066801"/>
            <a:ext cx="1676400" cy="6095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90800" y="5475982"/>
            <a:ext cx="2971800" cy="1077218"/>
          </a:xfrm>
          <a:prstGeom prst="rect">
            <a:avLst/>
          </a:prstGeom>
          <a:noFill/>
          <a:ln w="2857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FF0000"/>
                </a:solidFill>
                <a:effectLst/>
                <a:uLnTx/>
                <a:uFillTx/>
                <a:latin typeface="Calibri"/>
                <a:ea typeface="+mn-ea"/>
                <a:cs typeface="+mn-cs"/>
              </a:rPr>
              <a:t>After leaving the CS, P</a:t>
            </a:r>
            <a:r>
              <a:rPr kumimoji="1" lang="en-US" sz="1600" b="1" i="0" u="none" strike="noStrike" kern="1200" cap="none" spc="0" normalizeH="0" baseline="-25000" noProof="0" dirty="0">
                <a:ln>
                  <a:noFill/>
                </a:ln>
                <a:solidFill>
                  <a:srgbClr val="FF0000"/>
                </a:solidFill>
                <a:effectLst/>
                <a:uLnTx/>
                <a:uFillTx/>
                <a:latin typeface="Calibri"/>
                <a:ea typeface="+mn-ea"/>
                <a:cs typeface="+mn-cs"/>
              </a:rPr>
              <a:t>i</a:t>
            </a:r>
            <a:r>
              <a:rPr kumimoji="1" lang="en-US" sz="1600" b="1" i="0" u="none" strike="noStrike" kern="1200" cap="none" spc="0" normalizeH="0" baseline="0" noProof="0" dirty="0">
                <a:ln>
                  <a:noFill/>
                </a:ln>
                <a:solidFill>
                  <a:srgbClr val="FF0000"/>
                </a:solidFill>
                <a:effectLst/>
                <a:uLnTx/>
                <a:uFillTx/>
                <a:latin typeface="Calibri"/>
                <a:ea typeface="+mn-ea"/>
                <a:cs typeface="+mn-cs"/>
              </a:rPr>
              <a:t> set its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Tnumber</a:t>
            </a:r>
            <a:r>
              <a:rPr kumimoji="1" lang="en-US" sz="1600" b="1" i="0" u="none" strike="noStrike" kern="1200" cap="none" spc="0" normalizeH="0" baseline="0" noProof="0" dirty="0">
                <a:ln>
                  <a:noFill/>
                </a:ln>
                <a:solidFill>
                  <a:srgbClr val="FF0000"/>
                </a:solidFill>
                <a:effectLst/>
                <a:uLnTx/>
                <a:uFillTx/>
                <a:latin typeface="Calibri"/>
                <a:ea typeface="+mn-ea"/>
                <a:cs typeface="+mn-cs"/>
              </a:rPr>
              <a:t> to 0, showing that it is now not interested to enter its CS</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p:cNvSpPr txBox="1"/>
          <p:nvPr/>
        </p:nvSpPr>
        <p:spPr>
          <a:xfrm>
            <a:off x="4876800" y="4077033"/>
            <a:ext cx="43434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FF0000"/>
                </a:solidFill>
                <a:effectLst/>
                <a:uLnTx/>
                <a:uFillTx/>
                <a:latin typeface="Calibri"/>
                <a:ea typeface="+mn-ea"/>
                <a:cs typeface="+mn-cs"/>
              </a:rPr>
              <a:t>If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P</a:t>
            </a:r>
            <a:r>
              <a:rPr kumimoji="1" lang="en-US" sz="1600" b="1" i="0" u="none" strike="noStrike" kern="1200" cap="none" spc="0" normalizeH="0" baseline="-25000" noProof="0" dirty="0" err="1">
                <a:ln>
                  <a:noFill/>
                </a:ln>
                <a:solidFill>
                  <a:srgbClr val="FF0000"/>
                </a:solidFill>
                <a:effectLst/>
                <a:uLnTx/>
                <a:uFillTx/>
                <a:latin typeface="Calibri"/>
                <a:ea typeface="+mn-ea"/>
                <a:cs typeface="+mn-cs"/>
              </a:rPr>
              <a:t>j</a:t>
            </a:r>
            <a:r>
              <a:rPr kumimoji="1" lang="en-US" sz="1600" b="1" i="0" u="none" strike="noStrike" kern="1200" cap="none" spc="0" normalizeH="0" baseline="0" noProof="0" dirty="0">
                <a:ln>
                  <a:noFill/>
                </a:ln>
                <a:solidFill>
                  <a:srgbClr val="FF0000"/>
                </a:solidFill>
                <a:effectLst/>
                <a:uLnTx/>
                <a:uFillTx/>
                <a:latin typeface="Calibri"/>
                <a:ea typeface="+mn-ea"/>
                <a:cs typeface="+mn-cs"/>
              </a:rPr>
              <a:t> is interested to go to its CS, then check its ordered pair, with ordered pair of P</a:t>
            </a:r>
            <a:r>
              <a:rPr kumimoji="1" lang="en-US" sz="1600" b="1" i="0" u="none" strike="noStrike" kern="1200" cap="none" spc="0" normalizeH="0" baseline="-25000" noProof="0" dirty="0">
                <a:ln>
                  <a:noFill/>
                </a:ln>
                <a:solidFill>
                  <a:srgbClr val="FF0000"/>
                </a:solidFill>
                <a:effectLst/>
                <a:uLnTx/>
                <a:uFillTx/>
                <a:latin typeface="Calibri"/>
                <a:ea typeface="+mn-ea"/>
                <a:cs typeface="+mn-cs"/>
              </a:rPr>
              <a:t>i</a:t>
            </a:r>
            <a:r>
              <a:rPr kumimoji="1" lang="en-US" sz="1600" b="1" i="0" u="none" strike="noStrike" kern="1200" cap="none" spc="0" normalizeH="0" baseline="0" noProof="0" dirty="0">
                <a:ln>
                  <a:noFill/>
                </a:ln>
                <a:solidFill>
                  <a:srgbClr val="FF0000"/>
                </a:solidFill>
                <a:effectLst/>
                <a:uLnTx/>
                <a:uFillTx/>
                <a:latin typeface="Calibri"/>
                <a:ea typeface="+mn-ea"/>
                <a:cs typeface="+mn-cs"/>
              </a:rPr>
              <a:t>. If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P</a:t>
            </a:r>
            <a:r>
              <a:rPr kumimoji="1" lang="en-US" sz="1600" b="1" i="0" u="none" strike="noStrike" kern="1200" cap="none" spc="0" normalizeH="0" baseline="-25000" noProof="0" dirty="0" err="1">
                <a:ln>
                  <a:noFill/>
                </a:ln>
                <a:solidFill>
                  <a:srgbClr val="FF0000"/>
                </a:solidFill>
                <a:effectLst/>
                <a:uLnTx/>
                <a:uFillTx/>
                <a:latin typeface="Calibri"/>
                <a:ea typeface="+mn-ea"/>
                <a:cs typeface="+mn-cs"/>
              </a:rPr>
              <a:t>j</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’s</a:t>
            </a:r>
            <a:r>
              <a:rPr kumimoji="1" lang="en-US" sz="1600" b="1" i="0" u="none" strike="noStrike" kern="1200" cap="none" spc="0" normalizeH="0" baseline="0" noProof="0" dirty="0">
                <a:ln>
                  <a:noFill/>
                </a:ln>
                <a:solidFill>
                  <a:srgbClr val="FF0000"/>
                </a:solidFill>
                <a:effectLst/>
                <a:uLnTx/>
                <a:uFillTx/>
                <a:latin typeface="Calibri"/>
                <a:ea typeface="+mn-ea"/>
                <a:cs typeface="+mn-cs"/>
              </a:rPr>
              <a:t> (no, id) pair is less than P</a:t>
            </a:r>
            <a:r>
              <a:rPr kumimoji="1" lang="en-US" sz="1600" b="1" i="0" u="none" strike="noStrike" kern="1200" cap="none" spc="0" normalizeH="0" baseline="-25000" noProof="0" dirty="0">
                <a:ln>
                  <a:noFill/>
                </a:ln>
                <a:solidFill>
                  <a:srgbClr val="FF0000"/>
                </a:solidFill>
                <a:effectLst/>
                <a:uLnTx/>
                <a:uFillTx/>
                <a:latin typeface="Calibri"/>
                <a:ea typeface="+mn-ea"/>
                <a:cs typeface="+mn-cs"/>
              </a:rPr>
              <a:t>i</a:t>
            </a:r>
            <a:r>
              <a:rPr kumimoji="1" lang="en-US" sz="1600" b="1" i="0" u="none" strike="noStrike" kern="1200" cap="none" spc="0" normalizeH="0" baseline="0" noProof="0" dirty="0">
                <a:ln>
                  <a:noFill/>
                </a:ln>
                <a:solidFill>
                  <a:srgbClr val="FF0000"/>
                </a:solidFill>
                <a:effectLst/>
                <a:uLnTx/>
                <a:uFillTx/>
                <a:latin typeface="Calibri"/>
                <a:ea typeface="+mn-ea"/>
                <a:cs typeface="+mn-cs"/>
              </a:rPr>
              <a:t>’s pair then P</a:t>
            </a:r>
            <a:r>
              <a:rPr kumimoji="1" lang="en-US" sz="1600" b="1" i="0" u="none" strike="noStrike" kern="1200" cap="none" spc="0" normalizeH="0" baseline="-25000" noProof="0" dirty="0">
                <a:ln>
                  <a:noFill/>
                </a:ln>
                <a:solidFill>
                  <a:srgbClr val="FF0000"/>
                </a:solidFill>
                <a:effectLst/>
                <a:uLnTx/>
                <a:uFillTx/>
                <a:latin typeface="Calibri"/>
                <a:ea typeface="+mn-ea"/>
                <a:cs typeface="+mn-cs"/>
              </a:rPr>
              <a:t>i</a:t>
            </a:r>
            <a:r>
              <a:rPr kumimoji="1" lang="en-US" sz="1600" b="1" i="0" u="none" strike="noStrike" kern="1200" cap="none" spc="0" normalizeH="0" baseline="0" noProof="0" dirty="0">
                <a:ln>
                  <a:noFill/>
                </a:ln>
                <a:solidFill>
                  <a:srgbClr val="FF0000"/>
                </a:solidFill>
                <a:effectLst/>
                <a:uLnTx/>
                <a:uFillTx/>
                <a:latin typeface="Calibri"/>
                <a:ea typeface="+mn-ea"/>
                <a:cs typeface="+mn-cs"/>
              </a:rPr>
              <a:t> wait in this loop, else move up to for loop, increment j and check next process.</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1066800" y="4008620"/>
            <a:ext cx="35814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1" i="0" u="none" strike="noStrike" kern="1200" cap="none" spc="0" normalizeH="0" baseline="0" noProof="0" dirty="0">
                <a:ln>
                  <a:noFill/>
                </a:ln>
                <a:solidFill>
                  <a:srgbClr val="FF0000"/>
                </a:solidFill>
                <a:effectLst/>
                <a:uLnTx/>
                <a:uFillTx/>
                <a:latin typeface="Calibri"/>
                <a:ea typeface="+mn-ea"/>
                <a:cs typeface="+mn-cs"/>
              </a:rPr>
              <a:t>If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P</a:t>
            </a:r>
            <a:r>
              <a:rPr kumimoji="1" lang="en-US" sz="1600" b="1" i="0" u="none" strike="noStrike" kern="1200" cap="none" spc="0" normalizeH="0" baseline="-25000" noProof="0" dirty="0" err="1">
                <a:ln>
                  <a:noFill/>
                </a:ln>
                <a:solidFill>
                  <a:srgbClr val="FF0000"/>
                </a:solidFill>
                <a:effectLst/>
                <a:uLnTx/>
                <a:uFillTx/>
                <a:latin typeface="Calibri"/>
                <a:ea typeface="+mn-ea"/>
                <a:cs typeface="+mn-cs"/>
              </a:rPr>
              <a:t>j</a:t>
            </a:r>
            <a:r>
              <a:rPr kumimoji="1" lang="en-US" sz="1600" b="1" i="0" u="none" strike="noStrike" kern="1200" cap="none" spc="0" normalizeH="0" baseline="0" noProof="0" dirty="0">
                <a:ln>
                  <a:noFill/>
                </a:ln>
                <a:solidFill>
                  <a:srgbClr val="FF0000"/>
                </a:solidFill>
                <a:effectLst/>
                <a:uLnTx/>
                <a:uFillTx/>
                <a:latin typeface="Calibri"/>
                <a:ea typeface="+mn-ea"/>
                <a:cs typeface="+mn-cs"/>
              </a:rPr>
              <a:t> is having a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Tnumber</a:t>
            </a:r>
            <a:r>
              <a:rPr kumimoji="1" lang="en-US" sz="1600" b="1" i="0" u="none" strike="noStrike" kern="1200" cap="none" spc="0" normalizeH="0" baseline="0" noProof="0" dirty="0">
                <a:ln>
                  <a:noFill/>
                </a:ln>
                <a:solidFill>
                  <a:srgbClr val="FF0000"/>
                </a:solidFill>
                <a:effectLst/>
                <a:uLnTx/>
                <a:uFillTx/>
                <a:latin typeface="Calibri"/>
                <a:ea typeface="+mn-ea"/>
                <a:cs typeface="+mn-cs"/>
              </a:rPr>
              <a:t> equal to 0, i.e. </a:t>
            </a:r>
            <a:r>
              <a:rPr kumimoji="1" lang="en-US" sz="1600" b="1" i="0" u="none" strike="noStrike" kern="1200" cap="none" spc="0" normalizeH="0" baseline="0" noProof="0" dirty="0" err="1">
                <a:ln>
                  <a:noFill/>
                </a:ln>
                <a:solidFill>
                  <a:srgbClr val="FF0000"/>
                </a:solidFill>
                <a:effectLst/>
                <a:uLnTx/>
                <a:uFillTx/>
                <a:latin typeface="Calibri"/>
                <a:ea typeface="+mn-ea"/>
                <a:cs typeface="+mn-cs"/>
              </a:rPr>
              <a:t>P</a:t>
            </a:r>
            <a:r>
              <a:rPr kumimoji="1" lang="en-US" sz="1600" b="1" i="0" u="none" strike="noStrike" kern="1200" cap="none" spc="0" normalizeH="0" baseline="-25000" noProof="0" dirty="0" err="1">
                <a:ln>
                  <a:noFill/>
                </a:ln>
                <a:solidFill>
                  <a:srgbClr val="FF0000"/>
                </a:solidFill>
                <a:effectLst/>
                <a:uLnTx/>
                <a:uFillTx/>
                <a:latin typeface="Calibri"/>
                <a:ea typeface="+mn-ea"/>
                <a:cs typeface="+mn-cs"/>
              </a:rPr>
              <a:t>j</a:t>
            </a:r>
            <a:r>
              <a:rPr kumimoji="1" lang="en-US" sz="1600" b="1" i="0" u="none" strike="noStrike" kern="1200" cap="none" spc="0" normalizeH="0" baseline="0" noProof="0" dirty="0">
                <a:ln>
                  <a:noFill/>
                </a:ln>
                <a:solidFill>
                  <a:srgbClr val="FF0000"/>
                </a:solidFill>
                <a:effectLst/>
                <a:uLnTx/>
                <a:uFillTx/>
                <a:latin typeface="Calibri"/>
                <a:ea typeface="+mn-ea"/>
                <a:cs typeface="+mn-cs"/>
              </a:rPr>
              <a:t> is not interested to enter its CS. So break this while loop, go back to for loop, increment j and check next process</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3" name="Straight Arrow Connector 22"/>
          <p:cNvCxnSpPr>
            <a:stCxn id="9" idx="1"/>
          </p:cNvCxnSpPr>
          <p:nvPr/>
        </p:nvCxnSpPr>
        <p:spPr>
          <a:xfrm rot="10800000" flipV="1">
            <a:off x="3048002" y="3234898"/>
            <a:ext cx="457199" cy="1315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1"/>
          </p:cNvCxnSpPr>
          <p:nvPr/>
        </p:nvCxnSpPr>
        <p:spPr>
          <a:xfrm rot="10800000">
            <a:off x="1905000" y="5638803"/>
            <a:ext cx="685800" cy="3757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par>
                                <p:cTn id="24" presetID="5"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heckerboard(across)">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heckerboard(across)">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heckerboard(across)">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heckerboard(across)">
                                      <p:cBhvr>
                                        <p:cTn id="41" dur="500"/>
                                        <p:tgtEl>
                                          <p:spTgt spid="19"/>
                                        </p:tgtEl>
                                      </p:cBhvr>
                                    </p:animEffect>
                                  </p:childTnLst>
                                </p:cTn>
                              </p:par>
                              <p:par>
                                <p:cTn id="42" presetID="5" presetClass="entr" presetSubtype="1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checkerboard(across)">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9" grpId="0" animBg="1"/>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28</a:t>
            </a:fld>
            <a:endParaRPr lang="en-US" dirty="0"/>
          </a:p>
        </p:txBody>
      </p:sp>
      <p:sp>
        <p:nvSpPr>
          <p:cNvPr id="371714" name="Rectangle 2"/>
          <p:cNvSpPr>
            <a:spLocks noGrp="1" noChangeArrowheads="1"/>
          </p:cNvSpPr>
          <p:nvPr>
            <p:ph type="title"/>
          </p:nvPr>
        </p:nvSpPr>
        <p:spPr>
          <a:xfrm>
            <a:off x="152400" y="-16240"/>
            <a:ext cx="8915400" cy="411162"/>
          </a:xfrm>
        </p:spPr>
        <p:txBody>
          <a:bodyPr>
            <a:noAutofit/>
          </a:bodyPr>
          <a:lstStyle/>
          <a:p>
            <a:r>
              <a:rPr lang="en-US" sz="3600" b="1" u="sng" dirty="0">
                <a:latin typeface="Comic Sans MS" pitchFamily="66" charset="0"/>
              </a:rPr>
              <a:t>Bakery Algorithm</a:t>
            </a:r>
            <a:endParaRPr lang="en-US" sz="3600" b="1" i="1" u="sng" dirty="0">
              <a:latin typeface="Comic Sans MS" pitchFamily="66" charset="0"/>
            </a:endParaRPr>
          </a:p>
        </p:txBody>
      </p:sp>
      <p:sp>
        <p:nvSpPr>
          <p:cNvPr id="1026" name="Text Box 2"/>
          <p:cNvSpPr txBox="1">
            <a:spLocks noChangeArrowheads="1"/>
          </p:cNvSpPr>
          <p:nvPr/>
        </p:nvSpPr>
        <p:spPr bwMode="auto">
          <a:xfrm>
            <a:off x="1" y="2133600"/>
            <a:ext cx="9144000" cy="4419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 </a:t>
            </a:r>
            <a:r>
              <a:rPr lang="en-US" dirty="0">
                <a:latin typeface="Courier New" pitchFamily="49" charset="0"/>
              </a:rPr>
              <a:t> </a:t>
            </a:r>
            <a:r>
              <a:rPr kumimoji="0" lang="en-US" i="0" u="none" strike="noStrike" cap="none" normalizeH="0" baseline="0" dirty="0" err="1">
                <a:ln>
                  <a:noFill/>
                </a:ln>
                <a:solidFill>
                  <a:schemeClr val="tx1"/>
                </a:solidFill>
                <a:effectLst/>
                <a:latin typeface="Courier New" pitchFamily="49" charset="0"/>
              </a:rPr>
              <a:t>boolean</a:t>
            </a:r>
            <a:r>
              <a:rPr kumimoji="0" lang="en-US" i="0" u="none" strike="noStrike" cap="none" normalizeH="0" baseline="0" dirty="0">
                <a:ln>
                  <a:noFill/>
                </a:ln>
                <a:solidFill>
                  <a:schemeClr val="tx1"/>
                </a:solidFill>
                <a:effectLst/>
                <a:latin typeface="Courier New" pitchFamily="49" charset="0"/>
              </a:rPr>
              <a:t> choosing[n];</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2</a:t>
            </a:r>
            <a:r>
              <a:rPr kumimoji="0" lang="en-US" i="0" u="none" strike="noStrike" cap="none" normalizeH="0" dirty="0">
                <a:ln>
                  <a:noFill/>
                </a:ln>
                <a:solidFill>
                  <a:schemeClr val="tx1"/>
                </a:solidFill>
                <a:effectLst/>
                <a:latin typeface="Courier New" pitchFamily="49" charset="0"/>
              </a:rPr>
              <a:t>  </a:t>
            </a:r>
            <a:r>
              <a:rPr kumimoji="0" lang="en-US" i="0" u="none" strike="noStrike" cap="none" normalizeH="0" baseline="0" dirty="0" err="1">
                <a:ln>
                  <a:noFill/>
                </a:ln>
                <a:solidFill>
                  <a:schemeClr val="tx1"/>
                </a:solidFill>
                <a:effectLst/>
                <a:latin typeface="Courier New" pitchFamily="49" charset="0"/>
              </a:rPr>
              <a:t>int</a:t>
            </a:r>
            <a:r>
              <a:rPr kumimoji="0" lang="en-US" i="0" u="none" strike="noStrike" cap="none" normalizeH="0" baseline="0" dirty="0">
                <a:ln>
                  <a:noFill/>
                </a:ln>
                <a:solidFill>
                  <a:schemeClr val="tx1"/>
                </a:solidFill>
                <a:effectLst/>
                <a:latin typeface="Courier New" pitchFamily="49" charset="0"/>
              </a:rPr>
              <a:t> </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[n];      	</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3</a:t>
            </a:r>
            <a:r>
              <a:rPr kumimoji="0" lang="en-US" i="0" u="none" strike="noStrike" cap="none" normalizeH="0" dirty="0">
                <a:ln>
                  <a:noFill/>
                </a:ln>
                <a:solidFill>
                  <a:schemeClr val="tx1"/>
                </a:solidFill>
                <a:effectLst/>
                <a:latin typeface="Courier New" pitchFamily="49" charset="0"/>
              </a:rPr>
              <a:t>  </a:t>
            </a:r>
            <a:r>
              <a:rPr kumimoji="0" lang="en-US" i="0" u="none" strike="noStrike" cap="none" normalizeH="0" baseline="0" dirty="0">
                <a:ln>
                  <a:noFill/>
                </a:ln>
                <a:solidFill>
                  <a:schemeClr val="tx1"/>
                </a:solidFill>
                <a:effectLst/>
                <a:latin typeface="Courier New" pitchFamily="49" charset="0"/>
              </a:rPr>
              <a:t>do{</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4  choosing[</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 = true;</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5  </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  = max(</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[0],</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[1],...,</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[n-1]) + 1;</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6  choosing[</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 = false;</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7  for (j = 0 ; j &lt; n ; j++){</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8    while (choosing[j])</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9           ; // do nothing</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10   while ((</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[j] != 0)&amp;&amp;(</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[j], j) &lt; (</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11          ;  // do nothing</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12  }</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13  </a:t>
            </a:r>
            <a:r>
              <a:rPr kumimoji="0" lang="en-US" b="1" i="0" u="none" strike="noStrike" cap="none" normalizeH="0" baseline="0" dirty="0">
                <a:ln>
                  <a:noFill/>
                </a:ln>
                <a:solidFill>
                  <a:srgbClr val="FF0000"/>
                </a:solidFill>
                <a:effectLst/>
                <a:latin typeface="Courier New" pitchFamily="49" charset="0"/>
              </a:rPr>
              <a:t>&lt; CRITICAL SECTION &gt;</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14  </a:t>
            </a:r>
            <a:r>
              <a:rPr kumimoji="0" lang="en-US" i="0" u="none" strike="noStrike" cap="none" normalizeH="0" baseline="0" dirty="0" err="1">
                <a:ln>
                  <a:noFill/>
                </a:ln>
                <a:solidFill>
                  <a:schemeClr val="tx1"/>
                </a:solidFill>
                <a:effectLst/>
                <a:latin typeface="Courier New" pitchFamily="49" charset="0"/>
              </a:rPr>
              <a:t>Tnumber</a:t>
            </a:r>
            <a:r>
              <a:rPr kumimoji="0" lang="en-US" i="0" u="none" strike="noStrike" cap="none" normalizeH="0" baseline="0" dirty="0">
                <a:ln>
                  <a:noFill/>
                </a:ln>
                <a:solidFill>
                  <a:schemeClr val="tx1"/>
                </a:solidFill>
                <a:effectLst/>
                <a:latin typeface="Courier New" pitchFamily="49" charset="0"/>
              </a:rPr>
              <a:t>[</a:t>
            </a:r>
            <a:r>
              <a:rPr kumimoji="0" lang="en-US" i="0" u="none" strike="noStrike" cap="none" normalizeH="0" baseline="0" dirty="0" err="1">
                <a:ln>
                  <a:noFill/>
                </a:ln>
                <a:solidFill>
                  <a:schemeClr val="tx1"/>
                </a:solidFill>
                <a:effectLst/>
                <a:latin typeface="Courier New" pitchFamily="49" charset="0"/>
              </a:rPr>
              <a:t>i</a:t>
            </a:r>
            <a:r>
              <a:rPr kumimoji="0" lang="en-US" i="0" u="none" strike="noStrike" cap="none" normalizeH="0" baseline="0" dirty="0">
                <a:ln>
                  <a:noFill/>
                </a:ln>
                <a:solidFill>
                  <a:schemeClr val="tx1"/>
                </a:solidFill>
                <a:effectLst/>
                <a:latin typeface="Courier New" pitchFamily="49" charset="0"/>
              </a:rPr>
              <a:t>] = 0;</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15  </a:t>
            </a:r>
            <a:r>
              <a:rPr kumimoji="0" lang="en-US" b="1" i="0" u="none" strike="noStrike" cap="none" normalizeH="0" baseline="0" dirty="0">
                <a:ln>
                  <a:noFill/>
                </a:ln>
                <a:solidFill>
                  <a:srgbClr val="FF0000"/>
                </a:solidFill>
                <a:effectLst/>
                <a:latin typeface="Courier New" pitchFamily="49" charset="0"/>
              </a:rPr>
              <a:t>&lt; REMAINDER SECTION &gt;</a:t>
            </a:r>
          </a:p>
          <a:p>
            <a:pPr marL="0" marR="0" lvl="0" indent="0" algn="l" defTabSz="914400" rtl="0" eaLnBrk="1" fontAlgn="base" latinLnBrk="0" hangingPunct="1">
              <a:spcBef>
                <a:spcPct val="0"/>
              </a:spcBef>
              <a:buClrTx/>
              <a:buSzTx/>
              <a:buFontTx/>
              <a:buNone/>
              <a:tabLst/>
            </a:pPr>
            <a:r>
              <a:rPr kumimoji="0" lang="en-US" i="0" u="none" strike="noStrike" cap="none" normalizeH="0" baseline="0" dirty="0">
                <a:ln>
                  <a:noFill/>
                </a:ln>
                <a:solidFill>
                  <a:schemeClr val="tx1"/>
                </a:solidFill>
                <a:effectLst/>
                <a:latin typeface="Courier New" pitchFamily="49" charset="0"/>
              </a:rPr>
              <a:t>16  }</a:t>
            </a:r>
            <a:endParaRPr kumimoji="0" lang="en-US" sz="4000" i="0" u="none" strike="noStrike" cap="none" normalizeH="0" baseline="0" dirty="0">
              <a:ln>
                <a:noFill/>
              </a:ln>
              <a:solidFill>
                <a:schemeClr val="tx1"/>
              </a:solidFill>
              <a:effectLst/>
              <a:latin typeface="Arial" pitchFamily="34" charset="0"/>
            </a:endParaRPr>
          </a:p>
        </p:txBody>
      </p:sp>
      <p:sp>
        <p:nvSpPr>
          <p:cNvPr id="8" name="Rectangle 3"/>
          <p:cNvSpPr txBox="1">
            <a:spLocks noChangeArrowheads="1"/>
          </p:cNvSpPr>
          <p:nvPr/>
        </p:nvSpPr>
        <p:spPr>
          <a:xfrm>
            <a:off x="76200" y="573088"/>
            <a:ext cx="6858000" cy="1331912"/>
          </a:xfrm>
          <a:prstGeom prst="rect">
            <a:avLst/>
          </a:prstGeom>
          <a:noFill/>
          <a:ln/>
        </p:spPr>
        <p:txBody>
          <a:bodyPr vert="horz" lIns="91440" tIns="45720" rIns="91440" bIns="45720" rtlCol="0">
            <a:normAutofit fontScale="77500" lnSpcReduction="20000"/>
          </a:bodyPr>
          <a:lstStyle/>
          <a:p>
            <a:pPr marR="0" lvl="0" algn="ctr" defTabSz="914400" rtl="0" eaLnBrk="1" fontAlgn="auto" latinLnBrk="0" hangingPunct="1">
              <a:lnSpc>
                <a:spcPct val="150000"/>
              </a:lnSpc>
              <a:spcBef>
                <a:spcPts val="60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omic Sans MS" pitchFamily="66" charset="0"/>
                <a:ea typeface="+mn-ea"/>
                <a:cs typeface="+mn-cs"/>
              </a:rPr>
              <a:t>$100 QUESTION</a:t>
            </a:r>
          </a:p>
          <a:p>
            <a:pPr marR="0" lvl="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US" sz="2000" i="0" u="none" strike="noStrike" kern="1200" cap="none" spc="0" normalizeH="0" baseline="0" noProof="0" dirty="0">
                <a:ln>
                  <a:noFill/>
                </a:ln>
                <a:solidFill>
                  <a:schemeClr val="tx1"/>
                </a:solidFill>
                <a:effectLst/>
                <a:uLnTx/>
                <a:uFillTx/>
                <a:latin typeface="Comic Sans MS" pitchFamily="66" charset="0"/>
                <a:ea typeface="+mn-ea"/>
                <a:cs typeface="+mn-cs"/>
              </a:rPr>
              <a:t>Why does </a:t>
            </a:r>
            <a:r>
              <a:rPr kumimoji="0" lang="en-US" sz="2000" i="0" u="none" strike="noStrike" kern="1200" cap="none" spc="0" normalizeH="0" baseline="0" noProof="0" dirty="0" err="1">
                <a:ln>
                  <a:noFill/>
                </a:ln>
                <a:solidFill>
                  <a:schemeClr val="tx1"/>
                </a:solidFill>
                <a:effectLst/>
                <a:uLnTx/>
                <a:uFillTx/>
                <a:latin typeface="Comic Sans MS" pitchFamily="66" charset="0"/>
                <a:ea typeface="+mn-ea"/>
                <a:cs typeface="+mn-cs"/>
              </a:rPr>
              <a:t>Lamport</a:t>
            </a:r>
            <a:r>
              <a:rPr kumimoji="0" lang="en-US" sz="2000" i="0" u="none" strike="noStrike" kern="1200" cap="none" spc="0" normalizeH="0" baseline="0" noProof="0" dirty="0">
                <a:ln>
                  <a:noFill/>
                </a:ln>
                <a:solidFill>
                  <a:schemeClr val="tx1"/>
                </a:solidFill>
                <a:effectLst/>
                <a:uLnTx/>
                <a:uFillTx/>
                <a:latin typeface="Comic Sans MS" pitchFamily="66" charset="0"/>
                <a:ea typeface="+mn-ea"/>
                <a:cs typeface="+mn-cs"/>
              </a:rPr>
              <a:t> used a</a:t>
            </a:r>
            <a:r>
              <a:rPr kumimoji="0" lang="en-US" sz="2000" i="0" u="none" strike="noStrike" kern="1200" cap="none" spc="0" normalizeH="0" noProof="0" dirty="0">
                <a:ln>
                  <a:noFill/>
                </a:ln>
                <a:solidFill>
                  <a:schemeClr val="tx1"/>
                </a:solidFill>
                <a:effectLst/>
                <a:uLnTx/>
                <a:uFillTx/>
                <a:latin typeface="Comic Sans MS" pitchFamily="66" charset="0"/>
                <a:ea typeface="+mn-ea"/>
                <a:cs typeface="+mn-cs"/>
              </a:rPr>
              <a:t> variable called choosing? What will happen if we don’t </a:t>
            </a:r>
            <a:r>
              <a:rPr lang="en-US" sz="2000" dirty="0">
                <a:latin typeface="Comic Sans MS" pitchFamily="66" charset="0"/>
              </a:rPr>
              <a:t>use it?</a:t>
            </a:r>
            <a:endParaRPr kumimoji="0" lang="en-US" sz="200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pic>
        <p:nvPicPr>
          <p:cNvPr id="9" name="Picture 4"/>
          <p:cNvPicPr>
            <a:picLocks noChangeAspect="1" noChangeArrowheads="1"/>
          </p:cNvPicPr>
          <p:nvPr/>
        </p:nvPicPr>
        <p:blipFill>
          <a:blip r:embed="rId3"/>
          <a:srcRect/>
          <a:stretch>
            <a:fillRect/>
          </a:stretch>
        </p:blipFill>
        <p:spPr bwMode="auto">
          <a:xfrm>
            <a:off x="7010400" y="152400"/>
            <a:ext cx="1981200" cy="1830388"/>
          </a:xfrm>
          <a:prstGeom prst="rect">
            <a:avLst/>
          </a:prstGeom>
          <a:noFill/>
          <a:ln w="57150">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1752600"/>
            <a:ext cx="8305800" cy="2057400"/>
          </a:xfrm>
        </p:spPr>
        <p:txBody>
          <a:bodyPr>
            <a:normAutofit fontScale="90000"/>
          </a:bodyPr>
          <a:lstStyle/>
          <a:p>
            <a:pPr>
              <a:lnSpc>
                <a:spcPct val="150000"/>
              </a:lnSpc>
            </a:pPr>
            <a:r>
              <a:rPr lang="en-US" sz="7200" b="1" u="sng" dirty="0">
                <a:latin typeface="Comic Sans MS" pitchFamily="66" charset="0"/>
              </a:rPr>
              <a:t>Hardware Based Solutions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29</a:t>
            </a:fld>
            <a:endParaRPr lang="en-US"/>
          </a:p>
        </p:txBody>
      </p:sp>
    </p:spTree>
    <p:extLst>
      <p:ext uri="{BB962C8B-B14F-4D97-AF65-F5344CB8AC3E}">
        <p14:creationId xmlns:p14="http://schemas.microsoft.com/office/powerpoint/2010/main" val="3261658233"/>
      </p:ext>
    </p:extLst>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39E-FEC3-E9B9-8C5F-F69A919C3097}"/>
              </a:ext>
            </a:extLst>
          </p:cNvPr>
          <p:cNvSpPr>
            <a:spLocks noGrp="1"/>
          </p:cNvSpPr>
          <p:nvPr>
            <p:ph type="title"/>
          </p:nvPr>
        </p:nvSpPr>
        <p:spPr/>
        <p:txBody>
          <a:bodyPr/>
          <a:lstStyle/>
          <a:p>
            <a:r>
              <a:rPr lang="en-US" dirty="0"/>
              <a:t>Explicit and Implicit threading</a:t>
            </a:r>
          </a:p>
        </p:txBody>
      </p:sp>
      <p:sp>
        <p:nvSpPr>
          <p:cNvPr id="3" name="Content Placeholder 2">
            <a:extLst>
              <a:ext uri="{FF2B5EF4-FFF2-40B4-BE49-F238E27FC236}">
                <a16:creationId xmlns:a16="http://schemas.microsoft.com/office/drawing/2014/main" id="{7A172AEB-6A5C-CD6A-3A44-6B10B7324C94}"/>
              </a:ext>
            </a:extLst>
          </p:cNvPr>
          <p:cNvSpPr>
            <a:spLocks noGrp="1"/>
          </p:cNvSpPr>
          <p:nvPr>
            <p:ph idx="1"/>
          </p:nvPr>
        </p:nvSpPr>
        <p:spPr/>
        <p:txBody>
          <a:bodyPr/>
          <a:lstStyle/>
          <a:p>
            <a:r>
              <a:rPr lang="en-US" dirty="0"/>
              <a:t>Task From Last Class</a:t>
            </a:r>
          </a:p>
        </p:txBody>
      </p:sp>
    </p:spTree>
    <p:extLst>
      <p:ext uri="{BB962C8B-B14F-4D97-AF65-F5344CB8AC3E}">
        <p14:creationId xmlns:p14="http://schemas.microsoft.com/office/powerpoint/2010/main" val="3835453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30</a:t>
            </a:fld>
            <a:endParaRPr lang="en-US"/>
          </a:p>
        </p:txBody>
      </p:sp>
      <p:sp>
        <p:nvSpPr>
          <p:cNvPr id="8" name="Rectangle 7"/>
          <p:cNvSpPr/>
          <p:nvPr/>
        </p:nvSpPr>
        <p:spPr>
          <a:xfrm>
            <a:off x="152400" y="3962400"/>
            <a:ext cx="4572000" cy="1421928"/>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inc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for(long </a:t>
            </a:r>
            <a:r>
              <a:rPr lang="en-US" dirty="0" err="1">
                <a:latin typeface="Courier New" pitchFamily="49" charset="0"/>
                <a:cs typeface="Courier New" pitchFamily="49" charset="0"/>
              </a:rPr>
              <a:t>i</a:t>
            </a:r>
            <a:r>
              <a:rPr lang="en-US" dirty="0">
                <a:latin typeface="Courier New" pitchFamily="49" charset="0"/>
                <a:cs typeface="Courier New" pitchFamily="49" charset="0"/>
              </a:rPr>
              <a:t>=0;i&lt;100000000;i++)</a:t>
            </a:r>
          </a:p>
          <a:p>
            <a:pPr marL="342900" lvl="0" indent="-342900">
              <a:lnSpc>
                <a:spcPct val="80000"/>
              </a:lnSpc>
              <a:spcBef>
                <a:spcPct val="20000"/>
              </a:spcBef>
              <a:defRPr/>
            </a:pPr>
            <a:r>
              <a:rPr lang="en-US" dirty="0">
                <a:latin typeface="Courier New" pitchFamily="49" charset="0"/>
                <a:cs typeface="Courier New" pitchFamily="49" charset="0"/>
              </a:rPr>
              <a:t>		balance++;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pthread_exit</a:t>
            </a:r>
            <a:r>
              <a:rPr lang="en-US" dirty="0">
                <a:latin typeface="Courier New" pitchFamily="49" charset="0"/>
                <a:cs typeface="Courier New" pitchFamily="49" charset="0"/>
              </a:rPr>
              <a:t>(NULL);</a:t>
            </a:r>
          </a:p>
          <a:p>
            <a:pPr marL="342900" lvl="0" indent="-342900">
              <a:lnSpc>
                <a:spcPct val="80000"/>
              </a:lnSpc>
              <a:spcBef>
                <a:spcPct val="20000"/>
              </a:spcBef>
              <a:defRPr/>
            </a:pPr>
            <a:r>
              <a:rPr lang="en-US" dirty="0">
                <a:latin typeface="Courier New" pitchFamily="49" charset="0"/>
                <a:cs typeface="Courier New" pitchFamily="49" charset="0"/>
              </a:rPr>
              <a:t>}</a:t>
            </a:r>
            <a:endParaRPr lang="en-US" i="1" dirty="0">
              <a:latin typeface="Courier New" pitchFamily="49" charset="0"/>
              <a:cs typeface="Courier New" pitchFamily="49" charset="0"/>
            </a:endParaRPr>
          </a:p>
        </p:txBody>
      </p:sp>
      <p:sp>
        <p:nvSpPr>
          <p:cNvPr id="9" name="Text Box 3"/>
          <p:cNvSpPr txBox="1">
            <a:spLocks noChangeArrowheads="1"/>
          </p:cNvSpPr>
          <p:nvPr/>
        </p:nvSpPr>
        <p:spPr bwMode="auto">
          <a:xfrm>
            <a:off x="152400" y="-76200"/>
            <a:ext cx="8991600" cy="677108"/>
          </a:xfrm>
          <a:prstGeom prst="rect">
            <a:avLst/>
          </a:prstGeom>
          <a:noFill/>
          <a:ln w="9525">
            <a:noFill/>
            <a:miter lim="800000"/>
            <a:headEnd/>
            <a:tailEnd/>
          </a:ln>
          <a:effectLst/>
        </p:spPr>
        <p:txBody>
          <a:bodyPr>
            <a:spAutoFit/>
          </a:bodyPr>
          <a:lstStyle/>
          <a:p>
            <a:pPr algn="ctr" eaLnBrk="0" hangingPunct="0">
              <a:spcBef>
                <a:spcPct val="50000"/>
              </a:spcBef>
            </a:pPr>
            <a:r>
              <a:rPr lang="en-US" sz="3800" b="1" u="sng" dirty="0">
                <a:latin typeface="Comic Sans MS" pitchFamily="66" charset="0"/>
                <a:ea typeface="+mj-ea"/>
                <a:cs typeface="+mj-cs"/>
              </a:rPr>
              <a:t>Example (Race Condition)</a:t>
            </a:r>
          </a:p>
        </p:txBody>
      </p:sp>
      <p:sp>
        <p:nvSpPr>
          <p:cNvPr id="10" name="Rectangle 6"/>
          <p:cNvSpPr txBox="1">
            <a:spLocks noChangeArrowheads="1"/>
          </p:cNvSpPr>
          <p:nvPr/>
        </p:nvSpPr>
        <p:spPr>
          <a:xfrm>
            <a:off x="152400" y="533399"/>
            <a:ext cx="8534400" cy="3429001"/>
          </a:xfrm>
          <a:prstGeom prst="rect">
            <a:avLst/>
          </a:prstGeom>
          <a:noFill/>
          <a:ln>
            <a:solidFill>
              <a:schemeClr val="tx1"/>
            </a:solidFill>
          </a:ln>
        </p:spPr>
        <p:txBody>
          <a:bodyPr>
            <a:noAutofit/>
          </a:bodyPr>
          <a:lstStyle/>
          <a:p>
            <a:pPr marL="342900" lvl="0" indent="-342900">
              <a:lnSpc>
                <a:spcPct val="80000"/>
              </a:lnSpc>
              <a:spcBef>
                <a:spcPct val="20000"/>
              </a:spcBef>
              <a:defRPr/>
            </a:pPr>
            <a:r>
              <a:rPr lang="en-US" sz="2000" dirty="0">
                <a:latin typeface="Courier New" pitchFamily="49" charset="0"/>
                <a:cs typeface="Courier New" pitchFamily="49" charset="0"/>
              </a:rPr>
              <a:t>long balance = 0;</a:t>
            </a:r>
          </a:p>
          <a:p>
            <a:pPr marL="342900" lvl="0" indent="-342900">
              <a:lnSpc>
                <a:spcPct val="80000"/>
              </a:lnSpc>
              <a:spcBef>
                <a:spcPct val="20000"/>
              </a:spcBef>
              <a:defRPr/>
            </a:pP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inc</a:t>
            </a: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arg</a:t>
            </a:r>
            <a:r>
              <a:rPr lang="en-US" sz="2000" dirty="0">
                <a:latin typeface="Courier New" pitchFamily="49" charset="0"/>
                <a:cs typeface="Courier New" pitchFamily="49" charset="0"/>
              </a:rPr>
              <a:t>);</a:t>
            </a:r>
          </a:p>
          <a:p>
            <a:pPr marL="342900" lvl="0" indent="-342900">
              <a:lnSpc>
                <a:spcPct val="80000"/>
              </a:lnSpc>
              <a:spcBef>
                <a:spcPct val="20000"/>
              </a:spcBef>
              <a:defRPr/>
            </a:pP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dec</a:t>
            </a: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arg</a:t>
            </a:r>
            <a:r>
              <a:rPr lang="en-US" sz="2000" dirty="0">
                <a:latin typeface="Courier New" pitchFamily="49" charset="0"/>
                <a:cs typeface="Courier New" pitchFamily="49" charset="0"/>
              </a:rPr>
              <a:t>);</a:t>
            </a:r>
          </a:p>
          <a:p>
            <a:pPr marL="342900" lvl="0" indent="-342900">
              <a:lnSpc>
                <a:spcPct val="80000"/>
              </a:lnSpc>
              <a:spcBef>
                <a:spcPct val="20000"/>
              </a:spcBef>
              <a:defRPr/>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pthread_t</a:t>
            </a:r>
            <a:r>
              <a:rPr lang="en-US" sz="2000" dirty="0">
                <a:latin typeface="Courier New" pitchFamily="49" charset="0"/>
                <a:cs typeface="Courier New" pitchFamily="49" charset="0"/>
              </a:rPr>
              <a:t> t1, t2;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pthread_create</a:t>
            </a:r>
            <a:r>
              <a:rPr lang="en-US" sz="2000" dirty="0">
                <a:latin typeface="Courier New" pitchFamily="49" charset="0"/>
                <a:cs typeface="Courier New" pitchFamily="49" charset="0"/>
              </a:rPr>
              <a:t>(&amp;t1, NULL, </a:t>
            </a:r>
            <a:r>
              <a:rPr lang="en-US" sz="2000" dirty="0" err="1">
                <a:latin typeface="Courier New" pitchFamily="49" charset="0"/>
                <a:cs typeface="Courier New" pitchFamily="49" charset="0"/>
              </a:rPr>
              <a:t>inc,NULL</a:t>
            </a:r>
            <a:r>
              <a:rPr lang="en-US" sz="2000" dirty="0">
                <a:latin typeface="Courier New" pitchFamily="49" charset="0"/>
                <a:cs typeface="Courier New" pitchFamily="49" charset="0"/>
              </a:rPr>
              <a:t>);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pthread_create</a:t>
            </a:r>
            <a:r>
              <a:rPr lang="en-US" sz="2000" dirty="0">
                <a:latin typeface="Courier New" pitchFamily="49" charset="0"/>
                <a:cs typeface="Courier New" pitchFamily="49" charset="0"/>
              </a:rPr>
              <a:t>(&amp;t2, NULL, </a:t>
            </a:r>
            <a:r>
              <a:rPr lang="en-US" sz="2000" dirty="0" err="1">
                <a:latin typeface="Courier New" pitchFamily="49" charset="0"/>
                <a:cs typeface="Courier New" pitchFamily="49" charset="0"/>
              </a:rPr>
              <a:t>dec,NULL</a:t>
            </a:r>
            <a:r>
              <a:rPr lang="en-US" sz="2000" dirty="0">
                <a:latin typeface="Courier New" pitchFamily="49" charset="0"/>
                <a:cs typeface="Courier New" pitchFamily="49" charset="0"/>
              </a:rPr>
              <a:t>);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pthread_join</a:t>
            </a:r>
            <a:r>
              <a:rPr lang="en-US" sz="2000" dirty="0">
                <a:latin typeface="Courier New" pitchFamily="49" charset="0"/>
                <a:cs typeface="Courier New" pitchFamily="49" charset="0"/>
              </a:rPr>
              <a:t>(t1,NULL);   </a:t>
            </a:r>
            <a:r>
              <a:rPr lang="en-US" sz="2000" dirty="0" err="1">
                <a:latin typeface="Courier New" pitchFamily="49" charset="0"/>
                <a:cs typeface="Courier New" pitchFamily="49" charset="0"/>
              </a:rPr>
              <a:t>pthread_join</a:t>
            </a:r>
            <a:r>
              <a:rPr lang="en-US" sz="2000" dirty="0">
                <a:latin typeface="Courier New" pitchFamily="49" charset="0"/>
                <a:cs typeface="Courier New" pitchFamily="49" charset="0"/>
              </a:rPr>
              <a:t>(t2,NULL);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printf</a:t>
            </a:r>
            <a:r>
              <a:rPr lang="en-US" sz="2000" dirty="0">
                <a:latin typeface="Courier New" pitchFamily="49" charset="0"/>
                <a:cs typeface="Courier New" pitchFamily="49" charset="0"/>
              </a:rPr>
              <a:t>("Value of balance is :%</a:t>
            </a:r>
            <a:r>
              <a:rPr lang="en-US" sz="2000" dirty="0" err="1">
                <a:latin typeface="Courier New" pitchFamily="49" charset="0"/>
                <a:cs typeface="Courier New" pitchFamily="49" charset="0"/>
              </a:rPr>
              <a:t>ld</a:t>
            </a:r>
            <a:r>
              <a:rPr lang="en-US" sz="2000" dirty="0">
                <a:latin typeface="Courier New" pitchFamily="49" charset="0"/>
                <a:cs typeface="Courier New" pitchFamily="49" charset="0"/>
              </a:rPr>
              <a:t>\n", balance);   </a:t>
            </a:r>
          </a:p>
          <a:p>
            <a:pPr marL="342900" lvl="0" indent="-342900">
              <a:lnSpc>
                <a:spcPct val="80000"/>
              </a:lnSpc>
              <a:spcBef>
                <a:spcPct val="20000"/>
              </a:spcBef>
              <a:defRPr/>
            </a:pPr>
            <a:r>
              <a:rPr lang="en-US" sz="2000" dirty="0">
                <a:latin typeface="Courier New" pitchFamily="49" charset="0"/>
                <a:cs typeface="Courier New" pitchFamily="49" charset="0"/>
              </a:rPr>
              <a:t>	return 0;</a:t>
            </a:r>
          </a:p>
          <a:p>
            <a:pPr marL="342900" lvl="0" indent="-342900">
              <a:lnSpc>
                <a:spcPct val="80000"/>
              </a:lnSpc>
              <a:spcBef>
                <a:spcPct val="20000"/>
              </a:spcBef>
              <a:defRPr/>
            </a:pPr>
            <a:r>
              <a:rPr lang="en-US" sz="2000" dirty="0">
                <a:latin typeface="Courier New" pitchFamily="49" charset="0"/>
                <a:cs typeface="Courier New" pitchFamily="49" charset="0"/>
              </a:rPr>
              <a:t>}</a:t>
            </a:r>
          </a:p>
        </p:txBody>
      </p:sp>
      <p:sp>
        <p:nvSpPr>
          <p:cNvPr id="11" name="Rectangle 10"/>
          <p:cNvSpPr/>
          <p:nvPr/>
        </p:nvSpPr>
        <p:spPr>
          <a:xfrm>
            <a:off x="152400" y="5410200"/>
            <a:ext cx="4572000" cy="1421928"/>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dec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for(long </a:t>
            </a:r>
            <a:r>
              <a:rPr lang="en-US" dirty="0" err="1">
                <a:latin typeface="Courier New" pitchFamily="49" charset="0"/>
                <a:cs typeface="Courier New" pitchFamily="49" charset="0"/>
              </a:rPr>
              <a:t>i</a:t>
            </a:r>
            <a:r>
              <a:rPr lang="en-US" dirty="0">
                <a:latin typeface="Courier New" pitchFamily="49" charset="0"/>
                <a:cs typeface="Courier New" pitchFamily="49" charset="0"/>
              </a:rPr>
              <a:t>=0;i&lt;100000000;i++)</a:t>
            </a:r>
          </a:p>
          <a:p>
            <a:pPr marL="342900" lvl="0" indent="-342900">
              <a:lnSpc>
                <a:spcPct val="80000"/>
              </a:lnSpc>
              <a:spcBef>
                <a:spcPct val="20000"/>
              </a:spcBef>
              <a:defRPr/>
            </a:pPr>
            <a:r>
              <a:rPr lang="en-US" dirty="0">
                <a:latin typeface="Courier New" pitchFamily="49" charset="0"/>
                <a:cs typeface="Courier New" pitchFamily="49" charset="0"/>
              </a:rPr>
              <a:t>		balance--;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pthread_exit</a:t>
            </a:r>
            <a:r>
              <a:rPr lang="en-US" dirty="0">
                <a:latin typeface="Courier New" pitchFamily="49" charset="0"/>
                <a:cs typeface="Courier New" pitchFamily="49" charset="0"/>
              </a:rPr>
              <a:t>(NULL);</a:t>
            </a:r>
          </a:p>
          <a:p>
            <a:pPr marL="342900" lvl="0" indent="-342900">
              <a:lnSpc>
                <a:spcPct val="80000"/>
              </a:lnSpc>
              <a:spcBef>
                <a:spcPct val="20000"/>
              </a:spcBef>
              <a:defRPr/>
            </a:pPr>
            <a:r>
              <a:rPr lang="en-US" dirty="0">
                <a:latin typeface="Courier New" pitchFamily="49" charset="0"/>
                <a:cs typeface="Courier New" pitchFamily="49" charset="0"/>
              </a:rPr>
              <a:t>}</a:t>
            </a:r>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1582291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31</a:t>
            </a:fld>
            <a:endParaRPr lang="en-US" dirty="0"/>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Thread Synchronization using </a:t>
            </a:r>
            <a:r>
              <a:rPr lang="en-US" sz="3600" b="1" u="sng" dirty="0" err="1">
                <a:latin typeface="Comic Sans MS" pitchFamily="66" charset="0"/>
              </a:rPr>
              <a:t>Mutexes</a:t>
            </a:r>
            <a:endParaRPr lang="en-US" sz="3600" b="1" i="1" u="sng" dirty="0">
              <a:latin typeface="Comic Sans MS" pitchFamily="66" charset="0"/>
            </a:endParaRPr>
          </a:p>
        </p:txBody>
      </p:sp>
      <p:sp>
        <p:nvSpPr>
          <p:cNvPr id="6" name="Rectangle 3"/>
          <p:cNvSpPr txBox="1">
            <a:spLocks noChangeArrowheads="1"/>
          </p:cNvSpPr>
          <p:nvPr/>
        </p:nvSpPr>
        <p:spPr>
          <a:xfrm>
            <a:off x="0" y="502170"/>
            <a:ext cx="9110750" cy="6096000"/>
          </a:xfrm>
          <a:prstGeom prst="rect">
            <a:avLst/>
          </a:prstGeom>
        </p:spPr>
        <p:txBody>
          <a:bodyPr vert="horz" lIns="91440" tIns="45720" rIns="91440" bIns="45720" rtlCol="0">
            <a:noAutofit/>
          </a:bodyPr>
          <a:lstStyle/>
          <a:p>
            <a:pPr marL="342900" indent="-342900" algn="just">
              <a:lnSpc>
                <a:spcPct val="120000"/>
              </a:lnSpc>
              <a:buFont typeface="Arial" pitchFamily="34" charset="0"/>
              <a:buChar char="•"/>
              <a:defRPr/>
            </a:pPr>
            <a:r>
              <a:rPr lang="en-US" sz="2400" dirty="0">
                <a:latin typeface="Comic Sans MS" pitchFamily="66" charset="0"/>
              </a:rPr>
              <a:t>The </a:t>
            </a:r>
            <a:r>
              <a:rPr lang="en-US" sz="2400" dirty="0" err="1">
                <a:latin typeface="Comic Sans MS" pitchFamily="66" charset="0"/>
              </a:rPr>
              <a:t>pthread</a:t>
            </a:r>
            <a:r>
              <a:rPr lang="en-US" sz="2400" dirty="0">
                <a:latin typeface="Comic Sans MS" pitchFamily="66" charset="0"/>
              </a:rPr>
              <a:t> library provides three synchronization mechanisms; </a:t>
            </a:r>
            <a:r>
              <a:rPr lang="en-US" sz="2400" i="1" dirty="0" err="1">
                <a:latin typeface="Comic Sans MS" pitchFamily="66" charset="0"/>
              </a:rPr>
              <a:t>mutexes</a:t>
            </a:r>
            <a:r>
              <a:rPr lang="en-US" sz="2400" dirty="0">
                <a:latin typeface="Comic Sans MS" pitchFamily="66" charset="0"/>
              </a:rPr>
              <a:t>, </a:t>
            </a:r>
            <a:r>
              <a:rPr lang="en-US" sz="2400" i="1" dirty="0">
                <a:latin typeface="Comic Sans MS" pitchFamily="66" charset="0"/>
              </a:rPr>
              <a:t>joins</a:t>
            </a:r>
            <a:r>
              <a:rPr lang="en-US" sz="2400" dirty="0">
                <a:latin typeface="Comic Sans MS" pitchFamily="66" charset="0"/>
              </a:rPr>
              <a:t> and </a:t>
            </a:r>
            <a:r>
              <a:rPr lang="en-US" sz="2400" i="1" dirty="0">
                <a:latin typeface="Comic Sans MS" pitchFamily="66" charset="0"/>
              </a:rPr>
              <a:t>condition variables</a:t>
            </a:r>
          </a:p>
          <a:p>
            <a:pPr marL="342900" indent="-342900" algn="just">
              <a:lnSpc>
                <a:spcPct val="120000"/>
              </a:lnSpc>
              <a:buFont typeface="Arial" pitchFamily="34" charset="0"/>
              <a:buChar char="•"/>
              <a:defRPr/>
            </a:pPr>
            <a:r>
              <a:rPr lang="en-US" sz="2400" b="1" u="sng" dirty="0" err="1">
                <a:latin typeface="Comic Sans MS" pitchFamily="66" charset="0"/>
              </a:rPr>
              <a:t>Mutex</a:t>
            </a:r>
            <a:endParaRPr lang="en-US" sz="2400" b="1" u="sng" dirty="0">
              <a:latin typeface="Comic Sans MS" pitchFamily="66" charset="0"/>
            </a:endParaRPr>
          </a:p>
          <a:p>
            <a:pPr marL="800100" lvl="1" indent="-342900" algn="just">
              <a:lnSpc>
                <a:spcPct val="120000"/>
              </a:lnSpc>
              <a:buFont typeface="Arial" pitchFamily="34" charset="0"/>
              <a:buChar char="•"/>
              <a:defRPr/>
            </a:pPr>
            <a:r>
              <a:rPr lang="en-US" sz="2400" dirty="0">
                <a:latin typeface="Comic Sans MS" pitchFamily="66" charset="0"/>
              </a:rPr>
              <a:t>A </a:t>
            </a:r>
            <a:r>
              <a:rPr lang="en-US" sz="2400" dirty="0" err="1">
                <a:latin typeface="Comic Sans MS" pitchFamily="66" charset="0"/>
              </a:rPr>
              <a:t>mutex</a:t>
            </a:r>
            <a:r>
              <a:rPr lang="en-US" sz="2400" dirty="0">
                <a:latin typeface="Comic Sans MS" pitchFamily="66" charset="0"/>
              </a:rPr>
              <a:t> is used to achieve both mutual exclusion as well as serialization.</a:t>
            </a:r>
          </a:p>
          <a:p>
            <a:pPr marL="800100" lvl="1" indent="-342900" algn="just">
              <a:lnSpc>
                <a:spcPct val="120000"/>
              </a:lnSpc>
              <a:buFont typeface="Arial" pitchFamily="34" charset="0"/>
              <a:buChar char="•"/>
              <a:defRPr/>
            </a:pPr>
            <a:r>
              <a:rPr lang="en-US" sz="2400" dirty="0">
                <a:latin typeface="Comic Sans MS" pitchFamily="66" charset="0"/>
              </a:rPr>
              <a:t>A </a:t>
            </a:r>
            <a:r>
              <a:rPr lang="en-US" sz="2400" dirty="0" err="1">
                <a:latin typeface="Comic Sans MS" pitchFamily="66" charset="0"/>
              </a:rPr>
              <a:t>mutex</a:t>
            </a:r>
            <a:r>
              <a:rPr lang="en-US" sz="2400" dirty="0">
                <a:latin typeface="Comic Sans MS" pitchFamily="66" charset="0"/>
              </a:rPr>
              <a:t> is a special type of lock that only one thread may lock at a time.</a:t>
            </a:r>
          </a:p>
          <a:p>
            <a:pPr marL="800100" lvl="1" indent="-342900" algn="just">
              <a:lnSpc>
                <a:spcPct val="120000"/>
              </a:lnSpc>
              <a:buFont typeface="Arial" pitchFamily="34" charset="0"/>
              <a:buChar char="•"/>
              <a:defRPr/>
            </a:pPr>
            <a:r>
              <a:rPr lang="en-US" sz="2400" dirty="0">
                <a:latin typeface="Comic Sans MS" pitchFamily="66" charset="0"/>
              </a:rPr>
              <a:t>If a thread locks a </a:t>
            </a:r>
            <a:r>
              <a:rPr lang="en-US" sz="2400" dirty="0" err="1">
                <a:latin typeface="Comic Sans MS" pitchFamily="66" charset="0"/>
              </a:rPr>
              <a:t>mutex</a:t>
            </a:r>
            <a:r>
              <a:rPr lang="en-US" sz="2400" dirty="0">
                <a:latin typeface="Comic Sans MS" pitchFamily="66" charset="0"/>
              </a:rPr>
              <a:t> and later a second thread also tries to lock the same </a:t>
            </a:r>
            <a:r>
              <a:rPr lang="en-US" sz="2400" dirty="0" err="1">
                <a:latin typeface="Comic Sans MS" pitchFamily="66" charset="0"/>
              </a:rPr>
              <a:t>mutex</a:t>
            </a:r>
            <a:r>
              <a:rPr lang="en-US" sz="2400" dirty="0">
                <a:latin typeface="Comic Sans MS" pitchFamily="66" charset="0"/>
              </a:rPr>
              <a:t>, the second thread is blocked. When the first thread unlocks the </a:t>
            </a:r>
            <a:r>
              <a:rPr lang="en-US" sz="2400" dirty="0" err="1">
                <a:latin typeface="Comic Sans MS" pitchFamily="66" charset="0"/>
              </a:rPr>
              <a:t>mutex</a:t>
            </a:r>
            <a:r>
              <a:rPr lang="en-US" sz="2400" dirty="0">
                <a:latin typeface="Comic Sans MS" pitchFamily="66" charset="0"/>
              </a:rPr>
              <a:t>, the second thread is allowed to resume execution.</a:t>
            </a:r>
          </a:p>
          <a:p>
            <a:pPr marL="800100" lvl="1" indent="-342900" algn="just">
              <a:lnSpc>
                <a:spcPct val="120000"/>
              </a:lnSpc>
              <a:buFont typeface="Arial" pitchFamily="34" charset="0"/>
              <a:buChar char="•"/>
              <a:defRPr/>
            </a:pPr>
            <a:r>
              <a:rPr lang="en-US" sz="2400" dirty="0">
                <a:latin typeface="Comic Sans MS" pitchFamily="66" charset="0"/>
              </a:rPr>
              <a:t>Linux guarantees that race condition do not occur among threads attempting to lock a </a:t>
            </a:r>
            <a:r>
              <a:rPr lang="en-US" sz="2400" dirty="0" err="1">
                <a:latin typeface="Comic Sans MS" pitchFamily="66" charset="0"/>
              </a:rPr>
              <a:t>mutex</a:t>
            </a:r>
            <a:r>
              <a:rPr lang="en-US" sz="2400" dirty="0">
                <a:latin typeface="Comic Sans MS" pitchFamily="66" charset="0"/>
              </a:rPr>
              <a:t>.</a:t>
            </a:r>
            <a:endParaRPr kumimoji="0" lang="en-US" sz="2400" i="1" u="none" strike="noStrike" kern="1200" cap="none" spc="0" normalizeH="0" baseline="0" noProof="0" dirty="0">
              <a:ln>
                <a:noFill/>
              </a:ln>
              <a:solidFill>
                <a:srgbClr val="FF0000"/>
              </a:solidFill>
              <a:effectLst/>
              <a:uLnTx/>
              <a:uFillTx/>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32</a:t>
            </a:fld>
            <a:endParaRPr lang="en-US" dirty="0"/>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Typical way to use a </a:t>
            </a:r>
            <a:r>
              <a:rPr lang="en-US" sz="3600" b="1" u="sng" dirty="0" err="1">
                <a:latin typeface="Comic Sans MS" pitchFamily="66" charset="0"/>
              </a:rPr>
              <a:t>mutex</a:t>
            </a:r>
            <a:endParaRPr lang="en-US" sz="3600" b="1" i="1" u="sng" dirty="0">
              <a:latin typeface="Comic Sans MS" pitchFamily="66" charset="0"/>
            </a:endParaRPr>
          </a:p>
        </p:txBody>
      </p:sp>
      <p:sp>
        <p:nvSpPr>
          <p:cNvPr id="6" name="Rectangle 3"/>
          <p:cNvSpPr txBox="1">
            <a:spLocks noChangeArrowheads="1"/>
          </p:cNvSpPr>
          <p:nvPr/>
        </p:nvSpPr>
        <p:spPr>
          <a:xfrm>
            <a:off x="0" y="502170"/>
            <a:ext cx="9110750" cy="6096000"/>
          </a:xfrm>
          <a:prstGeom prst="rect">
            <a:avLst/>
          </a:prstGeom>
        </p:spPr>
        <p:txBody>
          <a:bodyPr vert="horz" lIns="91440" tIns="45720" rIns="91440" bIns="45720" rtlCol="0">
            <a:noAutofit/>
          </a:bodyPr>
          <a:lstStyle/>
          <a:p>
            <a:pPr marL="457200" indent="-457200" algn="just">
              <a:lnSpc>
                <a:spcPct val="140000"/>
              </a:lnSpc>
              <a:buFont typeface="+mj-lt"/>
              <a:buAutoNum type="arabicPeriod"/>
              <a:defRPr/>
            </a:pPr>
            <a:r>
              <a:rPr lang="en-US" sz="2600" dirty="0">
                <a:latin typeface="Comic Sans MS" pitchFamily="66" charset="0"/>
              </a:rPr>
              <a:t>Create an initialize a </a:t>
            </a:r>
            <a:r>
              <a:rPr lang="en-US" sz="2600" dirty="0" err="1">
                <a:latin typeface="Comic Sans MS" pitchFamily="66" charset="0"/>
              </a:rPr>
              <a:t>mutex</a:t>
            </a:r>
            <a:r>
              <a:rPr lang="en-US" sz="2600" dirty="0">
                <a:latin typeface="Comic Sans MS" pitchFamily="66" charset="0"/>
              </a:rPr>
              <a:t> variable</a:t>
            </a:r>
          </a:p>
          <a:p>
            <a:pPr marL="457200" indent="-457200" algn="just">
              <a:lnSpc>
                <a:spcPct val="140000"/>
              </a:lnSpc>
              <a:buFont typeface="+mj-lt"/>
              <a:buAutoNum type="arabicPeriod"/>
              <a:defRPr/>
            </a:pPr>
            <a:r>
              <a:rPr lang="en-US" sz="2600" dirty="0">
                <a:latin typeface="Comic Sans MS" pitchFamily="66" charset="0"/>
              </a:rPr>
              <a:t>Several threads attempt to lock the </a:t>
            </a:r>
            <a:r>
              <a:rPr lang="en-US" sz="2600" dirty="0" err="1">
                <a:latin typeface="Comic Sans MS" pitchFamily="66" charset="0"/>
              </a:rPr>
              <a:t>mutex</a:t>
            </a:r>
            <a:endParaRPr lang="en-US" sz="2600" dirty="0">
              <a:latin typeface="Comic Sans MS" pitchFamily="66" charset="0"/>
            </a:endParaRPr>
          </a:p>
          <a:p>
            <a:pPr marL="457200" indent="-457200" algn="just">
              <a:lnSpc>
                <a:spcPct val="140000"/>
              </a:lnSpc>
              <a:buFont typeface="+mj-lt"/>
              <a:buAutoNum type="arabicPeriod"/>
              <a:defRPr/>
            </a:pPr>
            <a:r>
              <a:rPr lang="en-US" sz="2600" dirty="0">
                <a:latin typeface="Comic Sans MS" pitchFamily="66" charset="0"/>
              </a:rPr>
              <a:t>Only one thread succeed and that thread owns the </a:t>
            </a:r>
            <a:r>
              <a:rPr lang="en-US" sz="2600" dirty="0" err="1">
                <a:latin typeface="Comic Sans MS" pitchFamily="66" charset="0"/>
              </a:rPr>
              <a:t>mutex</a:t>
            </a:r>
            <a:endParaRPr lang="en-US" sz="2600" dirty="0">
              <a:latin typeface="Comic Sans MS" pitchFamily="66" charset="0"/>
            </a:endParaRPr>
          </a:p>
          <a:p>
            <a:pPr marL="457200" indent="-457200" algn="just">
              <a:lnSpc>
                <a:spcPct val="140000"/>
              </a:lnSpc>
              <a:buFont typeface="+mj-lt"/>
              <a:buAutoNum type="arabicPeriod"/>
              <a:defRPr/>
            </a:pPr>
            <a:r>
              <a:rPr lang="en-US" sz="2600" dirty="0">
                <a:latin typeface="Comic Sans MS" pitchFamily="66" charset="0"/>
              </a:rPr>
              <a:t>The owner thread carry out operations on shared data.</a:t>
            </a:r>
          </a:p>
          <a:p>
            <a:pPr marL="457200" indent="-457200" algn="just">
              <a:lnSpc>
                <a:spcPct val="140000"/>
              </a:lnSpc>
              <a:buFont typeface="+mj-lt"/>
              <a:buAutoNum type="arabicPeriod"/>
              <a:defRPr/>
            </a:pPr>
            <a:r>
              <a:rPr lang="en-US" sz="2600" dirty="0">
                <a:latin typeface="Comic Sans MS" pitchFamily="66" charset="0"/>
              </a:rPr>
              <a:t>The owner thread unlock the </a:t>
            </a:r>
            <a:r>
              <a:rPr lang="en-US" sz="2600" dirty="0" err="1">
                <a:latin typeface="Comic Sans MS" pitchFamily="66" charset="0"/>
              </a:rPr>
              <a:t>mutex</a:t>
            </a:r>
            <a:endParaRPr lang="en-US" sz="2600" dirty="0">
              <a:latin typeface="Comic Sans MS" pitchFamily="66" charset="0"/>
            </a:endParaRPr>
          </a:p>
          <a:p>
            <a:pPr marL="457200" indent="-457200" algn="just">
              <a:lnSpc>
                <a:spcPct val="140000"/>
              </a:lnSpc>
              <a:buFont typeface="+mj-lt"/>
              <a:buAutoNum type="arabicPeriod"/>
              <a:defRPr/>
            </a:pPr>
            <a:r>
              <a:rPr lang="en-US" sz="2600" dirty="0">
                <a:latin typeface="Comic Sans MS" pitchFamily="66" charset="0"/>
              </a:rPr>
              <a:t>Another thread acquires the </a:t>
            </a:r>
            <a:r>
              <a:rPr lang="en-US" sz="2600" dirty="0" err="1">
                <a:latin typeface="Comic Sans MS" pitchFamily="66" charset="0"/>
              </a:rPr>
              <a:t>mutex</a:t>
            </a:r>
            <a:r>
              <a:rPr lang="en-US" sz="2600" dirty="0">
                <a:latin typeface="Comic Sans MS" pitchFamily="66" charset="0"/>
              </a:rPr>
              <a:t> and repeats the process</a:t>
            </a:r>
          </a:p>
          <a:p>
            <a:pPr marL="457200" indent="-457200" algn="just">
              <a:lnSpc>
                <a:spcPct val="140000"/>
              </a:lnSpc>
              <a:buFont typeface="+mj-lt"/>
              <a:buAutoNum type="arabicPeriod"/>
              <a:defRPr/>
            </a:pPr>
            <a:r>
              <a:rPr lang="en-US" sz="2600" dirty="0">
                <a:latin typeface="Comic Sans MS" pitchFamily="66" charset="0"/>
              </a:rPr>
              <a:t>Finally the </a:t>
            </a:r>
            <a:r>
              <a:rPr lang="en-US" sz="2600" dirty="0" err="1">
                <a:latin typeface="Comic Sans MS" pitchFamily="66" charset="0"/>
              </a:rPr>
              <a:t>mutex</a:t>
            </a:r>
            <a:r>
              <a:rPr lang="en-US" sz="2600" dirty="0">
                <a:latin typeface="Comic Sans MS" pitchFamily="66" charset="0"/>
              </a:rPr>
              <a:t> is destroyed</a:t>
            </a:r>
          </a:p>
        </p:txBody>
      </p:sp>
    </p:spTree>
    <p:extLst>
      <p:ext uri="{BB962C8B-B14F-4D97-AF65-F5344CB8AC3E}">
        <p14:creationId xmlns:p14="http://schemas.microsoft.com/office/powerpoint/2010/main" val="143489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33</a:t>
            </a:fld>
            <a:endParaRPr lang="en-US" dirty="0"/>
          </a:p>
        </p:txBody>
      </p:sp>
      <p:sp>
        <p:nvSpPr>
          <p:cNvPr id="371714" name="Rectangle 2"/>
          <p:cNvSpPr>
            <a:spLocks noGrp="1" noChangeArrowheads="1"/>
          </p:cNvSpPr>
          <p:nvPr>
            <p:ph type="title"/>
          </p:nvPr>
        </p:nvSpPr>
        <p:spPr>
          <a:xfrm>
            <a:off x="152400" y="76200"/>
            <a:ext cx="8915400" cy="411162"/>
          </a:xfrm>
        </p:spPr>
        <p:txBody>
          <a:bodyPr>
            <a:noAutofit/>
          </a:bodyPr>
          <a:lstStyle/>
          <a:p>
            <a:r>
              <a:rPr lang="en-US" sz="3600" b="1" u="sng" dirty="0">
                <a:latin typeface="Comic Sans MS" pitchFamily="66" charset="0"/>
              </a:rPr>
              <a:t>Important Library Calls</a:t>
            </a:r>
            <a:endParaRPr lang="en-US" sz="3600" b="1" i="1" u="sng" dirty="0">
              <a:latin typeface="Comic Sans MS" pitchFamily="66" charset="0"/>
            </a:endParaRPr>
          </a:p>
        </p:txBody>
      </p:sp>
      <p:sp>
        <p:nvSpPr>
          <p:cNvPr id="6" name="Rectangle 3"/>
          <p:cNvSpPr txBox="1">
            <a:spLocks noChangeArrowheads="1"/>
          </p:cNvSpPr>
          <p:nvPr/>
        </p:nvSpPr>
        <p:spPr>
          <a:xfrm>
            <a:off x="0" y="654570"/>
            <a:ext cx="9110750" cy="869430"/>
          </a:xfrm>
          <a:prstGeom prst="rect">
            <a:avLst/>
          </a:prstGeom>
          <a:ln>
            <a:solidFill>
              <a:schemeClr val="tx1"/>
            </a:solidFill>
          </a:ln>
        </p:spPr>
        <p:txBody>
          <a:bodyPr vert="horz" lIns="91440" tIns="45720" rIns="91440" bIns="45720" rtlCol="0">
            <a:noAutofit/>
          </a:bodyPr>
          <a:lstStyle/>
          <a:p>
            <a:r>
              <a:rPr lang="en-US" sz="2400" b="1" dirty="0" err="1">
                <a:latin typeface="Comic Sans MS"/>
                <a:cs typeface="Comic Sans MS"/>
              </a:rPr>
              <a:t>Mutex</a:t>
            </a:r>
            <a:r>
              <a:rPr lang="en-US" sz="2400" b="1" dirty="0">
                <a:latin typeface="Comic Sans MS"/>
                <a:cs typeface="Comic Sans MS"/>
              </a:rPr>
              <a:t> Initialization:</a:t>
            </a:r>
            <a:endParaRPr lang="en-US" sz="2400" dirty="0">
              <a:latin typeface="Comic Sans MS"/>
              <a:cs typeface="Comic Sans MS"/>
            </a:endParaRPr>
          </a:p>
          <a:p>
            <a:r>
              <a:rPr lang="en-US" sz="2000" b="1" dirty="0">
                <a:latin typeface="Courier New"/>
                <a:cs typeface="Courier New"/>
              </a:rPr>
              <a:t>static </a:t>
            </a:r>
            <a:r>
              <a:rPr lang="en-US" sz="2000" b="1" dirty="0" err="1">
                <a:latin typeface="Courier New"/>
                <a:cs typeface="Courier New"/>
              </a:rPr>
              <a:t>pthread_mutex_t</a:t>
            </a:r>
            <a:r>
              <a:rPr lang="en-US" sz="2000" b="1" dirty="0">
                <a:latin typeface="Courier New"/>
                <a:cs typeface="Courier New"/>
              </a:rPr>
              <a:t> </a:t>
            </a:r>
            <a:r>
              <a:rPr lang="en-US" sz="2000" b="1" dirty="0" err="1">
                <a:latin typeface="Courier New"/>
                <a:cs typeface="Courier New"/>
              </a:rPr>
              <a:t>mut</a:t>
            </a:r>
            <a:r>
              <a:rPr lang="en-US" sz="2000" b="1" dirty="0">
                <a:latin typeface="Courier New"/>
                <a:cs typeface="Courier New"/>
              </a:rPr>
              <a:t> = PTHREAD_MUTEX_INITIALIZER;  </a:t>
            </a:r>
          </a:p>
          <a:p>
            <a:endParaRPr lang="en-US" sz="2400" dirty="0">
              <a:latin typeface="Comic Sans MS"/>
              <a:cs typeface="Comic Sans MS"/>
            </a:endParaRPr>
          </a:p>
        </p:txBody>
      </p:sp>
      <p:graphicFrame>
        <p:nvGraphicFramePr>
          <p:cNvPr id="8" name="Group 4"/>
          <p:cNvGraphicFramePr>
            <a:graphicFrameLocks noGrp="1"/>
          </p:cNvGraphicFramePr>
          <p:nvPr/>
        </p:nvGraphicFramePr>
        <p:xfrm>
          <a:off x="102525" y="1630681"/>
          <a:ext cx="8915400" cy="1798320"/>
        </p:xfrm>
        <a:graphic>
          <a:graphicData uri="http://schemas.openxmlformats.org/drawingml/2006/table">
            <a:tbl>
              <a:tblPr/>
              <a:tblGrid>
                <a:gridCol w="8915400">
                  <a:extLst>
                    <a:ext uri="{9D8B030D-6E8A-4147-A177-3AD203B41FA5}">
                      <a16:colId xmlns:a16="http://schemas.microsoft.com/office/drawing/2014/main" val="20000"/>
                    </a:ext>
                  </a:extLst>
                </a:gridCol>
              </a:tblGrid>
              <a:tr h="1050175">
                <a:tc>
                  <a:txBody>
                    <a:bodyPr/>
                    <a:lstStyle/>
                    <a:p>
                      <a:pPr marL="274320" marR="0" lvl="0" indent="-27432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cs typeface="Courier New" pitchFamily="49" charset="0"/>
                        </a:rPr>
                        <a:t>int</a:t>
                      </a:r>
                      <a:r>
                        <a:rPr kumimoji="0" lang="en-US" sz="2400" b="1" i="0" u="none" strike="noStrike" cap="none" normalizeH="0" baseline="0" dirty="0">
                          <a:ln>
                            <a:noFill/>
                          </a:ln>
                          <a:solidFill>
                            <a:schemeClr val="tx1"/>
                          </a:solidFill>
                          <a:effectLst/>
                          <a:latin typeface="Courier New" pitchFamily="49" charset="0"/>
                          <a:cs typeface="Courier New" pitchFamily="49" charset="0"/>
                        </a:rPr>
                        <a:t> </a:t>
                      </a:r>
                      <a:r>
                        <a:rPr kumimoji="0" lang="en-US" sz="2400" b="1" i="0" u="none" strike="noStrike" cap="none" normalizeH="0" baseline="0" dirty="0" err="1">
                          <a:ln>
                            <a:noFill/>
                          </a:ln>
                          <a:solidFill>
                            <a:schemeClr val="tx1"/>
                          </a:solidFill>
                          <a:effectLst/>
                          <a:latin typeface="Courier New" pitchFamily="49" charset="0"/>
                          <a:cs typeface="Courier New" pitchFamily="49" charset="0"/>
                        </a:rPr>
                        <a:t>pthread_mutex_lock</a:t>
                      </a:r>
                      <a:r>
                        <a:rPr kumimoji="0" lang="en-US" sz="2400" b="1" i="0" u="none" strike="noStrike" cap="none" normalizeH="0" baseline="0" dirty="0">
                          <a:ln>
                            <a:noFill/>
                          </a:ln>
                          <a:solidFill>
                            <a:schemeClr val="tx1"/>
                          </a:solidFill>
                          <a:effectLst/>
                          <a:latin typeface="Courier New" pitchFamily="49" charset="0"/>
                          <a:cs typeface="Courier New" pitchFamily="49" charset="0"/>
                        </a:rPr>
                        <a:t>(</a:t>
                      </a:r>
                      <a:r>
                        <a:rPr kumimoji="0" lang="en-US" sz="2400" b="1" i="0" u="none" strike="noStrike" cap="none" normalizeH="0" baseline="0" dirty="0" err="1">
                          <a:ln>
                            <a:noFill/>
                          </a:ln>
                          <a:solidFill>
                            <a:schemeClr val="tx1"/>
                          </a:solidFill>
                          <a:effectLst/>
                          <a:latin typeface="Courier New" pitchFamily="49" charset="0"/>
                          <a:cs typeface="Courier New" pitchFamily="49" charset="0"/>
                        </a:rPr>
                        <a:t>pthread_mutex_t</a:t>
                      </a:r>
                      <a:r>
                        <a:rPr kumimoji="0" lang="en-US" sz="2400" b="1" i="0" u="none" strike="noStrike" cap="none" normalizeH="0" baseline="0" dirty="0">
                          <a:ln>
                            <a:noFill/>
                          </a:ln>
                          <a:solidFill>
                            <a:schemeClr val="tx1"/>
                          </a:solidFill>
                          <a:effectLst/>
                          <a:latin typeface="Courier New" pitchFamily="49" charset="0"/>
                          <a:cs typeface="Courier New" pitchFamily="49" charset="0"/>
                        </a:rPr>
                        <a:t> * </a:t>
                      </a:r>
                      <a:r>
                        <a:rPr kumimoji="0" lang="en-US" sz="2400" b="1" i="0" u="none" strike="noStrike" cap="none" normalizeH="0" baseline="0" dirty="0" err="1">
                          <a:ln>
                            <a:noFill/>
                          </a:ln>
                          <a:solidFill>
                            <a:schemeClr val="tx1"/>
                          </a:solidFill>
                          <a:effectLst/>
                          <a:latin typeface="Courier New" pitchFamily="49" charset="0"/>
                          <a:cs typeface="Courier New" pitchFamily="49" charset="0"/>
                        </a:rPr>
                        <a:t>mptr</a:t>
                      </a:r>
                      <a:r>
                        <a:rPr kumimoji="0" lang="en-US" sz="2400" b="1" i="0" u="none" strike="noStrike" cap="none" normalizeH="0" baseline="0" dirty="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a:ln>
                          <a:noFill/>
                        </a:ln>
                        <a:solidFill>
                          <a:schemeClr val="tx1"/>
                        </a:solidFill>
                        <a:effectLst/>
                        <a:latin typeface="Courier New" pitchFamily="49" charset="0"/>
                        <a:cs typeface="Courier New" pitchFamily="49" charset="0"/>
                      </a:endParaRPr>
                    </a:p>
                    <a:p>
                      <a:pPr marL="274320" marR="0" lvl="0" indent="-274320" algn="just"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2000" b="1" i="0" u="none" strike="noStrike" cap="none" normalizeH="0" baseline="0" dirty="0">
                          <a:ln>
                            <a:noFill/>
                          </a:ln>
                          <a:solidFill>
                            <a:srgbClr val="0070C0"/>
                          </a:solidFill>
                          <a:effectLst/>
                          <a:latin typeface="Courier New" pitchFamily="49" charset="0"/>
                          <a:cs typeface="Courier New" pitchFamily="49" charset="0"/>
                        </a:rPr>
                        <a:t>Calling thread will lock the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r>
                        <a:rPr kumimoji="0" lang="en-US" sz="2000" b="1" i="0" u="none" strike="noStrike" cap="none" normalizeH="0" baseline="0" dirty="0">
                          <a:ln>
                            <a:noFill/>
                          </a:ln>
                          <a:solidFill>
                            <a:srgbClr val="0070C0"/>
                          </a:solidFill>
                          <a:effectLst/>
                          <a:latin typeface="Courier New" pitchFamily="49" charset="0"/>
                          <a:cs typeface="Courier New" pitchFamily="49" charset="0"/>
                        </a:rPr>
                        <a:t> object referenced by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mptr</a:t>
                      </a:r>
                      <a:r>
                        <a:rPr kumimoji="0" lang="en-US" sz="2000" b="1" i="0" u="none" strike="noStrike" cap="none" normalizeH="0" baseline="0" dirty="0">
                          <a:ln>
                            <a:noFill/>
                          </a:ln>
                          <a:solidFill>
                            <a:srgbClr val="0070C0"/>
                          </a:solidFill>
                          <a:effectLst/>
                          <a:latin typeface="Courier New" pitchFamily="49" charset="0"/>
                          <a:cs typeface="Courier New" pitchFamily="49" charset="0"/>
                        </a:rPr>
                        <a:t>. If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r>
                        <a:rPr kumimoji="0" lang="en-US" sz="2000" b="1" i="0" u="none" strike="noStrike" cap="none" normalizeH="0" baseline="0" dirty="0">
                          <a:ln>
                            <a:noFill/>
                          </a:ln>
                          <a:solidFill>
                            <a:srgbClr val="0070C0"/>
                          </a:solidFill>
                          <a:effectLst/>
                          <a:latin typeface="Courier New" pitchFamily="49" charset="0"/>
                          <a:cs typeface="Courier New" pitchFamily="49" charset="0"/>
                        </a:rPr>
                        <a:t> is already locked, the calling thread shall block until the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r>
                        <a:rPr kumimoji="0" lang="en-US" sz="2000" b="1" i="0" u="none" strike="noStrike" cap="none" normalizeH="0" baseline="0" dirty="0">
                          <a:ln>
                            <a:noFill/>
                          </a:ln>
                          <a:solidFill>
                            <a:srgbClr val="0070C0"/>
                          </a:solidFill>
                          <a:effectLst/>
                          <a:latin typeface="Courier New" pitchFamily="49" charset="0"/>
                          <a:cs typeface="Courier New" pitchFamily="49" charset="0"/>
                        </a:rPr>
                        <a:t> become available.</a:t>
                      </a:r>
                      <a:endParaRPr kumimoji="0" lang="en-US" sz="1800" b="1" i="0" u="none" strike="noStrike" cap="none" normalizeH="0" baseline="0" dirty="0">
                        <a:ln>
                          <a:noFill/>
                        </a:ln>
                        <a:solidFill>
                          <a:srgbClr val="0070C0"/>
                        </a:solidFill>
                        <a:effectLst/>
                        <a:latin typeface="Courier New" pitchFamily="49" charset="0"/>
                        <a:cs typeface="Courier New" pitchFamily="49" charset="0"/>
                      </a:endParaRPr>
                    </a:p>
                    <a:p>
                      <a:pPr marL="274320" marR="0" lvl="0" indent="-27432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2000" b="1" i="0" u="none" strike="noStrike" cap="none" normalizeH="0" baseline="0" dirty="0">
                          <a:ln>
                            <a:noFill/>
                          </a:ln>
                          <a:solidFill>
                            <a:srgbClr val="0070C0"/>
                          </a:solidFill>
                          <a:effectLst/>
                          <a:latin typeface="Courier New" pitchFamily="49" charset="0"/>
                          <a:cs typeface="Courier New" pitchFamily="49" charset="0"/>
                        </a:rPr>
                        <a:t>Used when a thread is going to enter its CS</a:t>
                      </a:r>
                      <a:r>
                        <a:rPr kumimoji="0" lang="en-US" sz="2000" b="1" i="0" u="none" strike="noStrike" cap="none" normalizeH="0" baseline="0" dirty="0">
                          <a:ln>
                            <a:noFill/>
                          </a:ln>
                          <a:solidFill>
                            <a:schemeClr val="tx1"/>
                          </a:solidFill>
                          <a:effectLst/>
                          <a:latin typeface="Courier New" pitchFamily="49" charset="0"/>
                          <a:cs typeface="Courier New" pitchFamily="49" charset="0"/>
                        </a:rPr>
                        <a:t>.</a:t>
                      </a:r>
                      <a:endParaRPr kumimoji="0" lang="en-US"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4"/>
          <p:cNvGraphicFramePr>
            <a:graphicFrameLocks noGrp="1"/>
          </p:cNvGraphicFramePr>
          <p:nvPr/>
        </p:nvGraphicFramePr>
        <p:xfrm>
          <a:off x="107430" y="3627120"/>
          <a:ext cx="8915400" cy="2697480"/>
        </p:xfrm>
        <a:graphic>
          <a:graphicData uri="http://schemas.openxmlformats.org/drawingml/2006/table">
            <a:tbl>
              <a:tblPr/>
              <a:tblGrid>
                <a:gridCol w="8915400">
                  <a:extLst>
                    <a:ext uri="{9D8B030D-6E8A-4147-A177-3AD203B41FA5}">
                      <a16:colId xmlns:a16="http://schemas.microsoft.com/office/drawing/2014/main" val="20000"/>
                    </a:ext>
                  </a:extLst>
                </a:gridCol>
              </a:tblGrid>
              <a:tr h="1050175">
                <a:tc>
                  <a:txBody>
                    <a:bodyPr/>
                    <a:lstStyle/>
                    <a:p>
                      <a:pPr marL="274320" marR="0" lvl="0" indent="-274320" algn="l"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err="1">
                          <a:ln>
                            <a:noFill/>
                          </a:ln>
                          <a:solidFill>
                            <a:schemeClr val="tx1"/>
                          </a:solidFill>
                          <a:effectLst/>
                          <a:latin typeface="Courier New" pitchFamily="49" charset="0"/>
                          <a:cs typeface="Courier New" pitchFamily="49" charset="0"/>
                        </a:rPr>
                        <a:t>int</a:t>
                      </a:r>
                      <a:r>
                        <a:rPr kumimoji="0" lang="en-US" sz="2300" b="1" i="0" u="none" strike="noStrike" cap="none" normalizeH="0" baseline="0" dirty="0">
                          <a:ln>
                            <a:noFill/>
                          </a:ln>
                          <a:solidFill>
                            <a:schemeClr val="tx1"/>
                          </a:solidFill>
                          <a:effectLst/>
                          <a:latin typeface="Courier New" pitchFamily="49" charset="0"/>
                          <a:cs typeface="Courier New" pitchFamily="49" charset="0"/>
                        </a:rPr>
                        <a:t> </a:t>
                      </a:r>
                      <a:r>
                        <a:rPr kumimoji="0" lang="en-US" sz="2300" b="1" i="0" u="none" strike="noStrike" cap="none" normalizeH="0" baseline="0" dirty="0" err="1">
                          <a:ln>
                            <a:noFill/>
                          </a:ln>
                          <a:solidFill>
                            <a:schemeClr val="tx1"/>
                          </a:solidFill>
                          <a:effectLst/>
                          <a:latin typeface="Courier New" pitchFamily="49" charset="0"/>
                          <a:cs typeface="Courier New" pitchFamily="49" charset="0"/>
                        </a:rPr>
                        <a:t>pthread_mutex_unlock</a:t>
                      </a:r>
                      <a:r>
                        <a:rPr kumimoji="0" lang="en-US" sz="2300" b="1" i="0" u="none" strike="noStrike" cap="none" normalizeH="0" baseline="0" dirty="0">
                          <a:ln>
                            <a:noFill/>
                          </a:ln>
                          <a:solidFill>
                            <a:schemeClr val="tx1"/>
                          </a:solidFill>
                          <a:effectLst/>
                          <a:latin typeface="Courier New" pitchFamily="49" charset="0"/>
                          <a:cs typeface="Courier New" pitchFamily="49" charset="0"/>
                        </a:rPr>
                        <a:t>(</a:t>
                      </a:r>
                      <a:r>
                        <a:rPr kumimoji="0" lang="en-US" sz="2300" b="1" i="0" u="none" strike="noStrike" cap="none" normalizeH="0" baseline="0" dirty="0" err="1">
                          <a:ln>
                            <a:noFill/>
                          </a:ln>
                          <a:solidFill>
                            <a:schemeClr val="tx1"/>
                          </a:solidFill>
                          <a:effectLst/>
                          <a:latin typeface="Courier New" pitchFamily="49" charset="0"/>
                          <a:cs typeface="Courier New" pitchFamily="49" charset="0"/>
                        </a:rPr>
                        <a:t>pthread_mutex_t</a:t>
                      </a:r>
                      <a:r>
                        <a:rPr kumimoji="0" lang="en-US" sz="2300" b="1" i="0" u="none" strike="noStrike" cap="none" normalizeH="0" baseline="0" dirty="0">
                          <a:ln>
                            <a:noFill/>
                          </a:ln>
                          <a:solidFill>
                            <a:schemeClr val="tx1"/>
                          </a:solidFill>
                          <a:effectLst/>
                          <a:latin typeface="Courier New" pitchFamily="49" charset="0"/>
                          <a:cs typeface="Courier New" pitchFamily="49" charset="0"/>
                        </a:rPr>
                        <a:t> * </a:t>
                      </a:r>
                      <a:r>
                        <a:rPr kumimoji="0" lang="en-US" sz="2300" b="1" i="0" u="none" strike="noStrike" cap="none" normalizeH="0" baseline="0" dirty="0" err="1">
                          <a:ln>
                            <a:noFill/>
                          </a:ln>
                          <a:solidFill>
                            <a:schemeClr val="tx1"/>
                          </a:solidFill>
                          <a:effectLst/>
                          <a:latin typeface="Courier New" pitchFamily="49" charset="0"/>
                          <a:cs typeface="Courier New" pitchFamily="49" charset="0"/>
                        </a:rPr>
                        <a:t>mptr</a:t>
                      </a:r>
                      <a:r>
                        <a:rPr kumimoji="0" lang="en-US" sz="2300" b="1" i="0" u="none" strike="noStrike" cap="none" normalizeH="0" baseline="0" dirty="0">
                          <a:ln>
                            <a:noFill/>
                          </a:ln>
                          <a:solidFill>
                            <a:schemeClr val="tx1"/>
                          </a:solidFill>
                          <a:effectLst/>
                          <a:latin typeface="Courier New" pitchFamily="49" charset="0"/>
                          <a:cs typeface="Courier New" pitchFamily="49" charset="0"/>
                        </a:rPr>
                        <a:t>); </a:t>
                      </a:r>
                    </a:p>
                    <a:p>
                      <a:pPr marL="274320" marR="0" lvl="0" indent="-274320" algn="just"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2000" b="1" i="0" u="none" strike="noStrike" cap="none" normalizeH="0" baseline="0" dirty="0">
                          <a:ln>
                            <a:noFill/>
                          </a:ln>
                          <a:solidFill>
                            <a:srgbClr val="0070C0"/>
                          </a:solidFill>
                          <a:effectLst/>
                          <a:latin typeface="Courier New" pitchFamily="49" charset="0"/>
                          <a:cs typeface="Courier New" pitchFamily="49" charset="0"/>
                        </a:rPr>
                        <a:t>This call should be made only by the owner thread. This will release the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r>
                        <a:rPr kumimoji="0" lang="en-US" sz="2000" b="1" i="0" u="none" strike="noStrike" cap="none" normalizeH="0" baseline="0" dirty="0">
                          <a:ln>
                            <a:noFill/>
                          </a:ln>
                          <a:solidFill>
                            <a:srgbClr val="0070C0"/>
                          </a:solidFill>
                          <a:effectLst/>
                          <a:latin typeface="Courier New" pitchFamily="49" charset="0"/>
                          <a:cs typeface="Courier New" pitchFamily="49" charset="0"/>
                        </a:rPr>
                        <a:t> object referenced by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mptr</a:t>
                      </a:r>
                      <a:r>
                        <a:rPr kumimoji="0" lang="en-US" sz="2000" b="1" i="0" u="none" strike="noStrike" cap="none" normalizeH="0" baseline="0" dirty="0">
                          <a:ln>
                            <a:noFill/>
                          </a:ln>
                          <a:solidFill>
                            <a:srgbClr val="0070C0"/>
                          </a:solidFill>
                          <a:effectLst/>
                          <a:latin typeface="Courier New" pitchFamily="49" charset="0"/>
                          <a:cs typeface="Courier New" pitchFamily="49" charset="0"/>
                        </a:rPr>
                        <a:t>. If there are threads blocked on the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r>
                        <a:rPr kumimoji="0" lang="en-US" sz="2000" b="1" i="0" u="none" strike="noStrike" cap="none" normalizeH="0" baseline="0" dirty="0">
                          <a:ln>
                            <a:noFill/>
                          </a:ln>
                          <a:solidFill>
                            <a:srgbClr val="0070C0"/>
                          </a:solidFill>
                          <a:effectLst/>
                          <a:latin typeface="Courier New" pitchFamily="49" charset="0"/>
                          <a:cs typeface="Courier New" pitchFamily="49" charset="0"/>
                        </a:rPr>
                        <a:t> object referenced by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mptr</a:t>
                      </a:r>
                      <a:r>
                        <a:rPr kumimoji="0" lang="en-US" sz="2000" b="1" i="0" u="none" strike="noStrike" cap="none" normalizeH="0" baseline="0" dirty="0">
                          <a:ln>
                            <a:noFill/>
                          </a:ln>
                          <a:solidFill>
                            <a:srgbClr val="0070C0"/>
                          </a:solidFill>
                          <a:effectLst/>
                          <a:latin typeface="Courier New" pitchFamily="49" charset="0"/>
                          <a:cs typeface="Courier New" pitchFamily="49" charset="0"/>
                        </a:rPr>
                        <a:t> when the unlock() is called, the scheduling policy shall determine which thread shall acquire the </a:t>
                      </a:r>
                      <a:r>
                        <a:rPr kumimoji="0" lang="en-US" sz="2000" b="1" i="0" u="none" strike="noStrike" cap="none" normalizeH="0" baseline="0" dirty="0" err="1">
                          <a:ln>
                            <a:noFill/>
                          </a:ln>
                          <a:solidFill>
                            <a:srgbClr val="0070C0"/>
                          </a:solidFill>
                          <a:effectLst/>
                          <a:latin typeface="Courier New" pitchFamily="49" charset="0"/>
                          <a:cs typeface="Courier New" pitchFamily="49" charset="0"/>
                        </a:rPr>
                        <a:t>mutex</a:t>
                      </a:r>
                      <a:endParaRPr kumimoji="0" lang="en-US" sz="2000" b="1" i="0" u="none" strike="noStrike" cap="none" normalizeH="0" baseline="0" dirty="0">
                        <a:ln>
                          <a:noFill/>
                        </a:ln>
                        <a:solidFill>
                          <a:srgbClr val="0070C0"/>
                        </a:solidFill>
                        <a:effectLst/>
                        <a:latin typeface="Courier New" pitchFamily="49" charset="0"/>
                        <a:cs typeface="Courier New" pitchFamily="49" charset="0"/>
                      </a:endParaRPr>
                    </a:p>
                    <a:p>
                      <a:pPr marL="274320" marR="0" lvl="0" indent="-27432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2000" b="1" i="0" u="none" strike="noStrike" cap="none" normalizeH="0" baseline="0" dirty="0">
                          <a:ln>
                            <a:noFill/>
                          </a:ln>
                          <a:solidFill>
                            <a:srgbClr val="0070C0"/>
                          </a:solidFill>
                          <a:effectLst/>
                          <a:latin typeface="Courier New" pitchFamily="49" charset="0"/>
                          <a:cs typeface="Courier New" pitchFamily="49" charset="0"/>
                        </a:rPr>
                        <a:t>Used when a  thread comes out of the CS</a:t>
                      </a:r>
                      <a:endParaRPr kumimoji="0" lang="en-US" sz="1600" b="1" i="0" u="none" strike="noStrike" cap="none" normalizeH="0" baseline="0" dirty="0">
                        <a:ln>
                          <a:noFill/>
                        </a:ln>
                        <a:solidFill>
                          <a:srgbClr val="0070C0"/>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222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34</a:t>
            </a:fld>
            <a:endParaRPr lang="en-US"/>
          </a:p>
        </p:txBody>
      </p:sp>
      <p:sp>
        <p:nvSpPr>
          <p:cNvPr id="9" name="Text Box 3"/>
          <p:cNvSpPr txBox="1">
            <a:spLocks noChangeArrowheads="1"/>
          </p:cNvSpPr>
          <p:nvPr/>
        </p:nvSpPr>
        <p:spPr bwMode="auto">
          <a:xfrm>
            <a:off x="152400" y="-76200"/>
            <a:ext cx="8991600" cy="677108"/>
          </a:xfrm>
          <a:prstGeom prst="rect">
            <a:avLst/>
          </a:prstGeom>
          <a:noFill/>
          <a:ln w="9525">
            <a:noFill/>
            <a:miter lim="800000"/>
            <a:headEnd/>
            <a:tailEnd/>
          </a:ln>
          <a:effectLst/>
        </p:spPr>
        <p:txBody>
          <a:bodyPr>
            <a:spAutoFit/>
          </a:bodyPr>
          <a:lstStyle/>
          <a:p>
            <a:pPr algn="ctr" eaLnBrk="0" hangingPunct="0">
              <a:spcBef>
                <a:spcPct val="50000"/>
              </a:spcBef>
            </a:pPr>
            <a:r>
              <a:rPr lang="en-US" sz="3800" b="1" u="sng" dirty="0">
                <a:latin typeface="Comic Sans MS" pitchFamily="66" charset="0"/>
                <a:ea typeface="+mj-ea"/>
                <a:cs typeface="+mj-cs"/>
              </a:rPr>
              <a:t>Example (Solution Race Condition)</a:t>
            </a:r>
          </a:p>
        </p:txBody>
      </p:sp>
      <p:sp>
        <p:nvSpPr>
          <p:cNvPr id="10" name="Rectangle 6"/>
          <p:cNvSpPr txBox="1">
            <a:spLocks noChangeArrowheads="1"/>
          </p:cNvSpPr>
          <p:nvPr/>
        </p:nvSpPr>
        <p:spPr>
          <a:xfrm>
            <a:off x="152400" y="533399"/>
            <a:ext cx="8534400" cy="3810001"/>
          </a:xfrm>
          <a:prstGeom prst="rect">
            <a:avLst/>
          </a:prstGeom>
          <a:noFill/>
          <a:ln>
            <a:solidFill>
              <a:schemeClr val="tx1"/>
            </a:solidFill>
          </a:ln>
        </p:spPr>
        <p:txBody>
          <a:bodyPr>
            <a:noAutofit/>
          </a:bodyPr>
          <a:lstStyle/>
          <a:p>
            <a:pPr marL="342900" lvl="0" indent="-342900">
              <a:lnSpc>
                <a:spcPct val="80000"/>
              </a:lnSpc>
              <a:spcBef>
                <a:spcPct val="20000"/>
              </a:spcBef>
              <a:defRPr/>
            </a:pPr>
            <a:r>
              <a:rPr lang="en-US" dirty="0">
                <a:latin typeface="Courier New" pitchFamily="49" charset="0"/>
                <a:cs typeface="Courier New" pitchFamily="49" charset="0"/>
              </a:rPr>
              <a:t>long balance = 0;</a:t>
            </a:r>
          </a:p>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inc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a:t>
            </a:r>
          </a:p>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dec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a:t>
            </a:r>
          </a:p>
          <a:p>
            <a:pPr marL="342900" lvl="0" indent="-342900">
              <a:lnSpc>
                <a:spcPct val="80000"/>
              </a:lnSpc>
              <a:spcBef>
                <a:spcPct val="20000"/>
              </a:spcBef>
              <a:defRPr/>
            </a:pPr>
            <a:r>
              <a:rPr lang="en-US" dirty="0" err="1">
                <a:latin typeface="Courier New" pitchFamily="49" charset="0"/>
                <a:cs typeface="Courier New" pitchFamily="49" charset="0"/>
              </a:rPr>
              <a:t>pthread_mutex_t</a:t>
            </a:r>
            <a:r>
              <a:rPr lang="en-US" dirty="0">
                <a:latin typeface="Courier New" pitchFamily="49" charset="0"/>
                <a:cs typeface="Courier New" pitchFamily="49" charset="0"/>
              </a:rPr>
              <a:t> </a:t>
            </a:r>
            <a:r>
              <a:rPr lang="en-US" dirty="0" err="1">
                <a:latin typeface="Courier New" pitchFamily="49" charset="0"/>
                <a:cs typeface="Courier New" pitchFamily="49" charset="0"/>
              </a:rPr>
              <a:t>mut</a:t>
            </a:r>
            <a:r>
              <a:rPr lang="en-US" dirty="0">
                <a:latin typeface="Courier New" pitchFamily="49" charset="0"/>
                <a:cs typeface="Courier New" pitchFamily="49" charset="0"/>
              </a:rPr>
              <a:t>;</a:t>
            </a:r>
          </a:p>
          <a:p>
            <a:pPr marL="342900" lvl="0" indent="-342900">
              <a:lnSpc>
                <a:spcPct val="80000"/>
              </a:lnSpc>
              <a:spcBef>
                <a:spcPct val="20000"/>
              </a:spcBef>
              <a:defRPr/>
            </a:pPr>
            <a:r>
              <a:rPr lang="en-US" dirty="0" err="1">
                <a:latin typeface="Courier New" pitchFamily="49" charset="0"/>
                <a:cs typeface="Courier New" pitchFamily="49" charset="0"/>
              </a:rPr>
              <a:t>int</a:t>
            </a:r>
            <a:r>
              <a:rPr lang="en-US" dirty="0">
                <a:latin typeface="Courier New" pitchFamily="49" charset="0"/>
                <a:cs typeface="Courier New" pitchFamily="49" charset="0"/>
              </a:rPr>
              <a:t> main(){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pthread_t</a:t>
            </a:r>
            <a:r>
              <a:rPr lang="en-US" dirty="0">
                <a:latin typeface="Courier New" pitchFamily="49" charset="0"/>
                <a:cs typeface="Courier New" pitchFamily="49" charset="0"/>
              </a:rPr>
              <a:t> t1, t2;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pthread_mutex_init</a:t>
            </a:r>
            <a:r>
              <a:rPr lang="en-US" dirty="0">
                <a:latin typeface="Courier New" pitchFamily="49" charset="0"/>
                <a:cs typeface="Courier New" pitchFamily="49" charset="0"/>
              </a:rPr>
              <a:t>(&amp;</a:t>
            </a:r>
            <a:r>
              <a:rPr lang="en-US" dirty="0" err="1">
                <a:latin typeface="Courier New" pitchFamily="49" charset="0"/>
                <a:cs typeface="Courier New" pitchFamily="49" charset="0"/>
              </a:rPr>
              <a:t>mut</a:t>
            </a:r>
            <a:r>
              <a:rPr lang="en-US" dirty="0">
                <a:latin typeface="Courier New" pitchFamily="49" charset="0"/>
                <a:cs typeface="Courier New" pitchFamily="49" charset="0"/>
              </a:rPr>
              <a:t>, NULL);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pthread_create</a:t>
            </a:r>
            <a:r>
              <a:rPr lang="en-US" dirty="0">
                <a:latin typeface="Courier New" pitchFamily="49" charset="0"/>
                <a:cs typeface="Courier New" pitchFamily="49" charset="0"/>
              </a:rPr>
              <a:t>(&amp;t1, NULL, </a:t>
            </a:r>
            <a:r>
              <a:rPr lang="en-US" dirty="0" err="1">
                <a:latin typeface="Courier New" pitchFamily="49" charset="0"/>
                <a:cs typeface="Courier New" pitchFamily="49" charset="0"/>
              </a:rPr>
              <a:t>inc,NULL</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pthread_create</a:t>
            </a:r>
            <a:r>
              <a:rPr lang="en-US" dirty="0">
                <a:latin typeface="Courier New" pitchFamily="49" charset="0"/>
                <a:cs typeface="Courier New" pitchFamily="49" charset="0"/>
              </a:rPr>
              <a:t>(&amp;t2, NULL, </a:t>
            </a:r>
            <a:r>
              <a:rPr lang="en-US" dirty="0" err="1">
                <a:latin typeface="Courier New" pitchFamily="49" charset="0"/>
                <a:cs typeface="Courier New" pitchFamily="49" charset="0"/>
              </a:rPr>
              <a:t>dec,NULL</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pthread_join</a:t>
            </a:r>
            <a:r>
              <a:rPr lang="en-US" dirty="0">
                <a:latin typeface="Courier New" pitchFamily="49" charset="0"/>
                <a:cs typeface="Courier New" pitchFamily="49" charset="0"/>
              </a:rPr>
              <a:t>(t1,NULL);</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pthread_join</a:t>
            </a:r>
            <a:r>
              <a:rPr lang="en-US" dirty="0">
                <a:latin typeface="Courier New" pitchFamily="49" charset="0"/>
                <a:cs typeface="Courier New" pitchFamily="49" charset="0"/>
              </a:rPr>
              <a:t>(t2,NULL);</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pthread_mutex_destroy</a:t>
            </a:r>
            <a:r>
              <a:rPr lang="en-US" dirty="0">
                <a:latin typeface="Courier New" pitchFamily="49" charset="0"/>
                <a:cs typeface="Courier New" pitchFamily="49" charset="0"/>
              </a:rPr>
              <a:t>(&amp;</a:t>
            </a:r>
            <a:r>
              <a:rPr lang="en-US" dirty="0" err="1">
                <a:latin typeface="Courier New" pitchFamily="49" charset="0"/>
                <a:cs typeface="Courier New" pitchFamily="49" charset="0"/>
              </a:rPr>
              <a:t>mut</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("Value of balance is :%</a:t>
            </a:r>
            <a:r>
              <a:rPr lang="en-US" dirty="0" err="1">
                <a:latin typeface="Courier New" pitchFamily="49" charset="0"/>
                <a:cs typeface="Courier New" pitchFamily="49" charset="0"/>
              </a:rPr>
              <a:t>ld</a:t>
            </a:r>
            <a:r>
              <a:rPr lang="en-US" dirty="0">
                <a:latin typeface="Courier New" pitchFamily="49" charset="0"/>
                <a:cs typeface="Courier New" pitchFamily="49" charset="0"/>
              </a:rPr>
              <a:t>\n", balance);   </a:t>
            </a:r>
          </a:p>
          <a:p>
            <a:pPr marL="342900" lvl="0" indent="-342900">
              <a:lnSpc>
                <a:spcPct val="80000"/>
              </a:lnSpc>
              <a:spcBef>
                <a:spcPct val="20000"/>
              </a:spcBef>
              <a:defRPr/>
            </a:pPr>
            <a:r>
              <a:rPr lang="en-US" dirty="0">
                <a:latin typeface="Courier New" pitchFamily="49" charset="0"/>
                <a:cs typeface="Courier New" pitchFamily="49" charset="0"/>
              </a:rPr>
              <a:t>	return 0;</a:t>
            </a:r>
          </a:p>
          <a:p>
            <a:pPr marL="342900" lvl="0" indent="-342900">
              <a:lnSpc>
                <a:spcPct val="80000"/>
              </a:lnSpc>
              <a:spcBef>
                <a:spcPct val="20000"/>
              </a:spcBef>
              <a:defRPr/>
            </a:pPr>
            <a:r>
              <a:rPr lang="en-US" dirty="0">
                <a:latin typeface="Courier New" pitchFamily="49" charset="0"/>
                <a:cs typeface="Courier New" pitchFamily="49" charset="0"/>
              </a:rPr>
              <a:t>}</a:t>
            </a:r>
          </a:p>
        </p:txBody>
      </p:sp>
      <p:sp>
        <p:nvSpPr>
          <p:cNvPr id="11" name="Rectangle 10"/>
          <p:cNvSpPr/>
          <p:nvPr/>
        </p:nvSpPr>
        <p:spPr>
          <a:xfrm>
            <a:off x="0" y="4419600"/>
            <a:ext cx="4495800" cy="2132892"/>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sz="1700" dirty="0">
                <a:latin typeface="Courier New" pitchFamily="49" charset="0"/>
                <a:cs typeface="Courier New" pitchFamily="49" charset="0"/>
              </a:rPr>
              <a:t>void * </a:t>
            </a:r>
            <a:r>
              <a:rPr lang="en-US" sz="1700" dirty="0" err="1">
                <a:latin typeface="Courier New" pitchFamily="49" charset="0"/>
                <a:cs typeface="Courier New" pitchFamily="49" charset="0"/>
              </a:rPr>
              <a:t>dec</a:t>
            </a:r>
            <a:r>
              <a:rPr lang="en-US" sz="1700" dirty="0">
                <a:latin typeface="Courier New" pitchFamily="49" charset="0"/>
                <a:cs typeface="Courier New" pitchFamily="49" charset="0"/>
              </a:rPr>
              <a:t>(void * </a:t>
            </a:r>
            <a:r>
              <a:rPr lang="en-US" sz="1700" dirty="0" err="1">
                <a:latin typeface="Courier New" pitchFamily="49" charset="0"/>
                <a:cs typeface="Courier New" pitchFamily="49" charset="0"/>
              </a:rPr>
              <a:t>arg</a:t>
            </a:r>
            <a:r>
              <a:rPr lang="en-US" sz="1700" dirty="0">
                <a:latin typeface="Courier New" pitchFamily="49" charset="0"/>
                <a:cs typeface="Courier New" pitchFamily="49" charset="0"/>
              </a:rPr>
              <a:t>){   </a:t>
            </a:r>
          </a:p>
          <a:p>
            <a:pPr marL="342900" lvl="0" indent="-342900">
              <a:lnSpc>
                <a:spcPct val="80000"/>
              </a:lnSpc>
              <a:spcBef>
                <a:spcPct val="20000"/>
              </a:spcBef>
              <a:defRPr/>
            </a:pPr>
            <a:r>
              <a:rPr lang="en-US" sz="1700" dirty="0">
                <a:latin typeface="Courier New" pitchFamily="49" charset="0"/>
                <a:cs typeface="Courier New" pitchFamily="49" charset="0"/>
              </a:rPr>
              <a:t>	for(long </a:t>
            </a:r>
            <a:r>
              <a:rPr lang="en-US" sz="1700" dirty="0" err="1">
                <a:latin typeface="Courier New" pitchFamily="49" charset="0"/>
                <a:cs typeface="Courier New" pitchFamily="49" charset="0"/>
              </a:rPr>
              <a:t>i</a:t>
            </a:r>
            <a:r>
              <a:rPr lang="en-US" sz="1700" dirty="0">
                <a:latin typeface="Courier New" pitchFamily="49" charset="0"/>
                <a:cs typeface="Courier New" pitchFamily="49" charset="0"/>
              </a:rPr>
              <a:t>=0;i&lt;100000000;i++){</a:t>
            </a:r>
          </a:p>
          <a:p>
            <a:pPr marL="342900" lvl="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pthread_mutex_lock</a:t>
            </a:r>
            <a:r>
              <a:rPr lang="en-US" sz="1700" dirty="0">
                <a:latin typeface="Courier New" pitchFamily="49" charset="0"/>
                <a:cs typeface="Courier New" pitchFamily="49" charset="0"/>
              </a:rPr>
              <a:t>(&amp;</a:t>
            </a:r>
            <a:r>
              <a:rPr lang="en-US" sz="1700" dirty="0" err="1">
                <a:latin typeface="Courier New" pitchFamily="49" charset="0"/>
                <a:cs typeface="Courier New" pitchFamily="49" charset="0"/>
              </a:rPr>
              <a:t>mut</a:t>
            </a:r>
            <a:r>
              <a:rPr lang="en-US" sz="1700" dirty="0">
                <a:latin typeface="Courier New" pitchFamily="49" charset="0"/>
                <a:cs typeface="Courier New" pitchFamily="49" charset="0"/>
              </a:rPr>
              <a:t>);</a:t>
            </a:r>
          </a:p>
          <a:p>
            <a:pPr marL="342900" lvl="0" indent="-342900">
              <a:lnSpc>
                <a:spcPct val="80000"/>
              </a:lnSpc>
              <a:spcBef>
                <a:spcPct val="20000"/>
              </a:spcBef>
              <a:defRPr/>
            </a:pPr>
            <a:r>
              <a:rPr lang="en-US" sz="1700" dirty="0">
                <a:latin typeface="Courier New" pitchFamily="49" charset="0"/>
                <a:cs typeface="Courier New" pitchFamily="49" charset="0"/>
              </a:rPr>
              <a:t>		balance--;   </a:t>
            </a:r>
          </a:p>
          <a:p>
            <a:pPr marL="34290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pthread_mutex_unlock</a:t>
            </a:r>
            <a:r>
              <a:rPr lang="en-US" sz="1700" dirty="0">
                <a:latin typeface="Courier New" pitchFamily="49" charset="0"/>
                <a:cs typeface="Courier New" pitchFamily="49" charset="0"/>
              </a:rPr>
              <a:t>(&amp;</a:t>
            </a:r>
            <a:r>
              <a:rPr lang="en-US" sz="1700" dirty="0" err="1">
                <a:latin typeface="Courier New" pitchFamily="49" charset="0"/>
                <a:cs typeface="Courier New" pitchFamily="49" charset="0"/>
              </a:rPr>
              <a:t>mut</a:t>
            </a:r>
            <a:r>
              <a:rPr lang="en-US" sz="1700" dirty="0">
                <a:latin typeface="Courier New" pitchFamily="49" charset="0"/>
                <a:cs typeface="Courier New" pitchFamily="49" charset="0"/>
              </a:rPr>
              <a:t>);</a:t>
            </a:r>
          </a:p>
          <a:p>
            <a:pPr marL="342900" lvl="0" indent="-342900">
              <a:lnSpc>
                <a:spcPct val="80000"/>
              </a:lnSpc>
              <a:spcBef>
                <a:spcPct val="20000"/>
              </a:spcBef>
              <a:defRPr/>
            </a:pPr>
            <a:r>
              <a:rPr lang="en-US" sz="1700" dirty="0">
                <a:latin typeface="Courier New" pitchFamily="49" charset="0"/>
                <a:cs typeface="Courier New" pitchFamily="49" charset="0"/>
              </a:rPr>
              <a:t>	}</a:t>
            </a:r>
          </a:p>
          <a:p>
            <a:pPr marL="342900" lvl="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pthread_exit</a:t>
            </a:r>
            <a:r>
              <a:rPr lang="en-US" sz="1700" dirty="0">
                <a:latin typeface="Courier New" pitchFamily="49" charset="0"/>
                <a:cs typeface="Courier New" pitchFamily="49" charset="0"/>
              </a:rPr>
              <a:t>(NULL);</a:t>
            </a:r>
          </a:p>
          <a:p>
            <a:pPr marL="342900" lvl="0" indent="-342900">
              <a:lnSpc>
                <a:spcPct val="80000"/>
              </a:lnSpc>
              <a:spcBef>
                <a:spcPct val="20000"/>
              </a:spcBef>
              <a:defRPr/>
            </a:pPr>
            <a:r>
              <a:rPr lang="en-US" sz="1700" dirty="0">
                <a:latin typeface="Courier New" pitchFamily="49" charset="0"/>
                <a:cs typeface="Courier New" pitchFamily="49" charset="0"/>
              </a:rPr>
              <a:t>}</a:t>
            </a:r>
            <a:endParaRPr lang="en-US" sz="1700" i="1" dirty="0">
              <a:latin typeface="Courier New" pitchFamily="49" charset="0"/>
              <a:cs typeface="Courier New" pitchFamily="49" charset="0"/>
            </a:endParaRPr>
          </a:p>
        </p:txBody>
      </p:sp>
      <p:sp>
        <p:nvSpPr>
          <p:cNvPr id="7" name="Rectangle 6"/>
          <p:cNvSpPr/>
          <p:nvPr/>
        </p:nvSpPr>
        <p:spPr>
          <a:xfrm>
            <a:off x="4648200" y="4419600"/>
            <a:ext cx="4495800" cy="2132892"/>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sz="1700" dirty="0">
                <a:latin typeface="Courier New" pitchFamily="49" charset="0"/>
                <a:cs typeface="Courier New" pitchFamily="49" charset="0"/>
              </a:rPr>
              <a:t>void * </a:t>
            </a:r>
            <a:r>
              <a:rPr lang="en-US" sz="1700" dirty="0" err="1">
                <a:latin typeface="Courier New" pitchFamily="49" charset="0"/>
                <a:cs typeface="Courier New" pitchFamily="49" charset="0"/>
              </a:rPr>
              <a:t>inc</a:t>
            </a:r>
            <a:r>
              <a:rPr lang="en-US" sz="1700" dirty="0">
                <a:latin typeface="Courier New" pitchFamily="49" charset="0"/>
                <a:cs typeface="Courier New" pitchFamily="49" charset="0"/>
              </a:rPr>
              <a:t>(void * </a:t>
            </a:r>
            <a:r>
              <a:rPr lang="en-US" sz="1700" dirty="0" err="1">
                <a:latin typeface="Courier New" pitchFamily="49" charset="0"/>
                <a:cs typeface="Courier New" pitchFamily="49" charset="0"/>
              </a:rPr>
              <a:t>arg</a:t>
            </a:r>
            <a:r>
              <a:rPr lang="en-US" sz="1700" dirty="0">
                <a:latin typeface="Courier New" pitchFamily="49" charset="0"/>
                <a:cs typeface="Courier New" pitchFamily="49" charset="0"/>
              </a:rPr>
              <a:t>){   </a:t>
            </a:r>
          </a:p>
          <a:p>
            <a:pPr marL="342900" lvl="0" indent="-342900">
              <a:lnSpc>
                <a:spcPct val="80000"/>
              </a:lnSpc>
              <a:spcBef>
                <a:spcPct val="20000"/>
              </a:spcBef>
              <a:defRPr/>
            </a:pPr>
            <a:r>
              <a:rPr lang="en-US" sz="1700" dirty="0">
                <a:latin typeface="Courier New" pitchFamily="49" charset="0"/>
                <a:cs typeface="Courier New" pitchFamily="49" charset="0"/>
              </a:rPr>
              <a:t>	for(long </a:t>
            </a:r>
            <a:r>
              <a:rPr lang="en-US" sz="1700" dirty="0" err="1">
                <a:latin typeface="Courier New" pitchFamily="49" charset="0"/>
                <a:cs typeface="Courier New" pitchFamily="49" charset="0"/>
              </a:rPr>
              <a:t>i</a:t>
            </a:r>
            <a:r>
              <a:rPr lang="en-US" sz="1700" dirty="0">
                <a:latin typeface="Courier New" pitchFamily="49" charset="0"/>
                <a:cs typeface="Courier New" pitchFamily="49" charset="0"/>
              </a:rPr>
              <a:t>=0;i&lt;100000000;i++){</a:t>
            </a:r>
          </a:p>
          <a:p>
            <a:pPr marL="342900" lvl="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pthread_mutex_lock</a:t>
            </a:r>
            <a:r>
              <a:rPr lang="en-US" sz="1700" dirty="0">
                <a:latin typeface="Courier New" pitchFamily="49" charset="0"/>
                <a:cs typeface="Courier New" pitchFamily="49" charset="0"/>
              </a:rPr>
              <a:t>(&amp;</a:t>
            </a:r>
            <a:r>
              <a:rPr lang="en-US" sz="1700" dirty="0" err="1">
                <a:latin typeface="Courier New" pitchFamily="49" charset="0"/>
                <a:cs typeface="Courier New" pitchFamily="49" charset="0"/>
              </a:rPr>
              <a:t>mut</a:t>
            </a:r>
            <a:r>
              <a:rPr lang="en-US" sz="1700" dirty="0">
                <a:latin typeface="Courier New" pitchFamily="49" charset="0"/>
                <a:cs typeface="Courier New" pitchFamily="49" charset="0"/>
              </a:rPr>
              <a:t>);</a:t>
            </a:r>
          </a:p>
          <a:p>
            <a:pPr marL="342900" lvl="0" indent="-342900">
              <a:lnSpc>
                <a:spcPct val="80000"/>
              </a:lnSpc>
              <a:spcBef>
                <a:spcPct val="20000"/>
              </a:spcBef>
              <a:defRPr/>
            </a:pPr>
            <a:r>
              <a:rPr lang="en-US" sz="1700" dirty="0">
                <a:latin typeface="Courier New" pitchFamily="49" charset="0"/>
                <a:cs typeface="Courier New" pitchFamily="49" charset="0"/>
              </a:rPr>
              <a:t>		balance++;   </a:t>
            </a:r>
          </a:p>
          <a:p>
            <a:pPr marL="34290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pthread_mutex_unlock</a:t>
            </a:r>
            <a:r>
              <a:rPr lang="en-US" sz="1700" dirty="0">
                <a:latin typeface="Courier New" pitchFamily="49" charset="0"/>
                <a:cs typeface="Courier New" pitchFamily="49" charset="0"/>
              </a:rPr>
              <a:t>(&amp;</a:t>
            </a:r>
            <a:r>
              <a:rPr lang="en-US" sz="1700" dirty="0" err="1">
                <a:latin typeface="Courier New" pitchFamily="49" charset="0"/>
                <a:cs typeface="Courier New" pitchFamily="49" charset="0"/>
              </a:rPr>
              <a:t>mut</a:t>
            </a:r>
            <a:r>
              <a:rPr lang="en-US" sz="1700" dirty="0">
                <a:latin typeface="Courier New" pitchFamily="49" charset="0"/>
                <a:cs typeface="Courier New" pitchFamily="49" charset="0"/>
              </a:rPr>
              <a:t>);</a:t>
            </a:r>
          </a:p>
          <a:p>
            <a:pPr marL="342900" lvl="0" indent="-342900">
              <a:lnSpc>
                <a:spcPct val="80000"/>
              </a:lnSpc>
              <a:spcBef>
                <a:spcPct val="20000"/>
              </a:spcBef>
              <a:defRPr/>
            </a:pPr>
            <a:r>
              <a:rPr lang="en-US" sz="1700" dirty="0">
                <a:latin typeface="Courier New" pitchFamily="49" charset="0"/>
                <a:cs typeface="Courier New" pitchFamily="49" charset="0"/>
              </a:rPr>
              <a:t>	}</a:t>
            </a:r>
          </a:p>
          <a:p>
            <a:pPr marL="342900" lvl="0" indent="-342900">
              <a:lnSpc>
                <a:spcPct val="80000"/>
              </a:lnSpc>
              <a:spcBef>
                <a:spcPct val="20000"/>
              </a:spcBef>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pthread_exit</a:t>
            </a:r>
            <a:r>
              <a:rPr lang="en-US" sz="1700" dirty="0">
                <a:latin typeface="Courier New" pitchFamily="49" charset="0"/>
                <a:cs typeface="Courier New" pitchFamily="49" charset="0"/>
              </a:rPr>
              <a:t>(NULL);</a:t>
            </a:r>
          </a:p>
          <a:p>
            <a:pPr marL="342900" lvl="0" indent="-342900">
              <a:lnSpc>
                <a:spcPct val="80000"/>
              </a:lnSpc>
              <a:spcBef>
                <a:spcPct val="20000"/>
              </a:spcBef>
              <a:defRPr/>
            </a:pPr>
            <a:r>
              <a:rPr lang="en-US" sz="1700" dirty="0">
                <a:latin typeface="Courier New" pitchFamily="49" charset="0"/>
                <a:cs typeface="Courier New" pitchFamily="49" charset="0"/>
              </a:rPr>
              <a:t>}</a:t>
            </a:r>
            <a:endParaRPr lang="en-US" sz="1700" i="1" dirty="0">
              <a:latin typeface="Courier New" pitchFamily="49" charset="0"/>
              <a:cs typeface="Courier New" pitchFamily="49" charset="0"/>
            </a:endParaRPr>
          </a:p>
        </p:txBody>
      </p:sp>
    </p:spTree>
    <p:extLst>
      <p:ext uri="{BB962C8B-B14F-4D97-AF65-F5344CB8AC3E}">
        <p14:creationId xmlns:p14="http://schemas.microsoft.com/office/powerpoint/2010/main" val="1229376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35</a:t>
            </a:fld>
            <a:endParaRPr lang="en-US"/>
          </a:p>
        </p:txBody>
      </p:sp>
      <p:sp>
        <p:nvSpPr>
          <p:cNvPr id="371714" name="Rectangle 2"/>
          <p:cNvSpPr>
            <a:spLocks noGrp="1" noChangeArrowheads="1"/>
          </p:cNvSpPr>
          <p:nvPr>
            <p:ph type="title"/>
          </p:nvPr>
        </p:nvSpPr>
        <p:spPr>
          <a:xfrm>
            <a:off x="152400" y="29980"/>
            <a:ext cx="8915400" cy="411162"/>
          </a:xfrm>
        </p:spPr>
        <p:txBody>
          <a:bodyPr>
            <a:noAutofit/>
          </a:bodyPr>
          <a:lstStyle/>
          <a:p>
            <a:r>
              <a:rPr lang="en-US" sz="3600" b="1" u="sng" dirty="0">
                <a:latin typeface="Comic Sans MS" pitchFamily="66" charset="0"/>
              </a:rPr>
              <a:t>Mutex Mistakes</a:t>
            </a:r>
            <a:endParaRPr lang="en-US" sz="3600" b="1" i="1" u="sng" dirty="0">
              <a:latin typeface="Comic Sans MS" pitchFamily="66" charset="0"/>
            </a:endParaRPr>
          </a:p>
        </p:txBody>
      </p:sp>
      <p:sp>
        <p:nvSpPr>
          <p:cNvPr id="6" name="Rectangle 3"/>
          <p:cNvSpPr txBox="1">
            <a:spLocks noChangeArrowheads="1"/>
          </p:cNvSpPr>
          <p:nvPr/>
        </p:nvSpPr>
        <p:spPr>
          <a:xfrm>
            <a:off x="0" y="487180"/>
            <a:ext cx="9110750" cy="6096000"/>
          </a:xfrm>
          <a:prstGeom prst="rect">
            <a:avLst/>
          </a:prstGeom>
        </p:spPr>
        <p:txBody>
          <a:bodyPr vert="horz" lIns="91440" tIns="45720" rIns="91440" bIns="45720" rtlCol="0">
            <a:noAutofit/>
          </a:bodyPr>
          <a:lstStyle/>
          <a:p>
            <a:pPr marL="465138" indent="-465138" defTabSz="457200">
              <a:lnSpc>
                <a:spcPct val="150000"/>
              </a:lnSpc>
              <a:buFont typeface="Arial" pitchFamily="34" charset="0"/>
              <a:buChar char="•"/>
            </a:pPr>
            <a:r>
              <a:rPr lang="en-US" sz="2800" dirty="0">
                <a:latin typeface="Comic Sans MS" pitchFamily="66" charset="0"/>
              </a:rPr>
              <a:t>Only the owner of the mutex should unlock the mutex</a:t>
            </a:r>
          </a:p>
          <a:p>
            <a:pPr marL="465138" indent="-465138" defTabSz="457200">
              <a:lnSpc>
                <a:spcPct val="150000"/>
              </a:lnSpc>
              <a:buFont typeface="Arial" pitchFamily="34" charset="0"/>
              <a:buChar char="•"/>
            </a:pPr>
            <a:r>
              <a:rPr lang="en-US" sz="2800" dirty="0">
                <a:latin typeface="Comic Sans MS" pitchFamily="66" charset="0"/>
              </a:rPr>
              <a:t>Do not lock a mutex that is already locked</a:t>
            </a:r>
          </a:p>
          <a:p>
            <a:pPr marL="465138" indent="-465138" defTabSz="457200">
              <a:lnSpc>
                <a:spcPct val="150000"/>
              </a:lnSpc>
              <a:buFont typeface="Arial" pitchFamily="34" charset="0"/>
              <a:buChar char="•"/>
            </a:pPr>
            <a:r>
              <a:rPr lang="en-US" sz="2800" dirty="0">
                <a:latin typeface="Comic Sans MS" pitchFamily="66" charset="0"/>
              </a:rPr>
              <a:t>Do not unlock a mutex that is already unlocked</a:t>
            </a:r>
          </a:p>
          <a:p>
            <a:pPr marL="465138" indent="-465138" defTabSz="457200">
              <a:lnSpc>
                <a:spcPct val="150000"/>
              </a:lnSpc>
              <a:buFont typeface="Arial" pitchFamily="34" charset="0"/>
              <a:buChar char="•"/>
            </a:pPr>
            <a:r>
              <a:rPr lang="en-US" sz="2800" dirty="0">
                <a:latin typeface="Comic Sans MS" pitchFamily="66" charset="0"/>
              </a:rPr>
              <a:t>Do not destroy a </a:t>
            </a:r>
            <a:r>
              <a:rPr lang="en-US" sz="2800">
                <a:latin typeface="Comic Sans MS" pitchFamily="66" charset="0"/>
              </a:rPr>
              <a:t>locked mutex</a:t>
            </a:r>
            <a:endParaRPr lang="en-US" sz="2800"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p:cNvSpPr>
            <a:spLocks noGrp="1" noChangeArrowheads="1"/>
          </p:cNvSpPr>
          <p:nvPr>
            <p:ph type="title"/>
          </p:nvPr>
        </p:nvSpPr>
        <p:spPr>
          <a:xfrm>
            <a:off x="397625" y="42950"/>
            <a:ext cx="8305800" cy="457200"/>
          </a:xfrm>
        </p:spPr>
        <p:txBody>
          <a:bodyPr>
            <a:noAutofit/>
          </a:bodyPr>
          <a:lstStyle/>
          <a:p>
            <a:r>
              <a:rPr lang="en-US" sz="4000" b="1" u="sng" dirty="0">
                <a:latin typeface="Comic Sans MS" pitchFamily="66" charset="0"/>
              </a:rPr>
              <a:t>Introduction to Synchronization</a:t>
            </a:r>
          </a:p>
        </p:txBody>
      </p:sp>
      <p:sp>
        <p:nvSpPr>
          <p:cNvPr id="16" name="Rectangle 3"/>
          <p:cNvSpPr txBox="1">
            <a:spLocks noChangeArrowheads="1"/>
          </p:cNvSpPr>
          <p:nvPr/>
        </p:nvSpPr>
        <p:spPr>
          <a:xfrm>
            <a:off x="26325" y="533400"/>
            <a:ext cx="9067800" cy="57912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400" b="1" dirty="0">
                <a:latin typeface="Comic Sans MS" pitchFamily="66" charset="0"/>
              </a:rPr>
              <a:t>In Real Life: </a:t>
            </a:r>
            <a:r>
              <a:rPr lang="en-US" sz="2400" dirty="0">
                <a:latin typeface="Comic Sans MS" pitchFamily="66" charset="0"/>
              </a:rPr>
              <a:t>synchronization means making two things happen at the same time.</a:t>
            </a:r>
          </a:p>
          <a:p>
            <a:pPr marL="342900" indent="-342900">
              <a:spcBef>
                <a:spcPct val="20000"/>
              </a:spcBef>
              <a:buFont typeface="Arial" pitchFamily="34" charset="0"/>
              <a:buChar char="•"/>
              <a:defRPr/>
            </a:pPr>
            <a:r>
              <a:rPr lang="en-US" sz="2400" b="1" dirty="0">
                <a:latin typeface="Comic Sans MS" pitchFamily="66" charset="0"/>
              </a:rPr>
              <a:t>In CS: </a:t>
            </a:r>
            <a:r>
              <a:rPr lang="en-US" sz="2400" dirty="0">
                <a:latin typeface="Comic Sans MS" pitchFamily="66" charset="0"/>
              </a:rPr>
              <a:t>synchronization refers to relationships among events, e.g. </a:t>
            </a:r>
            <a:r>
              <a:rPr lang="en-US" sz="2400" b="1" dirty="0">
                <a:solidFill>
                  <a:srgbClr val="FF0000"/>
                </a:solidFill>
                <a:latin typeface="Comic Sans MS" pitchFamily="66" charset="0"/>
              </a:rPr>
              <a:t>before</a:t>
            </a:r>
            <a:r>
              <a:rPr lang="en-US" sz="2400" dirty="0">
                <a:latin typeface="Comic Sans MS" pitchFamily="66" charset="0"/>
              </a:rPr>
              <a:t>, </a:t>
            </a:r>
            <a:r>
              <a:rPr lang="en-US" sz="2400" b="1" dirty="0">
                <a:solidFill>
                  <a:srgbClr val="FF0000"/>
                </a:solidFill>
                <a:latin typeface="Comic Sans MS" pitchFamily="66" charset="0"/>
              </a:rPr>
              <a:t>during</a:t>
            </a:r>
            <a:r>
              <a:rPr lang="en-US" sz="2400" dirty="0">
                <a:latin typeface="Comic Sans MS" pitchFamily="66" charset="0"/>
              </a:rPr>
              <a:t> and </a:t>
            </a:r>
            <a:r>
              <a:rPr lang="en-US" sz="2400" b="1" dirty="0">
                <a:solidFill>
                  <a:srgbClr val="FF0000"/>
                </a:solidFill>
                <a:latin typeface="Comic Sans MS" pitchFamily="66" charset="0"/>
              </a:rPr>
              <a:t>after</a:t>
            </a:r>
            <a:r>
              <a:rPr lang="en-US" sz="2400" dirty="0">
                <a:latin typeface="Comic Sans MS" pitchFamily="66" charset="0"/>
              </a:rPr>
              <a:t>.</a:t>
            </a:r>
          </a:p>
          <a:p>
            <a:pPr marL="342900" indent="-342900">
              <a:spcBef>
                <a:spcPct val="20000"/>
              </a:spcBef>
              <a:buFont typeface="Arial" pitchFamily="34" charset="0"/>
              <a:buChar char="•"/>
              <a:defRPr/>
            </a:pPr>
            <a:r>
              <a:rPr lang="en-US" sz="2400" b="1" dirty="0">
                <a:latin typeface="Comic Sans MS" pitchFamily="66" charset="0"/>
              </a:rPr>
              <a:t>Synchronization Constraints:</a:t>
            </a:r>
          </a:p>
          <a:p>
            <a:pPr marL="800100" lvl="1" indent="-342900">
              <a:spcBef>
                <a:spcPct val="20000"/>
              </a:spcBef>
              <a:buFont typeface="Arial" pitchFamily="34" charset="0"/>
              <a:buChar char="•"/>
              <a:defRPr/>
            </a:pPr>
            <a:r>
              <a:rPr lang="en-US" sz="2400" b="1" dirty="0">
                <a:latin typeface="Comic Sans MS" pitchFamily="66" charset="0"/>
              </a:rPr>
              <a:t>Serialization: </a:t>
            </a:r>
            <a:r>
              <a:rPr lang="en-US" sz="2400" dirty="0">
                <a:latin typeface="Comic Sans MS" pitchFamily="66" charset="0"/>
              </a:rPr>
              <a:t>Event </a:t>
            </a:r>
            <a:r>
              <a:rPr lang="en-US" sz="2400" b="1" dirty="0">
                <a:solidFill>
                  <a:schemeClr val="accent1">
                    <a:lumMod val="75000"/>
                  </a:schemeClr>
                </a:solidFill>
                <a:latin typeface="Comic Sans MS" pitchFamily="66" charset="0"/>
              </a:rPr>
              <a:t>A</a:t>
            </a:r>
            <a:r>
              <a:rPr lang="en-US" sz="2400" dirty="0">
                <a:latin typeface="Comic Sans MS" pitchFamily="66" charset="0"/>
              </a:rPr>
              <a:t> must happen before event</a:t>
            </a:r>
            <a:r>
              <a:rPr lang="en-US" sz="2400" dirty="0">
                <a:solidFill>
                  <a:schemeClr val="accent1">
                    <a:lumMod val="75000"/>
                  </a:schemeClr>
                </a:solidFill>
                <a:latin typeface="Comic Sans MS" pitchFamily="66" charset="0"/>
              </a:rPr>
              <a:t> </a:t>
            </a:r>
            <a:r>
              <a:rPr lang="en-US" sz="2400" b="1" dirty="0">
                <a:solidFill>
                  <a:schemeClr val="accent1">
                    <a:lumMod val="75000"/>
                  </a:schemeClr>
                </a:solidFill>
                <a:latin typeface="Comic Sans MS" pitchFamily="66" charset="0"/>
              </a:rPr>
              <a:t>B</a:t>
            </a:r>
            <a:r>
              <a:rPr lang="en-US" sz="2400" dirty="0">
                <a:latin typeface="Comic Sans MS" pitchFamily="66" charset="0"/>
              </a:rPr>
              <a:t>.</a:t>
            </a:r>
          </a:p>
          <a:p>
            <a:pPr marL="800100" lvl="1" indent="-342900">
              <a:spcBef>
                <a:spcPct val="20000"/>
              </a:spcBef>
              <a:buFont typeface="Arial" pitchFamily="34" charset="0"/>
              <a:buChar char="•"/>
              <a:defRPr/>
            </a:pPr>
            <a:r>
              <a:rPr lang="en-US" sz="2400" b="1" dirty="0">
                <a:latin typeface="Comic Sans MS" pitchFamily="66" charset="0"/>
              </a:rPr>
              <a:t>Mutual Exclusion: </a:t>
            </a:r>
            <a:r>
              <a:rPr lang="en-US" sz="2400" dirty="0">
                <a:latin typeface="Comic Sans MS" pitchFamily="66" charset="0"/>
              </a:rPr>
              <a:t>Event </a:t>
            </a:r>
            <a:r>
              <a:rPr lang="en-US" sz="2400" b="1" dirty="0">
                <a:solidFill>
                  <a:srgbClr val="0070C0"/>
                </a:solidFill>
                <a:latin typeface="Comic Sans MS" pitchFamily="66" charset="0"/>
              </a:rPr>
              <a:t>A</a:t>
            </a:r>
            <a:r>
              <a:rPr lang="en-US" sz="2400" dirty="0">
                <a:latin typeface="Comic Sans MS" pitchFamily="66" charset="0"/>
              </a:rPr>
              <a:t> and </a:t>
            </a:r>
            <a:r>
              <a:rPr lang="en-US" sz="2400" b="1" dirty="0">
                <a:solidFill>
                  <a:srgbClr val="0070C0"/>
                </a:solidFill>
                <a:latin typeface="Comic Sans MS" pitchFamily="66" charset="0"/>
              </a:rPr>
              <a:t>B</a:t>
            </a:r>
            <a:r>
              <a:rPr lang="en-US" sz="2400" dirty="0">
                <a:latin typeface="Comic Sans MS" pitchFamily="66" charset="0"/>
              </a:rPr>
              <a:t> must not happen at the same time.</a:t>
            </a:r>
          </a:p>
          <a:p>
            <a:pPr marL="342900" lvl="0" indent="-342900">
              <a:spcBef>
                <a:spcPct val="20000"/>
              </a:spcBef>
              <a:buFont typeface="Arial" pitchFamily="34" charset="0"/>
              <a:buChar char="•"/>
              <a:defRPr/>
            </a:pPr>
            <a:r>
              <a:rPr lang="en-US" sz="2400" b="1" dirty="0">
                <a:latin typeface="Comic Sans MS" pitchFamily="66" charset="0"/>
              </a:rPr>
              <a:t>In Real Life: </a:t>
            </a:r>
            <a:r>
              <a:rPr lang="en-US" sz="2400" dirty="0">
                <a:latin typeface="Comic Sans MS" pitchFamily="66" charset="0"/>
              </a:rPr>
              <a:t>we often check and enforce synchronization constraints using a clock (i.e. by comparing times).</a:t>
            </a:r>
          </a:p>
          <a:p>
            <a:pPr marL="342900" indent="-342900">
              <a:spcBef>
                <a:spcPct val="20000"/>
              </a:spcBef>
              <a:buFont typeface="Arial" pitchFamily="34" charset="0"/>
              <a:buChar char="•"/>
              <a:defRPr/>
            </a:pPr>
            <a:r>
              <a:rPr lang="en-US" sz="2400" b="1" dirty="0">
                <a:latin typeface="Comic Sans MS" pitchFamily="66" charset="0"/>
              </a:rPr>
              <a:t>In CS: </a:t>
            </a:r>
            <a:r>
              <a:rPr lang="en-US" sz="2400" dirty="0">
                <a:latin typeface="Comic Sans MS" pitchFamily="66" charset="0"/>
              </a:rPr>
              <a:t>we can’t use clocks (due to distributed environments) because most of the time the computer does not keep track of what time things happen, as there are too many things happening, too fast, to record the exact time of every thing.</a:t>
            </a:r>
            <a:endParaRPr kumimoji="0" lang="en-US" sz="2400" b="0" i="0" u="none" strike="noStrike" kern="1200" cap="none" spc="0" normalizeH="0" noProof="0" dirty="0">
              <a:ln>
                <a:noFill/>
              </a:ln>
              <a:solidFill>
                <a:schemeClr val="tx1"/>
              </a:solidFill>
              <a:effectLst/>
              <a:uLnTx/>
              <a:uFillTx/>
              <a:latin typeface="Comic Sans MS" pitchFamily="66" charset="0"/>
              <a:ea typeface="+mn-ea"/>
              <a:cs typeface="+mn-cs"/>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checkerboard(across)">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7" dur="500"/>
                                        <p:tgtEl>
                                          <p:spTgt spid="16">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0" dur="500"/>
                                        <p:tgtEl>
                                          <p:spTgt spid="16">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checkerboard(across)">
                                      <p:cBhvr>
                                        <p:cTn id="23" dur="500"/>
                                        <p:tgtEl>
                                          <p:spTgt spid="1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6">
                                            <p:txEl>
                                              <p:pRg st="5" end="5"/>
                                            </p:txEl>
                                          </p:spTgt>
                                        </p:tgtEl>
                                        <p:attrNameLst>
                                          <p:attrName>style.visibility</p:attrName>
                                        </p:attrNameLst>
                                      </p:cBhvr>
                                      <p:to>
                                        <p:strVal val="visible"/>
                                      </p:to>
                                    </p:set>
                                    <p:animEffect transition="in" filter="checkerboard(across)">
                                      <p:cBhvr>
                                        <p:cTn id="28" dur="500"/>
                                        <p:tgtEl>
                                          <p:spTgt spid="1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6">
                                            <p:txEl>
                                              <p:pRg st="6" end="6"/>
                                            </p:txEl>
                                          </p:spTgt>
                                        </p:tgtEl>
                                        <p:attrNameLst>
                                          <p:attrName>style.visibility</p:attrName>
                                        </p:attrNameLst>
                                      </p:cBhvr>
                                      <p:to>
                                        <p:strVal val="visible"/>
                                      </p:to>
                                    </p:set>
                                    <p:animEffect transition="in" filter="checkerboard(across)">
                                      <p:cBhvr>
                                        <p:cTn id="33"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p:cNvSpPr>
            <a:spLocks noGrp="1" noChangeArrowheads="1"/>
          </p:cNvSpPr>
          <p:nvPr>
            <p:ph type="title"/>
          </p:nvPr>
        </p:nvSpPr>
        <p:spPr>
          <a:xfrm>
            <a:off x="397625" y="42950"/>
            <a:ext cx="8305800" cy="457200"/>
          </a:xfrm>
        </p:spPr>
        <p:txBody>
          <a:bodyPr>
            <a:noAutofit/>
          </a:bodyPr>
          <a:lstStyle/>
          <a:p>
            <a:r>
              <a:rPr lang="en-US" sz="3800" b="1" u="sng" dirty="0">
                <a:latin typeface="Comic Sans MS" pitchFamily="66" charset="0"/>
              </a:rPr>
              <a:t>Introduction to Synchronization(…)</a:t>
            </a:r>
          </a:p>
        </p:txBody>
      </p:sp>
      <p:sp>
        <p:nvSpPr>
          <p:cNvPr id="16" name="Rectangle 3"/>
          <p:cNvSpPr txBox="1">
            <a:spLocks noChangeArrowheads="1"/>
          </p:cNvSpPr>
          <p:nvPr/>
        </p:nvSpPr>
        <p:spPr>
          <a:xfrm>
            <a:off x="26325" y="533400"/>
            <a:ext cx="9067800" cy="60198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400" dirty="0">
                <a:latin typeface="Comic Sans MS" pitchFamily="66" charset="0"/>
              </a:rPr>
              <a:t>If computers execute one instruction after another in sequence; the synchronization (serialization and ME) is trivial. If statement A comes before statement B, it will be executed first.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400" b="1" dirty="0">
                <a:latin typeface="Comic Sans MS" pitchFamily="66" charset="0"/>
              </a:rPr>
              <a:t>Problems</a:t>
            </a:r>
          </a:p>
          <a:p>
            <a:pPr marL="800100" lvl="1" indent="-342900">
              <a:spcBef>
                <a:spcPct val="20000"/>
              </a:spcBef>
              <a:buFont typeface="Arial" pitchFamily="34" charset="0"/>
              <a:buChar char="•"/>
              <a:defRPr/>
            </a:pPr>
            <a:r>
              <a:rPr lang="en-US" sz="2400" dirty="0">
                <a:latin typeface="Comic Sans MS" pitchFamily="66" charset="0"/>
              </a:rPr>
              <a:t>In case of multiple CPUs, it is not easy to know if a statement on one CPU is executed before a statement on another.</a:t>
            </a:r>
          </a:p>
          <a:p>
            <a:pPr marL="800100" lvl="1" indent="-342900">
              <a:spcBef>
                <a:spcPct val="20000"/>
              </a:spcBef>
              <a:buFont typeface="Arial" pitchFamily="34" charset="0"/>
              <a:buChar char="•"/>
              <a:defRPr/>
            </a:pPr>
            <a:r>
              <a:rPr lang="en-US" sz="2400" dirty="0">
                <a:latin typeface="Comic Sans MS" pitchFamily="66" charset="0"/>
              </a:rPr>
              <a:t>In case of </a:t>
            </a:r>
            <a:r>
              <a:rPr lang="en-US" sz="2400" dirty="0" err="1">
                <a:latin typeface="Comic Sans MS" pitchFamily="66" charset="0"/>
              </a:rPr>
              <a:t>uni</a:t>
            </a:r>
            <a:r>
              <a:rPr lang="en-US" sz="2400" dirty="0">
                <a:latin typeface="Comic Sans MS" pitchFamily="66" charset="0"/>
              </a:rPr>
              <a:t>-Processor but multi threaded system, the programmer has no control over when each thread runs, the scheduler makes those decisions.</a:t>
            </a:r>
          </a:p>
          <a:p>
            <a:pPr marL="342900" indent="-342900">
              <a:spcBef>
                <a:spcPct val="20000"/>
              </a:spcBef>
              <a:buFont typeface="Arial" pitchFamily="34" charset="0"/>
              <a:buChar char="•"/>
              <a:defRPr/>
            </a:pPr>
            <a:r>
              <a:rPr lang="en-US" sz="2400" dirty="0">
                <a:latin typeface="Comic Sans MS" pitchFamily="66" charset="0"/>
              </a:rPr>
              <a:t>Concurrent programs are often non deterministic, which means it is not possible to tell, by looking at the program, what will happen, when it executes.</a:t>
            </a:r>
          </a:p>
          <a:p>
            <a:pPr marL="342900" indent="-342900">
              <a:lnSpc>
                <a:spcPct val="80000"/>
              </a:lnSpc>
              <a:spcBef>
                <a:spcPct val="20000"/>
              </a:spcBef>
              <a:buFont typeface="Arial" pitchFamily="34" charset="0"/>
              <a:buChar char="•"/>
              <a:defRPr/>
            </a:pPr>
            <a:r>
              <a:rPr lang="en-US" sz="2400" dirty="0">
                <a:latin typeface="Comic Sans MS" pitchFamily="66" charset="0"/>
              </a:rPr>
              <a:t>Example. </a:t>
            </a:r>
          </a:p>
          <a:p>
            <a:pPr marL="342900" indent="-342900" algn="ctr">
              <a:lnSpc>
                <a:spcPct val="80000"/>
              </a:lnSpc>
              <a:spcBef>
                <a:spcPct val="20000"/>
              </a:spcBef>
              <a:defRPr/>
            </a:pPr>
            <a:r>
              <a:rPr lang="en-US" sz="1400" b="1" dirty="0">
                <a:solidFill>
                  <a:srgbClr val="FF0000"/>
                </a:solidFill>
                <a:latin typeface="Comic Sans MS" pitchFamily="66" charset="0"/>
              </a:rPr>
              <a:t>“Two events are concurrent if we cannot tell by looking at the program which will happen first”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checkerboard(across)">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checkerboard(across)">
                                      <p:cBhvr>
                                        <p:cTn id="27" dur="500"/>
                                        <p:tgtEl>
                                          <p:spTgt spid="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2" dur="500"/>
                                        <p:tgtEl>
                                          <p:spTgt spid="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6">
                                            <p:txEl>
                                              <p:pRg st="6" end="6"/>
                                            </p:txEl>
                                          </p:spTgt>
                                        </p:tgtEl>
                                        <p:attrNameLst>
                                          <p:attrName>style.visibility</p:attrName>
                                        </p:attrNameLst>
                                      </p:cBhvr>
                                      <p:to>
                                        <p:strVal val="visible"/>
                                      </p:to>
                                    </p:set>
                                    <p:animEffect transition="in" filter="checkerboard(across)">
                                      <p:cBhvr>
                                        <p:cTn id="37"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p:cNvSpPr>
            <a:spLocks noGrp="1" noChangeArrowheads="1"/>
          </p:cNvSpPr>
          <p:nvPr>
            <p:ph type="title"/>
          </p:nvPr>
        </p:nvSpPr>
        <p:spPr>
          <a:xfrm>
            <a:off x="-76200" y="0"/>
            <a:ext cx="9296400" cy="730250"/>
          </a:xfrm>
        </p:spPr>
        <p:txBody>
          <a:bodyPr>
            <a:noAutofit/>
          </a:bodyPr>
          <a:lstStyle/>
          <a:p>
            <a:r>
              <a:rPr lang="en-US" sz="4200" b="1" u="sng" dirty="0">
                <a:latin typeface="Comic Sans MS" pitchFamily="66" charset="0"/>
              </a:rPr>
              <a:t>Concurrency Control</a:t>
            </a:r>
          </a:p>
        </p:txBody>
      </p:sp>
      <p:sp>
        <p:nvSpPr>
          <p:cNvPr id="16" name="Rectangle 3"/>
          <p:cNvSpPr txBox="1">
            <a:spLocks noChangeArrowheads="1"/>
          </p:cNvSpPr>
          <p:nvPr/>
        </p:nvSpPr>
        <p:spPr>
          <a:xfrm>
            <a:off x="26325" y="609600"/>
            <a:ext cx="9067800" cy="5410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sz="2800" dirty="0">
                <a:latin typeface="Comic Sans MS" pitchFamily="66" charset="0"/>
              </a:rPr>
              <a:t>We have just seen that cooperating processes (e.g. Producer Consumer Process) need to access common data; e.g. </a:t>
            </a:r>
            <a:r>
              <a:rPr lang="en-US" sz="2800" b="1" dirty="0">
                <a:solidFill>
                  <a:srgbClr val="FF0000"/>
                </a:solidFill>
                <a:latin typeface="Comic Sans MS" pitchFamily="66" charset="0"/>
              </a:rPr>
              <a:t>buffer</a:t>
            </a:r>
            <a:r>
              <a:rPr lang="en-US" sz="2800" dirty="0">
                <a:latin typeface="Comic Sans MS" pitchFamily="66" charset="0"/>
              </a:rPr>
              <a:t> or </a:t>
            </a:r>
            <a:r>
              <a:rPr lang="en-US" sz="2800" b="1" dirty="0">
                <a:solidFill>
                  <a:srgbClr val="FF0000"/>
                </a:solidFill>
                <a:latin typeface="Comic Sans MS" pitchFamily="66" charset="0"/>
              </a:rPr>
              <a:t>ctr</a:t>
            </a:r>
            <a:r>
              <a:rPr lang="en-US" sz="2800" dirty="0">
                <a:latin typeface="Comic Sans MS" pitchFamily="66" charset="0"/>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sz="2800" dirty="0">
                <a:latin typeface="Comic Sans MS" pitchFamily="66" charset="0"/>
              </a:rPr>
              <a:t>Concurrent access to shared data may result in data inconsistency. (HOW?)</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sz="2800" b="1" dirty="0">
                <a:solidFill>
                  <a:srgbClr val="0070C0"/>
                </a:solidFill>
                <a:latin typeface="Comic Sans MS" pitchFamily="66" charset="0"/>
              </a:rPr>
              <a:t>Concurrency control is a mechanism using which multiple processes can access shared data w/o any conflict.</a:t>
            </a:r>
            <a:endParaRPr kumimoji="0" lang="en-US" sz="2400" b="1" i="0" u="none" strike="noStrike" kern="1200" cap="none" spc="0" normalizeH="0" noProof="0" dirty="0">
              <a:ln>
                <a:noFill/>
              </a:ln>
              <a:solidFill>
                <a:srgbClr val="0070C0"/>
              </a:solidFill>
              <a:effectLst/>
              <a:uLnTx/>
              <a:uFillTx/>
              <a:latin typeface="Comic Sans MS" pitchFamily="66" charset="0"/>
              <a:ea typeface="+mn-ea"/>
              <a:cs typeface="+mn-cs"/>
            </a:endParaRP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76200" y="26325"/>
            <a:ext cx="8991600" cy="677108"/>
          </a:xfrm>
          <a:prstGeom prst="rect">
            <a:avLst/>
          </a:prstGeom>
          <a:noFill/>
          <a:ln w="9525">
            <a:noFill/>
            <a:miter lim="800000"/>
            <a:headEnd/>
            <a:tailEnd/>
          </a:ln>
          <a:effectLst/>
        </p:spPr>
        <p:txBody>
          <a:bodyPr wrap="square">
            <a:spAutoFit/>
          </a:bodyPr>
          <a:lstStyle/>
          <a:p>
            <a:pPr algn="ctr" eaLnBrk="0" hangingPunct="0">
              <a:spcBef>
                <a:spcPct val="50000"/>
              </a:spcBef>
            </a:pPr>
            <a:r>
              <a:rPr lang="en-US" sz="3800" b="1" u="sng" dirty="0">
                <a:latin typeface="Comic Sans MS" pitchFamily="66" charset="0"/>
                <a:ea typeface="+mj-ea"/>
                <a:cs typeface="+mj-cs"/>
              </a:rPr>
              <a:t>Example- Concurrent Program</a:t>
            </a:r>
          </a:p>
        </p:txBody>
      </p:sp>
      <p:sp>
        <p:nvSpPr>
          <p:cNvPr id="7" name="Rectangle 6"/>
          <p:cNvSpPr txBox="1">
            <a:spLocks noChangeArrowheads="1"/>
          </p:cNvSpPr>
          <p:nvPr/>
        </p:nvSpPr>
        <p:spPr>
          <a:xfrm>
            <a:off x="26325" y="685800"/>
            <a:ext cx="9067800" cy="2438400"/>
          </a:xfrm>
          <a:prstGeom prst="rect">
            <a:avLst/>
          </a:prstGeom>
          <a:noFill/>
          <a:ln>
            <a:solidFill>
              <a:schemeClr val="tx1"/>
            </a:solidFill>
          </a:ln>
        </p:spPr>
        <p:txBody>
          <a:bodyPr>
            <a:noAutofit/>
          </a:bodyPr>
          <a:lstStyle/>
          <a:p>
            <a:pPr marL="342900" indent="-342900">
              <a:spcBef>
                <a:spcPct val="20000"/>
              </a:spcBef>
            </a:pPr>
            <a:r>
              <a:rPr lang="en-US" i="1" dirty="0">
                <a:latin typeface="Courier New" pitchFamily="49" charset="0"/>
                <a:cs typeface="Courier New" pitchFamily="49" charset="0"/>
              </a:rPr>
              <a:t>#define BUFFER_SIZE 5</a:t>
            </a:r>
          </a:p>
          <a:p>
            <a:pPr marL="342900" indent="-342900">
              <a:spcBef>
                <a:spcPct val="20000"/>
              </a:spcBef>
            </a:pPr>
            <a:r>
              <a:rPr lang="en-US" i="1" dirty="0" err="1">
                <a:latin typeface="Courier New" pitchFamily="49" charset="0"/>
                <a:cs typeface="Courier New" pitchFamily="49" charset="0"/>
              </a:rPr>
              <a:t>typedef</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struct</a:t>
            </a:r>
            <a:r>
              <a:rPr lang="en-US" i="1" dirty="0">
                <a:latin typeface="Courier New" pitchFamily="49" charset="0"/>
                <a:cs typeface="Courier New" pitchFamily="49" charset="0"/>
              </a:rPr>
              <a:t>{ ---- } item;</a:t>
            </a:r>
          </a:p>
          <a:p>
            <a:pPr marL="342900" indent="-342900">
              <a:spcBef>
                <a:spcPct val="20000"/>
              </a:spcBef>
            </a:pPr>
            <a:r>
              <a:rPr lang="en-US" i="1" dirty="0">
                <a:latin typeface="Courier New" pitchFamily="49" charset="0"/>
                <a:cs typeface="Courier New" pitchFamily="49" charset="0"/>
              </a:rPr>
              <a:t>item buffer[BUFFER_SIZE];</a:t>
            </a:r>
          </a:p>
          <a:p>
            <a:pPr marL="342900" indent="-342900">
              <a:spcBef>
                <a:spcPct val="20000"/>
              </a:spcBef>
            </a:pPr>
            <a:r>
              <a:rPr lang="en-US" i="1" dirty="0" err="1">
                <a:latin typeface="Courier New" pitchFamily="49" charset="0"/>
                <a:cs typeface="Courier New" pitchFamily="49" charset="0"/>
              </a:rPr>
              <a:t>int</a:t>
            </a:r>
            <a:r>
              <a:rPr lang="en-US" i="1" dirty="0">
                <a:latin typeface="Courier New" pitchFamily="49" charset="0"/>
                <a:cs typeface="Courier New" pitchFamily="49" charset="0"/>
              </a:rPr>
              <a:t> in = 0; </a:t>
            </a:r>
            <a:r>
              <a:rPr lang="en-US" sz="1600" i="1" dirty="0">
                <a:solidFill>
                  <a:srgbClr val="FF0000"/>
                </a:solidFill>
                <a:latin typeface="Courier New" pitchFamily="49" charset="0"/>
                <a:cs typeface="Courier New" pitchFamily="49" charset="0"/>
              </a:rPr>
              <a:t>//points to location where next item will be placed, will             		be used by producer process </a:t>
            </a:r>
            <a:endParaRPr lang="en-US" i="1" dirty="0">
              <a:solidFill>
                <a:srgbClr val="FF0000"/>
              </a:solidFill>
              <a:latin typeface="Courier New" pitchFamily="49" charset="0"/>
              <a:cs typeface="Courier New" pitchFamily="49" charset="0"/>
            </a:endParaRPr>
          </a:p>
          <a:p>
            <a:pPr marL="342900" indent="-342900">
              <a:spcBef>
                <a:spcPct val="20000"/>
              </a:spcBef>
            </a:pPr>
            <a:r>
              <a:rPr lang="en-US" i="1" dirty="0" err="1">
                <a:latin typeface="Courier New" pitchFamily="49" charset="0"/>
                <a:cs typeface="Courier New" pitchFamily="49" charset="0"/>
              </a:rPr>
              <a:t>int</a:t>
            </a:r>
            <a:r>
              <a:rPr lang="en-US" i="1" dirty="0">
                <a:latin typeface="Courier New" pitchFamily="49" charset="0"/>
                <a:cs typeface="Courier New" pitchFamily="49" charset="0"/>
              </a:rPr>
              <a:t> out = 0;</a:t>
            </a:r>
            <a:r>
              <a:rPr lang="en-US" i="1" dirty="0">
                <a:solidFill>
                  <a:srgbClr val="FF0000"/>
                </a:solidFill>
                <a:latin typeface="Courier New" pitchFamily="49" charset="0"/>
                <a:cs typeface="Courier New" pitchFamily="49" charset="0"/>
              </a:rPr>
              <a:t> </a:t>
            </a:r>
            <a:r>
              <a:rPr lang="en-US" sz="1600" i="1" dirty="0">
                <a:solidFill>
                  <a:srgbClr val="FF0000"/>
                </a:solidFill>
                <a:latin typeface="Courier New" pitchFamily="49" charset="0"/>
                <a:cs typeface="Courier New" pitchFamily="49" charset="0"/>
              </a:rPr>
              <a:t>//points to location from where item is to be	consumed, 		will be used by consumer process </a:t>
            </a:r>
          </a:p>
          <a:p>
            <a:pPr marL="342900" indent="-342900">
              <a:spcBef>
                <a:spcPct val="20000"/>
              </a:spcBef>
            </a:pPr>
            <a:r>
              <a:rPr lang="en-US" b="1" i="1" dirty="0" err="1">
                <a:latin typeface="Courier New" pitchFamily="49" charset="0"/>
                <a:cs typeface="Courier New" pitchFamily="49" charset="0"/>
              </a:rPr>
              <a:t>int</a:t>
            </a:r>
            <a:r>
              <a:rPr lang="en-US" b="1" i="1" dirty="0">
                <a:latin typeface="Courier New" pitchFamily="49" charset="0"/>
                <a:cs typeface="Courier New" pitchFamily="49" charset="0"/>
              </a:rPr>
              <a:t> </a:t>
            </a:r>
            <a:r>
              <a:rPr lang="en-US" b="1" i="1" dirty="0" err="1">
                <a:latin typeface="Courier New" pitchFamily="49" charset="0"/>
                <a:cs typeface="Courier New" pitchFamily="49" charset="0"/>
              </a:rPr>
              <a:t>ctr</a:t>
            </a:r>
            <a:r>
              <a:rPr lang="en-US" b="1" i="1" dirty="0">
                <a:latin typeface="Courier New" pitchFamily="49" charset="0"/>
                <a:cs typeface="Courier New" pitchFamily="49" charset="0"/>
              </a:rPr>
              <a:t> = 0;</a:t>
            </a:r>
          </a:p>
        </p:txBody>
      </p:sp>
      <p:sp>
        <p:nvSpPr>
          <p:cNvPr id="9" name="Rectangle 6"/>
          <p:cNvSpPr txBox="1">
            <a:spLocks noChangeArrowheads="1"/>
          </p:cNvSpPr>
          <p:nvPr/>
        </p:nvSpPr>
        <p:spPr>
          <a:xfrm>
            <a:off x="116375" y="3204550"/>
            <a:ext cx="4379425" cy="3196250"/>
          </a:xfrm>
          <a:prstGeom prst="rect">
            <a:avLst/>
          </a:prstGeom>
          <a:noFill/>
          <a:ln>
            <a:solidFill>
              <a:schemeClr val="tx1"/>
            </a:solidFill>
          </a:ln>
        </p:spPr>
        <p:txBody>
          <a:bodyPr>
            <a:noAutofit/>
          </a:bodyPr>
          <a:lstStyle/>
          <a:p>
            <a:pPr marL="342900" indent="-342900" algn="ctr">
              <a:lnSpc>
                <a:spcPct val="125000"/>
              </a:lnSpc>
              <a:spcBef>
                <a:spcPct val="20000"/>
              </a:spcBef>
            </a:pPr>
            <a:r>
              <a:rPr lang="en-US" sz="1400" b="1" u="sng" dirty="0">
                <a:latin typeface="Courier New" pitchFamily="49" charset="0"/>
                <a:cs typeface="Courier New" pitchFamily="49" charset="0"/>
              </a:rPr>
              <a:t>Producer Process</a:t>
            </a:r>
          </a:p>
          <a:p>
            <a:pPr marL="342900" indent="-342900">
              <a:lnSpc>
                <a:spcPct val="125000"/>
              </a:lnSpc>
              <a:spcBef>
                <a:spcPct val="20000"/>
              </a:spcBef>
            </a:pPr>
            <a:r>
              <a:rPr lang="en-US" sz="1400" i="1" dirty="0">
                <a:latin typeface="Courier New" pitchFamily="49" charset="0"/>
                <a:cs typeface="Courier New" pitchFamily="49" charset="0"/>
              </a:rPr>
              <a:t>item </a:t>
            </a:r>
            <a:r>
              <a:rPr lang="en-US" sz="1400" i="1" dirty="0" err="1">
                <a:latin typeface="Courier New" pitchFamily="49" charset="0"/>
                <a:cs typeface="Courier New" pitchFamily="49" charset="0"/>
              </a:rPr>
              <a:t>nextProduced</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while(1)</a:t>
            </a:r>
          </a:p>
          <a:p>
            <a:pPr marL="342900" indent="-342900">
              <a:lnSpc>
                <a:spcPct val="125000"/>
              </a:lnSpc>
              <a:spcBef>
                <a:spcPct val="20000"/>
              </a:spcBef>
            </a:pP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nextProduced</a:t>
            </a:r>
            <a:r>
              <a:rPr lang="en-US" sz="1400" i="1" dirty="0">
                <a:latin typeface="Courier New" pitchFamily="49" charset="0"/>
                <a:cs typeface="Courier New" pitchFamily="49" charset="0"/>
              </a:rPr>
              <a:t> = </a:t>
            </a:r>
            <a:r>
              <a:rPr lang="en-US" sz="1400" i="1" dirty="0" err="1">
                <a:latin typeface="Courier New" pitchFamily="49" charset="0"/>
                <a:cs typeface="Courier New" pitchFamily="49" charset="0"/>
              </a:rPr>
              <a:t>getItem</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while(</a:t>
            </a:r>
            <a:r>
              <a:rPr lang="en-US" sz="1400" b="1" i="1" dirty="0" err="1">
                <a:latin typeface="Courier New" pitchFamily="49" charset="0"/>
                <a:cs typeface="Courier New" pitchFamily="49" charset="0"/>
              </a:rPr>
              <a:t>ctr</a:t>
            </a:r>
            <a:r>
              <a:rPr lang="en-US" sz="1400" b="1" i="1" dirty="0">
                <a:latin typeface="Courier New" pitchFamily="49" charset="0"/>
                <a:cs typeface="Courier New" pitchFamily="49" charset="0"/>
              </a:rPr>
              <a:t> == BUFFER_SIZE</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 //do nothing</a:t>
            </a:r>
          </a:p>
          <a:p>
            <a:pPr marL="342900" indent="-342900">
              <a:lnSpc>
                <a:spcPct val="125000"/>
              </a:lnSpc>
              <a:spcBef>
                <a:spcPct val="20000"/>
              </a:spcBef>
            </a:pPr>
            <a:r>
              <a:rPr lang="en-US" sz="1400" i="1" dirty="0">
                <a:latin typeface="Courier New" pitchFamily="49" charset="0"/>
                <a:cs typeface="Courier New" pitchFamily="49" charset="0"/>
              </a:rPr>
              <a:t>   buffer[in] = </a:t>
            </a:r>
            <a:r>
              <a:rPr lang="en-US" sz="1400" i="1" dirty="0" err="1">
                <a:latin typeface="Courier New" pitchFamily="49" charset="0"/>
                <a:cs typeface="Courier New" pitchFamily="49" charset="0"/>
              </a:rPr>
              <a:t>nextProduced</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in = (in + 1) % BUFFER_SIZE;</a:t>
            </a:r>
          </a:p>
          <a:p>
            <a:pPr marL="342900" indent="-342900">
              <a:lnSpc>
                <a:spcPct val="125000"/>
              </a:lnSpc>
              <a:spcBef>
                <a:spcPct val="20000"/>
              </a:spcBef>
            </a:pPr>
            <a:r>
              <a:rPr lang="en-US" sz="1400" i="1" dirty="0">
                <a:latin typeface="Courier New" pitchFamily="49" charset="0"/>
                <a:cs typeface="Courier New" pitchFamily="49" charset="0"/>
              </a:rPr>
              <a:t>   </a:t>
            </a:r>
            <a:r>
              <a:rPr lang="en-US" sz="1400" b="1" i="1" dirty="0" err="1">
                <a:latin typeface="Courier New" pitchFamily="49" charset="0"/>
                <a:cs typeface="Courier New" pitchFamily="49" charset="0"/>
              </a:rPr>
              <a:t>ctr</a:t>
            </a:r>
            <a:r>
              <a:rPr lang="en-US" sz="1400" b="1" i="1" dirty="0">
                <a:latin typeface="Courier New" pitchFamily="49" charset="0"/>
                <a:cs typeface="Courier New" pitchFamily="49" charset="0"/>
              </a:rPr>
              <a:t>++; </a:t>
            </a:r>
            <a:r>
              <a:rPr lang="en-US" sz="1400" i="1" dirty="0">
                <a:latin typeface="Courier New" pitchFamily="49" charset="0"/>
                <a:cs typeface="Courier New" pitchFamily="49" charset="0"/>
              </a:rPr>
              <a:t>}</a:t>
            </a:r>
          </a:p>
        </p:txBody>
      </p:sp>
      <p:sp>
        <p:nvSpPr>
          <p:cNvPr id="11" name="Rectangle 6"/>
          <p:cNvSpPr txBox="1">
            <a:spLocks noChangeArrowheads="1"/>
          </p:cNvSpPr>
          <p:nvPr/>
        </p:nvSpPr>
        <p:spPr>
          <a:xfrm>
            <a:off x="4612175" y="3211475"/>
            <a:ext cx="4379425" cy="3189325"/>
          </a:xfrm>
          <a:prstGeom prst="rect">
            <a:avLst/>
          </a:prstGeom>
          <a:noFill/>
          <a:ln>
            <a:solidFill>
              <a:schemeClr val="tx1"/>
            </a:solidFill>
          </a:ln>
        </p:spPr>
        <p:txBody>
          <a:bodyPr>
            <a:noAutofit/>
          </a:bodyPr>
          <a:lstStyle/>
          <a:p>
            <a:pPr marL="342900" indent="-342900" algn="ctr">
              <a:lnSpc>
                <a:spcPct val="125000"/>
              </a:lnSpc>
              <a:spcBef>
                <a:spcPct val="20000"/>
              </a:spcBef>
            </a:pPr>
            <a:r>
              <a:rPr lang="en-US" sz="1400" b="1" u="sng" dirty="0">
                <a:latin typeface="Courier New" pitchFamily="49" charset="0"/>
                <a:cs typeface="Courier New" pitchFamily="49" charset="0"/>
              </a:rPr>
              <a:t>Consumer Process</a:t>
            </a:r>
          </a:p>
          <a:p>
            <a:pPr marL="342900" indent="-342900">
              <a:lnSpc>
                <a:spcPct val="125000"/>
              </a:lnSpc>
              <a:spcBef>
                <a:spcPct val="20000"/>
              </a:spcBef>
            </a:pPr>
            <a:r>
              <a:rPr lang="en-US" sz="1400" i="1" dirty="0">
                <a:latin typeface="Courier New" pitchFamily="49" charset="0"/>
                <a:cs typeface="Courier New" pitchFamily="49" charset="0"/>
              </a:rPr>
              <a:t>item </a:t>
            </a:r>
            <a:r>
              <a:rPr lang="en-US" sz="1400" i="1" dirty="0" err="1">
                <a:latin typeface="Courier New" pitchFamily="49" charset="0"/>
                <a:cs typeface="Courier New" pitchFamily="49" charset="0"/>
              </a:rPr>
              <a:t>nextConsumed</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while(1)</a:t>
            </a:r>
          </a:p>
          <a:p>
            <a:pPr marL="342900" indent="-342900">
              <a:lnSpc>
                <a:spcPct val="125000"/>
              </a:lnSpc>
              <a:spcBef>
                <a:spcPct val="20000"/>
              </a:spcBef>
            </a:pP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while(</a:t>
            </a:r>
            <a:r>
              <a:rPr lang="en-US" sz="1400" b="1" i="1" dirty="0" err="1">
                <a:latin typeface="Courier New" pitchFamily="49" charset="0"/>
                <a:cs typeface="Courier New" pitchFamily="49" charset="0"/>
              </a:rPr>
              <a:t>ctr</a:t>
            </a:r>
            <a:r>
              <a:rPr lang="en-US" sz="1400" b="1" i="1" dirty="0">
                <a:latin typeface="Courier New" pitchFamily="49" charset="0"/>
                <a:cs typeface="Courier New" pitchFamily="49" charset="0"/>
              </a:rPr>
              <a:t> == 0</a:t>
            </a:r>
            <a:r>
              <a:rPr lang="en-US" sz="1400"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        ; //do nothing</a:t>
            </a:r>
          </a:p>
          <a:p>
            <a:pPr marL="342900" indent="-342900">
              <a:lnSpc>
                <a:spcPct val="125000"/>
              </a:lnSpc>
              <a:spcBef>
                <a:spcPct val="20000"/>
              </a:spcBef>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nextConsumed</a:t>
            </a:r>
            <a:r>
              <a:rPr lang="en-US" sz="1400" i="1" dirty="0">
                <a:latin typeface="Courier New" pitchFamily="49" charset="0"/>
                <a:cs typeface="Courier New" pitchFamily="49" charset="0"/>
              </a:rPr>
              <a:t> = buffer[out];</a:t>
            </a:r>
          </a:p>
          <a:p>
            <a:pPr marL="342900" indent="-342900">
              <a:lnSpc>
                <a:spcPct val="125000"/>
              </a:lnSpc>
              <a:spcBef>
                <a:spcPct val="20000"/>
              </a:spcBef>
            </a:pPr>
            <a:r>
              <a:rPr lang="en-US" sz="1400" i="1" dirty="0">
                <a:latin typeface="Courier New" pitchFamily="49" charset="0"/>
                <a:cs typeface="Courier New" pitchFamily="49" charset="0"/>
              </a:rPr>
              <a:t>   out = (out + 1) % BUFFER_SIZE;</a:t>
            </a:r>
          </a:p>
          <a:p>
            <a:pPr marL="342900" indent="-342900">
              <a:lnSpc>
                <a:spcPct val="125000"/>
              </a:lnSpc>
              <a:spcBef>
                <a:spcPct val="20000"/>
              </a:spcBef>
            </a:pPr>
            <a:r>
              <a:rPr lang="en-US" sz="1400" i="1" dirty="0">
                <a:latin typeface="Courier New" pitchFamily="49" charset="0"/>
                <a:cs typeface="Courier New" pitchFamily="49" charset="0"/>
              </a:rPr>
              <a:t>   </a:t>
            </a:r>
            <a:r>
              <a:rPr lang="en-US" sz="1400" b="1" i="1" dirty="0" err="1">
                <a:latin typeface="Courier New" pitchFamily="49" charset="0"/>
                <a:cs typeface="Courier New" pitchFamily="49" charset="0"/>
              </a:rPr>
              <a:t>ctr</a:t>
            </a:r>
            <a:r>
              <a:rPr lang="en-US" sz="1400" b="1" i="1" dirty="0">
                <a:latin typeface="Courier New" pitchFamily="49" charset="0"/>
                <a:cs typeface="Courier New" pitchFamily="49" charset="0"/>
              </a:rPr>
              <a:t>--;</a:t>
            </a:r>
          </a:p>
          <a:p>
            <a:pPr marL="342900" indent="-342900">
              <a:lnSpc>
                <a:spcPct val="125000"/>
              </a:lnSpc>
              <a:spcBef>
                <a:spcPct val="20000"/>
              </a:spcBef>
            </a:pPr>
            <a:r>
              <a:rPr lang="en-US" sz="1400" i="1" dirty="0">
                <a:latin typeface="Courier New" pitchFamily="49" charset="0"/>
                <a:cs typeface="Courier New"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A683F0-681F-4069-8BE2-A43AB9E4E2A2}" type="slidenum">
              <a:rPr lang="en-US" smtClean="0"/>
              <a:pPr/>
              <a:t>8</a:t>
            </a:fld>
            <a:endParaRPr lang="en-US"/>
          </a:p>
        </p:txBody>
      </p:sp>
      <p:sp>
        <p:nvSpPr>
          <p:cNvPr id="8" name="Rectangle 7"/>
          <p:cNvSpPr/>
          <p:nvPr/>
        </p:nvSpPr>
        <p:spPr>
          <a:xfrm>
            <a:off x="152400" y="3962400"/>
            <a:ext cx="4572000" cy="1421928"/>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inc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for(long </a:t>
            </a:r>
            <a:r>
              <a:rPr lang="en-US" dirty="0" err="1">
                <a:latin typeface="Courier New" pitchFamily="49" charset="0"/>
                <a:cs typeface="Courier New" pitchFamily="49" charset="0"/>
              </a:rPr>
              <a:t>i</a:t>
            </a:r>
            <a:r>
              <a:rPr lang="en-US" dirty="0">
                <a:latin typeface="Courier New" pitchFamily="49" charset="0"/>
                <a:cs typeface="Courier New" pitchFamily="49" charset="0"/>
              </a:rPr>
              <a:t>=0;i&lt;100000000;i++)</a:t>
            </a:r>
          </a:p>
          <a:p>
            <a:pPr marL="342900" lvl="0" indent="-342900">
              <a:lnSpc>
                <a:spcPct val="80000"/>
              </a:lnSpc>
              <a:spcBef>
                <a:spcPct val="20000"/>
              </a:spcBef>
              <a:defRPr/>
            </a:pPr>
            <a:r>
              <a:rPr lang="en-US" dirty="0">
                <a:latin typeface="Courier New" pitchFamily="49" charset="0"/>
                <a:cs typeface="Courier New" pitchFamily="49" charset="0"/>
              </a:rPr>
              <a:t>		balance++;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pthread_exit</a:t>
            </a:r>
            <a:r>
              <a:rPr lang="en-US" dirty="0">
                <a:latin typeface="Courier New" pitchFamily="49" charset="0"/>
                <a:cs typeface="Courier New" pitchFamily="49" charset="0"/>
              </a:rPr>
              <a:t>(NULL);</a:t>
            </a:r>
          </a:p>
          <a:p>
            <a:pPr marL="342900" lvl="0" indent="-342900">
              <a:lnSpc>
                <a:spcPct val="80000"/>
              </a:lnSpc>
              <a:spcBef>
                <a:spcPct val="20000"/>
              </a:spcBef>
              <a:defRPr/>
            </a:pPr>
            <a:r>
              <a:rPr lang="en-US" dirty="0">
                <a:latin typeface="Courier New" pitchFamily="49" charset="0"/>
                <a:cs typeface="Courier New" pitchFamily="49" charset="0"/>
              </a:rPr>
              <a:t>}</a:t>
            </a:r>
            <a:endParaRPr lang="en-US" i="1" dirty="0">
              <a:latin typeface="Courier New" pitchFamily="49" charset="0"/>
              <a:cs typeface="Courier New" pitchFamily="49" charset="0"/>
            </a:endParaRPr>
          </a:p>
        </p:txBody>
      </p:sp>
      <p:sp>
        <p:nvSpPr>
          <p:cNvPr id="9" name="Text Box 3"/>
          <p:cNvSpPr txBox="1">
            <a:spLocks noChangeArrowheads="1"/>
          </p:cNvSpPr>
          <p:nvPr/>
        </p:nvSpPr>
        <p:spPr bwMode="auto">
          <a:xfrm>
            <a:off x="152400" y="-76200"/>
            <a:ext cx="8991600" cy="677108"/>
          </a:xfrm>
          <a:prstGeom prst="rect">
            <a:avLst/>
          </a:prstGeom>
          <a:noFill/>
          <a:ln w="9525">
            <a:noFill/>
            <a:miter lim="800000"/>
            <a:headEnd/>
            <a:tailEnd/>
          </a:ln>
          <a:effectLst/>
        </p:spPr>
        <p:txBody>
          <a:bodyPr>
            <a:spAutoFit/>
          </a:bodyPr>
          <a:lstStyle/>
          <a:p>
            <a:pPr algn="ctr" eaLnBrk="0" hangingPunct="0">
              <a:spcBef>
                <a:spcPct val="50000"/>
              </a:spcBef>
            </a:pPr>
            <a:r>
              <a:rPr lang="en-US" sz="3800" b="1" u="sng" dirty="0">
                <a:latin typeface="Comic Sans MS" pitchFamily="66" charset="0"/>
                <a:ea typeface="+mj-ea"/>
                <a:cs typeface="+mj-cs"/>
              </a:rPr>
              <a:t>Example (Race Condition)</a:t>
            </a:r>
          </a:p>
        </p:txBody>
      </p:sp>
      <p:sp>
        <p:nvSpPr>
          <p:cNvPr id="10" name="Rectangle 6"/>
          <p:cNvSpPr txBox="1">
            <a:spLocks noChangeArrowheads="1"/>
          </p:cNvSpPr>
          <p:nvPr/>
        </p:nvSpPr>
        <p:spPr>
          <a:xfrm>
            <a:off x="152400" y="533399"/>
            <a:ext cx="8534400" cy="3429001"/>
          </a:xfrm>
          <a:prstGeom prst="rect">
            <a:avLst/>
          </a:prstGeom>
          <a:noFill/>
          <a:ln>
            <a:solidFill>
              <a:schemeClr val="tx1"/>
            </a:solidFill>
          </a:ln>
        </p:spPr>
        <p:txBody>
          <a:bodyPr>
            <a:noAutofit/>
          </a:bodyPr>
          <a:lstStyle/>
          <a:p>
            <a:pPr marL="342900" lvl="0" indent="-342900">
              <a:lnSpc>
                <a:spcPct val="80000"/>
              </a:lnSpc>
              <a:spcBef>
                <a:spcPct val="20000"/>
              </a:spcBef>
              <a:defRPr/>
            </a:pPr>
            <a:r>
              <a:rPr lang="en-US" sz="2000" dirty="0">
                <a:latin typeface="Courier New" pitchFamily="49" charset="0"/>
                <a:cs typeface="Courier New" pitchFamily="49" charset="0"/>
              </a:rPr>
              <a:t>long balance = 0;</a:t>
            </a:r>
          </a:p>
          <a:p>
            <a:pPr marL="342900" lvl="0" indent="-342900">
              <a:lnSpc>
                <a:spcPct val="80000"/>
              </a:lnSpc>
              <a:spcBef>
                <a:spcPct val="20000"/>
              </a:spcBef>
              <a:defRPr/>
            </a:pP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inc</a:t>
            </a: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arg</a:t>
            </a:r>
            <a:r>
              <a:rPr lang="en-US" sz="2000" dirty="0">
                <a:latin typeface="Courier New" pitchFamily="49" charset="0"/>
                <a:cs typeface="Courier New" pitchFamily="49" charset="0"/>
              </a:rPr>
              <a:t>);</a:t>
            </a:r>
          </a:p>
          <a:p>
            <a:pPr marL="342900" lvl="0" indent="-342900">
              <a:lnSpc>
                <a:spcPct val="80000"/>
              </a:lnSpc>
              <a:spcBef>
                <a:spcPct val="20000"/>
              </a:spcBef>
              <a:defRPr/>
            </a:pP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dec</a:t>
            </a:r>
            <a:r>
              <a:rPr lang="en-US" sz="2000" dirty="0">
                <a:latin typeface="Courier New" pitchFamily="49" charset="0"/>
                <a:cs typeface="Courier New" pitchFamily="49" charset="0"/>
              </a:rPr>
              <a:t>(void * </a:t>
            </a:r>
            <a:r>
              <a:rPr lang="en-US" sz="2000" dirty="0" err="1">
                <a:latin typeface="Courier New" pitchFamily="49" charset="0"/>
                <a:cs typeface="Courier New" pitchFamily="49" charset="0"/>
              </a:rPr>
              <a:t>arg</a:t>
            </a:r>
            <a:r>
              <a:rPr lang="en-US" sz="2000" dirty="0">
                <a:latin typeface="Courier New" pitchFamily="49" charset="0"/>
                <a:cs typeface="Courier New" pitchFamily="49" charset="0"/>
              </a:rPr>
              <a:t>);</a:t>
            </a:r>
          </a:p>
          <a:p>
            <a:pPr marL="342900" lvl="0" indent="-342900">
              <a:lnSpc>
                <a:spcPct val="80000"/>
              </a:lnSpc>
              <a:spcBef>
                <a:spcPct val="20000"/>
              </a:spcBef>
              <a:defRPr/>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pthread_t</a:t>
            </a:r>
            <a:r>
              <a:rPr lang="en-US" sz="2000" dirty="0">
                <a:latin typeface="Courier New" pitchFamily="49" charset="0"/>
                <a:cs typeface="Courier New" pitchFamily="49" charset="0"/>
              </a:rPr>
              <a:t> t1, t2;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pthread_create</a:t>
            </a:r>
            <a:r>
              <a:rPr lang="en-US" sz="2000" dirty="0">
                <a:latin typeface="Courier New" pitchFamily="49" charset="0"/>
                <a:cs typeface="Courier New" pitchFamily="49" charset="0"/>
              </a:rPr>
              <a:t>(&amp;t1, NULL, </a:t>
            </a:r>
            <a:r>
              <a:rPr lang="en-US" sz="2000" dirty="0" err="1">
                <a:latin typeface="Courier New" pitchFamily="49" charset="0"/>
                <a:cs typeface="Courier New" pitchFamily="49" charset="0"/>
              </a:rPr>
              <a:t>inc,NULL</a:t>
            </a:r>
            <a:r>
              <a:rPr lang="en-US" sz="2000" dirty="0">
                <a:latin typeface="Courier New" pitchFamily="49" charset="0"/>
                <a:cs typeface="Courier New" pitchFamily="49" charset="0"/>
              </a:rPr>
              <a:t>);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pthread_create</a:t>
            </a:r>
            <a:r>
              <a:rPr lang="en-US" sz="2000" dirty="0">
                <a:latin typeface="Courier New" pitchFamily="49" charset="0"/>
                <a:cs typeface="Courier New" pitchFamily="49" charset="0"/>
              </a:rPr>
              <a:t>(&amp;t2, NULL, </a:t>
            </a:r>
            <a:r>
              <a:rPr lang="en-US" sz="2000" dirty="0" err="1">
                <a:latin typeface="Courier New" pitchFamily="49" charset="0"/>
                <a:cs typeface="Courier New" pitchFamily="49" charset="0"/>
              </a:rPr>
              <a:t>dec,NULL</a:t>
            </a:r>
            <a:r>
              <a:rPr lang="en-US" sz="2000" dirty="0">
                <a:latin typeface="Courier New" pitchFamily="49" charset="0"/>
                <a:cs typeface="Courier New" pitchFamily="49" charset="0"/>
              </a:rPr>
              <a:t>);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pthread_join</a:t>
            </a:r>
            <a:r>
              <a:rPr lang="en-US" sz="2000" dirty="0">
                <a:latin typeface="Courier New" pitchFamily="49" charset="0"/>
                <a:cs typeface="Courier New" pitchFamily="49" charset="0"/>
              </a:rPr>
              <a:t>(t1,NULL);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pthread_join</a:t>
            </a:r>
            <a:r>
              <a:rPr lang="en-US" sz="2000" dirty="0">
                <a:latin typeface="Courier New" pitchFamily="49" charset="0"/>
                <a:cs typeface="Courier New" pitchFamily="49" charset="0"/>
              </a:rPr>
              <a:t>(t2,NULL);   </a:t>
            </a:r>
          </a:p>
          <a:p>
            <a:pPr marL="342900" lvl="0" indent="-342900">
              <a:lnSpc>
                <a:spcPct val="80000"/>
              </a:lnSpc>
              <a:spcBef>
                <a:spcPct val="2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printf</a:t>
            </a:r>
            <a:r>
              <a:rPr lang="en-US" sz="2000" dirty="0">
                <a:latin typeface="Courier New" pitchFamily="49" charset="0"/>
                <a:cs typeface="Courier New" pitchFamily="49" charset="0"/>
              </a:rPr>
              <a:t>("Value of balance is :%</a:t>
            </a:r>
            <a:r>
              <a:rPr lang="en-US" sz="2000" dirty="0" err="1">
                <a:latin typeface="Courier New" pitchFamily="49" charset="0"/>
                <a:cs typeface="Courier New" pitchFamily="49" charset="0"/>
              </a:rPr>
              <a:t>ld</a:t>
            </a:r>
            <a:r>
              <a:rPr lang="en-US" sz="2000" dirty="0">
                <a:latin typeface="Courier New" pitchFamily="49" charset="0"/>
                <a:cs typeface="Courier New" pitchFamily="49" charset="0"/>
              </a:rPr>
              <a:t>\n", balance);   </a:t>
            </a:r>
          </a:p>
          <a:p>
            <a:pPr marL="342900" lvl="0" indent="-342900">
              <a:lnSpc>
                <a:spcPct val="80000"/>
              </a:lnSpc>
              <a:spcBef>
                <a:spcPct val="20000"/>
              </a:spcBef>
              <a:defRPr/>
            </a:pPr>
            <a:r>
              <a:rPr lang="en-US" sz="2000" dirty="0">
                <a:latin typeface="Courier New" pitchFamily="49" charset="0"/>
                <a:cs typeface="Courier New" pitchFamily="49" charset="0"/>
              </a:rPr>
              <a:t>	return 0;</a:t>
            </a:r>
          </a:p>
          <a:p>
            <a:pPr marL="342900" lvl="0" indent="-342900">
              <a:lnSpc>
                <a:spcPct val="80000"/>
              </a:lnSpc>
              <a:spcBef>
                <a:spcPct val="20000"/>
              </a:spcBef>
              <a:defRPr/>
            </a:pPr>
            <a:r>
              <a:rPr lang="en-US" sz="2000" dirty="0">
                <a:latin typeface="Courier New" pitchFamily="49" charset="0"/>
                <a:cs typeface="Courier New" pitchFamily="49" charset="0"/>
              </a:rPr>
              <a:t>}</a:t>
            </a:r>
          </a:p>
        </p:txBody>
      </p:sp>
      <p:sp>
        <p:nvSpPr>
          <p:cNvPr id="11" name="Rectangle 10"/>
          <p:cNvSpPr/>
          <p:nvPr/>
        </p:nvSpPr>
        <p:spPr>
          <a:xfrm>
            <a:off x="152400" y="5410200"/>
            <a:ext cx="4572000" cy="1421928"/>
          </a:xfrm>
          <a:prstGeom prst="rect">
            <a:avLst/>
          </a:prstGeom>
          <a:ln w="12700">
            <a:solidFill>
              <a:schemeClr val="tx1"/>
            </a:solidFill>
          </a:ln>
        </p:spPr>
        <p:txBody>
          <a:bodyPr wrap="square">
            <a:spAutoFit/>
          </a:bodyPr>
          <a:lstStyle/>
          <a:p>
            <a:pPr marL="342900" lvl="0" indent="-342900">
              <a:lnSpc>
                <a:spcPct val="80000"/>
              </a:lnSpc>
              <a:spcBef>
                <a:spcPct val="20000"/>
              </a:spcBef>
              <a:defRPr/>
            </a:pPr>
            <a:r>
              <a:rPr lang="en-US" dirty="0">
                <a:latin typeface="Courier New" pitchFamily="49" charset="0"/>
                <a:cs typeface="Courier New" pitchFamily="49" charset="0"/>
              </a:rPr>
              <a:t>void * </a:t>
            </a:r>
            <a:r>
              <a:rPr lang="en-US" dirty="0" err="1">
                <a:latin typeface="Courier New" pitchFamily="49" charset="0"/>
                <a:cs typeface="Courier New" pitchFamily="49" charset="0"/>
              </a:rPr>
              <a:t>dec</a:t>
            </a:r>
            <a:r>
              <a:rPr lang="en-US" dirty="0">
                <a:latin typeface="Courier New" pitchFamily="49" charset="0"/>
                <a:cs typeface="Courier New" pitchFamily="49" charset="0"/>
              </a:rPr>
              <a:t>(void * </a:t>
            </a:r>
            <a:r>
              <a:rPr lang="en-US" dirty="0" err="1">
                <a:latin typeface="Courier New" pitchFamily="49" charset="0"/>
                <a:cs typeface="Courier New" pitchFamily="49" charset="0"/>
              </a:rPr>
              <a:t>arg</a:t>
            </a:r>
            <a:r>
              <a:rPr lang="en-US" dirty="0">
                <a:latin typeface="Courier New" pitchFamily="49" charset="0"/>
                <a:cs typeface="Courier New" pitchFamily="49" charset="0"/>
              </a:rPr>
              <a:t>){   </a:t>
            </a:r>
          </a:p>
          <a:p>
            <a:pPr marL="342900" lvl="0" indent="-342900">
              <a:lnSpc>
                <a:spcPct val="80000"/>
              </a:lnSpc>
              <a:spcBef>
                <a:spcPct val="20000"/>
              </a:spcBef>
              <a:defRPr/>
            </a:pPr>
            <a:r>
              <a:rPr lang="en-US" dirty="0">
                <a:latin typeface="Courier New" pitchFamily="49" charset="0"/>
                <a:cs typeface="Courier New" pitchFamily="49" charset="0"/>
              </a:rPr>
              <a:t>	for(long </a:t>
            </a:r>
            <a:r>
              <a:rPr lang="en-US" dirty="0" err="1">
                <a:latin typeface="Courier New" pitchFamily="49" charset="0"/>
                <a:cs typeface="Courier New" pitchFamily="49" charset="0"/>
              </a:rPr>
              <a:t>i</a:t>
            </a:r>
            <a:r>
              <a:rPr lang="en-US" dirty="0">
                <a:latin typeface="Courier New" pitchFamily="49" charset="0"/>
                <a:cs typeface="Courier New" pitchFamily="49" charset="0"/>
              </a:rPr>
              <a:t>=0;i&lt;100000000;i++)</a:t>
            </a:r>
          </a:p>
          <a:p>
            <a:pPr marL="342900" lvl="0" indent="-342900">
              <a:lnSpc>
                <a:spcPct val="80000"/>
              </a:lnSpc>
              <a:spcBef>
                <a:spcPct val="20000"/>
              </a:spcBef>
              <a:defRPr/>
            </a:pPr>
            <a:r>
              <a:rPr lang="en-US" dirty="0">
                <a:latin typeface="Courier New" pitchFamily="49" charset="0"/>
                <a:cs typeface="Courier New" pitchFamily="49" charset="0"/>
              </a:rPr>
              <a:t>		balance--;   </a:t>
            </a:r>
          </a:p>
          <a:p>
            <a:pPr marL="342900" lvl="0" indent="-342900">
              <a:lnSpc>
                <a:spcPct val="80000"/>
              </a:lnSpc>
              <a:spcBef>
                <a:spcPct val="20000"/>
              </a:spcBef>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pthread_exit</a:t>
            </a:r>
            <a:r>
              <a:rPr lang="en-US" dirty="0">
                <a:latin typeface="Courier New" pitchFamily="49" charset="0"/>
                <a:cs typeface="Courier New" pitchFamily="49" charset="0"/>
              </a:rPr>
              <a:t>(NULL);</a:t>
            </a:r>
          </a:p>
          <a:p>
            <a:pPr marL="342900" lvl="0" indent="-342900">
              <a:lnSpc>
                <a:spcPct val="80000"/>
              </a:lnSpc>
              <a:spcBef>
                <a:spcPct val="20000"/>
              </a:spcBef>
              <a:defRPr/>
            </a:pPr>
            <a:r>
              <a:rPr lang="en-US" dirty="0">
                <a:latin typeface="Courier New" pitchFamily="49" charset="0"/>
                <a:cs typeface="Courier New" pitchFamily="49" charset="0"/>
              </a:rPr>
              <a:t>}</a:t>
            </a:r>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89760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76200" y="0"/>
            <a:ext cx="9067800" cy="533400"/>
          </a:xfrm>
        </p:spPr>
        <p:txBody>
          <a:bodyPr>
            <a:noAutofit/>
          </a:bodyPr>
          <a:lstStyle/>
          <a:p>
            <a:r>
              <a:rPr lang="en-US" sz="3600" b="1" u="sng" dirty="0">
                <a:latin typeface="Comic Sans MS" pitchFamily="66" charset="0"/>
              </a:rPr>
              <a:t>Example 1-Producer Consumer Problem</a:t>
            </a:r>
          </a:p>
        </p:txBody>
      </p:sp>
      <p:pic>
        <p:nvPicPr>
          <p:cNvPr id="156676" name="Picture 4"/>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pic>
        <p:nvPicPr>
          <p:cNvPr id="156677" name="Picture 5"/>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pic>
        <p:nvPicPr>
          <p:cNvPr id="156678" name="Picture 6"/>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a:effectLst/>
        </p:spPr>
      </p:pic>
      <p:sp>
        <p:nvSpPr>
          <p:cNvPr id="14" name="Rectangle 3"/>
          <p:cNvSpPr txBox="1">
            <a:spLocks noChangeArrowheads="1"/>
          </p:cNvSpPr>
          <p:nvPr/>
        </p:nvSpPr>
        <p:spPr>
          <a:xfrm>
            <a:off x="566650" y="2133600"/>
            <a:ext cx="3014750" cy="1371600"/>
          </a:xfrm>
          <a:prstGeom prst="rect">
            <a:avLst/>
          </a:prstGeom>
        </p:spPr>
        <p:txBody>
          <a:bodyPr vert="horz" lIns="91440" tIns="45720" rIns="91440" bIns="45720" rtlCol="0">
            <a:noAutofit/>
          </a:bodyPr>
          <a:lstStyle/>
          <a:p>
            <a:pPr marL="342900" marR="0" lvl="0" indent="-342900" defTabSz="914400" rtl="0" eaLnBrk="1" fontAlgn="auto" latinLnBrk="0" hangingPunct="1">
              <a:spcBef>
                <a:spcPct val="20000"/>
              </a:spcBef>
              <a:spcAft>
                <a:spcPts val="0"/>
              </a:spcAft>
              <a:buClrTx/>
              <a:buSzTx/>
              <a:tabLst/>
              <a:defRPr/>
            </a:pPr>
            <a:r>
              <a:rPr lang="en-US" sz="2400" dirty="0" err="1">
                <a:latin typeface="Comic Sans MS" pitchFamily="66" charset="0"/>
              </a:rPr>
              <a:t>ctr</a:t>
            </a:r>
            <a:r>
              <a:rPr lang="en-US" sz="2400" dirty="0">
                <a:latin typeface="Comic Sans MS" pitchFamily="66" charset="0"/>
              </a:rPr>
              <a:t>++; </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P</a:t>
            </a:r>
            <a:r>
              <a:rPr lang="en-US" sz="1600" baseline="-25000" dirty="0">
                <a:latin typeface="Comic Sans MS" pitchFamily="66" charset="0"/>
              </a:rPr>
              <a:t>1</a:t>
            </a:r>
            <a:r>
              <a:rPr lang="en-US" sz="1600" dirty="0">
                <a:latin typeface="Comic Sans MS" pitchFamily="66" charset="0"/>
              </a:rPr>
              <a:t>:   MOV  R1, </a:t>
            </a:r>
            <a:r>
              <a:rPr lang="en-US" sz="1600" dirty="0" err="1">
                <a:latin typeface="Comic Sans MS" pitchFamily="66" charset="0"/>
              </a:rPr>
              <a:t>ctr</a:t>
            </a:r>
            <a:endParaRPr lang="en-US" sz="1600" dirty="0">
              <a:latin typeface="Comic Sans MS" pitchFamily="66" charset="0"/>
            </a:endParaRP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P</a:t>
            </a:r>
            <a:r>
              <a:rPr lang="en-US" sz="1600" baseline="-25000" dirty="0">
                <a:latin typeface="Comic Sans MS" pitchFamily="66" charset="0"/>
              </a:rPr>
              <a:t>2</a:t>
            </a:r>
            <a:r>
              <a:rPr lang="en-US" sz="1600" dirty="0">
                <a:latin typeface="Comic Sans MS" pitchFamily="66" charset="0"/>
              </a:rPr>
              <a:t>:   INC   R1</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P</a:t>
            </a:r>
            <a:r>
              <a:rPr lang="en-US" sz="1600" baseline="-25000" dirty="0">
                <a:latin typeface="Comic Sans MS" pitchFamily="66" charset="0"/>
              </a:rPr>
              <a:t>3</a:t>
            </a:r>
            <a:r>
              <a:rPr lang="en-US" sz="1600" dirty="0">
                <a:latin typeface="Comic Sans MS" pitchFamily="66" charset="0"/>
              </a:rPr>
              <a:t>:   MOV  </a:t>
            </a:r>
            <a:r>
              <a:rPr lang="en-US" sz="1600" dirty="0" err="1">
                <a:latin typeface="Comic Sans MS" pitchFamily="66" charset="0"/>
              </a:rPr>
              <a:t>ctr</a:t>
            </a:r>
            <a:r>
              <a:rPr lang="en-US" sz="1600" dirty="0">
                <a:latin typeface="Comic Sans MS" pitchFamily="66" charset="0"/>
              </a:rPr>
              <a:t>, R1</a:t>
            </a:r>
          </a:p>
        </p:txBody>
      </p:sp>
      <p:cxnSp>
        <p:nvCxnSpPr>
          <p:cNvPr id="17" name="Straight Connector 16"/>
          <p:cNvCxnSpPr/>
          <p:nvPr/>
        </p:nvCxnSpPr>
        <p:spPr>
          <a:xfrm rot="5400000">
            <a:off x="3848497" y="2704703"/>
            <a:ext cx="1295400" cy="794"/>
          </a:xfrm>
          <a:prstGeom prst="line">
            <a:avLst/>
          </a:prstGeom>
          <a:ln/>
        </p:spPr>
        <p:style>
          <a:lnRef idx="3">
            <a:schemeClr val="accent2"/>
          </a:lnRef>
          <a:fillRef idx="0">
            <a:schemeClr val="accent2"/>
          </a:fillRef>
          <a:effectRef idx="2">
            <a:schemeClr val="accent2"/>
          </a:effectRef>
          <a:fontRef idx="minor">
            <a:schemeClr val="tx1"/>
          </a:fontRef>
        </p:style>
      </p:cxnSp>
      <p:sp>
        <p:nvSpPr>
          <p:cNvPr id="18" name="Rectangle 3"/>
          <p:cNvSpPr txBox="1">
            <a:spLocks noChangeArrowheads="1"/>
          </p:cNvSpPr>
          <p:nvPr/>
        </p:nvSpPr>
        <p:spPr>
          <a:xfrm>
            <a:off x="0" y="533400"/>
            <a:ext cx="8915400" cy="16764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dirty="0">
                <a:latin typeface="Comic Sans MS" pitchFamily="66" charset="0"/>
              </a:rPr>
              <a:t>In the solution of Producer Consumer Problem on previous slide, </a:t>
            </a:r>
            <a:r>
              <a:rPr lang="en-US" sz="2000" b="1" dirty="0" err="1">
                <a:latin typeface="Comic Sans MS" pitchFamily="66" charset="0"/>
              </a:rPr>
              <a:t>ctr</a:t>
            </a:r>
            <a:r>
              <a:rPr lang="en-US" sz="2000" dirty="0">
                <a:latin typeface="Comic Sans MS" pitchFamily="66" charset="0"/>
              </a:rPr>
              <a:t> is a shared variable that is used by both the producer and the consumer process to check whether the buffer is full or empty.</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baseline="0" dirty="0">
                <a:latin typeface="Comic Sans MS" pitchFamily="66" charset="0"/>
              </a:rPr>
              <a:t>In Producer</a:t>
            </a:r>
            <a:r>
              <a:rPr lang="en-US" sz="2000" dirty="0">
                <a:latin typeface="Comic Sans MS" pitchFamily="66" charset="0"/>
              </a:rPr>
              <a:t> and Consumer the single instruction of </a:t>
            </a:r>
            <a:r>
              <a:rPr lang="en-US" sz="2000" dirty="0" err="1">
                <a:latin typeface="Comic Sans MS" pitchFamily="66" charset="0"/>
              </a:rPr>
              <a:t>ctr</a:t>
            </a:r>
            <a:r>
              <a:rPr lang="en-US" sz="2000" dirty="0">
                <a:latin typeface="Comic Sans MS" pitchFamily="66" charset="0"/>
              </a:rPr>
              <a:t>++ and </a:t>
            </a:r>
            <a:r>
              <a:rPr lang="en-US" sz="2000" dirty="0" err="1">
                <a:latin typeface="Comic Sans MS" pitchFamily="66" charset="0"/>
              </a:rPr>
              <a:t>ctr</a:t>
            </a:r>
            <a:r>
              <a:rPr lang="en-US" sz="2000" dirty="0">
                <a:latin typeface="Comic Sans MS" pitchFamily="66" charset="0"/>
              </a:rPr>
              <a:t>-- can be written in Assembly as </a:t>
            </a:r>
            <a:endParaRPr lang="en-US" baseline="0" dirty="0">
              <a:latin typeface="Comic Sans MS" pitchFamily="66" charset="0"/>
            </a:endParaRPr>
          </a:p>
        </p:txBody>
      </p:sp>
      <p:sp>
        <p:nvSpPr>
          <p:cNvPr id="21" name="Rectangle 3"/>
          <p:cNvSpPr txBox="1">
            <a:spLocks noChangeArrowheads="1"/>
          </p:cNvSpPr>
          <p:nvPr/>
        </p:nvSpPr>
        <p:spPr>
          <a:xfrm>
            <a:off x="5638800" y="2133600"/>
            <a:ext cx="3014750" cy="1371600"/>
          </a:xfrm>
          <a:prstGeom prst="rect">
            <a:avLst/>
          </a:prstGeom>
        </p:spPr>
        <p:txBody>
          <a:bodyPr vert="horz" lIns="91440" tIns="45720" rIns="91440" bIns="45720" rtlCol="0">
            <a:noAutofit/>
          </a:bodyPr>
          <a:lstStyle/>
          <a:p>
            <a:pPr marL="342900" marR="0" lvl="0" indent="-342900" defTabSz="914400" rtl="0" eaLnBrk="1" fontAlgn="auto" latinLnBrk="0" hangingPunct="1">
              <a:spcBef>
                <a:spcPct val="20000"/>
              </a:spcBef>
              <a:spcAft>
                <a:spcPts val="0"/>
              </a:spcAft>
              <a:buClrTx/>
              <a:buSzTx/>
              <a:tabLst/>
              <a:defRPr/>
            </a:pPr>
            <a:r>
              <a:rPr lang="en-US" sz="2400" dirty="0" err="1">
                <a:latin typeface="Comic Sans MS" pitchFamily="66" charset="0"/>
              </a:rPr>
              <a:t>ctr</a:t>
            </a:r>
            <a:r>
              <a:rPr lang="en-US" sz="2400" dirty="0">
                <a:latin typeface="Comic Sans MS" pitchFamily="66" charset="0"/>
              </a:rPr>
              <a:t>--; </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C</a:t>
            </a:r>
            <a:r>
              <a:rPr lang="en-US" sz="1600" baseline="-25000" dirty="0">
                <a:latin typeface="Comic Sans MS" pitchFamily="66" charset="0"/>
              </a:rPr>
              <a:t>1</a:t>
            </a:r>
            <a:r>
              <a:rPr lang="en-US" sz="1600" dirty="0">
                <a:latin typeface="Comic Sans MS" pitchFamily="66" charset="0"/>
              </a:rPr>
              <a:t>:   MOV  R2, </a:t>
            </a:r>
            <a:r>
              <a:rPr lang="en-US" sz="1600" dirty="0" err="1">
                <a:latin typeface="Comic Sans MS" pitchFamily="66" charset="0"/>
              </a:rPr>
              <a:t>ctr</a:t>
            </a:r>
            <a:endParaRPr lang="en-US" sz="1600" dirty="0">
              <a:latin typeface="Comic Sans MS" pitchFamily="66" charset="0"/>
            </a:endParaRP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C</a:t>
            </a:r>
            <a:r>
              <a:rPr lang="en-US" sz="1600" baseline="-25000" dirty="0">
                <a:latin typeface="Comic Sans MS" pitchFamily="66" charset="0"/>
              </a:rPr>
              <a:t>2</a:t>
            </a:r>
            <a:r>
              <a:rPr lang="en-US" sz="1600" dirty="0">
                <a:latin typeface="Comic Sans MS" pitchFamily="66" charset="0"/>
              </a:rPr>
              <a:t>:   DEC   R2</a:t>
            </a:r>
          </a:p>
          <a:p>
            <a:pPr marL="342900" marR="0" lvl="0" indent="-342900" algn="l" defTabSz="914400" rtl="0" eaLnBrk="1" fontAlgn="auto" latinLnBrk="0" hangingPunct="1">
              <a:spcBef>
                <a:spcPct val="20000"/>
              </a:spcBef>
              <a:spcAft>
                <a:spcPts val="0"/>
              </a:spcAft>
              <a:buClrTx/>
              <a:buSzTx/>
              <a:tabLst/>
              <a:defRPr/>
            </a:pPr>
            <a:r>
              <a:rPr lang="en-US" sz="1600" dirty="0">
                <a:latin typeface="Comic Sans MS" pitchFamily="66" charset="0"/>
              </a:rPr>
              <a:t>C</a:t>
            </a:r>
            <a:r>
              <a:rPr lang="en-US" sz="1600" baseline="-25000" dirty="0">
                <a:latin typeface="Comic Sans MS" pitchFamily="66" charset="0"/>
              </a:rPr>
              <a:t>3</a:t>
            </a:r>
            <a:r>
              <a:rPr lang="en-US" sz="1600" dirty="0">
                <a:latin typeface="Comic Sans MS" pitchFamily="66" charset="0"/>
              </a:rPr>
              <a:t>:   MOV  </a:t>
            </a:r>
            <a:r>
              <a:rPr lang="en-US" sz="1600" dirty="0" err="1">
                <a:latin typeface="Comic Sans MS" pitchFamily="66" charset="0"/>
              </a:rPr>
              <a:t>ctr</a:t>
            </a:r>
            <a:r>
              <a:rPr lang="en-US" sz="1600" dirty="0">
                <a:latin typeface="Comic Sans MS" pitchFamily="66" charset="0"/>
              </a:rPr>
              <a:t>, R2</a:t>
            </a:r>
          </a:p>
        </p:txBody>
      </p:sp>
      <p:sp>
        <p:nvSpPr>
          <p:cNvPr id="22" name="Rectangle 3"/>
          <p:cNvSpPr txBox="1">
            <a:spLocks noChangeArrowheads="1"/>
          </p:cNvSpPr>
          <p:nvPr/>
        </p:nvSpPr>
        <p:spPr>
          <a:xfrm>
            <a:off x="33250" y="3429000"/>
            <a:ext cx="9110750" cy="3048000"/>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dirty="0">
                <a:latin typeface="Comic Sans MS" pitchFamily="66" charset="0"/>
              </a:rPr>
              <a:t>Suppose both </a:t>
            </a:r>
            <a:r>
              <a:rPr lang="en-US" sz="2000" dirty="0" err="1">
                <a:latin typeface="Comic Sans MS" pitchFamily="66" charset="0"/>
              </a:rPr>
              <a:t>instrs</a:t>
            </a:r>
            <a:r>
              <a:rPr lang="en-US" sz="2000" dirty="0">
                <a:latin typeface="Comic Sans MS" pitchFamily="66" charset="0"/>
              </a:rPr>
              <a:t> execute concurrently and assume that the value of </a:t>
            </a:r>
            <a:r>
              <a:rPr lang="en-US" sz="2000" dirty="0" err="1">
                <a:latin typeface="Comic Sans MS" pitchFamily="66" charset="0"/>
              </a:rPr>
              <a:t>ctr</a:t>
            </a:r>
            <a:r>
              <a:rPr lang="en-US" sz="2000" dirty="0">
                <a:latin typeface="Comic Sans MS" pitchFamily="66" charset="0"/>
              </a:rPr>
              <a:t> is 5 before  the execution of above instructions.</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lang="en-US" sz="2000" b="1" dirty="0">
                <a:latin typeface="Comic Sans MS" pitchFamily="66" charset="0"/>
              </a:rPr>
              <a:t>Interleaving</a:t>
            </a:r>
            <a:r>
              <a:rPr lang="en-US" sz="2000" dirty="0">
                <a:latin typeface="Comic Sans MS" pitchFamily="66" charset="0"/>
              </a:rPr>
              <a:t>. One possible interleaving of the above statements is:</a:t>
            </a:r>
          </a:p>
          <a:p>
            <a:pPr marL="800100" lvl="1" indent="-342900">
              <a:spcBef>
                <a:spcPct val="20000"/>
              </a:spcBef>
              <a:buFont typeface="Arial" pitchFamily="34" charset="0"/>
              <a:buChar char="•"/>
              <a:defRPr/>
            </a:pPr>
            <a:r>
              <a:rPr lang="en-US" sz="2000" dirty="0">
                <a:latin typeface="Comic Sans MS" pitchFamily="66" charset="0"/>
              </a:rPr>
              <a:t>P</a:t>
            </a:r>
            <a:r>
              <a:rPr lang="en-US" sz="2000" baseline="-25000" dirty="0">
                <a:latin typeface="Comic Sans MS" pitchFamily="66" charset="0"/>
              </a:rPr>
              <a:t>1</a:t>
            </a:r>
            <a:r>
              <a:rPr lang="en-US" sz="2000" dirty="0">
                <a:latin typeface="Comic Sans MS" pitchFamily="66" charset="0"/>
              </a:rPr>
              <a:t>, P</a:t>
            </a:r>
            <a:r>
              <a:rPr lang="en-US" sz="2000" baseline="-25000" dirty="0">
                <a:latin typeface="Comic Sans MS" pitchFamily="66" charset="0"/>
              </a:rPr>
              <a:t>2</a:t>
            </a:r>
            <a:r>
              <a:rPr lang="en-US" sz="2000" dirty="0">
                <a:latin typeface="Comic Sans MS" pitchFamily="66" charset="0"/>
              </a:rPr>
              <a:t> ,</a:t>
            </a:r>
            <a:r>
              <a:rPr lang="en-US" sz="2000" baseline="-25000" dirty="0">
                <a:latin typeface="Comic Sans MS" pitchFamily="66" charset="0"/>
              </a:rPr>
              <a:t> </a:t>
            </a:r>
            <a:r>
              <a:rPr lang="en-US" sz="2000" dirty="0">
                <a:latin typeface="Comic Sans MS" pitchFamily="66" charset="0"/>
              </a:rPr>
              <a:t>C</a:t>
            </a:r>
            <a:r>
              <a:rPr lang="en-US" sz="2000" baseline="-25000" dirty="0">
                <a:latin typeface="Comic Sans MS" pitchFamily="66" charset="0"/>
              </a:rPr>
              <a:t>1</a:t>
            </a:r>
            <a:r>
              <a:rPr lang="en-US" sz="2000" dirty="0">
                <a:latin typeface="Comic Sans MS" pitchFamily="66" charset="0"/>
              </a:rPr>
              <a:t>, C</a:t>
            </a:r>
            <a:r>
              <a:rPr lang="en-US" sz="2000" baseline="-25000" dirty="0">
                <a:latin typeface="Comic Sans MS" pitchFamily="66" charset="0"/>
              </a:rPr>
              <a:t>2</a:t>
            </a:r>
            <a:r>
              <a:rPr lang="en-US" sz="2000" dirty="0">
                <a:latin typeface="Comic Sans MS" pitchFamily="66" charset="0"/>
              </a:rPr>
              <a:t>, P</a:t>
            </a:r>
            <a:r>
              <a:rPr lang="en-US" sz="2000" baseline="-25000" dirty="0">
                <a:latin typeface="Comic Sans MS" pitchFamily="66" charset="0"/>
              </a:rPr>
              <a:t>3</a:t>
            </a:r>
            <a:r>
              <a:rPr lang="en-US" sz="2000" dirty="0">
                <a:latin typeface="Comic Sans MS" pitchFamily="66" charset="0"/>
              </a:rPr>
              <a:t> , C</a:t>
            </a:r>
            <a:r>
              <a:rPr lang="en-US" sz="2000" baseline="-25000" dirty="0">
                <a:latin typeface="Comic Sans MS" pitchFamily="66" charset="0"/>
              </a:rPr>
              <a:t>3</a:t>
            </a:r>
            <a:r>
              <a:rPr lang="en-US" sz="2000" dirty="0">
                <a:latin typeface="Comic Sans MS" pitchFamily="66" charset="0"/>
              </a:rPr>
              <a:t>. With this sequence of interleaving, the final value of </a:t>
            </a:r>
            <a:r>
              <a:rPr lang="en-US" sz="2000" dirty="0" err="1">
                <a:latin typeface="Comic Sans MS" pitchFamily="66" charset="0"/>
              </a:rPr>
              <a:t>ctr</a:t>
            </a:r>
            <a:r>
              <a:rPr lang="en-US" sz="2000" dirty="0">
                <a:latin typeface="Comic Sans MS" pitchFamily="66" charset="0"/>
              </a:rPr>
              <a:t> will be 4, where as the actual result should have been 5.</a:t>
            </a:r>
          </a:p>
          <a:p>
            <a:pPr marL="800100" lvl="1" indent="-342900">
              <a:spcBef>
                <a:spcPct val="20000"/>
              </a:spcBef>
              <a:buFont typeface="Arial" pitchFamily="34" charset="0"/>
              <a:buChar char="•"/>
              <a:defRPr/>
            </a:pPr>
            <a:r>
              <a:rPr lang="en-US" sz="2000" dirty="0">
                <a:latin typeface="Comic Sans MS" pitchFamily="66" charset="0"/>
              </a:rPr>
              <a:t>What is the final result if the interleaving sequence is P</a:t>
            </a:r>
            <a:r>
              <a:rPr lang="en-US" sz="2000" baseline="-25000" dirty="0">
                <a:latin typeface="Comic Sans MS" pitchFamily="66" charset="0"/>
              </a:rPr>
              <a:t>1</a:t>
            </a:r>
            <a:r>
              <a:rPr lang="en-US" sz="2000" dirty="0">
                <a:latin typeface="Comic Sans MS" pitchFamily="66" charset="0"/>
              </a:rPr>
              <a:t>, P</a:t>
            </a:r>
            <a:r>
              <a:rPr lang="en-US" sz="2000" baseline="-25000" dirty="0">
                <a:latin typeface="Comic Sans MS" pitchFamily="66" charset="0"/>
              </a:rPr>
              <a:t>2</a:t>
            </a:r>
            <a:r>
              <a:rPr lang="en-US" sz="2000" dirty="0">
                <a:latin typeface="Comic Sans MS" pitchFamily="66" charset="0"/>
              </a:rPr>
              <a:t> ,</a:t>
            </a:r>
            <a:r>
              <a:rPr lang="en-US" sz="2000" baseline="-25000" dirty="0">
                <a:latin typeface="Comic Sans MS" pitchFamily="66" charset="0"/>
              </a:rPr>
              <a:t> </a:t>
            </a:r>
            <a:r>
              <a:rPr lang="en-US" sz="2000" dirty="0">
                <a:latin typeface="Comic Sans MS" pitchFamily="66" charset="0"/>
              </a:rPr>
              <a:t>C</a:t>
            </a:r>
            <a:r>
              <a:rPr lang="en-US" sz="2000" baseline="-25000" dirty="0">
                <a:latin typeface="Comic Sans MS" pitchFamily="66" charset="0"/>
              </a:rPr>
              <a:t>1</a:t>
            </a:r>
            <a:r>
              <a:rPr lang="en-US" sz="2000" dirty="0">
                <a:latin typeface="Comic Sans MS" pitchFamily="66" charset="0"/>
              </a:rPr>
              <a:t>, C</a:t>
            </a:r>
            <a:r>
              <a:rPr lang="en-US" sz="2000" baseline="-25000" dirty="0">
                <a:latin typeface="Comic Sans MS" pitchFamily="66" charset="0"/>
              </a:rPr>
              <a:t>2</a:t>
            </a:r>
            <a:r>
              <a:rPr lang="en-US" sz="2000" dirty="0">
                <a:latin typeface="Comic Sans MS" pitchFamily="66" charset="0"/>
              </a:rPr>
              <a:t>, C</a:t>
            </a:r>
            <a:r>
              <a:rPr lang="en-US" sz="2000" baseline="-25000" dirty="0">
                <a:latin typeface="Comic Sans MS" pitchFamily="66" charset="0"/>
              </a:rPr>
              <a:t>3 </a:t>
            </a:r>
            <a:r>
              <a:rPr lang="en-US" sz="2000" dirty="0">
                <a:latin typeface="Comic Sans MS" pitchFamily="66" charset="0"/>
              </a:rPr>
              <a:t>, P</a:t>
            </a:r>
            <a:r>
              <a:rPr lang="en-US" sz="2000" baseline="-25000" dirty="0">
                <a:latin typeface="Comic Sans MS" pitchFamily="66" charset="0"/>
              </a:rPr>
              <a:t>3</a:t>
            </a:r>
            <a:r>
              <a:rPr lang="en-US" sz="2000" dirty="0">
                <a:latin typeface="Comic Sans MS" pitchFamily="66" charset="0"/>
              </a:rPr>
              <a:t>?</a:t>
            </a:r>
          </a:p>
          <a:p>
            <a:pPr marL="342900" indent="-342900">
              <a:spcBef>
                <a:spcPct val="20000"/>
              </a:spcBef>
              <a:buFont typeface="Arial" pitchFamily="34" charset="0"/>
              <a:buChar char="•"/>
              <a:defRPr/>
            </a:pPr>
            <a:r>
              <a:rPr lang="en-US" sz="2000" dirty="0">
                <a:latin typeface="Comic Sans MS" pitchFamily="66" charset="0"/>
              </a:rPr>
              <a:t>If Consumer runs last -&gt; </a:t>
            </a:r>
            <a:r>
              <a:rPr lang="en-US" sz="2000" dirty="0" err="1">
                <a:latin typeface="Comic Sans MS" pitchFamily="66" charset="0"/>
              </a:rPr>
              <a:t>ctr</a:t>
            </a:r>
            <a:r>
              <a:rPr lang="en-US" sz="2000" dirty="0">
                <a:latin typeface="Comic Sans MS" pitchFamily="66" charset="0"/>
              </a:rPr>
              <a:t> = 4. </a:t>
            </a:r>
          </a:p>
          <a:p>
            <a:pPr marL="342900" indent="-342900">
              <a:spcBef>
                <a:spcPct val="20000"/>
              </a:spcBef>
              <a:buFont typeface="Arial" pitchFamily="34" charset="0"/>
              <a:buChar char="•"/>
              <a:defRPr/>
            </a:pPr>
            <a:r>
              <a:rPr lang="en-US" sz="2000" dirty="0">
                <a:latin typeface="Comic Sans MS" pitchFamily="66" charset="0"/>
              </a:rPr>
              <a:t>If Producer runs last -&gt; ctr = 6.</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checkerboard(across)">
                                      <p:cBhvr>
                                        <p:cTn id="27" dur="5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2">
                                            <p:txEl>
                                              <p:pRg st="1" end="1"/>
                                            </p:txEl>
                                          </p:spTgt>
                                        </p:tgtEl>
                                        <p:attrNameLst>
                                          <p:attrName>style.visibility</p:attrName>
                                        </p:attrNameLst>
                                      </p:cBhvr>
                                      <p:to>
                                        <p:strVal val="visible"/>
                                      </p:to>
                                    </p:set>
                                    <p:animEffect transition="in" filter="checkerboard(across)">
                                      <p:cBhvr>
                                        <p:cTn id="32" dur="500"/>
                                        <p:tgtEl>
                                          <p:spTgt spid="22">
                                            <p:txEl>
                                              <p:pRg st="1" end="1"/>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2">
                                            <p:txEl>
                                              <p:pRg st="2" end="2"/>
                                            </p:txEl>
                                          </p:spTgt>
                                        </p:tgtEl>
                                        <p:attrNameLst>
                                          <p:attrName>style.visibility</p:attrName>
                                        </p:attrNameLst>
                                      </p:cBhvr>
                                      <p:to>
                                        <p:strVal val="visible"/>
                                      </p:to>
                                    </p:set>
                                    <p:animEffect transition="in" filter="checkerboard(across)">
                                      <p:cBhvr>
                                        <p:cTn id="35" dur="500"/>
                                        <p:tgtEl>
                                          <p:spTgt spid="2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2">
                                            <p:txEl>
                                              <p:pRg st="3" end="3"/>
                                            </p:txEl>
                                          </p:spTgt>
                                        </p:tgtEl>
                                        <p:attrNameLst>
                                          <p:attrName>style.visibility</p:attrName>
                                        </p:attrNameLst>
                                      </p:cBhvr>
                                      <p:to>
                                        <p:strVal val="visible"/>
                                      </p:to>
                                    </p:set>
                                    <p:animEffect transition="in" filter="checkerboard(across)">
                                      <p:cBhvr>
                                        <p:cTn id="40" dur="500"/>
                                        <p:tgtEl>
                                          <p:spTgt spid="22">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2">
                                            <p:txEl>
                                              <p:pRg st="4" end="4"/>
                                            </p:txEl>
                                          </p:spTgt>
                                        </p:tgtEl>
                                        <p:attrNameLst>
                                          <p:attrName>style.visibility</p:attrName>
                                        </p:attrNameLst>
                                      </p:cBhvr>
                                      <p:to>
                                        <p:strVal val="visible"/>
                                      </p:to>
                                    </p:set>
                                    <p:animEffect transition="in" filter="checkerboard(across)">
                                      <p:cBhvr>
                                        <p:cTn id="45" dur="500"/>
                                        <p:tgtEl>
                                          <p:spTgt spid="22">
                                            <p:txEl>
                                              <p:pRg st="4" end="4"/>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2">
                                            <p:txEl>
                                              <p:pRg st="5" end="5"/>
                                            </p:txEl>
                                          </p:spTgt>
                                        </p:tgtEl>
                                        <p:attrNameLst>
                                          <p:attrName>style.visibility</p:attrName>
                                        </p:attrNameLst>
                                      </p:cBhvr>
                                      <p:to>
                                        <p:strVal val="visible"/>
                                      </p:to>
                                    </p:set>
                                    <p:animEffect transition="in" filter="checkerboard(across)">
                                      <p:cBhvr>
                                        <p:cTn id="48"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12039</TotalTime>
  <Words>5124</Words>
  <Application>Microsoft Office PowerPoint</Application>
  <PresentationFormat>On-screen Show (4:3)</PresentationFormat>
  <Paragraphs>522</Paragraphs>
  <Slides>35</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Calibri</vt:lpstr>
      <vt:lpstr>Comic Sans MS</vt:lpstr>
      <vt:lpstr>Courier New</vt:lpstr>
      <vt:lpstr>Helvetica</vt:lpstr>
      <vt:lpstr>Monotype Sorts</vt:lpstr>
      <vt:lpstr>Times New Roman</vt:lpstr>
      <vt:lpstr>Verdana</vt:lpstr>
      <vt:lpstr>Webdings</vt:lpstr>
      <vt:lpstr>Wingdings</vt:lpstr>
      <vt:lpstr>os-8</vt:lpstr>
      <vt:lpstr>Office Theme</vt:lpstr>
      <vt:lpstr>Operating Systems WEEK-09 FOIT, UCP, Lahore.</vt:lpstr>
      <vt:lpstr>Agenda</vt:lpstr>
      <vt:lpstr>Explicit and Implicit threading</vt:lpstr>
      <vt:lpstr>Introduction to Synchronization</vt:lpstr>
      <vt:lpstr>Introduction to Synchronization(…)</vt:lpstr>
      <vt:lpstr>Concurrency Control</vt:lpstr>
      <vt:lpstr>PowerPoint Presentation</vt:lpstr>
      <vt:lpstr>PowerPoint Presentation</vt:lpstr>
      <vt:lpstr>Example 1-Producer Consumer Problem</vt:lpstr>
      <vt:lpstr>Example 2-Deposit and Withdrawl</vt:lpstr>
      <vt:lpstr>Important Concepts</vt:lpstr>
      <vt:lpstr>Important Concepts (cont…)</vt:lpstr>
      <vt:lpstr>Structure of CS Solution</vt:lpstr>
      <vt:lpstr>Characteristics of Good CS Problem Solution</vt:lpstr>
      <vt:lpstr>Characteristics of Good CS Problem Solution</vt:lpstr>
      <vt:lpstr>Critical Section Timeline - Example</vt:lpstr>
      <vt:lpstr>Software Based Solutions</vt:lpstr>
      <vt:lpstr>General Structure of CS Problem Solution</vt:lpstr>
      <vt:lpstr>Algorithm Using Strict Alternation</vt:lpstr>
      <vt:lpstr>Algorithm Using Flags</vt:lpstr>
      <vt:lpstr>Peterson Algorithm</vt:lpstr>
      <vt:lpstr>Peterson Algorithm (cont…)</vt:lpstr>
      <vt:lpstr>Solution to N-Process CS Problem</vt:lpstr>
      <vt:lpstr>Solution to N-Process CS Problem</vt:lpstr>
      <vt:lpstr>Bakery Algorithm (cont…)</vt:lpstr>
      <vt:lpstr>Bakery Algorithm (cont…)</vt:lpstr>
      <vt:lpstr>Bakery Algorithm</vt:lpstr>
      <vt:lpstr>Bakery Algorithm</vt:lpstr>
      <vt:lpstr>Hardware Based Solutions</vt:lpstr>
      <vt:lpstr>PowerPoint Presentation</vt:lpstr>
      <vt:lpstr>Thread Synchronization using Mutexes</vt:lpstr>
      <vt:lpstr>Typical way to use a mutex</vt:lpstr>
      <vt:lpstr>Important Library Calls</vt:lpstr>
      <vt:lpstr>PowerPoint Presentation</vt:lpstr>
      <vt:lpstr>Mutex Mistakes</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muneeb ali</cp:lastModifiedBy>
  <cp:revision>226</cp:revision>
  <cp:lastPrinted>2001-06-14T13:58:17Z</cp:lastPrinted>
  <dcterms:created xsi:type="dcterms:W3CDTF">2011-01-13T23:43:38Z</dcterms:created>
  <dcterms:modified xsi:type="dcterms:W3CDTF">2023-12-29T11:59:04Z</dcterms:modified>
</cp:coreProperties>
</file>