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1"/>
  </p:notes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5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05C8-19FA-46BF-AA86-0E6F940F6698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1D77-1954-4CF4-B53D-ECAFABAC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7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Software Engineering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4A82C5-94EC-4D29-8087-A1B76DD0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33907"/>
            <a:ext cx="11506200" cy="151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CSSE3113</a:t>
            </a:r>
          </a:p>
        </p:txBody>
      </p:sp>
    </p:spTree>
    <p:extLst>
      <p:ext uri="{BB962C8B-B14F-4D97-AF65-F5344CB8AC3E}">
        <p14:creationId xmlns:p14="http://schemas.microsoft.com/office/powerpoint/2010/main" val="31778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Validation and Verification</a:t>
            </a:r>
            <a:br>
              <a:rPr lang="en-GB"/>
            </a:br>
            <a:r>
              <a:rPr lang="en-GB"/>
              <a:t>List of techniques to validate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79728" y="1909766"/>
          <a:ext cx="5916613" cy="464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920" imgH="4657680" progId="">
                  <p:embed/>
                </p:oleObj>
              </mc:Choice>
              <mc:Fallback>
                <p:oleObj r:id="rId3" imgW="5695920" imgH="465768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8" y="1909766"/>
                        <a:ext cx="5916613" cy="464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677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Validation and Verification</a:t>
            </a:r>
            <a:br>
              <a:rPr lang="en-GB"/>
            </a:br>
            <a:r>
              <a:rPr lang="en-GB"/>
              <a:t>Requirements Review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Review the stated goals and objectives of the system</a:t>
            </a:r>
          </a:p>
          <a:p>
            <a:r>
              <a:rPr lang="en-GB"/>
              <a:t>Compare the requirements with the goals and objectives</a:t>
            </a:r>
          </a:p>
          <a:p>
            <a:r>
              <a:rPr lang="en-GB"/>
              <a:t>Review the environment in which the system is to operate</a:t>
            </a:r>
          </a:p>
          <a:p>
            <a:r>
              <a:rPr lang="en-GB"/>
              <a:t>Review the information flow and proposed functions</a:t>
            </a:r>
          </a:p>
          <a:p>
            <a:r>
              <a:rPr lang="en-GB"/>
              <a:t>Assess and document the risk, discuss and compare alternatives</a:t>
            </a:r>
          </a:p>
          <a:p>
            <a:r>
              <a:rPr lang="en-GB"/>
              <a:t>Testing the system: how the requirements will be revalidated as the requirements grow and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415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Validation and Verification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Check that the requirements-specification document corresponds to the requirements-definition</a:t>
            </a:r>
          </a:p>
          <a:p>
            <a:r>
              <a:rPr lang="en-GB"/>
              <a:t>Make sure that if we implement a system that meets the specification, then the system will satisfy the customer's requirements</a:t>
            </a:r>
          </a:p>
          <a:p>
            <a:r>
              <a:rPr lang="en-GB"/>
              <a:t>Ensure that each requirement in the definition document is traceable to the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1269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Measuring Requirements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Measurements focus on three areas</a:t>
            </a:r>
          </a:p>
          <a:p>
            <a:pPr lvl="1"/>
            <a:r>
              <a:rPr lang="en-GB"/>
              <a:t>product</a:t>
            </a:r>
          </a:p>
          <a:p>
            <a:pPr lvl="1"/>
            <a:r>
              <a:rPr lang="en-GB"/>
              <a:t>process</a:t>
            </a:r>
          </a:p>
          <a:p>
            <a:pPr lvl="1"/>
            <a:r>
              <a:rPr lang="en-GB"/>
              <a:t>resources</a:t>
            </a:r>
          </a:p>
          <a:p>
            <a:r>
              <a:rPr lang="en-GB"/>
              <a:t>Number of requirements can give us a sense of the size of the developed system</a:t>
            </a:r>
          </a:p>
          <a:p>
            <a:r>
              <a:rPr lang="en-GB"/>
              <a:t>Number of changes to requirements</a:t>
            </a:r>
          </a:p>
          <a:p>
            <a:pPr lvl="1"/>
            <a:r>
              <a:rPr lang="en-GB"/>
              <a:t>Many changes indicate some instability or uncertainty in our understanding of the system</a:t>
            </a:r>
          </a:p>
          <a:p>
            <a:r>
              <a:rPr lang="en-GB"/>
              <a:t>Requirement-size and change measurements  should be recorded by requirements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6234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Measuring Requirements</a:t>
            </a:r>
            <a:br>
              <a:rPr lang="en-GB"/>
            </a:br>
            <a:r>
              <a:rPr lang="en-GB"/>
              <a:t>Rating Scheme on Scale from 1 to 5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understand this requirement completely, have designed systems from similar requirements, and  have no trouble developing a design from this requirement</a:t>
            </a:r>
          </a:p>
          <a:p>
            <a:r>
              <a:rPr lang="en-GB"/>
              <a:t>Some elements of this requirement are new, but they are not radically different from requirements that have been successfully designed in the past</a:t>
            </a:r>
          </a:p>
          <a:p>
            <a:r>
              <a:rPr lang="en-GB"/>
              <a:t>Some elements of this requirement are very different from requirements in the past, but you understand the requirement and can develop a good design from it</a:t>
            </a:r>
          </a:p>
          <a:p>
            <a:r>
              <a:rPr lang="en-GB"/>
              <a:t>You cannot understand some parts of this requirement, and are not sure that you can develop a good design</a:t>
            </a:r>
          </a:p>
          <a:p>
            <a:r>
              <a:rPr lang="en-GB"/>
              <a:t>You do not understand this requirement at all, and can not develop a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81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Measuring Requirements:</a:t>
            </a:r>
            <a:br>
              <a:rPr lang="en-GB"/>
            </a:br>
            <a:r>
              <a:rPr lang="en-GB"/>
              <a:t>Testers/Designers Profiles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Figure (a) shows profiles with mostly 1s and 2s </a:t>
            </a:r>
          </a:p>
          <a:p>
            <a:pPr lvl="1"/>
            <a:r>
              <a:rPr lang="en-GB"/>
              <a:t>The requirements are in good shape</a:t>
            </a:r>
          </a:p>
          <a:p>
            <a:r>
              <a:rPr lang="en-GB"/>
              <a:t>Figure (b) shows profiles with mostly 4s and 5s</a:t>
            </a:r>
          </a:p>
          <a:p>
            <a:pPr lvl="1"/>
            <a:r>
              <a:rPr lang="en-GB"/>
              <a:t>The requirements should be revised</a:t>
            </a:r>
            <a:endParaRPr lang="en-GB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44888"/>
            <a:ext cx="419100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9082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Choosing a Specification Technique</a:t>
            </a:r>
            <a:br>
              <a:rPr lang="en-GB"/>
            </a:br>
            <a:r>
              <a:rPr lang="en-GB"/>
              <a:t>Criteria for Evaluating Specification Methods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Applicability</a:t>
            </a:r>
          </a:p>
          <a:p>
            <a:r>
              <a:rPr lang="en-GB"/>
              <a:t>Implementability</a:t>
            </a:r>
          </a:p>
          <a:p>
            <a:r>
              <a:rPr lang="en-GB"/>
              <a:t>Testability/Simulation</a:t>
            </a:r>
          </a:p>
          <a:p>
            <a:r>
              <a:rPr lang="en-GB"/>
              <a:t>Checkability</a:t>
            </a:r>
          </a:p>
          <a:p>
            <a:r>
              <a:rPr lang="en-GB"/>
              <a:t>Maintainability</a:t>
            </a:r>
          </a:p>
          <a:p>
            <a:r>
              <a:rPr lang="en-GB"/>
              <a:t>Modularity</a:t>
            </a:r>
          </a:p>
          <a:p>
            <a:r>
              <a:rPr lang="en-GB"/>
              <a:t>Level of abstraction</a:t>
            </a:r>
          </a:p>
          <a:p>
            <a:r>
              <a:rPr lang="en-GB"/>
              <a:t>Soundness</a:t>
            </a:r>
            <a:endParaRPr lang="en-GB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Variability</a:t>
            </a:r>
          </a:p>
          <a:p>
            <a:r>
              <a:rPr lang="en-GB" dirty="0"/>
              <a:t>Run time safety</a:t>
            </a:r>
          </a:p>
          <a:p>
            <a:r>
              <a:rPr lang="en-GB" dirty="0"/>
              <a:t>Tools maturity</a:t>
            </a:r>
          </a:p>
          <a:p>
            <a:r>
              <a:rPr lang="en-GB" dirty="0"/>
              <a:t>Looseness</a:t>
            </a:r>
          </a:p>
          <a:p>
            <a:r>
              <a:rPr lang="en-GB" dirty="0"/>
              <a:t>Learning curve</a:t>
            </a:r>
          </a:p>
          <a:p>
            <a:r>
              <a:rPr lang="en-GB" dirty="0"/>
              <a:t>Technique maturity</a:t>
            </a:r>
          </a:p>
          <a:p>
            <a:r>
              <a:rPr lang="en-GB" dirty="0"/>
              <a:t>Data modelling</a:t>
            </a:r>
          </a:p>
          <a:p>
            <a:r>
              <a:rPr lang="en-GB" dirty="0"/>
              <a:t>Discipline</a:t>
            </a:r>
          </a:p>
        </p:txBody>
      </p:sp>
    </p:spTree>
    <p:extLst>
      <p:ext uri="{BB962C8B-B14F-4D97-AF65-F5344CB8AC3E}">
        <p14:creationId xmlns:p14="http://schemas.microsoft.com/office/powerpoint/2010/main" val="31419858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Choosing a Specification Technique</a:t>
            </a:r>
            <a:br>
              <a:rPr lang="en-GB"/>
            </a:br>
            <a:r>
              <a:rPr lang="en-GB"/>
              <a:t>Steps</a:t>
            </a:r>
            <a:endParaRPr lang="en-GB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Determine which of the criteria are especially important</a:t>
            </a:r>
          </a:p>
          <a:p>
            <a:r>
              <a:rPr lang="en-GB"/>
              <a:t>Evaluate each of the candidate techniques with respect to the criteria</a:t>
            </a:r>
          </a:p>
          <a:p>
            <a:r>
              <a:rPr lang="en-GB"/>
              <a:t>Choose a specification technique that best supports the criteria that are most important to the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899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Important of Specification Criteria During Reactive-System Life Cycle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R=Requirements, D=Design, I=Implementation, T=Testing, M=Maintenance, O=Other</a:t>
            </a:r>
            <a:endParaRPr lang="en-GB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5375"/>
              </p:ext>
            </p:extLst>
          </p:nvPr>
        </p:nvGraphicFramePr>
        <p:xfrm>
          <a:off x="3026550" y="2380943"/>
          <a:ext cx="7851775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35399" imgH="3549807" progId="Word.Document.8">
                  <p:embed/>
                </p:oleObj>
              </mc:Choice>
              <mc:Fallback>
                <p:oleObj name="Document" r:id="rId3" imgW="6135399" imgH="3549807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50" y="2380943"/>
                        <a:ext cx="7851775" cy="454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4121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THANK FOR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Mr.</a:t>
            </a:r>
            <a:r>
              <a:rPr lang="en-GB" dirty="0"/>
              <a:t> Haroon Abdul </a:t>
            </a:r>
            <a:r>
              <a:rPr lang="en-GB" dirty="0" err="1"/>
              <a:t>Waheed</a:t>
            </a:r>
            <a:endParaRPr lang="en-GB" dirty="0"/>
          </a:p>
          <a:p>
            <a:r>
              <a:rPr lang="en-GB" dirty="0"/>
              <a:t>Mr Sajid Saleem</a:t>
            </a:r>
          </a:p>
          <a:p>
            <a:r>
              <a:rPr lang="en-US" dirty="0" err="1"/>
              <a:t>Pfleeger’s</a:t>
            </a:r>
            <a:r>
              <a:rPr lang="en-US" dirty="0"/>
              <a:t> Book slides from UCF</a:t>
            </a:r>
          </a:p>
          <a:p>
            <a:r>
              <a:rPr lang="en-US" dirty="0"/>
              <a:t>Software Fundamentals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Requirement Definition: Steps Documenting Process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Outline the general purpose and scope of the system, including relevant benefits, objectives, and goals</a:t>
            </a:r>
          </a:p>
          <a:p>
            <a:r>
              <a:rPr lang="en-GB"/>
              <a:t>Describe the background and the rationale behind proposal for new system</a:t>
            </a:r>
          </a:p>
          <a:p>
            <a:r>
              <a:rPr lang="en-GB"/>
              <a:t>Describe the essential characteristics of an acceptable solution</a:t>
            </a:r>
          </a:p>
          <a:p>
            <a:r>
              <a:rPr lang="en-GB"/>
              <a:t>Describe the environment in which the system will operate</a:t>
            </a:r>
          </a:p>
          <a:p>
            <a:r>
              <a:rPr lang="en-GB"/>
              <a:t>Outline a description of the proposal, if the customer has a proposal for solving the problem</a:t>
            </a:r>
          </a:p>
          <a:p>
            <a:r>
              <a:rPr lang="en-GB"/>
              <a:t>List any assumptions we make about how the environment behaves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490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Requirement Specification: Steps Documenting Process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Describe all inputs and outputs in detail, including</a:t>
            </a:r>
          </a:p>
          <a:p>
            <a:pPr lvl="1"/>
            <a:r>
              <a:rPr lang="en-GB"/>
              <a:t>the sources of inputs</a:t>
            </a:r>
          </a:p>
          <a:p>
            <a:pPr lvl="1"/>
            <a:r>
              <a:rPr lang="en-GB"/>
              <a:t>the destinations of outputs, </a:t>
            </a:r>
          </a:p>
          <a:p>
            <a:pPr lvl="1"/>
            <a:r>
              <a:rPr lang="en-GB"/>
              <a:t>the value ranges </a:t>
            </a:r>
          </a:p>
          <a:p>
            <a:pPr lvl="1"/>
            <a:r>
              <a:rPr lang="en-GB"/>
              <a:t>data format of inputs and output data</a:t>
            </a:r>
          </a:p>
          <a:p>
            <a:pPr lvl="1"/>
            <a:r>
              <a:rPr lang="en-GB"/>
              <a:t>data protocols</a:t>
            </a:r>
          </a:p>
          <a:p>
            <a:pPr lvl="1"/>
            <a:r>
              <a:rPr lang="en-GB"/>
              <a:t>window formats and organizations</a:t>
            </a:r>
          </a:p>
          <a:p>
            <a:pPr lvl="1"/>
            <a:r>
              <a:rPr lang="en-GB"/>
              <a:t>timing constraint </a:t>
            </a:r>
          </a:p>
          <a:p>
            <a:r>
              <a:rPr lang="en-GB"/>
              <a:t>Restate the required functionality in terms of the interfaces' inputs and outputs</a:t>
            </a:r>
          </a:p>
          <a:p>
            <a:r>
              <a:rPr lang="en-GB"/>
              <a:t>Devise fit criteria for each of the customer's quality requirements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281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Sidebar: Level of Specification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Survey shows that one of the problems with requirement specifications was the uneven level of specification</a:t>
            </a:r>
          </a:p>
          <a:p>
            <a:pPr lvl="1"/>
            <a:r>
              <a:rPr lang="en-GB"/>
              <a:t>Different writing styles</a:t>
            </a:r>
          </a:p>
          <a:p>
            <a:pPr lvl="1"/>
            <a:r>
              <a:rPr lang="en-GB"/>
              <a:t>Difference in experience</a:t>
            </a:r>
          </a:p>
          <a:p>
            <a:pPr lvl="1"/>
            <a:r>
              <a:rPr lang="en-GB"/>
              <a:t>Different formats</a:t>
            </a:r>
          </a:p>
          <a:p>
            <a:pPr lvl="1"/>
            <a:r>
              <a:rPr lang="en-GB"/>
              <a:t>Over-specifying requirements</a:t>
            </a:r>
          </a:p>
          <a:p>
            <a:pPr lvl="1"/>
            <a:r>
              <a:rPr lang="en-GB"/>
              <a:t>Under-specifying requirements</a:t>
            </a:r>
          </a:p>
          <a:p>
            <a:r>
              <a:rPr lang="en-GB"/>
              <a:t>Recommendations to reduce unevenness</a:t>
            </a:r>
          </a:p>
          <a:p>
            <a:pPr lvl="1"/>
            <a:r>
              <a:rPr lang="en-GB"/>
              <a:t>Write each clause so that it contains only one requirement</a:t>
            </a:r>
          </a:p>
          <a:p>
            <a:pPr lvl="1"/>
            <a:r>
              <a:rPr lang="en-GB"/>
              <a:t>Avoid having one requirement refer to another requirement</a:t>
            </a:r>
          </a:p>
          <a:p>
            <a:pPr lvl="1"/>
            <a:r>
              <a:rPr lang="en-GB"/>
              <a:t>Collect similar requirements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Sidebar: Hidden Assumptions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Two types of environmental behaviour of interest</a:t>
            </a:r>
          </a:p>
          <a:p>
            <a:pPr lvl="1"/>
            <a:r>
              <a:rPr lang="en-GB"/>
              <a:t>desired behaviour to be realized by the proposed system</a:t>
            </a:r>
          </a:p>
          <a:p>
            <a:pPr lvl="1"/>
            <a:r>
              <a:rPr lang="en-GB"/>
              <a:t>existing behaviour that is unchanged by the proposed system</a:t>
            </a:r>
          </a:p>
          <a:p>
            <a:pPr lvl="2"/>
            <a:r>
              <a:rPr lang="en-GB"/>
              <a:t>often called assumptions or domain knowledge</a:t>
            </a:r>
          </a:p>
          <a:p>
            <a:r>
              <a:rPr lang="en-GB"/>
              <a:t>Most requirements writers consider assumptions to be simply the conditions under which the system is guaranteed to operate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88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057400" y="1960563"/>
            <a:ext cx="3490356" cy="4748096"/>
          </a:xfrm>
          <a:prstGeom prst="roundRect">
            <a:avLst>
              <a:gd name="adj" fmla="val 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 Introduction to the Document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1.1  Purpose of the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1.2  Scope of the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1.3  Acronyms, Abbreviations, Definitions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1.4  References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1.5  Outline of the rest of the SRS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General Description of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2.1  Context of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2.2  Product Functions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2.3  User Characteristics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2.4  Constraints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2.5  Assumptions and Dependencies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Specific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  External Interface Requirements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3.1.1  User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3.1.2  Hardware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3.1.3  Software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3.1.4  Communications Interfaces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  Functional Requirements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3.2.1  Class 1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3.2.2  Class 2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…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3.3  Performance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3.4  Design Constraints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3.5  Quality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3.6  Other Requirements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Appendices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endParaRPr lang="en-GB" sz="1200" dirty="0">
              <a:solidFill>
                <a:srgbClr val="00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IEEE Standard for SRS Organized by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754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Process Management and Requirements Traceability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Process management is a set of procedures that track</a:t>
            </a:r>
          </a:p>
          <a:p>
            <a:pPr lvl="1"/>
            <a:r>
              <a:rPr lang="en-GB"/>
              <a:t>the requirements that define what the system should do</a:t>
            </a:r>
          </a:p>
          <a:p>
            <a:pPr lvl="1"/>
            <a:r>
              <a:rPr lang="en-GB"/>
              <a:t>the design modules that are generated from the requirement</a:t>
            </a:r>
          </a:p>
          <a:p>
            <a:pPr lvl="1"/>
            <a:r>
              <a:rPr lang="en-GB"/>
              <a:t>the program code that implements the design</a:t>
            </a:r>
          </a:p>
          <a:p>
            <a:pPr lvl="1"/>
            <a:r>
              <a:rPr lang="en-GB"/>
              <a:t>the tests that verify the functionality of the system</a:t>
            </a:r>
          </a:p>
          <a:p>
            <a:pPr lvl="1"/>
            <a:r>
              <a:rPr lang="en-GB"/>
              <a:t>the documents that describe the system</a:t>
            </a:r>
          </a:p>
          <a:p>
            <a:r>
              <a:rPr lang="en-GB"/>
              <a:t>It provides the threads that tie the system parts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4342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Documentation</a:t>
            </a:r>
            <a:br>
              <a:rPr lang="en-GB"/>
            </a:br>
            <a:r>
              <a:rPr lang="en-GB"/>
              <a:t>Development Activities and Traceability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Horizontal threads show the coordination between development activities</a:t>
            </a:r>
            <a:endParaRPr lang="en-GB" dirty="0"/>
          </a:p>
        </p:txBody>
      </p:sp>
      <p:pic>
        <p:nvPicPr>
          <p:cNvPr id="13316" name="Picture 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616200"/>
            <a:ext cx="5791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97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Validation and Verification</a:t>
            </a:r>
            <a:br>
              <a:rPr lang="en-GB"/>
            </a:b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In requirements validation, we check that our requirements definition accurately reflects the customer's needs</a:t>
            </a:r>
          </a:p>
          <a:p>
            <a:r>
              <a:rPr lang="en-GB"/>
              <a:t>In verification, we check that one document or artefact conforms to another</a:t>
            </a:r>
          </a:p>
          <a:p>
            <a:r>
              <a:rPr lang="en-GB"/>
              <a:t>Verification ensures that we build the system right, whereas validation ensures that we build the right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3221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</TotalTime>
  <Words>972</Words>
  <Application>Microsoft Office PowerPoint</Application>
  <PresentationFormat>Widescreen</PresentationFormat>
  <Paragraphs>140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Comic Sans MS</vt:lpstr>
      <vt:lpstr>Corbel</vt:lpstr>
      <vt:lpstr>Times New Roman</vt:lpstr>
      <vt:lpstr>Wingdings</vt:lpstr>
      <vt:lpstr>Banded</vt:lpstr>
      <vt:lpstr>Document</vt:lpstr>
      <vt:lpstr>Introduction to Software Engineering</vt:lpstr>
      <vt:lpstr>Requirements Documentation Requirement Definition: Steps Documenting Process</vt:lpstr>
      <vt:lpstr>Requirements Documentation Requirement Specification: Steps Documenting Process</vt:lpstr>
      <vt:lpstr>Requirements Documentation Sidebar: Level of Specification</vt:lpstr>
      <vt:lpstr>Requirements Documentation Sidebar: Hidden Assumptions</vt:lpstr>
      <vt:lpstr>Requirements Documentation IEEE Standard for SRS Organized by Object</vt:lpstr>
      <vt:lpstr>Requirements Documentation Process Management and Requirements Traceability</vt:lpstr>
      <vt:lpstr>Requirements Documentation Development Activities and Traceability</vt:lpstr>
      <vt:lpstr>Validation and Verification </vt:lpstr>
      <vt:lpstr>Validation and Verification List of techniques to validate requirements</vt:lpstr>
      <vt:lpstr>Validation and Verification Requirements Review</vt:lpstr>
      <vt:lpstr>Validation and Verification</vt:lpstr>
      <vt:lpstr>Measuring Requirements</vt:lpstr>
      <vt:lpstr>Measuring Requirements Rating Scheme on Scale from 1 to 5</vt:lpstr>
      <vt:lpstr>Measuring Requirements: Testers/Designers Profiles</vt:lpstr>
      <vt:lpstr>Choosing a Specification Technique Criteria for Evaluating Specification Methods</vt:lpstr>
      <vt:lpstr>Choosing a Specification Technique Steps</vt:lpstr>
      <vt:lpstr>Important of Specification Criteria During Reactive-System Life Cycle</vt:lpstr>
      <vt:lpstr>Special THANK FOR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Windows User</dc:creator>
  <cp:lastModifiedBy>Misbhah Naz</cp:lastModifiedBy>
  <cp:revision>31</cp:revision>
  <dcterms:created xsi:type="dcterms:W3CDTF">2015-04-05T21:16:02Z</dcterms:created>
  <dcterms:modified xsi:type="dcterms:W3CDTF">2023-12-21T08:45:23Z</dcterms:modified>
</cp:coreProperties>
</file>